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318" r:id="rId2"/>
    <p:sldId id="359" r:id="rId3"/>
    <p:sldId id="273" r:id="rId4"/>
    <p:sldId id="308" r:id="rId5"/>
    <p:sldId id="369" r:id="rId6"/>
    <p:sldId id="360" r:id="rId7"/>
    <p:sldId id="361" r:id="rId8"/>
    <p:sldId id="303" r:id="rId9"/>
    <p:sldId id="340" r:id="rId10"/>
    <p:sldId id="341" r:id="rId11"/>
    <p:sldId id="350" r:id="rId12"/>
    <p:sldId id="371" r:id="rId13"/>
  </p:sldIdLst>
  <p:sldSz cx="12192000" cy="6858000"/>
  <p:notesSz cx="6807200" cy="9939338"/>
  <p:custDataLst>
    <p:tags r:id="rId15"/>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D13"/>
    <a:srgbClr val="F37231"/>
    <a:srgbClr val="000000"/>
    <a:srgbClr val="FFFFFF"/>
    <a:srgbClr val="E7EDF5"/>
    <a:srgbClr val="DDE5F0"/>
    <a:srgbClr val="F9DFE4"/>
    <a:srgbClr val="D9D9D9"/>
    <a:srgbClr val="E2B700"/>
    <a:srgbClr val="3D5C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6004" autoAdjust="0"/>
  </p:normalViewPr>
  <p:slideViewPr>
    <p:cSldViewPr snapToObjects="1">
      <p:cViewPr varScale="1">
        <p:scale>
          <a:sx n="114" d="100"/>
          <a:sy n="114" d="100"/>
        </p:scale>
        <p:origin x="138" y="31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A684CB-1D37-4408-9BC4-F86483401CE3}" type="datetimeFigureOut">
              <a:rPr kumimoji="1" lang="ja-JP" altLang="en-US" smtClean="0"/>
              <a:t>2024/5/23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58495D4-3FD3-4649-A9D9-C53CF6D28994}" type="slidenum">
              <a:rPr kumimoji="1" lang="ja-JP" altLang="en-US" smtClean="0"/>
              <a:t>‹#›</a:t>
            </a:fld>
            <a:endParaRPr kumimoji="1" lang="ja-JP" altLang="en-US"/>
          </a:p>
        </p:txBody>
      </p:sp>
    </p:spTree>
    <p:extLst>
      <p:ext uri="{BB962C8B-B14F-4D97-AF65-F5344CB8AC3E}">
        <p14:creationId xmlns:p14="http://schemas.microsoft.com/office/powerpoint/2010/main" val="25400114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DD65E7-E257-56B6-6DB9-A154391B1A7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3BEF8F7-806D-71CE-5130-83AAD78B87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7556291-5593-EC9D-4233-60BC8FEFB709}"/>
              </a:ext>
            </a:extLst>
          </p:cNvPr>
          <p:cNvSpPr>
            <a:spLocks noGrp="1"/>
          </p:cNvSpPr>
          <p:nvPr>
            <p:ph type="dt" sz="half" idx="10"/>
          </p:nvPr>
        </p:nvSpPr>
        <p:spPr/>
        <p:txBody>
          <a:bodyPr/>
          <a:lstStyle/>
          <a:p>
            <a:fld id="{61961093-6187-46A3-8C17-039EFF0551E9}"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21E17A9E-E360-5C46-3C6B-155AD0CB5A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764757-2E71-281B-C241-FB0DC126F754}"/>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28922935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A9205-B862-32BC-A993-7D9DC82819C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299720B-56A6-8CFA-36F2-605EC987156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CA1A32-2120-A1C7-12A4-864E58E409E7}"/>
              </a:ext>
            </a:extLst>
          </p:cNvPr>
          <p:cNvSpPr>
            <a:spLocks noGrp="1"/>
          </p:cNvSpPr>
          <p:nvPr>
            <p:ph type="dt" sz="half" idx="10"/>
          </p:nvPr>
        </p:nvSpPr>
        <p:spPr/>
        <p:txBody>
          <a:bodyPr/>
          <a:lstStyle/>
          <a:p>
            <a:fld id="{29D78AA4-A5DD-4283-B4A3-EA4B13CFE816}"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4F60B46C-360E-0032-E25F-9C27EAA85E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0BEBB2-3BB2-A47E-24F6-C1DF4DDB19CE}"/>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392538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C7F8D35-2F6A-B41A-2837-933EDD6B14E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2AC0A7-EB09-29DA-9A25-E88D56BF56F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D1AFEF-CE72-3DE3-3A00-8E921D3DD295}"/>
              </a:ext>
            </a:extLst>
          </p:cNvPr>
          <p:cNvSpPr>
            <a:spLocks noGrp="1"/>
          </p:cNvSpPr>
          <p:nvPr>
            <p:ph type="dt" sz="half" idx="10"/>
          </p:nvPr>
        </p:nvSpPr>
        <p:spPr/>
        <p:txBody>
          <a:bodyPr/>
          <a:lstStyle/>
          <a:p>
            <a:fld id="{24F48FB1-1D7A-413F-9E0D-2CE2E9807461}"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8CE058D2-0FA7-F12F-0388-A2DBB9DA48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B8DB27-D43E-F434-1BFF-22AEA81DEF29}"/>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2110385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92088-30FF-8AFE-620F-1D4FB9838558}"/>
              </a:ext>
            </a:extLst>
          </p:cNvPr>
          <p:cNvSpPr>
            <a:spLocks noGrp="1"/>
          </p:cNvSpPr>
          <p:nvPr>
            <p:ph type="title"/>
          </p:nvPr>
        </p:nvSpPr>
        <p:spPr/>
        <p:txBody>
          <a:bodyPr lIns="72000" tIns="72000" rIns="72000" bIns="72000">
            <a:noAutofit/>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33ED5D83-9857-D945-E3FD-26828624223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F86A3A-95CA-06BE-BB56-CFCBD7D22F04}"/>
              </a:ext>
            </a:extLst>
          </p:cNvPr>
          <p:cNvSpPr>
            <a:spLocks noGrp="1"/>
          </p:cNvSpPr>
          <p:nvPr>
            <p:ph type="dt" sz="half" idx="10"/>
          </p:nvPr>
        </p:nvSpPr>
        <p:spPr/>
        <p:txBody>
          <a:bodyPr/>
          <a:lstStyle/>
          <a:p>
            <a:fld id="{E2C16E66-7912-4F4B-BD5C-5CCE21E176F6}" type="datetimeFigureOut">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83330B2B-072D-6BFE-BC9F-5F54FA0F10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E5B6C8-1D61-4822-630B-C6AD6A07A620}"/>
              </a:ext>
            </a:extLst>
          </p:cNvPr>
          <p:cNvSpPr>
            <a:spLocks noGrp="1"/>
          </p:cNvSpPr>
          <p:nvPr>
            <p:ph type="sldNum" sz="quarter" idx="12"/>
          </p:nvPr>
        </p:nvSpPr>
        <p:spPr/>
        <p:txBody>
          <a:bodyPr/>
          <a:lstStyle/>
          <a:p>
            <a:fld id="{05F96CF8-2FBD-400D-BF83-CC18FA67D2BA}" type="slidenum">
              <a:rPr kumimoji="1" lang="ja-JP" altLang="en-US" smtClean="0"/>
              <a:t>‹#›</a:t>
            </a:fld>
            <a:endParaRPr kumimoji="1" lang="ja-JP" altLang="en-US"/>
          </a:p>
        </p:txBody>
      </p:sp>
    </p:spTree>
    <p:extLst>
      <p:ext uri="{BB962C8B-B14F-4D97-AF65-F5344CB8AC3E}">
        <p14:creationId xmlns:p14="http://schemas.microsoft.com/office/powerpoint/2010/main" val="19929123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5469E1-4C23-9E4C-F62A-99B4902C6BF6}"/>
              </a:ext>
            </a:extLst>
          </p:cNvPr>
          <p:cNvSpPr>
            <a:spLocks noGrp="1"/>
          </p:cNvSpPr>
          <p:nvPr>
            <p:ph type="title"/>
          </p:nvPr>
        </p:nvSpPr>
        <p:spPr>
          <a:xfrm>
            <a:off x="569999" y="425037"/>
            <a:ext cx="11052002" cy="868106"/>
          </a:xfrm>
        </p:spPr>
        <p:txBody>
          <a:bodyPr>
            <a:noAutofit/>
          </a:bodyPr>
          <a:lstStyle>
            <a:lvl1pPr>
              <a:defRPr sz="2800" b="1">
                <a:latin typeface="+mn-ea"/>
                <a:ea typeface="+mn-ea"/>
              </a:defRPr>
            </a:lvl1pPr>
          </a:lstStyle>
          <a:p>
            <a:r>
              <a:rPr kumimoji="1" lang="ja-JP" altLang="en-US" dirty="0"/>
              <a:t>マスター タイトルの書式設定</a:t>
            </a:r>
          </a:p>
        </p:txBody>
      </p:sp>
      <p:sp>
        <p:nvSpPr>
          <p:cNvPr id="4" name="日付プレースホルダー 3">
            <a:extLst>
              <a:ext uri="{FF2B5EF4-FFF2-40B4-BE49-F238E27FC236}">
                <a16:creationId xmlns:a16="http://schemas.microsoft.com/office/drawing/2014/main" id="{D8DF549C-A08E-0A00-2248-FC529063C9C0}"/>
              </a:ext>
            </a:extLst>
          </p:cNvPr>
          <p:cNvSpPr>
            <a:spLocks noGrp="1"/>
          </p:cNvSpPr>
          <p:nvPr>
            <p:ph type="dt" sz="half" idx="10"/>
          </p:nvPr>
        </p:nvSpPr>
        <p:spPr/>
        <p:txBody>
          <a:bodyPr/>
          <a:lstStyle/>
          <a:p>
            <a:fld id="{DBDF0B10-6ABC-43DB-82CB-699FF2343ED6}"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457C157A-EF89-A518-A530-746BE341BA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B64B43-711D-2308-8E57-E235445D4DC9}"/>
              </a:ext>
            </a:extLst>
          </p:cNvPr>
          <p:cNvSpPr>
            <a:spLocks noGrp="1"/>
          </p:cNvSpPr>
          <p:nvPr>
            <p:ph type="sldNum" sz="quarter" idx="12"/>
          </p:nvPr>
        </p:nvSpPr>
        <p:spPr/>
        <p:txBody>
          <a:bodyPr/>
          <a:lstStyle>
            <a:lvl1pPr>
              <a:defRPr>
                <a:solidFill>
                  <a:schemeClr val="bg1">
                    <a:lumMod val="50000"/>
                  </a:schemeClr>
                </a:solidFill>
              </a:defRPr>
            </a:lvl1pPr>
          </a:lstStyle>
          <a:p>
            <a:fld id="{D08BAF99-255C-412B-9BE2-A34BCE385131}" type="slidenum">
              <a:rPr lang="ja-JP" altLang="en-US" smtClean="0"/>
              <a:pPr/>
              <a:t>‹#›</a:t>
            </a:fld>
            <a:endParaRPr lang="ja-JP" altLang="en-US" dirty="0"/>
          </a:p>
        </p:txBody>
      </p:sp>
      <p:sp>
        <p:nvSpPr>
          <p:cNvPr id="10" name="テキスト プレースホルダー 9">
            <a:extLst>
              <a:ext uri="{FF2B5EF4-FFF2-40B4-BE49-F238E27FC236}">
                <a16:creationId xmlns:a16="http://schemas.microsoft.com/office/drawing/2014/main" id="{AD74CCCC-B831-0907-46A0-8FBE624FE057}"/>
              </a:ext>
            </a:extLst>
          </p:cNvPr>
          <p:cNvSpPr>
            <a:spLocks noGrp="1"/>
          </p:cNvSpPr>
          <p:nvPr>
            <p:ph type="body" sz="quarter" idx="13"/>
          </p:nvPr>
        </p:nvSpPr>
        <p:spPr>
          <a:xfrm>
            <a:off x="0" y="0"/>
            <a:ext cx="3863752" cy="367005"/>
          </a:xfrm>
          <a:ln>
            <a:noFill/>
          </a:ln>
        </p:spPr>
        <p:txBody>
          <a:bodyPr wrap="none" lIns="72000" tIns="72000" rIns="72000" bIns="72000" anchor="ctr">
            <a:noAutofit/>
          </a:bodyPr>
          <a:lstStyle>
            <a:lvl1pPr marL="0" indent="0">
              <a:buNone/>
              <a:defRPr sz="1600">
                <a:solidFill>
                  <a:schemeClr val="bg1">
                    <a:lumMod val="50000"/>
                  </a:schemeClr>
                </a:solidFill>
              </a:defRPr>
            </a:lvl1pPr>
          </a:lstStyle>
          <a:p>
            <a:pPr lvl="0"/>
            <a:endParaRPr kumimoji="1" lang="ja-JP" altLang="en-US" dirty="0"/>
          </a:p>
        </p:txBody>
      </p:sp>
    </p:spTree>
    <p:extLst>
      <p:ext uri="{BB962C8B-B14F-4D97-AF65-F5344CB8AC3E}">
        <p14:creationId xmlns:p14="http://schemas.microsoft.com/office/powerpoint/2010/main" val="3647433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1C2E1-4EEF-F376-76EB-B6D0F7C0189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749989A-3315-8626-B557-20FDF12165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2B89440-635B-E0DE-6F88-08740D0BFA49}"/>
              </a:ext>
            </a:extLst>
          </p:cNvPr>
          <p:cNvSpPr>
            <a:spLocks noGrp="1"/>
          </p:cNvSpPr>
          <p:nvPr>
            <p:ph type="dt" sz="half" idx="10"/>
          </p:nvPr>
        </p:nvSpPr>
        <p:spPr/>
        <p:txBody>
          <a:bodyPr/>
          <a:lstStyle/>
          <a:p>
            <a:fld id="{ECD9A732-1A70-4616-AA30-1935677779E3}"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643ECE0E-3575-7057-87F3-169D17D2B6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7965F9-B81E-6B38-5A01-FE093C09BCC8}"/>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14380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480D4-0C0E-A41D-7195-CA4E83B866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65D926-4C5A-4A10-F534-D3DC1EECD2E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CE09FC1-A13E-75ED-6792-08986630311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AFEE61D-60CF-0B0D-7B5A-8A3A53C34BBA}"/>
              </a:ext>
            </a:extLst>
          </p:cNvPr>
          <p:cNvSpPr>
            <a:spLocks noGrp="1"/>
          </p:cNvSpPr>
          <p:nvPr>
            <p:ph type="dt" sz="half" idx="10"/>
          </p:nvPr>
        </p:nvSpPr>
        <p:spPr/>
        <p:txBody>
          <a:bodyPr/>
          <a:lstStyle/>
          <a:p>
            <a:fld id="{7BD9A779-54EC-4E1C-AB60-EE4FBD17BDBA}" type="datetime1">
              <a:rPr kumimoji="1" lang="ja-JP" altLang="en-US" smtClean="0"/>
              <a:t>2024/5/23</a:t>
            </a:fld>
            <a:endParaRPr kumimoji="1" lang="ja-JP" altLang="en-US"/>
          </a:p>
        </p:txBody>
      </p:sp>
      <p:sp>
        <p:nvSpPr>
          <p:cNvPr id="6" name="フッター プレースホルダー 5">
            <a:extLst>
              <a:ext uri="{FF2B5EF4-FFF2-40B4-BE49-F238E27FC236}">
                <a16:creationId xmlns:a16="http://schemas.microsoft.com/office/drawing/2014/main" id="{B4AA7F86-177C-C9D7-7F60-3175107652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88C6D12-7FA6-A74A-1010-AE468B6C55C1}"/>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285823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1B1A3C-47F7-5500-DDE0-658B1FE5345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DD69AB1-82B8-5B8D-5632-1C55E29A9D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4" name="コンテンツ プレースホルダー 3">
            <a:extLst>
              <a:ext uri="{FF2B5EF4-FFF2-40B4-BE49-F238E27FC236}">
                <a16:creationId xmlns:a16="http://schemas.microsoft.com/office/drawing/2014/main" id="{BCE82991-9DE3-F49C-3EB6-45004702FA01}"/>
              </a:ext>
            </a:extLst>
          </p:cNvPr>
          <p:cNvSpPr>
            <a:spLocks noGrp="1"/>
          </p:cNvSpPr>
          <p:nvPr>
            <p:ph sz="half" idx="2"/>
          </p:nvPr>
        </p:nvSpPr>
        <p:spPr>
          <a:xfrm>
            <a:off x="839788" y="2505075"/>
            <a:ext cx="5157787" cy="3684588"/>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A0E3322E-A4FA-DAB9-62BB-B1C223DD9C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318CAF0-AB65-4E86-F67C-BA5BBA4609C2}"/>
              </a:ext>
            </a:extLst>
          </p:cNvPr>
          <p:cNvSpPr>
            <a:spLocks noGrp="1"/>
          </p:cNvSpPr>
          <p:nvPr>
            <p:ph sz="quarter" idx="4"/>
          </p:nvPr>
        </p:nvSpPr>
        <p:spPr>
          <a:xfrm>
            <a:off x="6172200" y="2505075"/>
            <a:ext cx="5183188" cy="3684588"/>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B57CA6AE-C2DE-5366-AF7B-20E9E46B4416}"/>
              </a:ext>
            </a:extLst>
          </p:cNvPr>
          <p:cNvSpPr>
            <a:spLocks noGrp="1"/>
          </p:cNvSpPr>
          <p:nvPr>
            <p:ph type="dt" sz="half" idx="10"/>
          </p:nvPr>
        </p:nvSpPr>
        <p:spPr/>
        <p:txBody>
          <a:bodyPr/>
          <a:lstStyle/>
          <a:p>
            <a:fld id="{A179713B-5EEF-4DF7-97A3-18AA4A5A5963}" type="datetime1">
              <a:rPr kumimoji="1" lang="ja-JP" altLang="en-US" smtClean="0"/>
              <a:t>2024/5/23</a:t>
            </a:fld>
            <a:endParaRPr kumimoji="1" lang="ja-JP" altLang="en-US"/>
          </a:p>
        </p:txBody>
      </p:sp>
      <p:sp>
        <p:nvSpPr>
          <p:cNvPr id="8" name="フッター プレースホルダー 7">
            <a:extLst>
              <a:ext uri="{FF2B5EF4-FFF2-40B4-BE49-F238E27FC236}">
                <a16:creationId xmlns:a16="http://schemas.microsoft.com/office/drawing/2014/main" id="{BD5602E6-5D0B-5B37-E436-F4DB3A104C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9236AF3-3D19-24EE-6009-5EAB22B4D3E5}"/>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3455513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E7B06F-9C72-3EEF-62D1-840AE75F5229}"/>
              </a:ext>
            </a:extLst>
          </p:cNvPr>
          <p:cNvSpPr>
            <a:spLocks noGrp="1"/>
          </p:cNvSpPr>
          <p:nvPr>
            <p:ph type="title"/>
          </p:nvPr>
        </p:nvSpPr>
        <p:spPr/>
        <p:txBody>
          <a:bodyPr/>
          <a:lstStyle/>
          <a:p>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ED583D56-02AB-45AC-1D8C-0734096A5AC6}"/>
              </a:ext>
            </a:extLst>
          </p:cNvPr>
          <p:cNvSpPr>
            <a:spLocks noGrp="1"/>
          </p:cNvSpPr>
          <p:nvPr>
            <p:ph type="dt" sz="half" idx="10"/>
          </p:nvPr>
        </p:nvSpPr>
        <p:spPr/>
        <p:txBody>
          <a:bodyPr/>
          <a:lstStyle/>
          <a:p>
            <a:fld id="{F4547168-2164-4246-B1CC-289B1F5F1ED8}" type="datetime1">
              <a:rPr kumimoji="1" lang="ja-JP" altLang="en-US" smtClean="0"/>
              <a:t>2024/5/23</a:t>
            </a:fld>
            <a:endParaRPr kumimoji="1" lang="ja-JP" altLang="en-US"/>
          </a:p>
        </p:txBody>
      </p:sp>
      <p:sp>
        <p:nvSpPr>
          <p:cNvPr id="4" name="フッター プレースホルダー 3">
            <a:extLst>
              <a:ext uri="{FF2B5EF4-FFF2-40B4-BE49-F238E27FC236}">
                <a16:creationId xmlns:a16="http://schemas.microsoft.com/office/drawing/2014/main" id="{EA9A2955-6269-C994-AE2E-9B222D099F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B452A4E-5E51-0661-A047-45BF2FE3FDF3}"/>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162620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7DB4D4-87D1-A334-7D48-433640E07D0F}"/>
              </a:ext>
            </a:extLst>
          </p:cNvPr>
          <p:cNvSpPr>
            <a:spLocks noGrp="1"/>
          </p:cNvSpPr>
          <p:nvPr>
            <p:ph type="dt" sz="half" idx="10"/>
          </p:nvPr>
        </p:nvSpPr>
        <p:spPr/>
        <p:txBody>
          <a:bodyPr/>
          <a:lstStyle/>
          <a:p>
            <a:fld id="{C3E044EE-1328-426E-BC50-2D43EA469E37}" type="datetime1">
              <a:rPr kumimoji="1" lang="ja-JP" altLang="en-US" smtClean="0"/>
              <a:t>2024/5/23</a:t>
            </a:fld>
            <a:endParaRPr kumimoji="1" lang="ja-JP" altLang="en-US"/>
          </a:p>
        </p:txBody>
      </p:sp>
      <p:sp>
        <p:nvSpPr>
          <p:cNvPr id="3" name="フッター プレースホルダー 2">
            <a:extLst>
              <a:ext uri="{FF2B5EF4-FFF2-40B4-BE49-F238E27FC236}">
                <a16:creationId xmlns:a16="http://schemas.microsoft.com/office/drawing/2014/main" id="{39418EFA-B45C-9805-1ECA-BCFDB4BCB0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5255D2D-A161-414D-432A-F53AD6684345}"/>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346134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491230-6869-A78C-27A5-6490841610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6A87A1-D1C0-22CF-E01A-026D9A6EC0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B79A4A6-1114-CC51-1732-B767B9D8E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2FDB30-6392-8FE3-C2CE-0E95EB9D622B}"/>
              </a:ext>
            </a:extLst>
          </p:cNvPr>
          <p:cNvSpPr>
            <a:spLocks noGrp="1"/>
          </p:cNvSpPr>
          <p:nvPr>
            <p:ph type="dt" sz="half" idx="10"/>
          </p:nvPr>
        </p:nvSpPr>
        <p:spPr/>
        <p:txBody>
          <a:bodyPr/>
          <a:lstStyle/>
          <a:p>
            <a:fld id="{AC461E04-7C1F-4AC3-8813-198F81731A75}" type="datetime1">
              <a:rPr kumimoji="1" lang="ja-JP" altLang="en-US" smtClean="0"/>
              <a:t>2024/5/23</a:t>
            </a:fld>
            <a:endParaRPr kumimoji="1" lang="ja-JP" altLang="en-US"/>
          </a:p>
        </p:txBody>
      </p:sp>
      <p:sp>
        <p:nvSpPr>
          <p:cNvPr id="6" name="フッター プレースホルダー 5">
            <a:extLst>
              <a:ext uri="{FF2B5EF4-FFF2-40B4-BE49-F238E27FC236}">
                <a16:creationId xmlns:a16="http://schemas.microsoft.com/office/drawing/2014/main" id="{FF3084FB-7656-1295-F52D-6796C242CB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48EF3A-B736-9849-FEA8-DEA2480515E4}"/>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290334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75F4C2-E87E-46B9-8B3F-247CD6F98DB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6932290-3CB3-93AF-9E3A-14429BC4BB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903D2F6-07EE-E24D-31B1-2A92E91D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CFCFE0-2AED-2982-E95C-3C56D549EBC3}"/>
              </a:ext>
            </a:extLst>
          </p:cNvPr>
          <p:cNvSpPr>
            <a:spLocks noGrp="1"/>
          </p:cNvSpPr>
          <p:nvPr>
            <p:ph type="dt" sz="half" idx="10"/>
          </p:nvPr>
        </p:nvSpPr>
        <p:spPr/>
        <p:txBody>
          <a:bodyPr/>
          <a:lstStyle/>
          <a:p>
            <a:fld id="{1155E40D-B770-4789-9C37-00999C2096ED}" type="datetime1">
              <a:rPr kumimoji="1" lang="ja-JP" altLang="en-US" smtClean="0"/>
              <a:t>2024/5/23</a:t>
            </a:fld>
            <a:endParaRPr kumimoji="1" lang="ja-JP" altLang="en-US"/>
          </a:p>
        </p:txBody>
      </p:sp>
      <p:sp>
        <p:nvSpPr>
          <p:cNvPr id="6" name="フッター プレースホルダー 5">
            <a:extLst>
              <a:ext uri="{FF2B5EF4-FFF2-40B4-BE49-F238E27FC236}">
                <a16:creationId xmlns:a16="http://schemas.microsoft.com/office/drawing/2014/main" id="{D2375969-AF30-F50B-D461-6157B7C38B4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D8A01E-4214-796E-4A01-D9C63BA87015}"/>
              </a:ext>
            </a:extLst>
          </p:cNvPr>
          <p:cNvSpPr>
            <a:spLocks noGrp="1"/>
          </p:cNvSpPr>
          <p:nvPr>
            <p:ph type="sldNum" sz="quarter" idx="12"/>
          </p:nvPr>
        </p:nvSpPr>
        <p:spPr/>
        <p:txBody>
          <a:bodyPr/>
          <a:lstStyle/>
          <a:p>
            <a:fld id="{D08BAF99-255C-412B-9BE2-A34BCE385131}" type="slidenum">
              <a:rPr kumimoji="1" lang="ja-JP" altLang="en-US" smtClean="0"/>
              <a:t>‹#›</a:t>
            </a:fld>
            <a:endParaRPr kumimoji="1" lang="ja-JP" altLang="en-US"/>
          </a:p>
        </p:txBody>
      </p:sp>
    </p:spTree>
    <p:extLst>
      <p:ext uri="{BB962C8B-B14F-4D97-AF65-F5344CB8AC3E}">
        <p14:creationId xmlns:p14="http://schemas.microsoft.com/office/powerpoint/2010/main" val="1304194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4281BE7-CF46-6B1A-B93C-EE50B75455E8}"/>
              </a:ext>
            </a:extLst>
          </p:cNvPr>
          <p:cNvSpPr>
            <a:spLocks noGrp="1"/>
          </p:cNvSpPr>
          <p:nvPr>
            <p:ph type="title"/>
          </p:nvPr>
        </p:nvSpPr>
        <p:spPr>
          <a:xfrm>
            <a:off x="838200" y="499718"/>
            <a:ext cx="10515600" cy="842573"/>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F60AAAC8-5DF3-1574-57F7-669B5A139E01}"/>
              </a:ext>
            </a:extLst>
          </p:cNvPr>
          <p:cNvSpPr>
            <a:spLocks noGrp="1"/>
          </p:cNvSpPr>
          <p:nvPr>
            <p:ph type="body" idx="1"/>
          </p:nvPr>
        </p:nvSpPr>
        <p:spPr>
          <a:xfrm>
            <a:off x="838200" y="1431985"/>
            <a:ext cx="10515600" cy="474497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C156F9-EF73-1670-DE7A-48587F1F1C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84CE1-E97C-4691-8FE6-D1BECE446B5A}" type="datetime1">
              <a:rPr kumimoji="1" lang="ja-JP" altLang="en-US" smtClean="0"/>
              <a:t>2024/5/23</a:t>
            </a:fld>
            <a:endParaRPr kumimoji="1" lang="ja-JP" altLang="en-US"/>
          </a:p>
        </p:txBody>
      </p:sp>
      <p:sp>
        <p:nvSpPr>
          <p:cNvPr id="5" name="フッター プレースホルダー 4">
            <a:extLst>
              <a:ext uri="{FF2B5EF4-FFF2-40B4-BE49-F238E27FC236}">
                <a16:creationId xmlns:a16="http://schemas.microsoft.com/office/drawing/2014/main" id="{FE46A837-A519-001A-63D4-72A1908C5B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D970623-911C-B10D-DA15-BE70AFBFEF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D08BAF99-255C-412B-9BE2-A34BCE385131}" type="slidenum">
              <a:rPr lang="ja-JP" altLang="en-US" smtClean="0"/>
              <a:pPr/>
              <a:t>‹#›</a:t>
            </a:fld>
            <a:endParaRPr lang="ja-JP" altLang="en-US"/>
          </a:p>
        </p:txBody>
      </p:sp>
    </p:spTree>
    <p:extLst>
      <p:ext uri="{BB962C8B-B14F-4D97-AF65-F5344CB8AC3E}">
        <p14:creationId xmlns:p14="http://schemas.microsoft.com/office/powerpoint/2010/main" val="260277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kumimoji="1"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529" userDrawn="1">
          <p15:clr>
            <a:srgbClr val="F26B43"/>
          </p15:clr>
        </p15:guide>
        <p15:guide id="3" pos="7151" userDrawn="1">
          <p15:clr>
            <a:srgbClr val="F26B43"/>
          </p15:clr>
        </p15:guide>
        <p15:guide id="4" orient="horz" pos="890" userDrawn="1">
          <p15:clr>
            <a:srgbClr val="F26B43"/>
          </p15:clr>
        </p15:guide>
        <p15:guide id="5" orient="horz" pos="3906" userDrawn="1">
          <p15:clr>
            <a:srgbClr val="F26B43"/>
          </p15:clr>
        </p15:guide>
        <p15:guide id="6" orient="horz" pos="343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svg"/><Relationship Id="rId3" Type="http://schemas.openxmlformats.org/officeDocument/2006/relationships/image" Target="../media/image48.svg"/><Relationship Id="rId7" Type="http://schemas.openxmlformats.org/officeDocument/2006/relationships/image" Target="../media/image52.svg"/><Relationship Id="rId12" Type="http://schemas.openxmlformats.org/officeDocument/2006/relationships/image" Target="../media/image57.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56.svg"/><Relationship Id="rId5" Type="http://schemas.openxmlformats.org/officeDocument/2006/relationships/image" Target="../media/image50.sv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sv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1.sv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18" Type="http://schemas.openxmlformats.org/officeDocument/2006/relationships/image" Target="../media/image38.png"/><Relationship Id="rId3" Type="http://schemas.openxmlformats.org/officeDocument/2006/relationships/image" Target="../media/image23.svg"/><Relationship Id="rId7" Type="http://schemas.openxmlformats.org/officeDocument/2006/relationships/image" Target="../media/image27.svg"/><Relationship Id="rId12" Type="http://schemas.openxmlformats.org/officeDocument/2006/relationships/image" Target="../media/image32.png"/><Relationship Id="rId17" Type="http://schemas.openxmlformats.org/officeDocument/2006/relationships/image" Target="../media/image37.svg"/><Relationship Id="rId2" Type="http://schemas.openxmlformats.org/officeDocument/2006/relationships/image" Target="../media/image22.png"/><Relationship Id="rId16"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5" Type="http://schemas.openxmlformats.org/officeDocument/2006/relationships/image" Target="../media/image35.svg"/><Relationship Id="rId10" Type="http://schemas.openxmlformats.org/officeDocument/2006/relationships/image" Target="../media/image30.png"/><Relationship Id="rId19" Type="http://schemas.openxmlformats.org/officeDocument/2006/relationships/image" Target="../media/image39.svg"/><Relationship Id="rId4" Type="http://schemas.openxmlformats.org/officeDocument/2006/relationships/image" Target="../media/image24.png"/><Relationship Id="rId9" Type="http://schemas.openxmlformats.org/officeDocument/2006/relationships/image" Target="../media/image29.sv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3" Type="http://schemas.openxmlformats.org/officeDocument/2006/relationships/image" Target="../media/image41.svg"/><Relationship Id="rId7" Type="http://schemas.openxmlformats.org/officeDocument/2006/relationships/image" Target="../media/image45.sv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svg"/><Relationship Id="rId4" Type="http://schemas.openxmlformats.org/officeDocument/2006/relationships/image" Target="../media/image4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25EE6C7-6816-0367-F032-B184768AF82A}"/>
              </a:ext>
            </a:extLst>
          </p:cNvPr>
          <p:cNvSpPr>
            <a:spLocks noGrp="1"/>
          </p:cNvSpPr>
          <p:nvPr>
            <p:ph type="ctrTitle"/>
          </p:nvPr>
        </p:nvSpPr>
        <p:spPr>
          <a:xfrm>
            <a:off x="1066800" y="945823"/>
            <a:ext cx="10058400" cy="3883850"/>
          </a:xfrm>
          <a:prstGeom prst="roundRect">
            <a:avLst>
              <a:gd name="adj" fmla="val 4437"/>
            </a:avLst>
          </a:prstGeom>
          <a:solidFill>
            <a:schemeClr val="tx2">
              <a:lumMod val="20000"/>
              <a:lumOff val="80000"/>
            </a:schemeClr>
          </a:solidFill>
        </p:spPr>
        <p:txBody>
          <a:bodyPr anchor="t"/>
          <a:lstStyle/>
          <a:p>
            <a:r>
              <a:rPr lang="ja-JP" altLang="en-US" sz="5400" dirty="0">
                <a:solidFill>
                  <a:schemeClr val="accent1"/>
                </a:solidFill>
                <a:latin typeface="ＭＳ Ｐゴシック" panose="020B0600070205080204" pitchFamily="50" charset="-128"/>
                <a:ea typeface="ＭＳ Ｐゴシック" panose="020B0600070205080204" pitchFamily="50" charset="-128"/>
              </a:rPr>
              <a:t>新しい資本主義実行本部　</a:t>
            </a:r>
            <a:br>
              <a:rPr lang="en-US" altLang="ja-JP" sz="5400" dirty="0">
                <a:solidFill>
                  <a:schemeClr val="accent1"/>
                </a:solidFill>
                <a:latin typeface="ＭＳ Ｐゴシック" panose="020B0600070205080204" pitchFamily="50" charset="-128"/>
                <a:ea typeface="ＭＳ Ｐゴシック" panose="020B0600070205080204" pitchFamily="50" charset="-128"/>
              </a:rPr>
            </a:br>
            <a:r>
              <a:rPr lang="ja-JP" altLang="en-US" sz="5400" dirty="0">
                <a:solidFill>
                  <a:schemeClr val="accent1"/>
                </a:solidFill>
                <a:latin typeface="ＭＳ Ｐゴシック" panose="020B0600070205080204" pitchFamily="50" charset="-128"/>
                <a:ea typeface="ＭＳ Ｐゴシック" panose="020B0600070205080204" pitchFamily="50" charset="-128"/>
              </a:rPr>
              <a:t>経済構造改革委員会</a:t>
            </a:r>
            <a:br>
              <a:rPr lang="en-US" altLang="ja-JP" sz="5400" dirty="0">
                <a:solidFill>
                  <a:schemeClr val="accent1"/>
                </a:solidFill>
                <a:latin typeface="ＭＳ Ｐゴシック" panose="020B0600070205080204" pitchFamily="50" charset="-128"/>
                <a:ea typeface="ＭＳ Ｐゴシック" panose="020B0600070205080204" pitchFamily="50" charset="-128"/>
              </a:rPr>
            </a:br>
            <a:r>
              <a:rPr lang="ja-JP" altLang="en-US" sz="5400" dirty="0">
                <a:solidFill>
                  <a:schemeClr val="accent1"/>
                </a:solidFill>
                <a:latin typeface="ＭＳ Ｐゴシック" panose="020B0600070205080204" pitchFamily="50" charset="-128"/>
                <a:ea typeface="ＭＳ Ｐゴシック" panose="020B0600070205080204" pitchFamily="50" charset="-128"/>
              </a:rPr>
              <a:t>提言</a:t>
            </a:r>
          </a:p>
        </p:txBody>
      </p:sp>
      <p:sp>
        <p:nvSpPr>
          <p:cNvPr id="6" name="字幕 5">
            <a:extLst>
              <a:ext uri="{FF2B5EF4-FFF2-40B4-BE49-F238E27FC236}">
                <a16:creationId xmlns:a16="http://schemas.microsoft.com/office/drawing/2014/main" id="{2446E43E-64AB-1C9D-3B52-F2495533C604}"/>
              </a:ext>
            </a:extLst>
          </p:cNvPr>
          <p:cNvSpPr>
            <a:spLocks noGrp="1"/>
          </p:cNvSpPr>
          <p:nvPr>
            <p:ph type="subTitle" idx="1"/>
          </p:nvPr>
        </p:nvSpPr>
        <p:spPr>
          <a:xfrm>
            <a:off x="1524000" y="5301208"/>
            <a:ext cx="9144000" cy="604664"/>
          </a:xfrm>
        </p:spPr>
        <p:txBody>
          <a:bodyPr wrap="none" anchor="ctr">
            <a:noAutofit/>
          </a:bodyPr>
          <a:lstStyle/>
          <a:p>
            <a:r>
              <a:rPr lang="ja-JP" altLang="en-US" sz="2800" dirty="0">
                <a:solidFill>
                  <a:srgbClr val="231F20"/>
                </a:solidFill>
                <a:latin typeface="ＭＳ Ｐゴシック" panose="020B0600070205080204" pitchFamily="50" charset="-128"/>
                <a:ea typeface="ＭＳ Ｐゴシック" panose="020B0600070205080204" pitchFamily="50" charset="-128"/>
              </a:rPr>
              <a:t>令和</a:t>
            </a:r>
            <a:r>
              <a:rPr lang="en-US" altLang="ja-JP" sz="2800" dirty="0">
                <a:solidFill>
                  <a:srgbClr val="231F20"/>
                </a:solidFill>
                <a:latin typeface="ＭＳ Ｐゴシック" panose="020B0600070205080204" pitchFamily="50" charset="-128"/>
                <a:ea typeface="ＭＳ Ｐゴシック" panose="020B0600070205080204" pitchFamily="50" charset="-128"/>
              </a:rPr>
              <a:t>6</a:t>
            </a:r>
            <a:r>
              <a:rPr lang="ja-JP" altLang="en-US" sz="2800" dirty="0">
                <a:solidFill>
                  <a:srgbClr val="231F20"/>
                </a:solidFill>
                <a:latin typeface="ＭＳ Ｐゴシック" panose="020B0600070205080204" pitchFamily="50" charset="-128"/>
                <a:ea typeface="ＭＳ Ｐゴシック" panose="020B0600070205080204" pitchFamily="50" charset="-128"/>
              </a:rPr>
              <a:t>年</a:t>
            </a:r>
            <a:r>
              <a:rPr lang="en-US" altLang="ja-JP" sz="2800" dirty="0">
                <a:solidFill>
                  <a:srgbClr val="231F20"/>
                </a:solidFill>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月</a:t>
            </a:r>
            <a:r>
              <a:rPr lang="en-US" altLang="ja-JP" sz="2800" dirty="0">
                <a:latin typeface="ＭＳ Ｐゴシック" panose="020B0600070205080204" pitchFamily="50" charset="-128"/>
                <a:ea typeface="ＭＳ Ｐゴシック" panose="020B0600070205080204" pitchFamily="50" charset="-128"/>
              </a:rPr>
              <a:t>23</a:t>
            </a:r>
            <a:r>
              <a:rPr lang="ja-JP" altLang="en-US" sz="2800" dirty="0">
                <a:latin typeface="ＭＳ Ｐゴシック" panose="020B0600070205080204" pitchFamily="50" charset="-128"/>
                <a:ea typeface="ＭＳ Ｐゴシック" panose="020B0600070205080204" pitchFamily="50" charset="-128"/>
              </a:rPr>
              <a:t>日</a:t>
            </a:r>
          </a:p>
          <a:p>
            <a:r>
              <a:rPr lang="ja-JP" altLang="en-US" sz="2800" dirty="0">
                <a:solidFill>
                  <a:srgbClr val="231F20"/>
                </a:solidFill>
                <a:latin typeface="ＭＳ Ｐゴシック" panose="020B0600070205080204" pitchFamily="50" charset="-128"/>
                <a:ea typeface="ＭＳ Ｐゴシック" panose="020B0600070205080204" pitchFamily="50" charset="-128"/>
              </a:rPr>
              <a:t>自由民主党　新しい資本主義実行本部</a:t>
            </a:r>
          </a:p>
          <a:p>
            <a:r>
              <a:rPr lang="ja-JP" altLang="en-US" sz="2800" dirty="0">
                <a:solidFill>
                  <a:srgbClr val="231F20"/>
                </a:solidFill>
                <a:latin typeface="ＭＳ Ｐゴシック" panose="020B0600070205080204" pitchFamily="50" charset="-128"/>
                <a:ea typeface="ＭＳ Ｐゴシック" panose="020B0600070205080204" pitchFamily="50" charset="-128"/>
              </a:rPr>
              <a:t>経済構造改革委員会</a:t>
            </a:r>
          </a:p>
        </p:txBody>
      </p:sp>
      <p:sp>
        <p:nvSpPr>
          <p:cNvPr id="15" name="四角形: 角を丸くする 14">
            <a:extLst>
              <a:ext uri="{FF2B5EF4-FFF2-40B4-BE49-F238E27FC236}">
                <a16:creationId xmlns:a16="http://schemas.microsoft.com/office/drawing/2014/main" id="{B5C2C0E1-A239-976E-E4DE-0C6B99012E21}"/>
              </a:ext>
            </a:extLst>
          </p:cNvPr>
          <p:cNvSpPr/>
          <p:nvPr/>
        </p:nvSpPr>
        <p:spPr>
          <a:xfrm>
            <a:off x="3996967" y="3812083"/>
            <a:ext cx="4198066" cy="697037"/>
          </a:xfrm>
          <a:prstGeom prst="roundRect">
            <a:avLst>
              <a:gd name="adj" fmla="val 50000"/>
            </a:avLst>
          </a:prstGeom>
          <a:solidFill>
            <a:srgbClr val="E15973"/>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altLang="ja-JP" sz="4000" dirty="0">
                <a:solidFill>
                  <a:schemeClr val="bg1"/>
                </a:solidFill>
                <a:latin typeface="ＭＳ Ｐゴシック" panose="020B0600070205080204" pitchFamily="50" charset="-128"/>
                <a:ea typeface="ＭＳ Ｐゴシック" panose="020B0600070205080204" pitchFamily="50" charset="-128"/>
              </a:rPr>
              <a:t>【</a:t>
            </a:r>
            <a:r>
              <a:rPr lang="ja-JP" altLang="en-US" sz="4000" dirty="0">
                <a:solidFill>
                  <a:schemeClr val="bg1"/>
                </a:solidFill>
                <a:latin typeface="ＭＳ Ｐゴシック" panose="020B0600070205080204" pitchFamily="50" charset="-128"/>
                <a:ea typeface="ＭＳ Ｐゴシック" panose="020B0600070205080204" pitchFamily="50" charset="-128"/>
              </a:rPr>
              <a:t>要約版</a:t>
            </a:r>
            <a:r>
              <a:rPr lang="en-US" altLang="ja-JP" sz="4000" dirty="0">
                <a:solidFill>
                  <a:schemeClr val="bg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bg1"/>
              </a:solidFill>
            </a:endParaRPr>
          </a:p>
        </p:txBody>
      </p:sp>
    </p:spTree>
    <p:extLst>
      <p:ext uri="{BB962C8B-B14F-4D97-AF65-F5344CB8AC3E}">
        <p14:creationId xmlns:p14="http://schemas.microsoft.com/office/powerpoint/2010/main" val="2438697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4DC95C3B-99E4-86A4-F45B-A66E8D015856}"/>
              </a:ext>
            </a:extLst>
          </p:cNvPr>
          <p:cNvSpPr>
            <a:spLocks noGrp="1"/>
          </p:cNvSpPr>
          <p:nvPr>
            <p:ph type="sldNum" sz="quarter" idx="12"/>
          </p:nvPr>
        </p:nvSpPr>
        <p:spPr/>
        <p:txBody>
          <a:bodyPr/>
          <a:lstStyle/>
          <a:p>
            <a:fld id="{D08BAF99-255C-412B-9BE2-A34BCE385131}" type="slidenum">
              <a:rPr lang="ja-JP" altLang="en-US" smtClean="0"/>
              <a:pPr/>
              <a:t>10</a:t>
            </a:fld>
            <a:endParaRPr lang="ja-JP" altLang="en-US" dirty="0"/>
          </a:p>
        </p:txBody>
      </p:sp>
      <p:sp>
        <p:nvSpPr>
          <p:cNvPr id="4" name="テキスト プレースホルダー 3">
            <a:extLst>
              <a:ext uri="{FF2B5EF4-FFF2-40B4-BE49-F238E27FC236}">
                <a16:creationId xmlns:a16="http://schemas.microsoft.com/office/drawing/2014/main" id="{2C4618D1-8610-BE13-CA0F-1B914CEF455C}"/>
              </a:ext>
            </a:extLst>
          </p:cNvPr>
          <p:cNvSpPr>
            <a:spLocks noGrp="1"/>
          </p:cNvSpPr>
          <p:nvPr>
            <p:ph type="body" sz="quarter" idx="13"/>
          </p:nvPr>
        </p:nvSpPr>
        <p:spPr/>
        <p:txBody>
          <a:bodyPr/>
          <a:lstStyle/>
          <a:p>
            <a:r>
              <a:rPr lang="ja-JP" altLang="en-US"/>
              <a:t>●</a:t>
            </a:r>
            <a:r>
              <a:rPr lang="en-US" altLang="ja-JP" dirty="0"/>
              <a:t>4</a:t>
            </a:r>
            <a:r>
              <a:rPr lang="en-US" altLang="ja-JP"/>
              <a:t>.</a:t>
            </a:r>
            <a:r>
              <a:rPr lang="ja-JP" altLang="en-US"/>
              <a:t>（</a:t>
            </a:r>
            <a:r>
              <a:rPr lang="en-US" altLang="ja-JP" dirty="0"/>
              <a:t>2</a:t>
            </a:r>
            <a:r>
              <a:rPr lang="ja-JP" altLang="en-US" dirty="0"/>
              <a:t>）②コンテンツ産業の海外展開促進</a:t>
            </a:r>
          </a:p>
        </p:txBody>
      </p:sp>
      <p:sp>
        <p:nvSpPr>
          <p:cNvPr id="11" name="正方形/長方形 10">
            <a:extLst>
              <a:ext uri="{FF2B5EF4-FFF2-40B4-BE49-F238E27FC236}">
                <a16:creationId xmlns:a16="http://schemas.microsoft.com/office/drawing/2014/main" id="{83F39F26-A6A5-8223-244C-45E2B257DECA}"/>
              </a:ext>
            </a:extLst>
          </p:cNvPr>
          <p:cNvSpPr/>
          <p:nvPr/>
        </p:nvSpPr>
        <p:spPr>
          <a:xfrm>
            <a:off x="2783632" y="2132856"/>
            <a:ext cx="2385480" cy="1604605"/>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デジタル技術の実装支援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国内映像産業の高度化</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74D258A5-27F7-4472-055B-281A3A9F0B69}"/>
              </a:ext>
            </a:extLst>
          </p:cNvPr>
          <p:cNvSpPr/>
          <p:nvPr/>
        </p:nvSpPr>
        <p:spPr>
          <a:xfrm>
            <a:off x="2783632" y="3857170"/>
            <a:ext cx="2385480" cy="249918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海賊版対策</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海外認知の獲得、</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国際競争力の向上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海外向け放送コンテンツの製作・流通</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EB236C43-6363-83B3-8DC8-87A8E36AB443}"/>
              </a:ext>
            </a:extLst>
          </p:cNvPr>
          <p:cNvSpPr/>
          <p:nvPr/>
        </p:nvSpPr>
        <p:spPr>
          <a:xfrm>
            <a:off x="5313129" y="2132856"/>
            <a:ext cx="6044906" cy="1604605"/>
          </a:xfrm>
          <a:prstGeom prst="rect">
            <a:avLst/>
          </a:prstGeom>
          <a:solidFill>
            <a:srgbClr val="FDF2C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デジタル化への移行を契機に、日本国内に眠る様々なコンテンツの利活用を推進</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en-US" altLang="ja-JP" sz="1400" dirty="0">
                <a:solidFill>
                  <a:schemeClr val="tx1"/>
                </a:solidFill>
                <a:latin typeface="ＭＳ Ｐゴシック" panose="020B0600070205080204" pitchFamily="50" charset="-128"/>
                <a:ea typeface="ＭＳ Ｐゴシック" panose="020B0600070205080204" pitchFamily="50" charset="-128"/>
              </a:rPr>
              <a:t>AI</a:t>
            </a:r>
            <a:r>
              <a:rPr lang="ja-JP" altLang="en-US" sz="1400" dirty="0">
                <a:solidFill>
                  <a:schemeClr val="tx1"/>
                </a:solidFill>
                <a:latin typeface="ＭＳ Ｐゴシック" panose="020B0600070205080204" pitchFamily="50" charset="-128"/>
                <a:ea typeface="ＭＳ Ｐゴシック" panose="020B0600070205080204" pitchFamily="50" charset="-128"/>
              </a:rPr>
              <a:t>や</a:t>
            </a:r>
            <a:r>
              <a:rPr lang="en-US" altLang="ja-JP" sz="1400" dirty="0">
                <a:solidFill>
                  <a:schemeClr val="tx1"/>
                </a:solidFill>
                <a:latin typeface="ＭＳ Ｐゴシック" panose="020B0600070205080204" pitchFamily="50" charset="-128"/>
                <a:ea typeface="ＭＳ Ｐゴシック" panose="020B0600070205080204" pitchFamily="50" charset="-128"/>
              </a:rPr>
              <a:t>VFX</a:t>
            </a:r>
            <a:r>
              <a:rPr lang="ja-JP" altLang="en-US" sz="1400" dirty="0">
                <a:solidFill>
                  <a:schemeClr val="tx1"/>
                </a:solidFill>
                <a:latin typeface="ＭＳ Ｐゴシック" panose="020B0600070205080204" pitchFamily="50" charset="-128"/>
                <a:ea typeface="ＭＳ Ｐゴシック" panose="020B060007020508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web3</a:t>
            </a:r>
            <a:r>
              <a:rPr lang="ja-JP" altLang="en-US" sz="1400" dirty="0">
                <a:solidFill>
                  <a:schemeClr val="tx1"/>
                </a:solidFill>
                <a:latin typeface="ＭＳ Ｐゴシック" panose="020B0600070205080204" pitchFamily="50" charset="-128"/>
                <a:ea typeface="ＭＳ Ｐゴシック" panose="020B0600070205080204" pitchFamily="50" charset="-128"/>
              </a:rPr>
              <a:t>等の先端技術、デジタル技術の利活用支援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クリエイターのための</a:t>
            </a:r>
            <a:r>
              <a:rPr lang="en-US" altLang="ja-JP" sz="1400" dirty="0">
                <a:solidFill>
                  <a:schemeClr val="tx1"/>
                </a:solidFill>
                <a:latin typeface="ＭＳ Ｐゴシック" panose="020B0600070205080204" pitchFamily="50" charset="-128"/>
                <a:ea typeface="ＭＳ Ｐゴシック" panose="020B0600070205080204" pitchFamily="50" charset="-128"/>
              </a:rPr>
              <a:t>4K</a:t>
            </a:r>
            <a:r>
              <a:rPr lang="ja-JP" altLang="en-US" sz="1400" dirty="0">
                <a:solidFill>
                  <a:schemeClr val="tx1"/>
                </a:solidFill>
                <a:latin typeface="ＭＳ Ｐゴシック" panose="020B0600070205080204" pitchFamily="50" charset="-128"/>
                <a:ea typeface="ＭＳ Ｐゴシック" panose="020B0600070205080204" pitchFamily="50" charset="-128"/>
              </a:rPr>
              <a:t>設備・</a:t>
            </a:r>
            <a:r>
              <a:rPr lang="en-US" altLang="ja-JP" sz="1400" dirty="0">
                <a:solidFill>
                  <a:schemeClr val="tx1"/>
                </a:solidFill>
                <a:latin typeface="ＭＳ Ｐゴシック" panose="020B0600070205080204" pitchFamily="50" charset="-128"/>
                <a:ea typeface="ＭＳ Ｐゴシック" panose="020B0600070205080204" pitchFamily="50" charset="-128"/>
              </a:rPr>
              <a:t>VFX</a:t>
            </a:r>
            <a:r>
              <a:rPr lang="ja-JP" altLang="en-US" sz="1400" dirty="0">
                <a:solidFill>
                  <a:schemeClr val="tx1"/>
                </a:solidFill>
                <a:latin typeface="ＭＳ Ｐゴシック" panose="020B0600070205080204" pitchFamily="50" charset="-128"/>
                <a:ea typeface="ＭＳ Ｐゴシック" panose="020B0600070205080204" pitchFamily="50" charset="-128"/>
              </a:rPr>
              <a:t>等の利用環境整備、</a:t>
            </a:r>
            <a:r>
              <a:rPr lang="en-US" altLang="ja-JP" sz="1400" dirty="0">
                <a:solidFill>
                  <a:schemeClr val="tx1"/>
                </a:solidFill>
                <a:latin typeface="ＭＳ Ｐゴシック" panose="020B0600070205080204" pitchFamily="50" charset="-128"/>
                <a:ea typeface="ＭＳ Ｐゴシック" panose="020B0600070205080204" pitchFamily="50" charset="-128"/>
              </a:rPr>
              <a:t>4K</a:t>
            </a:r>
            <a:r>
              <a:rPr lang="ja-JP" altLang="en-US" sz="1400" dirty="0">
                <a:solidFill>
                  <a:schemeClr val="tx1"/>
                </a:solidFill>
                <a:latin typeface="ＭＳ Ｐゴシック" panose="020B0600070205080204" pitchFamily="50" charset="-128"/>
                <a:ea typeface="ＭＳ Ｐゴシック" panose="020B060007020508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VFX</a:t>
            </a:r>
            <a:r>
              <a:rPr lang="ja-JP" altLang="en-US" sz="1400" dirty="0">
                <a:solidFill>
                  <a:schemeClr val="tx1"/>
                </a:solidFill>
                <a:latin typeface="ＭＳ Ｐゴシック" panose="020B0600070205080204" pitchFamily="50" charset="-128"/>
                <a:ea typeface="ＭＳ Ｐゴシック" panose="020B0600070205080204" pitchFamily="50" charset="-128"/>
              </a:rPr>
              <a:t>制作技術等のノウハウ習得のための人材育成や権利処理効率化を支援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博物館同士の連携強化、博物館におけるデジタル・アーカイブ化の促進、</a:t>
            </a:r>
            <a:br>
              <a:rPr lang="en-US" altLang="ja-JP" sz="140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博物館の資金調達能力の向上等</a:t>
            </a:r>
          </a:p>
        </p:txBody>
      </p:sp>
      <p:sp>
        <p:nvSpPr>
          <p:cNvPr id="17" name="正方形/長方形 16">
            <a:extLst>
              <a:ext uri="{FF2B5EF4-FFF2-40B4-BE49-F238E27FC236}">
                <a16:creationId xmlns:a16="http://schemas.microsoft.com/office/drawing/2014/main" id="{FF4A2BB2-4CA7-702E-EB2F-95DE941A5D5F}"/>
              </a:ext>
            </a:extLst>
          </p:cNvPr>
          <p:cNvSpPr/>
          <p:nvPr/>
        </p:nvSpPr>
        <p:spPr>
          <a:xfrm>
            <a:off x="5313129" y="3857170"/>
            <a:ext cx="6044906" cy="2499180"/>
          </a:xfrm>
          <a:prstGeom prst="rect">
            <a:avLst/>
          </a:prstGeom>
          <a:solidFill>
            <a:srgbClr val="FDF2C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グローバル市場を前提としたプロデューサーの育成</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コンテンツ単体への支援に留まらず、分野を超えて連携したミックス</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カルチャーの取り組みを活発化させる支援体制を整備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アーティストの育成・海外展開支援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en-US" altLang="ja-JP" sz="1400" dirty="0">
                <a:solidFill>
                  <a:schemeClr val="tx1"/>
                </a:solidFill>
                <a:latin typeface="ＭＳ Ｐゴシック" panose="020B0600070205080204" pitchFamily="50" charset="-128"/>
                <a:ea typeface="ＭＳ Ｐゴシック" panose="020B0600070205080204" pitchFamily="50" charset="-128"/>
              </a:rPr>
              <a:t>VFX</a:t>
            </a:r>
            <a:r>
              <a:rPr lang="ja-JP" altLang="en-US" sz="1400" dirty="0">
                <a:solidFill>
                  <a:schemeClr val="tx1"/>
                </a:solidFill>
                <a:latin typeface="ＭＳ Ｐゴシック" panose="020B0600070205080204" pitchFamily="50" charset="-128"/>
                <a:ea typeface="ＭＳ Ｐゴシック" panose="020B0600070205080204" pitchFamily="50" charset="-128"/>
              </a:rPr>
              <a:t>等デジタル技術を活用したプロダクションを伴う作品誘致を推進</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海賊版対策として、国外犯処罰の導入検討も含め、国際執行を強化すると</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ともに日本企業による海外プラットフォーム買収等も活用しつつ、海外への</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正規版の流通を促進を検討</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海外向け放送コンテンツの制作・流通を円滑化するため、</a:t>
            </a:r>
            <a:r>
              <a:rPr lang="en-US" altLang="ja-JP" sz="1400" dirty="0">
                <a:solidFill>
                  <a:schemeClr val="tx1"/>
                </a:solidFill>
                <a:latin typeface="ＭＳ Ｐゴシック" panose="020B0600070205080204" pitchFamily="50" charset="-128"/>
                <a:ea typeface="ＭＳ Ｐゴシック" panose="020B0600070205080204" pitchFamily="50" charset="-128"/>
              </a:rPr>
              <a:t>NHK</a:t>
            </a:r>
            <a:r>
              <a:rPr lang="ja-JP" altLang="en-US" sz="1400" dirty="0">
                <a:solidFill>
                  <a:schemeClr val="tx1"/>
                </a:solidFill>
                <a:latin typeface="ＭＳ Ｐゴシック" panose="020B0600070205080204" pitchFamily="50" charset="-128"/>
                <a:ea typeface="ＭＳ Ｐゴシック" panose="020B0600070205080204" pitchFamily="50" charset="-128"/>
              </a:rPr>
              <a:t>と民放の共同による国内のインターネット配信プラットフォームの国内外への配信機能</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強化を後押し</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A51A4030-71B0-56FC-EE45-956292128D3D}"/>
              </a:ext>
            </a:extLst>
          </p:cNvPr>
          <p:cNvSpPr/>
          <p:nvPr/>
        </p:nvSpPr>
        <p:spPr>
          <a:xfrm>
            <a:off x="823143" y="2132856"/>
            <a:ext cx="1816473" cy="1604605"/>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ja-JP" altLang="en-US" b="1" dirty="0">
                <a:solidFill>
                  <a:schemeClr val="bg1"/>
                </a:solidFill>
                <a:latin typeface="ＭＳ Ｐゴシック" panose="020B0600070205080204" pitchFamily="50" charset="-128"/>
                <a:ea typeface="ＭＳ Ｐゴシック" panose="020B0600070205080204" pitchFamily="50" charset="-128"/>
              </a:rPr>
              <a:t>運用高度化・</a:t>
            </a:r>
            <a:br>
              <a:rPr lang="en-US" altLang="ja-JP" b="1" dirty="0">
                <a:solidFill>
                  <a:schemeClr val="bg1"/>
                </a:solidFill>
                <a:latin typeface="ＭＳ Ｐゴシック" panose="020B0600070205080204" pitchFamily="50" charset="-128"/>
                <a:ea typeface="ＭＳ Ｐゴシック" panose="020B0600070205080204" pitchFamily="50" charset="-128"/>
              </a:rPr>
            </a:br>
            <a:r>
              <a:rPr lang="ja-JP" altLang="en-US" b="1" dirty="0">
                <a:solidFill>
                  <a:schemeClr val="bg1"/>
                </a:solidFill>
                <a:latin typeface="ＭＳ Ｐゴシック" panose="020B0600070205080204" pitchFamily="50" charset="-128"/>
                <a:ea typeface="ＭＳ Ｐゴシック" panose="020B0600070205080204" pitchFamily="50" charset="-128"/>
              </a:rPr>
              <a:t>テクノロジー活用</a:t>
            </a:r>
          </a:p>
        </p:txBody>
      </p:sp>
      <p:sp>
        <p:nvSpPr>
          <p:cNvPr id="14" name="正方形/長方形 13">
            <a:extLst>
              <a:ext uri="{FF2B5EF4-FFF2-40B4-BE49-F238E27FC236}">
                <a16:creationId xmlns:a16="http://schemas.microsoft.com/office/drawing/2014/main" id="{2B95F062-A395-3D18-3359-A941053201E4}"/>
              </a:ext>
            </a:extLst>
          </p:cNvPr>
          <p:cNvSpPr/>
          <p:nvPr/>
        </p:nvSpPr>
        <p:spPr>
          <a:xfrm>
            <a:off x="823143" y="3857170"/>
            <a:ext cx="1816473" cy="2499180"/>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endParaRPr lang="en-US" altLang="ja-JP" b="1" dirty="0">
              <a:solidFill>
                <a:schemeClr val="bg1"/>
              </a:solidFill>
              <a:latin typeface="ＭＳ Ｐゴシック" panose="020B0600070205080204" pitchFamily="50" charset="-128"/>
              <a:ea typeface="ＭＳ Ｐゴシック" panose="020B0600070205080204" pitchFamily="50" charset="-128"/>
            </a:endParaRPr>
          </a:p>
          <a:p>
            <a:pPr algn="ctr"/>
            <a:r>
              <a:rPr lang="ja-JP" altLang="en-US" b="1" dirty="0">
                <a:solidFill>
                  <a:schemeClr val="bg1"/>
                </a:solidFill>
                <a:latin typeface="ＭＳ Ｐゴシック" panose="020B0600070205080204" pitchFamily="50" charset="-128"/>
                <a:ea typeface="ＭＳ Ｐゴシック" panose="020B0600070205080204" pitchFamily="50" charset="-128"/>
              </a:rPr>
              <a:t>海外市場</a:t>
            </a:r>
            <a:br>
              <a:rPr lang="en-US" altLang="ja-JP" b="1" dirty="0">
                <a:solidFill>
                  <a:schemeClr val="bg1"/>
                </a:solidFill>
                <a:latin typeface="ＭＳ Ｐゴシック" panose="020B0600070205080204" pitchFamily="50" charset="-128"/>
                <a:ea typeface="ＭＳ Ｐゴシック" panose="020B0600070205080204" pitchFamily="50" charset="-128"/>
              </a:rPr>
            </a:br>
            <a:r>
              <a:rPr lang="ja-JP" altLang="en-US" b="1" dirty="0">
                <a:solidFill>
                  <a:schemeClr val="bg1"/>
                </a:solidFill>
                <a:latin typeface="ＭＳ Ｐゴシック" panose="020B0600070205080204" pitchFamily="50" charset="-128"/>
                <a:ea typeface="ＭＳ Ｐゴシック" panose="020B0600070205080204" pitchFamily="50" charset="-128"/>
              </a:rPr>
              <a:t>との接続</a:t>
            </a:r>
          </a:p>
        </p:txBody>
      </p:sp>
      <p:grpSp>
        <p:nvGrpSpPr>
          <p:cNvPr id="15" name="Group 53">
            <a:extLst>
              <a:ext uri="{FF2B5EF4-FFF2-40B4-BE49-F238E27FC236}">
                <a16:creationId xmlns:a16="http://schemas.microsoft.com/office/drawing/2014/main" id="{4FCC6083-BF06-9DB9-449C-E08B7C57E6B6}"/>
              </a:ext>
            </a:extLst>
          </p:cNvPr>
          <p:cNvGrpSpPr>
            <a:grpSpLocks noChangeAspect="1"/>
          </p:cNvGrpSpPr>
          <p:nvPr/>
        </p:nvGrpSpPr>
        <p:grpSpPr bwMode="gray">
          <a:xfrm>
            <a:off x="1372977" y="4961610"/>
            <a:ext cx="716771" cy="716771"/>
            <a:chOff x="5183" y="1046"/>
            <a:chExt cx="340" cy="341"/>
          </a:xfrm>
          <a:solidFill>
            <a:sysClr val="window" lastClr="FFFFFF"/>
          </a:solidFill>
        </p:grpSpPr>
        <p:sp>
          <p:nvSpPr>
            <p:cNvPr id="16" name="Freeform 54">
              <a:extLst>
                <a:ext uri="{FF2B5EF4-FFF2-40B4-BE49-F238E27FC236}">
                  <a16:creationId xmlns:a16="http://schemas.microsoft.com/office/drawing/2014/main" id="{D1790C23-4816-7F29-9F73-3A8009BC12B7}"/>
                </a:ext>
              </a:extLst>
            </p:cNvPr>
            <p:cNvSpPr>
              <a:spLocks noEditPoints="1"/>
            </p:cNvSpPr>
            <p:nvPr/>
          </p:nvSpPr>
          <p:spPr bwMode="gray">
            <a:xfrm>
              <a:off x="5247" y="1110"/>
              <a:ext cx="212" cy="213"/>
            </a:xfrm>
            <a:custGeom>
              <a:avLst/>
              <a:gdLst>
                <a:gd name="T0" fmla="*/ 160 w 320"/>
                <a:gd name="T1" fmla="*/ 0 h 320"/>
                <a:gd name="T2" fmla="*/ 0 w 320"/>
                <a:gd name="T3" fmla="*/ 160 h 320"/>
                <a:gd name="T4" fmla="*/ 160 w 320"/>
                <a:gd name="T5" fmla="*/ 320 h 320"/>
                <a:gd name="T6" fmla="*/ 320 w 320"/>
                <a:gd name="T7" fmla="*/ 160 h 320"/>
                <a:gd name="T8" fmla="*/ 160 w 320"/>
                <a:gd name="T9" fmla="*/ 0 h 320"/>
                <a:gd name="T10" fmla="*/ 283 w 320"/>
                <a:gd name="T11" fmla="*/ 224 h 320"/>
                <a:gd name="T12" fmla="*/ 218 w 320"/>
                <a:gd name="T13" fmla="*/ 224 h 320"/>
                <a:gd name="T14" fmla="*/ 223 w 320"/>
                <a:gd name="T15" fmla="*/ 170 h 320"/>
                <a:gd name="T16" fmla="*/ 298 w 320"/>
                <a:gd name="T17" fmla="*/ 170 h 320"/>
                <a:gd name="T18" fmla="*/ 283 w 320"/>
                <a:gd name="T19" fmla="*/ 224 h 320"/>
                <a:gd name="T20" fmla="*/ 160 w 320"/>
                <a:gd name="T21" fmla="*/ 298 h 320"/>
                <a:gd name="T22" fmla="*/ 127 w 320"/>
                <a:gd name="T23" fmla="*/ 245 h 320"/>
                <a:gd name="T24" fmla="*/ 192 w 320"/>
                <a:gd name="T25" fmla="*/ 245 h 320"/>
                <a:gd name="T26" fmla="*/ 160 w 320"/>
                <a:gd name="T27" fmla="*/ 298 h 320"/>
                <a:gd name="T28" fmla="*/ 122 w 320"/>
                <a:gd name="T29" fmla="*/ 224 h 320"/>
                <a:gd name="T30" fmla="*/ 117 w 320"/>
                <a:gd name="T31" fmla="*/ 170 h 320"/>
                <a:gd name="T32" fmla="*/ 202 w 320"/>
                <a:gd name="T33" fmla="*/ 170 h 320"/>
                <a:gd name="T34" fmla="*/ 197 w 320"/>
                <a:gd name="T35" fmla="*/ 224 h 320"/>
                <a:gd name="T36" fmla="*/ 122 w 320"/>
                <a:gd name="T37" fmla="*/ 224 h 320"/>
                <a:gd name="T38" fmla="*/ 22 w 320"/>
                <a:gd name="T39" fmla="*/ 170 h 320"/>
                <a:gd name="T40" fmla="*/ 96 w 320"/>
                <a:gd name="T41" fmla="*/ 170 h 320"/>
                <a:gd name="T42" fmla="*/ 101 w 320"/>
                <a:gd name="T43" fmla="*/ 224 h 320"/>
                <a:gd name="T44" fmla="*/ 37 w 320"/>
                <a:gd name="T45" fmla="*/ 224 h 320"/>
                <a:gd name="T46" fmla="*/ 22 w 320"/>
                <a:gd name="T47" fmla="*/ 170 h 320"/>
                <a:gd name="T48" fmla="*/ 37 w 320"/>
                <a:gd name="T49" fmla="*/ 96 h 320"/>
                <a:gd name="T50" fmla="*/ 101 w 320"/>
                <a:gd name="T51" fmla="*/ 96 h 320"/>
                <a:gd name="T52" fmla="*/ 96 w 320"/>
                <a:gd name="T53" fmla="*/ 149 h 320"/>
                <a:gd name="T54" fmla="*/ 22 w 320"/>
                <a:gd name="T55" fmla="*/ 149 h 320"/>
                <a:gd name="T56" fmla="*/ 37 w 320"/>
                <a:gd name="T57" fmla="*/ 96 h 320"/>
                <a:gd name="T58" fmla="*/ 160 w 320"/>
                <a:gd name="T59" fmla="*/ 21 h 320"/>
                <a:gd name="T60" fmla="*/ 192 w 320"/>
                <a:gd name="T61" fmla="*/ 74 h 320"/>
                <a:gd name="T62" fmla="*/ 127 w 320"/>
                <a:gd name="T63" fmla="*/ 74 h 320"/>
                <a:gd name="T64" fmla="*/ 160 w 320"/>
                <a:gd name="T65" fmla="*/ 21 h 320"/>
                <a:gd name="T66" fmla="*/ 197 w 320"/>
                <a:gd name="T67" fmla="*/ 96 h 320"/>
                <a:gd name="T68" fmla="*/ 202 w 320"/>
                <a:gd name="T69" fmla="*/ 149 h 320"/>
                <a:gd name="T70" fmla="*/ 117 w 320"/>
                <a:gd name="T71" fmla="*/ 149 h 320"/>
                <a:gd name="T72" fmla="*/ 122 w 320"/>
                <a:gd name="T73" fmla="*/ 96 h 320"/>
                <a:gd name="T74" fmla="*/ 197 w 320"/>
                <a:gd name="T75" fmla="*/ 96 h 320"/>
                <a:gd name="T76" fmla="*/ 223 w 320"/>
                <a:gd name="T77" fmla="*/ 149 h 320"/>
                <a:gd name="T78" fmla="*/ 218 w 320"/>
                <a:gd name="T79" fmla="*/ 96 h 320"/>
                <a:gd name="T80" fmla="*/ 283 w 320"/>
                <a:gd name="T81" fmla="*/ 96 h 320"/>
                <a:gd name="T82" fmla="*/ 298 w 320"/>
                <a:gd name="T83" fmla="*/ 149 h 320"/>
                <a:gd name="T84" fmla="*/ 223 w 320"/>
                <a:gd name="T85" fmla="*/ 149 h 320"/>
                <a:gd name="T86" fmla="*/ 269 w 320"/>
                <a:gd name="T87" fmla="*/ 74 h 320"/>
                <a:gd name="T88" fmla="*/ 214 w 320"/>
                <a:gd name="T89" fmla="*/ 74 h 320"/>
                <a:gd name="T90" fmla="*/ 196 w 320"/>
                <a:gd name="T91" fmla="*/ 26 h 320"/>
                <a:gd name="T92" fmla="*/ 269 w 320"/>
                <a:gd name="T93" fmla="*/ 74 h 320"/>
                <a:gd name="T94" fmla="*/ 124 w 320"/>
                <a:gd name="T95" fmla="*/ 26 h 320"/>
                <a:gd name="T96" fmla="*/ 105 w 320"/>
                <a:gd name="T97" fmla="*/ 74 h 320"/>
                <a:gd name="T98" fmla="*/ 51 w 320"/>
                <a:gd name="T99" fmla="*/ 74 h 320"/>
                <a:gd name="T100" fmla="*/ 124 w 320"/>
                <a:gd name="T101" fmla="*/ 26 h 320"/>
                <a:gd name="T102" fmla="*/ 51 w 320"/>
                <a:gd name="T103" fmla="*/ 245 h 320"/>
                <a:gd name="T104" fmla="*/ 105 w 320"/>
                <a:gd name="T105" fmla="*/ 245 h 320"/>
                <a:gd name="T106" fmla="*/ 124 w 320"/>
                <a:gd name="T107" fmla="*/ 293 h 320"/>
                <a:gd name="T108" fmla="*/ 51 w 320"/>
                <a:gd name="T109" fmla="*/ 245 h 320"/>
                <a:gd name="T110" fmla="*/ 196 w 320"/>
                <a:gd name="T111" fmla="*/ 293 h 320"/>
                <a:gd name="T112" fmla="*/ 214 w 320"/>
                <a:gd name="T113" fmla="*/ 245 h 320"/>
                <a:gd name="T114" fmla="*/ 269 w 320"/>
                <a:gd name="T115" fmla="*/ 245 h 320"/>
                <a:gd name="T116" fmla="*/ 196 w 320"/>
                <a:gd name="T117" fmla="*/ 293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0" h="320">
                  <a:moveTo>
                    <a:pt x="160" y="0"/>
                  </a:moveTo>
                  <a:cubicBezTo>
                    <a:pt x="71" y="0"/>
                    <a:pt x="0" y="71"/>
                    <a:pt x="0" y="160"/>
                  </a:cubicBezTo>
                  <a:cubicBezTo>
                    <a:pt x="0" y="248"/>
                    <a:pt x="71" y="320"/>
                    <a:pt x="160" y="320"/>
                  </a:cubicBezTo>
                  <a:cubicBezTo>
                    <a:pt x="248" y="320"/>
                    <a:pt x="320" y="248"/>
                    <a:pt x="320" y="160"/>
                  </a:cubicBezTo>
                  <a:cubicBezTo>
                    <a:pt x="320" y="71"/>
                    <a:pt x="248" y="0"/>
                    <a:pt x="160" y="0"/>
                  </a:cubicBezTo>
                  <a:close/>
                  <a:moveTo>
                    <a:pt x="283" y="224"/>
                  </a:moveTo>
                  <a:cubicBezTo>
                    <a:pt x="218" y="224"/>
                    <a:pt x="218" y="224"/>
                    <a:pt x="218" y="224"/>
                  </a:cubicBezTo>
                  <a:cubicBezTo>
                    <a:pt x="221" y="207"/>
                    <a:pt x="223" y="188"/>
                    <a:pt x="223" y="170"/>
                  </a:cubicBezTo>
                  <a:cubicBezTo>
                    <a:pt x="298" y="170"/>
                    <a:pt x="298" y="170"/>
                    <a:pt x="298" y="170"/>
                  </a:cubicBezTo>
                  <a:cubicBezTo>
                    <a:pt x="296" y="189"/>
                    <a:pt x="291" y="207"/>
                    <a:pt x="283" y="224"/>
                  </a:cubicBezTo>
                  <a:close/>
                  <a:moveTo>
                    <a:pt x="160" y="298"/>
                  </a:moveTo>
                  <a:cubicBezTo>
                    <a:pt x="149" y="298"/>
                    <a:pt x="136" y="279"/>
                    <a:pt x="127" y="245"/>
                  </a:cubicBezTo>
                  <a:cubicBezTo>
                    <a:pt x="192" y="245"/>
                    <a:pt x="192" y="245"/>
                    <a:pt x="192" y="245"/>
                  </a:cubicBezTo>
                  <a:cubicBezTo>
                    <a:pt x="183" y="279"/>
                    <a:pt x="170" y="298"/>
                    <a:pt x="160" y="298"/>
                  </a:cubicBezTo>
                  <a:close/>
                  <a:moveTo>
                    <a:pt x="122" y="224"/>
                  </a:moveTo>
                  <a:cubicBezTo>
                    <a:pt x="120" y="208"/>
                    <a:pt x="118" y="190"/>
                    <a:pt x="117" y="170"/>
                  </a:cubicBezTo>
                  <a:cubicBezTo>
                    <a:pt x="202" y="170"/>
                    <a:pt x="202" y="170"/>
                    <a:pt x="202" y="170"/>
                  </a:cubicBezTo>
                  <a:cubicBezTo>
                    <a:pt x="202" y="190"/>
                    <a:pt x="200" y="208"/>
                    <a:pt x="197" y="224"/>
                  </a:cubicBezTo>
                  <a:lnTo>
                    <a:pt x="122" y="224"/>
                  </a:lnTo>
                  <a:close/>
                  <a:moveTo>
                    <a:pt x="22" y="170"/>
                  </a:moveTo>
                  <a:cubicBezTo>
                    <a:pt x="96" y="170"/>
                    <a:pt x="96" y="170"/>
                    <a:pt x="96" y="170"/>
                  </a:cubicBezTo>
                  <a:cubicBezTo>
                    <a:pt x="96" y="188"/>
                    <a:pt x="98" y="207"/>
                    <a:pt x="101" y="224"/>
                  </a:cubicBezTo>
                  <a:cubicBezTo>
                    <a:pt x="37" y="224"/>
                    <a:pt x="37" y="224"/>
                    <a:pt x="37" y="224"/>
                  </a:cubicBezTo>
                  <a:cubicBezTo>
                    <a:pt x="28" y="207"/>
                    <a:pt x="23" y="189"/>
                    <a:pt x="22" y="170"/>
                  </a:cubicBezTo>
                  <a:close/>
                  <a:moveTo>
                    <a:pt x="37" y="96"/>
                  </a:moveTo>
                  <a:cubicBezTo>
                    <a:pt x="101" y="96"/>
                    <a:pt x="101" y="96"/>
                    <a:pt x="101" y="96"/>
                  </a:cubicBezTo>
                  <a:cubicBezTo>
                    <a:pt x="98" y="113"/>
                    <a:pt x="96" y="131"/>
                    <a:pt x="96" y="149"/>
                  </a:cubicBezTo>
                  <a:cubicBezTo>
                    <a:pt x="22" y="149"/>
                    <a:pt x="22" y="149"/>
                    <a:pt x="22" y="149"/>
                  </a:cubicBezTo>
                  <a:cubicBezTo>
                    <a:pt x="23" y="130"/>
                    <a:pt x="28" y="112"/>
                    <a:pt x="37" y="96"/>
                  </a:cubicBezTo>
                  <a:close/>
                  <a:moveTo>
                    <a:pt x="160" y="21"/>
                  </a:moveTo>
                  <a:cubicBezTo>
                    <a:pt x="170" y="21"/>
                    <a:pt x="183" y="41"/>
                    <a:pt x="192" y="74"/>
                  </a:cubicBezTo>
                  <a:cubicBezTo>
                    <a:pt x="127" y="74"/>
                    <a:pt x="127" y="74"/>
                    <a:pt x="127" y="74"/>
                  </a:cubicBezTo>
                  <a:cubicBezTo>
                    <a:pt x="136" y="41"/>
                    <a:pt x="149" y="21"/>
                    <a:pt x="160" y="21"/>
                  </a:cubicBezTo>
                  <a:close/>
                  <a:moveTo>
                    <a:pt x="197" y="96"/>
                  </a:moveTo>
                  <a:cubicBezTo>
                    <a:pt x="200" y="111"/>
                    <a:pt x="202" y="129"/>
                    <a:pt x="202" y="149"/>
                  </a:cubicBezTo>
                  <a:cubicBezTo>
                    <a:pt x="117" y="149"/>
                    <a:pt x="117" y="149"/>
                    <a:pt x="117" y="149"/>
                  </a:cubicBezTo>
                  <a:cubicBezTo>
                    <a:pt x="118" y="129"/>
                    <a:pt x="120" y="111"/>
                    <a:pt x="122" y="96"/>
                  </a:cubicBezTo>
                  <a:lnTo>
                    <a:pt x="197" y="96"/>
                  </a:lnTo>
                  <a:close/>
                  <a:moveTo>
                    <a:pt x="223" y="149"/>
                  </a:moveTo>
                  <a:cubicBezTo>
                    <a:pt x="223" y="131"/>
                    <a:pt x="221" y="113"/>
                    <a:pt x="218" y="96"/>
                  </a:cubicBezTo>
                  <a:cubicBezTo>
                    <a:pt x="283" y="96"/>
                    <a:pt x="283" y="96"/>
                    <a:pt x="283" y="96"/>
                  </a:cubicBezTo>
                  <a:cubicBezTo>
                    <a:pt x="291" y="112"/>
                    <a:pt x="296" y="130"/>
                    <a:pt x="298" y="149"/>
                  </a:cubicBezTo>
                  <a:lnTo>
                    <a:pt x="223" y="149"/>
                  </a:lnTo>
                  <a:close/>
                  <a:moveTo>
                    <a:pt x="269" y="74"/>
                  </a:moveTo>
                  <a:cubicBezTo>
                    <a:pt x="214" y="74"/>
                    <a:pt x="214" y="74"/>
                    <a:pt x="214" y="74"/>
                  </a:cubicBezTo>
                  <a:cubicBezTo>
                    <a:pt x="210" y="55"/>
                    <a:pt x="203" y="39"/>
                    <a:pt x="196" y="26"/>
                  </a:cubicBezTo>
                  <a:cubicBezTo>
                    <a:pt x="225" y="34"/>
                    <a:pt x="251" y="51"/>
                    <a:pt x="269" y="74"/>
                  </a:cubicBezTo>
                  <a:close/>
                  <a:moveTo>
                    <a:pt x="124" y="26"/>
                  </a:moveTo>
                  <a:cubicBezTo>
                    <a:pt x="116" y="39"/>
                    <a:pt x="110" y="55"/>
                    <a:pt x="105" y="74"/>
                  </a:cubicBezTo>
                  <a:cubicBezTo>
                    <a:pt x="51" y="74"/>
                    <a:pt x="51" y="74"/>
                    <a:pt x="51" y="74"/>
                  </a:cubicBezTo>
                  <a:cubicBezTo>
                    <a:pt x="69" y="51"/>
                    <a:pt x="94" y="34"/>
                    <a:pt x="124" y="26"/>
                  </a:cubicBezTo>
                  <a:close/>
                  <a:moveTo>
                    <a:pt x="51" y="245"/>
                  </a:moveTo>
                  <a:cubicBezTo>
                    <a:pt x="105" y="245"/>
                    <a:pt x="105" y="245"/>
                    <a:pt x="105" y="245"/>
                  </a:cubicBezTo>
                  <a:cubicBezTo>
                    <a:pt x="110" y="264"/>
                    <a:pt x="116" y="281"/>
                    <a:pt x="124" y="293"/>
                  </a:cubicBezTo>
                  <a:cubicBezTo>
                    <a:pt x="94" y="285"/>
                    <a:pt x="69" y="268"/>
                    <a:pt x="51" y="245"/>
                  </a:cubicBezTo>
                  <a:close/>
                  <a:moveTo>
                    <a:pt x="196" y="293"/>
                  </a:moveTo>
                  <a:cubicBezTo>
                    <a:pt x="203" y="281"/>
                    <a:pt x="210" y="264"/>
                    <a:pt x="214" y="245"/>
                  </a:cubicBezTo>
                  <a:cubicBezTo>
                    <a:pt x="269" y="245"/>
                    <a:pt x="269" y="245"/>
                    <a:pt x="269" y="245"/>
                  </a:cubicBezTo>
                  <a:cubicBezTo>
                    <a:pt x="251" y="268"/>
                    <a:pt x="225" y="285"/>
                    <a:pt x="196" y="29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18" name="Freeform 55">
              <a:extLst>
                <a:ext uri="{FF2B5EF4-FFF2-40B4-BE49-F238E27FC236}">
                  <a16:creationId xmlns:a16="http://schemas.microsoft.com/office/drawing/2014/main" id="{9F443F6E-74A6-E41A-3C9B-92202B504ACE}"/>
                </a:ext>
              </a:extLst>
            </p:cNvPr>
            <p:cNvSpPr>
              <a:spLocks noEditPoints="1"/>
            </p:cNvSpPr>
            <p:nvPr/>
          </p:nvSpPr>
          <p:spPr bwMode="gray">
            <a:xfrm>
              <a:off x="5183" y="1046"/>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grpSp>
      <p:grpSp>
        <p:nvGrpSpPr>
          <p:cNvPr id="19" name="Graphic 1100">
            <a:extLst>
              <a:ext uri="{FF2B5EF4-FFF2-40B4-BE49-F238E27FC236}">
                <a16:creationId xmlns:a16="http://schemas.microsoft.com/office/drawing/2014/main" id="{FE312A81-CB01-D216-F8BB-50C36936FDA8}"/>
              </a:ext>
            </a:extLst>
          </p:cNvPr>
          <p:cNvGrpSpPr>
            <a:grpSpLocks noChangeAspect="1"/>
          </p:cNvGrpSpPr>
          <p:nvPr/>
        </p:nvGrpSpPr>
        <p:grpSpPr bwMode="gray">
          <a:xfrm>
            <a:off x="1410939" y="2923972"/>
            <a:ext cx="634472" cy="634472"/>
            <a:chOff x="8841755" y="2859711"/>
            <a:chExt cx="362309" cy="361971"/>
          </a:xfrm>
          <a:solidFill>
            <a:schemeClr val="bg1"/>
          </a:solidFill>
        </p:grpSpPr>
        <p:sp>
          <p:nvSpPr>
            <p:cNvPr id="20" name="Graphic 1100">
              <a:extLst>
                <a:ext uri="{FF2B5EF4-FFF2-40B4-BE49-F238E27FC236}">
                  <a16:creationId xmlns:a16="http://schemas.microsoft.com/office/drawing/2014/main" id="{BCE06246-8945-3BF8-ED87-EFB471E47C7E}"/>
                </a:ext>
              </a:extLst>
            </p:cNvPr>
            <p:cNvSpPr/>
            <p:nvPr/>
          </p:nvSpPr>
          <p:spPr bwMode="gray">
            <a:xfrm>
              <a:off x="8841755" y="2859711"/>
              <a:ext cx="362309" cy="361971"/>
            </a:xfrm>
            <a:custGeom>
              <a:avLst/>
              <a:gdLst>
                <a:gd name="connsiteX0" fmla="*/ 181474 w 362309"/>
                <a:gd name="connsiteY0" fmla="*/ 0 h 361971"/>
                <a:gd name="connsiteX1" fmla="*/ 0 w 362309"/>
                <a:gd name="connsiteY1" fmla="*/ 180667 h 361971"/>
                <a:gd name="connsiteX2" fmla="*/ 180836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349204 h 361971"/>
                <a:gd name="connsiteX7" fmla="*/ 12780 w 362309"/>
                <a:gd name="connsiteY7" fmla="*/ 181305 h 361971"/>
                <a:gd name="connsiteX8" fmla="*/ 180836 w 362309"/>
                <a:gd name="connsiteY8" fmla="*/ 12768 h 361971"/>
                <a:gd name="connsiteX9" fmla="*/ 349530 w 362309"/>
                <a:gd name="connsiteY9" fmla="*/ 180667 h 361971"/>
                <a:gd name="connsiteX10" fmla="*/ 349530 w 362309"/>
                <a:gd name="connsiteY10" fmla="*/ 180667 h 361971"/>
                <a:gd name="connsiteX11" fmla="*/ 181474 w 362309"/>
                <a:gd name="connsiteY11"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2309" h="361971">
                  <a:moveTo>
                    <a:pt x="181474" y="0"/>
                  </a:moveTo>
                  <a:cubicBezTo>
                    <a:pt x="81153" y="0"/>
                    <a:pt x="0" y="81076"/>
                    <a:pt x="0" y="180667"/>
                  </a:cubicBezTo>
                  <a:cubicBezTo>
                    <a:pt x="0" y="280895"/>
                    <a:pt x="81153" y="361972"/>
                    <a:pt x="180836" y="361972"/>
                  </a:cubicBezTo>
                  <a:cubicBezTo>
                    <a:pt x="281157" y="361972"/>
                    <a:pt x="362310" y="280895"/>
                    <a:pt x="362310" y="181305"/>
                  </a:cubicBezTo>
                  <a:cubicBezTo>
                    <a:pt x="362310" y="181305"/>
                    <a:pt x="362310" y="181305"/>
                    <a:pt x="362310" y="181305"/>
                  </a:cubicBezTo>
                  <a:cubicBezTo>
                    <a:pt x="362310" y="81076"/>
                    <a:pt x="281157" y="0"/>
                    <a:pt x="181474" y="0"/>
                  </a:cubicBezTo>
                  <a:close/>
                  <a:moveTo>
                    <a:pt x="181474" y="349204"/>
                  </a:moveTo>
                  <a:cubicBezTo>
                    <a:pt x="88181" y="349204"/>
                    <a:pt x="12780" y="273873"/>
                    <a:pt x="12780" y="181305"/>
                  </a:cubicBezTo>
                  <a:cubicBezTo>
                    <a:pt x="12780" y="88099"/>
                    <a:pt x="88181" y="12768"/>
                    <a:pt x="180836" y="12768"/>
                  </a:cubicBezTo>
                  <a:cubicBezTo>
                    <a:pt x="274128" y="12768"/>
                    <a:pt x="349530" y="88099"/>
                    <a:pt x="349530" y="180667"/>
                  </a:cubicBezTo>
                  <a:cubicBezTo>
                    <a:pt x="349530" y="180667"/>
                    <a:pt x="349530" y="180667"/>
                    <a:pt x="349530" y="180667"/>
                  </a:cubicBezTo>
                  <a:cubicBezTo>
                    <a:pt x="349530" y="273234"/>
                    <a:pt x="274128" y="348565"/>
                    <a:pt x="181474" y="349204"/>
                  </a:cubicBezTo>
                  <a:close/>
                </a:path>
              </a:pathLst>
            </a:custGeom>
            <a:grpFill/>
            <a:ln w="6390" cap="flat">
              <a:noFill/>
              <a:prstDash val="solid"/>
              <a:miter/>
            </a:ln>
          </p:spPr>
          <p:txBody>
            <a:bodyPr wrap="none" lIns="0" tIns="0" rIns="0" bIns="0" rtlCol="0" anchor="ctr"/>
            <a:lstStyle/>
            <a:p>
              <a:pPr algn="ctr"/>
              <a:endParaRPr lang="en-US" sz="1200">
                <a:solidFill>
                  <a:schemeClr val="bg1"/>
                </a:solidFill>
                <a:latin typeface="+mn-lt"/>
                <a:cs typeface="+mn-cs"/>
                <a:sym typeface="+mn-lt"/>
              </a:endParaRPr>
            </a:p>
          </p:txBody>
        </p:sp>
        <p:sp>
          <p:nvSpPr>
            <p:cNvPr id="21" name="Graphic 1100">
              <a:extLst>
                <a:ext uri="{FF2B5EF4-FFF2-40B4-BE49-F238E27FC236}">
                  <a16:creationId xmlns:a16="http://schemas.microsoft.com/office/drawing/2014/main" id="{647B8FF4-1DF3-24CF-A918-B6927AABEA87}"/>
                </a:ext>
              </a:extLst>
            </p:cNvPr>
            <p:cNvSpPr/>
            <p:nvPr/>
          </p:nvSpPr>
          <p:spPr bwMode="gray">
            <a:xfrm>
              <a:off x="8925464" y="2942703"/>
              <a:ext cx="196170" cy="195988"/>
            </a:xfrm>
            <a:custGeom>
              <a:avLst/>
              <a:gdLst>
                <a:gd name="connsiteX0" fmla="*/ 189781 w 196170"/>
                <a:gd name="connsiteY0" fmla="*/ 49795 h 195988"/>
                <a:gd name="connsiteX1" fmla="*/ 156553 w 196170"/>
                <a:gd name="connsiteY1" fmla="*/ 49795 h 195988"/>
                <a:gd name="connsiteX2" fmla="*/ 150164 w 196170"/>
                <a:gd name="connsiteY2" fmla="*/ 56179 h 195988"/>
                <a:gd name="connsiteX3" fmla="*/ 150164 w 196170"/>
                <a:gd name="connsiteY3" fmla="*/ 66393 h 195988"/>
                <a:gd name="connsiteX4" fmla="*/ 129715 w 196170"/>
                <a:gd name="connsiteY4" fmla="*/ 66393 h 195988"/>
                <a:gd name="connsiteX5" fmla="*/ 129715 w 196170"/>
                <a:gd name="connsiteY5" fmla="*/ 45965 h 195988"/>
                <a:gd name="connsiteX6" fmla="*/ 139939 w 196170"/>
                <a:gd name="connsiteY6" fmla="*/ 45965 h 195988"/>
                <a:gd name="connsiteX7" fmla="*/ 146329 w 196170"/>
                <a:gd name="connsiteY7" fmla="*/ 39581 h 195988"/>
                <a:gd name="connsiteX8" fmla="*/ 146329 w 196170"/>
                <a:gd name="connsiteY8" fmla="*/ 6384 h 195988"/>
                <a:gd name="connsiteX9" fmla="*/ 139939 w 196170"/>
                <a:gd name="connsiteY9" fmla="*/ 0 h 195988"/>
                <a:gd name="connsiteX10" fmla="*/ 106712 w 196170"/>
                <a:gd name="connsiteY10" fmla="*/ 0 h 195988"/>
                <a:gd name="connsiteX11" fmla="*/ 100322 w 196170"/>
                <a:gd name="connsiteY11" fmla="*/ 6384 h 195988"/>
                <a:gd name="connsiteX12" fmla="*/ 100322 w 196170"/>
                <a:gd name="connsiteY12" fmla="*/ 16598 h 195988"/>
                <a:gd name="connsiteX13" fmla="*/ 46007 w 196170"/>
                <a:gd name="connsiteY13" fmla="*/ 16598 h 195988"/>
                <a:gd name="connsiteX14" fmla="*/ 46007 w 196170"/>
                <a:gd name="connsiteY14" fmla="*/ 6384 h 195988"/>
                <a:gd name="connsiteX15" fmla="*/ 39617 w 196170"/>
                <a:gd name="connsiteY15" fmla="*/ 0 h 195988"/>
                <a:gd name="connsiteX16" fmla="*/ 6390 w 196170"/>
                <a:gd name="connsiteY16" fmla="*/ 0 h 195988"/>
                <a:gd name="connsiteX17" fmla="*/ 0 w 196170"/>
                <a:gd name="connsiteY17" fmla="*/ 6384 h 195988"/>
                <a:gd name="connsiteX18" fmla="*/ 0 w 196170"/>
                <a:gd name="connsiteY18" fmla="*/ 39581 h 195988"/>
                <a:gd name="connsiteX19" fmla="*/ 6390 w 196170"/>
                <a:gd name="connsiteY19" fmla="*/ 45965 h 195988"/>
                <a:gd name="connsiteX20" fmla="*/ 16614 w 196170"/>
                <a:gd name="connsiteY20" fmla="*/ 45965 h 195988"/>
                <a:gd name="connsiteX21" fmla="*/ 16614 w 196170"/>
                <a:gd name="connsiteY21" fmla="*/ 100228 h 195988"/>
                <a:gd name="connsiteX22" fmla="*/ 6390 w 196170"/>
                <a:gd name="connsiteY22" fmla="*/ 100228 h 195988"/>
                <a:gd name="connsiteX23" fmla="*/ 0 w 196170"/>
                <a:gd name="connsiteY23" fmla="*/ 106612 h 195988"/>
                <a:gd name="connsiteX24" fmla="*/ 0 w 196170"/>
                <a:gd name="connsiteY24" fmla="*/ 139809 h 195988"/>
                <a:gd name="connsiteX25" fmla="*/ 6390 w 196170"/>
                <a:gd name="connsiteY25" fmla="*/ 146193 h 195988"/>
                <a:gd name="connsiteX26" fmla="*/ 39617 w 196170"/>
                <a:gd name="connsiteY26" fmla="*/ 146193 h 195988"/>
                <a:gd name="connsiteX27" fmla="*/ 46007 w 196170"/>
                <a:gd name="connsiteY27" fmla="*/ 139809 h 195988"/>
                <a:gd name="connsiteX28" fmla="*/ 46007 w 196170"/>
                <a:gd name="connsiteY28" fmla="*/ 129595 h 195988"/>
                <a:gd name="connsiteX29" fmla="*/ 66455 w 196170"/>
                <a:gd name="connsiteY29" fmla="*/ 129595 h 195988"/>
                <a:gd name="connsiteX30" fmla="*/ 66455 w 196170"/>
                <a:gd name="connsiteY30" fmla="*/ 148108 h 195988"/>
                <a:gd name="connsiteX31" fmla="*/ 67094 w 196170"/>
                <a:gd name="connsiteY31" fmla="*/ 150024 h 195988"/>
                <a:gd name="connsiteX32" fmla="*/ 56231 w 196170"/>
                <a:gd name="connsiteY32" fmla="*/ 150024 h 195988"/>
                <a:gd name="connsiteX33" fmla="*/ 49841 w 196170"/>
                <a:gd name="connsiteY33" fmla="*/ 156408 h 195988"/>
                <a:gd name="connsiteX34" fmla="*/ 49841 w 196170"/>
                <a:gd name="connsiteY34" fmla="*/ 189604 h 195988"/>
                <a:gd name="connsiteX35" fmla="*/ 56231 w 196170"/>
                <a:gd name="connsiteY35" fmla="*/ 195988 h 195988"/>
                <a:gd name="connsiteX36" fmla="*/ 89459 w 196170"/>
                <a:gd name="connsiteY36" fmla="*/ 195988 h 195988"/>
                <a:gd name="connsiteX37" fmla="*/ 95849 w 196170"/>
                <a:gd name="connsiteY37" fmla="*/ 189604 h 195988"/>
                <a:gd name="connsiteX38" fmla="*/ 95849 w 196170"/>
                <a:gd name="connsiteY38" fmla="*/ 179390 h 195988"/>
                <a:gd name="connsiteX39" fmla="*/ 150164 w 196170"/>
                <a:gd name="connsiteY39" fmla="*/ 179390 h 195988"/>
                <a:gd name="connsiteX40" fmla="*/ 150164 w 196170"/>
                <a:gd name="connsiteY40" fmla="*/ 189604 h 195988"/>
                <a:gd name="connsiteX41" fmla="*/ 156553 w 196170"/>
                <a:gd name="connsiteY41" fmla="*/ 195988 h 195988"/>
                <a:gd name="connsiteX42" fmla="*/ 189781 w 196170"/>
                <a:gd name="connsiteY42" fmla="*/ 195988 h 195988"/>
                <a:gd name="connsiteX43" fmla="*/ 196171 w 196170"/>
                <a:gd name="connsiteY43" fmla="*/ 189604 h 195988"/>
                <a:gd name="connsiteX44" fmla="*/ 196171 w 196170"/>
                <a:gd name="connsiteY44" fmla="*/ 156408 h 195988"/>
                <a:gd name="connsiteX45" fmla="*/ 189781 w 196170"/>
                <a:gd name="connsiteY45" fmla="*/ 150024 h 195988"/>
                <a:gd name="connsiteX46" fmla="*/ 179557 w 196170"/>
                <a:gd name="connsiteY46" fmla="*/ 150024 h 195988"/>
                <a:gd name="connsiteX47" fmla="*/ 179557 w 196170"/>
                <a:gd name="connsiteY47" fmla="*/ 95760 h 195988"/>
                <a:gd name="connsiteX48" fmla="*/ 189781 w 196170"/>
                <a:gd name="connsiteY48" fmla="*/ 95760 h 195988"/>
                <a:gd name="connsiteX49" fmla="*/ 196171 w 196170"/>
                <a:gd name="connsiteY49" fmla="*/ 89376 h 195988"/>
                <a:gd name="connsiteX50" fmla="*/ 196171 w 196170"/>
                <a:gd name="connsiteY50" fmla="*/ 56179 h 195988"/>
                <a:gd name="connsiteX51" fmla="*/ 189781 w 196170"/>
                <a:gd name="connsiteY51" fmla="*/ 49795 h 195988"/>
                <a:gd name="connsiteX52" fmla="*/ 132910 w 196170"/>
                <a:gd name="connsiteY52" fmla="*/ 112358 h 195988"/>
                <a:gd name="connsiteX53" fmla="*/ 132910 w 196170"/>
                <a:gd name="connsiteY53" fmla="*/ 132787 h 195988"/>
                <a:gd name="connsiteX54" fmla="*/ 112463 w 196170"/>
                <a:gd name="connsiteY54" fmla="*/ 132787 h 195988"/>
                <a:gd name="connsiteX55" fmla="*/ 112463 w 196170"/>
                <a:gd name="connsiteY55" fmla="*/ 112358 h 195988"/>
                <a:gd name="connsiteX56" fmla="*/ 132910 w 196170"/>
                <a:gd name="connsiteY56" fmla="*/ 112358 h 195988"/>
                <a:gd name="connsiteX57" fmla="*/ 112463 w 196170"/>
                <a:gd name="connsiteY57" fmla="*/ 12130 h 195988"/>
                <a:gd name="connsiteX58" fmla="*/ 132910 w 196170"/>
                <a:gd name="connsiteY58" fmla="*/ 12130 h 195988"/>
                <a:gd name="connsiteX59" fmla="*/ 132910 w 196170"/>
                <a:gd name="connsiteY59" fmla="*/ 32558 h 195988"/>
                <a:gd name="connsiteX60" fmla="*/ 112463 w 196170"/>
                <a:gd name="connsiteY60" fmla="*/ 32558 h 195988"/>
                <a:gd name="connsiteX61" fmla="*/ 112463 w 196170"/>
                <a:gd name="connsiteY61" fmla="*/ 12130 h 195988"/>
                <a:gd name="connsiteX62" fmla="*/ 11501 w 196170"/>
                <a:gd name="connsiteY62" fmla="*/ 12130 h 195988"/>
                <a:gd name="connsiteX63" fmla="*/ 31950 w 196170"/>
                <a:gd name="connsiteY63" fmla="*/ 12130 h 195988"/>
                <a:gd name="connsiteX64" fmla="*/ 31950 w 196170"/>
                <a:gd name="connsiteY64" fmla="*/ 32558 h 195988"/>
                <a:gd name="connsiteX65" fmla="*/ 11501 w 196170"/>
                <a:gd name="connsiteY65" fmla="*/ 32558 h 195988"/>
                <a:gd name="connsiteX66" fmla="*/ 11501 w 196170"/>
                <a:gd name="connsiteY66" fmla="*/ 12130 h 195988"/>
                <a:gd name="connsiteX67" fmla="*/ 32589 w 196170"/>
                <a:gd name="connsiteY67" fmla="*/ 133425 h 195988"/>
                <a:gd name="connsiteX68" fmla="*/ 12140 w 196170"/>
                <a:gd name="connsiteY68" fmla="*/ 133425 h 195988"/>
                <a:gd name="connsiteX69" fmla="*/ 12140 w 196170"/>
                <a:gd name="connsiteY69" fmla="*/ 112996 h 195988"/>
                <a:gd name="connsiteX70" fmla="*/ 32589 w 196170"/>
                <a:gd name="connsiteY70" fmla="*/ 112996 h 195988"/>
                <a:gd name="connsiteX71" fmla="*/ 32589 w 196170"/>
                <a:gd name="connsiteY71" fmla="*/ 133425 h 195988"/>
                <a:gd name="connsiteX72" fmla="*/ 38978 w 196170"/>
                <a:gd name="connsiteY72" fmla="*/ 99590 h 195988"/>
                <a:gd name="connsiteX73" fmla="*/ 28755 w 196170"/>
                <a:gd name="connsiteY73" fmla="*/ 99590 h 195988"/>
                <a:gd name="connsiteX74" fmla="*/ 28755 w 196170"/>
                <a:gd name="connsiteY74" fmla="*/ 45326 h 195988"/>
                <a:gd name="connsiteX75" fmla="*/ 38978 w 196170"/>
                <a:gd name="connsiteY75" fmla="*/ 45326 h 195988"/>
                <a:gd name="connsiteX76" fmla="*/ 45368 w 196170"/>
                <a:gd name="connsiteY76" fmla="*/ 38942 h 195988"/>
                <a:gd name="connsiteX77" fmla="*/ 45368 w 196170"/>
                <a:gd name="connsiteY77" fmla="*/ 28089 h 195988"/>
                <a:gd name="connsiteX78" fmla="*/ 99683 w 196170"/>
                <a:gd name="connsiteY78" fmla="*/ 28089 h 195988"/>
                <a:gd name="connsiteX79" fmla="*/ 99683 w 196170"/>
                <a:gd name="connsiteY79" fmla="*/ 38304 h 195988"/>
                <a:gd name="connsiteX80" fmla="*/ 106073 w 196170"/>
                <a:gd name="connsiteY80" fmla="*/ 44688 h 195988"/>
                <a:gd name="connsiteX81" fmla="*/ 116297 w 196170"/>
                <a:gd name="connsiteY81" fmla="*/ 44688 h 195988"/>
                <a:gd name="connsiteX82" fmla="*/ 116297 w 196170"/>
                <a:gd name="connsiteY82" fmla="*/ 98952 h 195988"/>
                <a:gd name="connsiteX83" fmla="*/ 106073 w 196170"/>
                <a:gd name="connsiteY83" fmla="*/ 98952 h 195988"/>
                <a:gd name="connsiteX84" fmla="*/ 99683 w 196170"/>
                <a:gd name="connsiteY84" fmla="*/ 105336 h 195988"/>
                <a:gd name="connsiteX85" fmla="*/ 99683 w 196170"/>
                <a:gd name="connsiteY85" fmla="*/ 116188 h 195988"/>
                <a:gd name="connsiteX86" fmla="*/ 97766 w 196170"/>
                <a:gd name="connsiteY86" fmla="*/ 115550 h 195988"/>
                <a:gd name="connsiteX87" fmla="*/ 45368 w 196170"/>
                <a:gd name="connsiteY87" fmla="*/ 115550 h 195988"/>
                <a:gd name="connsiteX88" fmla="*/ 45368 w 196170"/>
                <a:gd name="connsiteY88" fmla="*/ 105336 h 195988"/>
                <a:gd name="connsiteX89" fmla="*/ 38978 w 196170"/>
                <a:gd name="connsiteY89" fmla="*/ 99590 h 195988"/>
                <a:gd name="connsiteX90" fmla="*/ 38978 w 196170"/>
                <a:gd name="connsiteY90" fmla="*/ 99590 h 195988"/>
                <a:gd name="connsiteX91" fmla="*/ 83069 w 196170"/>
                <a:gd name="connsiteY91" fmla="*/ 183859 h 195988"/>
                <a:gd name="connsiteX92" fmla="*/ 62621 w 196170"/>
                <a:gd name="connsiteY92" fmla="*/ 183859 h 195988"/>
                <a:gd name="connsiteX93" fmla="*/ 62621 w 196170"/>
                <a:gd name="connsiteY93" fmla="*/ 163430 h 195988"/>
                <a:gd name="connsiteX94" fmla="*/ 83069 w 196170"/>
                <a:gd name="connsiteY94" fmla="*/ 163430 h 195988"/>
                <a:gd name="connsiteX95" fmla="*/ 83069 w 196170"/>
                <a:gd name="connsiteY95" fmla="*/ 183859 h 195988"/>
                <a:gd name="connsiteX96" fmla="*/ 183391 w 196170"/>
                <a:gd name="connsiteY96" fmla="*/ 183859 h 195988"/>
                <a:gd name="connsiteX97" fmla="*/ 162943 w 196170"/>
                <a:gd name="connsiteY97" fmla="*/ 183859 h 195988"/>
                <a:gd name="connsiteX98" fmla="*/ 162943 w 196170"/>
                <a:gd name="connsiteY98" fmla="*/ 163430 h 195988"/>
                <a:gd name="connsiteX99" fmla="*/ 183391 w 196170"/>
                <a:gd name="connsiteY99" fmla="*/ 163430 h 195988"/>
                <a:gd name="connsiteX100" fmla="*/ 183391 w 196170"/>
                <a:gd name="connsiteY100" fmla="*/ 183859 h 195988"/>
                <a:gd name="connsiteX101" fmla="*/ 166777 w 196170"/>
                <a:gd name="connsiteY101" fmla="*/ 150024 h 195988"/>
                <a:gd name="connsiteX102" fmla="*/ 156553 w 196170"/>
                <a:gd name="connsiteY102" fmla="*/ 150024 h 195988"/>
                <a:gd name="connsiteX103" fmla="*/ 150164 w 196170"/>
                <a:gd name="connsiteY103" fmla="*/ 156408 h 195988"/>
                <a:gd name="connsiteX104" fmla="*/ 150164 w 196170"/>
                <a:gd name="connsiteY104" fmla="*/ 166622 h 195988"/>
                <a:gd name="connsiteX105" fmla="*/ 95849 w 196170"/>
                <a:gd name="connsiteY105" fmla="*/ 166622 h 195988"/>
                <a:gd name="connsiteX106" fmla="*/ 95849 w 196170"/>
                <a:gd name="connsiteY106" fmla="*/ 156408 h 195988"/>
                <a:gd name="connsiteX107" fmla="*/ 89459 w 196170"/>
                <a:gd name="connsiteY107" fmla="*/ 150024 h 195988"/>
                <a:gd name="connsiteX108" fmla="*/ 78596 w 196170"/>
                <a:gd name="connsiteY108" fmla="*/ 150024 h 195988"/>
                <a:gd name="connsiteX109" fmla="*/ 79235 w 196170"/>
                <a:gd name="connsiteY109" fmla="*/ 148108 h 195988"/>
                <a:gd name="connsiteX110" fmla="*/ 79235 w 196170"/>
                <a:gd name="connsiteY110" fmla="*/ 129595 h 195988"/>
                <a:gd name="connsiteX111" fmla="*/ 97766 w 196170"/>
                <a:gd name="connsiteY111" fmla="*/ 129595 h 195988"/>
                <a:gd name="connsiteX112" fmla="*/ 99683 w 196170"/>
                <a:gd name="connsiteY112" fmla="*/ 128956 h 195988"/>
                <a:gd name="connsiteX113" fmla="*/ 99683 w 196170"/>
                <a:gd name="connsiteY113" fmla="*/ 139809 h 195988"/>
                <a:gd name="connsiteX114" fmla="*/ 106073 w 196170"/>
                <a:gd name="connsiteY114" fmla="*/ 146193 h 195988"/>
                <a:gd name="connsiteX115" fmla="*/ 139300 w 196170"/>
                <a:gd name="connsiteY115" fmla="*/ 146193 h 195988"/>
                <a:gd name="connsiteX116" fmla="*/ 145690 w 196170"/>
                <a:gd name="connsiteY116" fmla="*/ 139809 h 195988"/>
                <a:gd name="connsiteX117" fmla="*/ 145690 w 196170"/>
                <a:gd name="connsiteY117" fmla="*/ 106612 h 195988"/>
                <a:gd name="connsiteX118" fmla="*/ 139300 w 196170"/>
                <a:gd name="connsiteY118" fmla="*/ 100228 h 195988"/>
                <a:gd name="connsiteX119" fmla="*/ 129076 w 196170"/>
                <a:gd name="connsiteY119" fmla="*/ 100228 h 195988"/>
                <a:gd name="connsiteX120" fmla="*/ 129076 w 196170"/>
                <a:gd name="connsiteY120" fmla="*/ 79800 h 195988"/>
                <a:gd name="connsiteX121" fmla="*/ 149524 w 196170"/>
                <a:gd name="connsiteY121" fmla="*/ 79800 h 195988"/>
                <a:gd name="connsiteX122" fmla="*/ 149524 w 196170"/>
                <a:gd name="connsiteY122" fmla="*/ 90014 h 195988"/>
                <a:gd name="connsiteX123" fmla="*/ 155914 w 196170"/>
                <a:gd name="connsiteY123" fmla="*/ 96398 h 195988"/>
                <a:gd name="connsiteX124" fmla="*/ 166138 w 196170"/>
                <a:gd name="connsiteY124" fmla="*/ 96398 h 195988"/>
                <a:gd name="connsiteX125" fmla="*/ 166138 w 196170"/>
                <a:gd name="connsiteY125" fmla="*/ 150024 h 195988"/>
                <a:gd name="connsiteX126" fmla="*/ 183391 w 196170"/>
                <a:gd name="connsiteY126" fmla="*/ 82992 h 195988"/>
                <a:gd name="connsiteX127" fmla="*/ 162943 w 196170"/>
                <a:gd name="connsiteY127" fmla="*/ 82992 h 195988"/>
                <a:gd name="connsiteX128" fmla="*/ 162943 w 196170"/>
                <a:gd name="connsiteY128" fmla="*/ 62563 h 195988"/>
                <a:gd name="connsiteX129" fmla="*/ 183391 w 196170"/>
                <a:gd name="connsiteY129" fmla="*/ 62563 h 195988"/>
                <a:gd name="connsiteX130" fmla="*/ 183391 w 196170"/>
                <a:gd name="connsiteY130" fmla="*/ 82992 h 195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Lst>
              <a:rect l="l" t="t" r="r" b="b"/>
              <a:pathLst>
                <a:path w="196170" h="195988">
                  <a:moveTo>
                    <a:pt x="189781" y="49795"/>
                  </a:moveTo>
                  <a:lnTo>
                    <a:pt x="156553" y="49795"/>
                  </a:lnTo>
                  <a:cubicBezTo>
                    <a:pt x="152719" y="49795"/>
                    <a:pt x="150164" y="52349"/>
                    <a:pt x="150164" y="56179"/>
                  </a:cubicBezTo>
                  <a:lnTo>
                    <a:pt x="150164" y="66393"/>
                  </a:lnTo>
                  <a:lnTo>
                    <a:pt x="129715" y="66393"/>
                  </a:lnTo>
                  <a:lnTo>
                    <a:pt x="129715" y="45965"/>
                  </a:lnTo>
                  <a:lnTo>
                    <a:pt x="139939" y="45965"/>
                  </a:lnTo>
                  <a:cubicBezTo>
                    <a:pt x="143774" y="45965"/>
                    <a:pt x="146329" y="43411"/>
                    <a:pt x="146329" y="39581"/>
                  </a:cubicBezTo>
                  <a:lnTo>
                    <a:pt x="146329" y="6384"/>
                  </a:lnTo>
                  <a:cubicBezTo>
                    <a:pt x="146329" y="2554"/>
                    <a:pt x="143774" y="0"/>
                    <a:pt x="139939" y="0"/>
                  </a:cubicBezTo>
                  <a:lnTo>
                    <a:pt x="106712" y="0"/>
                  </a:lnTo>
                  <a:cubicBezTo>
                    <a:pt x="102878" y="0"/>
                    <a:pt x="100322" y="2554"/>
                    <a:pt x="100322" y="6384"/>
                  </a:cubicBezTo>
                  <a:lnTo>
                    <a:pt x="100322" y="16598"/>
                  </a:lnTo>
                  <a:lnTo>
                    <a:pt x="46007" y="16598"/>
                  </a:lnTo>
                  <a:lnTo>
                    <a:pt x="46007" y="6384"/>
                  </a:lnTo>
                  <a:cubicBezTo>
                    <a:pt x="46007" y="2554"/>
                    <a:pt x="43451" y="0"/>
                    <a:pt x="39617" y="0"/>
                  </a:cubicBezTo>
                  <a:lnTo>
                    <a:pt x="6390" y="0"/>
                  </a:lnTo>
                  <a:cubicBezTo>
                    <a:pt x="2555" y="0"/>
                    <a:pt x="0" y="2554"/>
                    <a:pt x="0" y="6384"/>
                  </a:cubicBezTo>
                  <a:lnTo>
                    <a:pt x="0" y="39581"/>
                  </a:lnTo>
                  <a:cubicBezTo>
                    <a:pt x="0" y="43411"/>
                    <a:pt x="2555" y="45965"/>
                    <a:pt x="6390" y="45965"/>
                  </a:cubicBezTo>
                  <a:lnTo>
                    <a:pt x="16614" y="45965"/>
                  </a:lnTo>
                  <a:lnTo>
                    <a:pt x="16614" y="100228"/>
                  </a:lnTo>
                  <a:lnTo>
                    <a:pt x="6390" y="100228"/>
                  </a:lnTo>
                  <a:cubicBezTo>
                    <a:pt x="2555" y="100228"/>
                    <a:pt x="0" y="102782"/>
                    <a:pt x="0" y="106612"/>
                  </a:cubicBezTo>
                  <a:lnTo>
                    <a:pt x="0" y="139809"/>
                  </a:lnTo>
                  <a:cubicBezTo>
                    <a:pt x="0" y="143640"/>
                    <a:pt x="2555" y="146193"/>
                    <a:pt x="6390" y="146193"/>
                  </a:cubicBezTo>
                  <a:lnTo>
                    <a:pt x="39617" y="146193"/>
                  </a:lnTo>
                  <a:cubicBezTo>
                    <a:pt x="43451" y="146193"/>
                    <a:pt x="46007" y="143640"/>
                    <a:pt x="46007" y="139809"/>
                  </a:cubicBezTo>
                  <a:lnTo>
                    <a:pt x="46007" y="129595"/>
                  </a:lnTo>
                  <a:lnTo>
                    <a:pt x="66455" y="129595"/>
                  </a:lnTo>
                  <a:lnTo>
                    <a:pt x="66455" y="148108"/>
                  </a:lnTo>
                  <a:cubicBezTo>
                    <a:pt x="66455" y="148747"/>
                    <a:pt x="66455" y="149385"/>
                    <a:pt x="67094" y="150024"/>
                  </a:cubicBezTo>
                  <a:lnTo>
                    <a:pt x="56231" y="150024"/>
                  </a:lnTo>
                  <a:cubicBezTo>
                    <a:pt x="52397" y="150024"/>
                    <a:pt x="49841" y="152577"/>
                    <a:pt x="49841" y="156408"/>
                  </a:cubicBezTo>
                  <a:lnTo>
                    <a:pt x="49841" y="189604"/>
                  </a:lnTo>
                  <a:cubicBezTo>
                    <a:pt x="49841" y="193435"/>
                    <a:pt x="52397" y="195988"/>
                    <a:pt x="56231" y="195988"/>
                  </a:cubicBezTo>
                  <a:lnTo>
                    <a:pt x="89459" y="195988"/>
                  </a:lnTo>
                  <a:cubicBezTo>
                    <a:pt x="93293" y="195988"/>
                    <a:pt x="95849" y="193435"/>
                    <a:pt x="95849" y="189604"/>
                  </a:cubicBezTo>
                  <a:lnTo>
                    <a:pt x="95849" y="179390"/>
                  </a:lnTo>
                  <a:lnTo>
                    <a:pt x="150164" y="179390"/>
                  </a:lnTo>
                  <a:lnTo>
                    <a:pt x="150164" y="189604"/>
                  </a:lnTo>
                  <a:cubicBezTo>
                    <a:pt x="150164" y="193435"/>
                    <a:pt x="152719" y="195988"/>
                    <a:pt x="156553" y="195988"/>
                  </a:cubicBezTo>
                  <a:lnTo>
                    <a:pt x="189781" y="195988"/>
                  </a:lnTo>
                  <a:cubicBezTo>
                    <a:pt x="193615" y="195988"/>
                    <a:pt x="196171" y="193435"/>
                    <a:pt x="196171" y="189604"/>
                  </a:cubicBezTo>
                  <a:lnTo>
                    <a:pt x="196171" y="156408"/>
                  </a:lnTo>
                  <a:cubicBezTo>
                    <a:pt x="196171" y="152577"/>
                    <a:pt x="193615" y="150024"/>
                    <a:pt x="189781" y="150024"/>
                  </a:cubicBezTo>
                  <a:lnTo>
                    <a:pt x="179557" y="150024"/>
                  </a:lnTo>
                  <a:lnTo>
                    <a:pt x="179557" y="95760"/>
                  </a:lnTo>
                  <a:lnTo>
                    <a:pt x="189781" y="95760"/>
                  </a:lnTo>
                  <a:cubicBezTo>
                    <a:pt x="193615" y="95760"/>
                    <a:pt x="196171" y="93206"/>
                    <a:pt x="196171" y="89376"/>
                  </a:cubicBezTo>
                  <a:lnTo>
                    <a:pt x="196171" y="56179"/>
                  </a:lnTo>
                  <a:cubicBezTo>
                    <a:pt x="196171" y="52349"/>
                    <a:pt x="192976" y="49795"/>
                    <a:pt x="189781" y="49795"/>
                  </a:cubicBezTo>
                  <a:close/>
                  <a:moveTo>
                    <a:pt x="132910" y="112358"/>
                  </a:moveTo>
                  <a:lnTo>
                    <a:pt x="132910" y="132787"/>
                  </a:lnTo>
                  <a:lnTo>
                    <a:pt x="112463" y="132787"/>
                  </a:lnTo>
                  <a:lnTo>
                    <a:pt x="112463" y="112358"/>
                  </a:lnTo>
                  <a:lnTo>
                    <a:pt x="132910" y="112358"/>
                  </a:lnTo>
                  <a:close/>
                  <a:moveTo>
                    <a:pt x="112463" y="12130"/>
                  </a:moveTo>
                  <a:lnTo>
                    <a:pt x="132910" y="12130"/>
                  </a:lnTo>
                  <a:lnTo>
                    <a:pt x="132910" y="32558"/>
                  </a:lnTo>
                  <a:lnTo>
                    <a:pt x="112463" y="32558"/>
                  </a:lnTo>
                  <a:lnTo>
                    <a:pt x="112463" y="12130"/>
                  </a:lnTo>
                  <a:close/>
                  <a:moveTo>
                    <a:pt x="11501" y="12130"/>
                  </a:moveTo>
                  <a:lnTo>
                    <a:pt x="31950" y="12130"/>
                  </a:lnTo>
                  <a:lnTo>
                    <a:pt x="31950" y="32558"/>
                  </a:lnTo>
                  <a:lnTo>
                    <a:pt x="11501" y="32558"/>
                  </a:lnTo>
                  <a:lnTo>
                    <a:pt x="11501" y="12130"/>
                  </a:lnTo>
                  <a:close/>
                  <a:moveTo>
                    <a:pt x="32589" y="133425"/>
                  </a:moveTo>
                  <a:lnTo>
                    <a:pt x="12140" y="133425"/>
                  </a:lnTo>
                  <a:lnTo>
                    <a:pt x="12140" y="112996"/>
                  </a:lnTo>
                  <a:lnTo>
                    <a:pt x="32589" y="112996"/>
                  </a:lnTo>
                  <a:lnTo>
                    <a:pt x="32589" y="133425"/>
                  </a:lnTo>
                  <a:close/>
                  <a:moveTo>
                    <a:pt x="38978" y="99590"/>
                  </a:moveTo>
                  <a:lnTo>
                    <a:pt x="28755" y="99590"/>
                  </a:lnTo>
                  <a:lnTo>
                    <a:pt x="28755" y="45326"/>
                  </a:lnTo>
                  <a:lnTo>
                    <a:pt x="38978" y="45326"/>
                  </a:lnTo>
                  <a:cubicBezTo>
                    <a:pt x="42812" y="45326"/>
                    <a:pt x="45368" y="42773"/>
                    <a:pt x="45368" y="38942"/>
                  </a:cubicBezTo>
                  <a:lnTo>
                    <a:pt x="45368" y="28089"/>
                  </a:lnTo>
                  <a:lnTo>
                    <a:pt x="99683" y="28089"/>
                  </a:lnTo>
                  <a:lnTo>
                    <a:pt x="99683" y="38304"/>
                  </a:lnTo>
                  <a:cubicBezTo>
                    <a:pt x="99683" y="42134"/>
                    <a:pt x="102239" y="44688"/>
                    <a:pt x="106073" y="44688"/>
                  </a:cubicBezTo>
                  <a:lnTo>
                    <a:pt x="116297" y="44688"/>
                  </a:lnTo>
                  <a:lnTo>
                    <a:pt x="116297" y="98952"/>
                  </a:lnTo>
                  <a:lnTo>
                    <a:pt x="106073" y="98952"/>
                  </a:lnTo>
                  <a:cubicBezTo>
                    <a:pt x="102239" y="98952"/>
                    <a:pt x="99683" y="101505"/>
                    <a:pt x="99683" y="105336"/>
                  </a:cubicBezTo>
                  <a:lnTo>
                    <a:pt x="99683" y="116188"/>
                  </a:lnTo>
                  <a:cubicBezTo>
                    <a:pt x="99044" y="116188"/>
                    <a:pt x="98404" y="115550"/>
                    <a:pt x="97766" y="115550"/>
                  </a:cubicBezTo>
                  <a:lnTo>
                    <a:pt x="45368" y="115550"/>
                  </a:lnTo>
                  <a:lnTo>
                    <a:pt x="45368" y="105336"/>
                  </a:lnTo>
                  <a:cubicBezTo>
                    <a:pt x="45368" y="102782"/>
                    <a:pt x="42173" y="99590"/>
                    <a:pt x="38978" y="99590"/>
                  </a:cubicBezTo>
                  <a:lnTo>
                    <a:pt x="38978" y="99590"/>
                  </a:lnTo>
                  <a:close/>
                  <a:moveTo>
                    <a:pt x="83069" y="183859"/>
                  </a:moveTo>
                  <a:lnTo>
                    <a:pt x="62621" y="183859"/>
                  </a:lnTo>
                  <a:lnTo>
                    <a:pt x="62621" y="163430"/>
                  </a:lnTo>
                  <a:lnTo>
                    <a:pt x="83069" y="163430"/>
                  </a:lnTo>
                  <a:lnTo>
                    <a:pt x="83069" y="183859"/>
                  </a:lnTo>
                  <a:close/>
                  <a:moveTo>
                    <a:pt x="183391" y="183859"/>
                  </a:moveTo>
                  <a:lnTo>
                    <a:pt x="162943" y="183859"/>
                  </a:lnTo>
                  <a:lnTo>
                    <a:pt x="162943" y="163430"/>
                  </a:lnTo>
                  <a:lnTo>
                    <a:pt x="183391" y="163430"/>
                  </a:lnTo>
                  <a:lnTo>
                    <a:pt x="183391" y="183859"/>
                  </a:lnTo>
                  <a:close/>
                  <a:moveTo>
                    <a:pt x="166777" y="150024"/>
                  </a:moveTo>
                  <a:lnTo>
                    <a:pt x="156553" y="150024"/>
                  </a:lnTo>
                  <a:cubicBezTo>
                    <a:pt x="152719" y="150024"/>
                    <a:pt x="150164" y="152577"/>
                    <a:pt x="150164" y="156408"/>
                  </a:cubicBezTo>
                  <a:lnTo>
                    <a:pt x="150164" y="166622"/>
                  </a:lnTo>
                  <a:lnTo>
                    <a:pt x="95849" y="166622"/>
                  </a:lnTo>
                  <a:lnTo>
                    <a:pt x="95849" y="156408"/>
                  </a:lnTo>
                  <a:cubicBezTo>
                    <a:pt x="95849" y="152577"/>
                    <a:pt x="93293" y="150024"/>
                    <a:pt x="89459" y="150024"/>
                  </a:cubicBezTo>
                  <a:lnTo>
                    <a:pt x="78596" y="150024"/>
                  </a:lnTo>
                  <a:cubicBezTo>
                    <a:pt x="78596" y="149385"/>
                    <a:pt x="79235" y="148747"/>
                    <a:pt x="79235" y="148108"/>
                  </a:cubicBezTo>
                  <a:lnTo>
                    <a:pt x="79235" y="129595"/>
                  </a:lnTo>
                  <a:lnTo>
                    <a:pt x="97766" y="129595"/>
                  </a:lnTo>
                  <a:cubicBezTo>
                    <a:pt x="98404" y="129595"/>
                    <a:pt x="99044" y="129595"/>
                    <a:pt x="99683" y="128956"/>
                  </a:cubicBezTo>
                  <a:lnTo>
                    <a:pt x="99683" y="139809"/>
                  </a:lnTo>
                  <a:cubicBezTo>
                    <a:pt x="99683" y="143640"/>
                    <a:pt x="102239" y="146193"/>
                    <a:pt x="106073" y="146193"/>
                  </a:cubicBezTo>
                  <a:lnTo>
                    <a:pt x="139300" y="146193"/>
                  </a:lnTo>
                  <a:cubicBezTo>
                    <a:pt x="143134" y="146193"/>
                    <a:pt x="145690" y="143640"/>
                    <a:pt x="145690" y="139809"/>
                  </a:cubicBezTo>
                  <a:lnTo>
                    <a:pt x="145690" y="106612"/>
                  </a:lnTo>
                  <a:cubicBezTo>
                    <a:pt x="145690" y="102782"/>
                    <a:pt x="143134" y="100228"/>
                    <a:pt x="139300" y="100228"/>
                  </a:cubicBezTo>
                  <a:lnTo>
                    <a:pt x="129076" y="100228"/>
                  </a:lnTo>
                  <a:lnTo>
                    <a:pt x="129076" y="79800"/>
                  </a:lnTo>
                  <a:lnTo>
                    <a:pt x="149524" y="79800"/>
                  </a:lnTo>
                  <a:lnTo>
                    <a:pt x="149524" y="90014"/>
                  </a:lnTo>
                  <a:cubicBezTo>
                    <a:pt x="149524" y="93844"/>
                    <a:pt x="152080" y="96398"/>
                    <a:pt x="155914" y="96398"/>
                  </a:cubicBezTo>
                  <a:lnTo>
                    <a:pt x="166138" y="96398"/>
                  </a:lnTo>
                  <a:lnTo>
                    <a:pt x="166138" y="150024"/>
                  </a:lnTo>
                  <a:close/>
                  <a:moveTo>
                    <a:pt x="183391" y="82992"/>
                  </a:moveTo>
                  <a:lnTo>
                    <a:pt x="162943" y="82992"/>
                  </a:lnTo>
                  <a:lnTo>
                    <a:pt x="162943" y="62563"/>
                  </a:lnTo>
                  <a:lnTo>
                    <a:pt x="183391" y="62563"/>
                  </a:lnTo>
                  <a:lnTo>
                    <a:pt x="183391" y="82992"/>
                  </a:lnTo>
                  <a:close/>
                </a:path>
              </a:pathLst>
            </a:custGeom>
            <a:grpFill/>
            <a:ln w="6390" cap="flat">
              <a:noFill/>
              <a:prstDash val="solid"/>
              <a:miter/>
            </a:ln>
          </p:spPr>
          <p:txBody>
            <a:bodyPr wrap="none" lIns="0" tIns="0" rIns="0" bIns="0" rtlCol="0" anchor="ctr"/>
            <a:lstStyle/>
            <a:p>
              <a:pPr algn="ctr"/>
              <a:endParaRPr lang="en-US" sz="1200">
                <a:solidFill>
                  <a:schemeClr val="bg1"/>
                </a:solidFill>
                <a:latin typeface="+mn-lt"/>
                <a:cs typeface="+mn-cs"/>
                <a:sym typeface="+mn-lt"/>
              </a:endParaRPr>
            </a:p>
          </p:txBody>
        </p:sp>
      </p:grpSp>
      <p:sp>
        <p:nvSpPr>
          <p:cNvPr id="22" name="正方形/長方形 21">
            <a:extLst>
              <a:ext uri="{FF2B5EF4-FFF2-40B4-BE49-F238E27FC236}">
                <a16:creationId xmlns:a16="http://schemas.microsoft.com/office/drawing/2014/main" id="{6EB1C0A9-4707-5085-956F-4F93E0EF05C0}"/>
              </a:ext>
            </a:extLst>
          </p:cNvPr>
          <p:cNvSpPr/>
          <p:nvPr/>
        </p:nvSpPr>
        <p:spPr>
          <a:xfrm>
            <a:off x="2783632" y="1484784"/>
            <a:ext cx="2385480" cy="528363"/>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b="1" dirty="0">
                <a:solidFill>
                  <a:schemeClr val="tx1"/>
                </a:solidFill>
                <a:latin typeface="ＭＳ Ｐゴシック" panose="020B0600070205080204" pitchFamily="50" charset="-128"/>
                <a:ea typeface="ＭＳ Ｐゴシック" panose="020B0600070205080204" pitchFamily="50" charset="-128"/>
              </a:rPr>
              <a:t>論点</a:t>
            </a:r>
          </a:p>
        </p:txBody>
      </p:sp>
      <p:sp>
        <p:nvSpPr>
          <p:cNvPr id="29" name="正方形/長方形 28">
            <a:extLst>
              <a:ext uri="{FF2B5EF4-FFF2-40B4-BE49-F238E27FC236}">
                <a16:creationId xmlns:a16="http://schemas.microsoft.com/office/drawing/2014/main" id="{37CB0FFE-21B0-7EC3-E033-48BED6993A22}"/>
              </a:ext>
            </a:extLst>
          </p:cNvPr>
          <p:cNvSpPr/>
          <p:nvPr/>
        </p:nvSpPr>
        <p:spPr>
          <a:xfrm>
            <a:off x="5313129" y="1484784"/>
            <a:ext cx="6044906" cy="528363"/>
          </a:xfrm>
          <a:prstGeom prst="rect">
            <a:avLst/>
          </a:prstGeom>
          <a:solidFill>
            <a:srgbClr val="DCB924"/>
          </a:solidFill>
          <a:ln>
            <a:solidFill>
              <a:srgbClr val="DCB92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chemeClr val="bg1"/>
                </a:solidFill>
                <a:latin typeface="ＭＳ Ｐゴシック" panose="020B0600070205080204" pitchFamily="50" charset="-128"/>
                <a:ea typeface="ＭＳ Ｐゴシック" panose="020B0600070205080204" pitchFamily="50" charset="-128"/>
              </a:rPr>
              <a:t>施策内容</a:t>
            </a:r>
          </a:p>
        </p:txBody>
      </p:sp>
      <p:sp>
        <p:nvSpPr>
          <p:cNvPr id="32" name="タイトル 1">
            <a:extLst>
              <a:ext uri="{FF2B5EF4-FFF2-40B4-BE49-F238E27FC236}">
                <a16:creationId xmlns:a16="http://schemas.microsoft.com/office/drawing/2014/main" id="{9BAB01EB-89B0-25EA-AA97-2B4D9DFE68A6}"/>
              </a:ext>
            </a:extLst>
          </p:cNvPr>
          <p:cNvSpPr>
            <a:spLocks noGrp="1"/>
          </p:cNvSpPr>
          <p:nvPr>
            <p:ph type="title"/>
          </p:nvPr>
        </p:nvSpPr>
        <p:spPr>
          <a:xfrm>
            <a:off x="569999" y="425037"/>
            <a:ext cx="11052002" cy="868106"/>
          </a:xfrm>
        </p:spPr>
        <p:txBody>
          <a:bodyPr/>
          <a:lstStyle/>
          <a:p>
            <a:r>
              <a:rPr lang="ja-JP" altLang="en-US" dirty="0"/>
              <a:t>テクノロジーを活用した制作環境や海外展開機能などを整備することで、日本の</a:t>
            </a:r>
            <a:r>
              <a:rPr lang="en-US" altLang="ja-JP" dirty="0"/>
              <a:t>IP</a:t>
            </a:r>
            <a:r>
              <a:rPr lang="ja-JP" altLang="en-US" dirty="0"/>
              <a:t>・コンテンツの国際競争力を高める</a:t>
            </a:r>
          </a:p>
        </p:txBody>
      </p:sp>
    </p:spTree>
    <p:extLst>
      <p:ext uri="{BB962C8B-B14F-4D97-AF65-F5344CB8AC3E}">
        <p14:creationId xmlns:p14="http://schemas.microsoft.com/office/powerpoint/2010/main" val="614749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C917B5-6FE0-2819-DEF6-450D5ACFC14E}"/>
              </a:ext>
            </a:extLst>
          </p:cNvPr>
          <p:cNvSpPr>
            <a:spLocks noGrp="1"/>
          </p:cNvSpPr>
          <p:nvPr>
            <p:ph type="title"/>
          </p:nvPr>
        </p:nvSpPr>
        <p:spPr/>
        <p:txBody>
          <a:bodyPr/>
          <a:lstStyle/>
          <a:p>
            <a:r>
              <a:rPr lang="ja-JP" altLang="en-US" dirty="0"/>
              <a:t>世界から多様な人材・資金・研究が集まり、連続的にイノベーションが</a:t>
            </a:r>
            <a:br>
              <a:rPr lang="en-US" altLang="ja-JP" dirty="0"/>
            </a:br>
            <a:r>
              <a:rPr lang="ja-JP" altLang="en-US" dirty="0"/>
              <a:t>生まれるエコシステムのハブを国内に複数形成していく</a:t>
            </a:r>
          </a:p>
        </p:txBody>
      </p:sp>
      <p:sp>
        <p:nvSpPr>
          <p:cNvPr id="3" name="スライド番号プレースホルダー 2">
            <a:extLst>
              <a:ext uri="{FF2B5EF4-FFF2-40B4-BE49-F238E27FC236}">
                <a16:creationId xmlns:a16="http://schemas.microsoft.com/office/drawing/2014/main" id="{0252DFD9-6D47-953E-3A00-638F82BEEECF}"/>
              </a:ext>
            </a:extLst>
          </p:cNvPr>
          <p:cNvSpPr>
            <a:spLocks noGrp="1"/>
          </p:cNvSpPr>
          <p:nvPr>
            <p:ph type="sldNum" sz="quarter" idx="12"/>
          </p:nvPr>
        </p:nvSpPr>
        <p:spPr/>
        <p:txBody>
          <a:bodyPr/>
          <a:lstStyle/>
          <a:p>
            <a:fld id="{D08BAF99-255C-412B-9BE2-A34BCE385131}" type="slidenum">
              <a:rPr lang="ja-JP" altLang="en-US" smtClean="0"/>
              <a:pPr/>
              <a:t>11</a:t>
            </a:fld>
            <a:endParaRPr lang="ja-JP" altLang="en-US" dirty="0"/>
          </a:p>
        </p:txBody>
      </p:sp>
      <p:sp>
        <p:nvSpPr>
          <p:cNvPr id="4" name="テキスト プレースホルダー 3">
            <a:extLst>
              <a:ext uri="{FF2B5EF4-FFF2-40B4-BE49-F238E27FC236}">
                <a16:creationId xmlns:a16="http://schemas.microsoft.com/office/drawing/2014/main" id="{71D5D869-16FD-706A-4853-E837FE3863AD}"/>
              </a:ext>
            </a:extLst>
          </p:cNvPr>
          <p:cNvSpPr>
            <a:spLocks noGrp="1"/>
          </p:cNvSpPr>
          <p:nvPr>
            <p:ph type="body" sz="quarter" idx="13"/>
          </p:nvPr>
        </p:nvSpPr>
        <p:spPr/>
        <p:txBody>
          <a:bodyPr/>
          <a:lstStyle/>
          <a:p>
            <a:r>
              <a:rPr lang="ja-JP" altLang="en-US"/>
              <a:t>●</a:t>
            </a:r>
            <a:r>
              <a:rPr lang="en-US" altLang="ja-JP" dirty="0"/>
              <a:t>4.</a:t>
            </a:r>
            <a:r>
              <a:rPr lang="ja-JP" altLang="en-US" dirty="0"/>
              <a:t>海外との双方向の繋がりがもたらす市場拡大</a:t>
            </a:r>
          </a:p>
        </p:txBody>
      </p:sp>
      <p:sp>
        <p:nvSpPr>
          <p:cNvPr id="8" name="正方形/長方形 7">
            <a:extLst>
              <a:ext uri="{FF2B5EF4-FFF2-40B4-BE49-F238E27FC236}">
                <a16:creationId xmlns:a16="http://schemas.microsoft.com/office/drawing/2014/main" id="{62973213-1E52-BD5E-6DAF-69FD4C5407A0}"/>
              </a:ext>
            </a:extLst>
          </p:cNvPr>
          <p:cNvSpPr/>
          <p:nvPr/>
        </p:nvSpPr>
        <p:spPr>
          <a:xfrm>
            <a:off x="3147138" y="3065920"/>
            <a:ext cx="3004990" cy="2430356"/>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9" name="正方形/長方形 8">
            <a:extLst>
              <a:ext uri="{FF2B5EF4-FFF2-40B4-BE49-F238E27FC236}">
                <a16:creationId xmlns:a16="http://schemas.microsoft.com/office/drawing/2014/main" id="{A7A7FFD8-DE53-58A7-C931-A114177C725B}"/>
              </a:ext>
            </a:extLst>
          </p:cNvPr>
          <p:cNvSpPr/>
          <p:nvPr/>
        </p:nvSpPr>
        <p:spPr>
          <a:xfrm flipH="1">
            <a:off x="3076217" y="2977557"/>
            <a:ext cx="3003609" cy="2456514"/>
          </a:xfrm>
          <a:prstGeom prst="rect">
            <a:avLst/>
          </a:prstGeom>
          <a:solidFill>
            <a:srgbClr val="F9DFE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oAutofit/>
          </a:bodyPr>
          <a:lstStyle/>
          <a:p>
            <a:pPr algn="ctr"/>
            <a:r>
              <a:rPr kumimoji="1" lang="ja-JP" altLang="en-US" sz="1400" b="1" dirty="0">
                <a:solidFill>
                  <a:schemeClr val="accent1"/>
                </a:solidFill>
              </a:rPr>
              <a:t>スタートアップエコシステム</a:t>
            </a:r>
          </a:p>
        </p:txBody>
      </p:sp>
      <p:sp>
        <p:nvSpPr>
          <p:cNvPr id="10" name="楕円 9">
            <a:extLst>
              <a:ext uri="{FF2B5EF4-FFF2-40B4-BE49-F238E27FC236}">
                <a16:creationId xmlns:a16="http://schemas.microsoft.com/office/drawing/2014/main" id="{CB5A7569-E081-4BCF-8CEF-E605F63054F2}"/>
              </a:ext>
            </a:extLst>
          </p:cNvPr>
          <p:cNvSpPr/>
          <p:nvPr/>
        </p:nvSpPr>
        <p:spPr>
          <a:xfrm>
            <a:off x="3881994" y="3288124"/>
            <a:ext cx="1387354" cy="1237468"/>
          </a:xfrm>
          <a:prstGeom prst="ellipse">
            <a:avLst/>
          </a:prstGeom>
          <a:solidFill>
            <a:schemeClr val="accent6">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1" name="楕円 10">
            <a:extLst>
              <a:ext uri="{FF2B5EF4-FFF2-40B4-BE49-F238E27FC236}">
                <a16:creationId xmlns:a16="http://schemas.microsoft.com/office/drawing/2014/main" id="{C7CB2684-3408-1BE1-251D-C9B7DC36D44A}"/>
              </a:ext>
            </a:extLst>
          </p:cNvPr>
          <p:cNvSpPr/>
          <p:nvPr/>
        </p:nvSpPr>
        <p:spPr>
          <a:xfrm>
            <a:off x="4402924" y="4114487"/>
            <a:ext cx="1328548" cy="1185016"/>
          </a:xfrm>
          <a:prstGeom prst="ellipse">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2" name="楕円 11">
            <a:extLst>
              <a:ext uri="{FF2B5EF4-FFF2-40B4-BE49-F238E27FC236}">
                <a16:creationId xmlns:a16="http://schemas.microsoft.com/office/drawing/2014/main" id="{40EA8AA7-1AD5-B78A-2285-4D169BBF1A63}"/>
              </a:ext>
            </a:extLst>
          </p:cNvPr>
          <p:cNvSpPr/>
          <p:nvPr/>
        </p:nvSpPr>
        <p:spPr>
          <a:xfrm>
            <a:off x="3383662" y="4114635"/>
            <a:ext cx="1328391" cy="1184876"/>
          </a:xfrm>
          <a:prstGeom prst="ellipse">
            <a:avLst/>
          </a:prstGeom>
          <a:solidFill>
            <a:schemeClr val="accent3">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4" name="テキスト ボックス 13">
            <a:extLst>
              <a:ext uri="{FF2B5EF4-FFF2-40B4-BE49-F238E27FC236}">
                <a16:creationId xmlns:a16="http://schemas.microsoft.com/office/drawing/2014/main" id="{14985C27-7FA3-7FE7-9F90-8E87DB61941C}"/>
              </a:ext>
            </a:extLst>
          </p:cNvPr>
          <p:cNvSpPr txBox="1"/>
          <p:nvPr/>
        </p:nvSpPr>
        <p:spPr>
          <a:xfrm>
            <a:off x="3877411" y="3559020"/>
            <a:ext cx="1360812" cy="478527"/>
          </a:xfrm>
          <a:prstGeom prst="rect">
            <a:avLst/>
          </a:prstGeom>
          <a:noFill/>
        </p:spPr>
        <p:txBody>
          <a:bodyPr wrap="none" rtlCol="0">
            <a:spAutoFit/>
          </a:bodyPr>
          <a:lstStyle/>
          <a:p>
            <a:pPr algn="ctr"/>
            <a:r>
              <a:rPr kumimoji="1" lang="ja-JP" altLang="en-US" sz="1400" b="1" dirty="0">
                <a:solidFill>
                  <a:schemeClr val="bg1"/>
                </a:solidFill>
              </a:rPr>
              <a:t>世界トップレベル</a:t>
            </a:r>
            <a:br>
              <a:rPr kumimoji="1" lang="en-US" altLang="ja-JP" sz="1400" b="1" dirty="0">
                <a:solidFill>
                  <a:schemeClr val="bg1"/>
                </a:solidFill>
              </a:rPr>
            </a:br>
            <a:r>
              <a:rPr kumimoji="1" lang="ja-JP" altLang="en-US" sz="1400" b="1" dirty="0">
                <a:solidFill>
                  <a:schemeClr val="bg1"/>
                </a:solidFill>
              </a:rPr>
              <a:t>の研究環境</a:t>
            </a:r>
            <a:endParaRPr kumimoji="1" lang="en-US" altLang="ja-JP" sz="1400" b="1" dirty="0">
              <a:solidFill>
                <a:schemeClr val="bg1"/>
              </a:solidFill>
            </a:endParaRPr>
          </a:p>
        </p:txBody>
      </p:sp>
      <p:sp>
        <p:nvSpPr>
          <p:cNvPr id="15" name="テキスト ボックス 14">
            <a:extLst>
              <a:ext uri="{FF2B5EF4-FFF2-40B4-BE49-F238E27FC236}">
                <a16:creationId xmlns:a16="http://schemas.microsoft.com/office/drawing/2014/main" id="{EA25C1EF-6B6F-BA3D-A783-56A425D99133}"/>
              </a:ext>
            </a:extLst>
          </p:cNvPr>
          <p:cNvSpPr txBox="1"/>
          <p:nvPr/>
        </p:nvSpPr>
        <p:spPr>
          <a:xfrm>
            <a:off x="3294183" y="4626376"/>
            <a:ext cx="1476630" cy="478527"/>
          </a:xfrm>
          <a:prstGeom prst="roundRect">
            <a:avLst>
              <a:gd name="adj" fmla="val 0"/>
            </a:avLst>
          </a:prstGeom>
          <a:noFill/>
        </p:spPr>
        <p:txBody>
          <a:bodyPr wrap="square" rtlCol="0">
            <a:spAutoFit/>
          </a:bodyPr>
          <a:lstStyle/>
          <a:p>
            <a:pPr algn="ctr"/>
            <a:r>
              <a:rPr kumimoji="1" lang="ja-JP" altLang="en-US" sz="1400" b="1" dirty="0">
                <a:solidFill>
                  <a:schemeClr val="bg1"/>
                </a:solidFill>
              </a:rPr>
              <a:t>国際標準の</a:t>
            </a:r>
            <a:endParaRPr kumimoji="1" lang="en-US" altLang="ja-JP" sz="1400" b="1" dirty="0">
              <a:solidFill>
                <a:schemeClr val="bg1"/>
              </a:solidFill>
            </a:endParaRPr>
          </a:p>
          <a:p>
            <a:pPr algn="ctr"/>
            <a:r>
              <a:rPr kumimoji="1" lang="ja-JP" altLang="en-US" sz="1400" b="1" dirty="0">
                <a:solidFill>
                  <a:schemeClr val="bg1"/>
                </a:solidFill>
              </a:rPr>
              <a:t>企業サポート</a:t>
            </a:r>
          </a:p>
        </p:txBody>
      </p:sp>
      <p:sp>
        <p:nvSpPr>
          <p:cNvPr id="16" name="テキスト ボックス 15">
            <a:extLst>
              <a:ext uri="{FF2B5EF4-FFF2-40B4-BE49-F238E27FC236}">
                <a16:creationId xmlns:a16="http://schemas.microsoft.com/office/drawing/2014/main" id="{F24D1029-FC1E-4A6A-0FE5-CC9DD317D688}"/>
              </a:ext>
            </a:extLst>
          </p:cNvPr>
          <p:cNvSpPr txBox="1"/>
          <p:nvPr/>
        </p:nvSpPr>
        <p:spPr>
          <a:xfrm>
            <a:off x="4554789" y="4626376"/>
            <a:ext cx="1160151" cy="478527"/>
          </a:xfrm>
          <a:prstGeom prst="rect">
            <a:avLst/>
          </a:prstGeom>
          <a:noFill/>
        </p:spPr>
        <p:txBody>
          <a:bodyPr wrap="square" rtlCol="0">
            <a:spAutoFit/>
          </a:bodyPr>
          <a:lstStyle/>
          <a:p>
            <a:pPr algn="ctr"/>
            <a:r>
              <a:rPr lang="ja-JP" altLang="en-US" sz="1400" b="1" dirty="0">
                <a:solidFill>
                  <a:schemeClr val="bg1"/>
                </a:solidFill>
              </a:rPr>
              <a:t>研究・</a:t>
            </a:r>
            <a:br>
              <a:rPr lang="en-US" altLang="ja-JP" sz="1400" b="1" dirty="0">
                <a:solidFill>
                  <a:schemeClr val="bg1"/>
                </a:solidFill>
              </a:rPr>
            </a:br>
            <a:r>
              <a:rPr lang="ja-JP" altLang="en-US" sz="1400" b="1" dirty="0">
                <a:solidFill>
                  <a:schemeClr val="bg1"/>
                </a:solidFill>
              </a:rPr>
              <a:t>運営資金</a:t>
            </a:r>
            <a:endParaRPr kumimoji="1" lang="ja-JP" altLang="en-US" sz="1400" b="1" dirty="0">
              <a:solidFill>
                <a:schemeClr val="bg1"/>
              </a:solidFill>
            </a:endParaRPr>
          </a:p>
        </p:txBody>
      </p:sp>
      <p:sp>
        <p:nvSpPr>
          <p:cNvPr id="17" name="四角形: 角を丸くする 16">
            <a:extLst>
              <a:ext uri="{FF2B5EF4-FFF2-40B4-BE49-F238E27FC236}">
                <a16:creationId xmlns:a16="http://schemas.microsoft.com/office/drawing/2014/main" id="{020F1C50-688D-4014-42D6-218360BF3AD0}"/>
              </a:ext>
            </a:extLst>
          </p:cNvPr>
          <p:cNvSpPr/>
          <p:nvPr/>
        </p:nvSpPr>
        <p:spPr>
          <a:xfrm>
            <a:off x="3553761" y="4122866"/>
            <a:ext cx="1963443" cy="430934"/>
          </a:xfrm>
          <a:prstGeom prst="roundRect">
            <a:avLst>
              <a:gd name="adj" fmla="val 50000"/>
            </a:avLst>
          </a:prstGeom>
          <a:solidFill>
            <a:srgbClr val="E25D77"/>
          </a:solidFill>
          <a:ln w="12700" cap="flat" cmpd="sng" algn="ctr">
            <a:solidFill>
              <a:srgbClr val="D92F50"/>
            </a:solidFill>
            <a:prstDash val="solid"/>
            <a:miter lim="800000"/>
          </a:ln>
          <a:effectLst/>
        </p:spPr>
        <p:txBody>
          <a:bodyPr lIns="72000" tIns="72000" rIns="72000" bIns="72000"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altLang="ja-JP" sz="1600" b="1" i="0" u="none" strike="noStrike" kern="0" cap="none" spc="0" normalizeH="0" baseline="0" noProof="0" dirty="0">
              <a:ln>
                <a:noFill/>
              </a:ln>
              <a:solidFill>
                <a:srgbClr val="D92F5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18" name="グループ化 17">
            <a:extLst>
              <a:ext uri="{FF2B5EF4-FFF2-40B4-BE49-F238E27FC236}">
                <a16:creationId xmlns:a16="http://schemas.microsoft.com/office/drawing/2014/main" id="{5BA76663-1409-889E-72CA-05E4D96CB71B}"/>
              </a:ext>
            </a:extLst>
          </p:cNvPr>
          <p:cNvGrpSpPr/>
          <p:nvPr/>
        </p:nvGrpSpPr>
        <p:grpSpPr>
          <a:xfrm>
            <a:off x="3611054" y="4183116"/>
            <a:ext cx="288000" cy="288000"/>
            <a:chOff x="175613" y="7716311"/>
            <a:chExt cx="540000" cy="540000"/>
          </a:xfrm>
        </p:grpSpPr>
        <p:sp>
          <p:nvSpPr>
            <p:cNvPr id="19" name="Freeform 689">
              <a:extLst>
                <a:ext uri="{FF2B5EF4-FFF2-40B4-BE49-F238E27FC236}">
                  <a16:creationId xmlns:a16="http://schemas.microsoft.com/office/drawing/2014/main" id="{C3B9FA6E-E7C3-C08C-8B52-BEC6138D13F9}"/>
                </a:ext>
              </a:extLst>
            </p:cNvPr>
            <p:cNvSpPr>
              <a:spLocks noEditPoints="1"/>
            </p:cNvSpPr>
            <p:nvPr/>
          </p:nvSpPr>
          <p:spPr bwMode="gray">
            <a:xfrm>
              <a:off x="175613" y="7716311"/>
              <a:ext cx="540000" cy="54000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ysClr val="window" lastClr="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20" name="Freeform 690">
              <a:extLst>
                <a:ext uri="{FF2B5EF4-FFF2-40B4-BE49-F238E27FC236}">
                  <a16:creationId xmlns:a16="http://schemas.microsoft.com/office/drawing/2014/main" id="{E1C4935D-8ECF-1672-2EF0-FCAD4104B43F}"/>
                </a:ext>
              </a:extLst>
            </p:cNvPr>
            <p:cNvSpPr>
              <a:spLocks noEditPoints="1"/>
            </p:cNvSpPr>
            <p:nvPr/>
          </p:nvSpPr>
          <p:spPr bwMode="gray">
            <a:xfrm>
              <a:off x="277260" y="7827487"/>
              <a:ext cx="317647" cy="328765"/>
            </a:xfrm>
            <a:custGeom>
              <a:avLst/>
              <a:gdLst>
                <a:gd name="T0" fmla="*/ 166 w 302"/>
                <a:gd name="T1" fmla="*/ 311 h 311"/>
                <a:gd name="T2" fmla="*/ 158 w 302"/>
                <a:gd name="T3" fmla="*/ 308 h 311"/>
                <a:gd name="T4" fmla="*/ 113 w 302"/>
                <a:gd name="T5" fmla="*/ 263 h 311"/>
                <a:gd name="T6" fmla="*/ 92 w 302"/>
                <a:gd name="T7" fmla="*/ 268 h 311"/>
                <a:gd name="T8" fmla="*/ 55 w 302"/>
                <a:gd name="T9" fmla="*/ 257 h 311"/>
                <a:gd name="T10" fmla="*/ 49 w 302"/>
                <a:gd name="T11" fmla="*/ 198 h 311"/>
                <a:gd name="T12" fmla="*/ 4 w 302"/>
                <a:gd name="T13" fmla="*/ 153 h 311"/>
                <a:gd name="T14" fmla="*/ 2 w 302"/>
                <a:gd name="T15" fmla="*/ 140 h 311"/>
                <a:gd name="T16" fmla="*/ 97 w 302"/>
                <a:gd name="T17" fmla="*/ 95 h 311"/>
                <a:gd name="T18" fmla="*/ 280 w 302"/>
                <a:gd name="T19" fmla="*/ 25 h 311"/>
                <a:gd name="T20" fmla="*/ 287 w 302"/>
                <a:gd name="T21" fmla="*/ 33 h 311"/>
                <a:gd name="T22" fmla="*/ 216 w 302"/>
                <a:gd name="T23" fmla="*/ 216 h 311"/>
                <a:gd name="T24" fmla="*/ 172 w 302"/>
                <a:gd name="T25" fmla="*/ 309 h 311"/>
                <a:gd name="T26" fmla="*/ 166 w 302"/>
                <a:gd name="T27" fmla="*/ 311 h 311"/>
                <a:gd name="T28" fmla="*/ 115 w 302"/>
                <a:gd name="T29" fmla="*/ 239 h 311"/>
                <a:gd name="T30" fmla="*/ 122 w 302"/>
                <a:gd name="T31" fmla="*/ 242 h 311"/>
                <a:gd name="T32" fmla="*/ 167 w 302"/>
                <a:gd name="T33" fmla="*/ 286 h 311"/>
                <a:gd name="T34" fmla="*/ 194 w 302"/>
                <a:gd name="T35" fmla="*/ 216 h 311"/>
                <a:gd name="T36" fmla="*/ 197 w 302"/>
                <a:gd name="T37" fmla="*/ 205 h 311"/>
                <a:gd name="T38" fmla="*/ 267 w 302"/>
                <a:gd name="T39" fmla="*/ 44 h 311"/>
                <a:gd name="T40" fmla="*/ 107 w 302"/>
                <a:gd name="T41" fmla="*/ 114 h 311"/>
                <a:gd name="T42" fmla="*/ 96 w 302"/>
                <a:gd name="T43" fmla="*/ 116 h 311"/>
                <a:gd name="T44" fmla="*/ 25 w 302"/>
                <a:gd name="T45" fmla="*/ 144 h 311"/>
                <a:gd name="T46" fmla="*/ 70 w 302"/>
                <a:gd name="T47" fmla="*/ 189 h 311"/>
                <a:gd name="T48" fmla="*/ 70 w 302"/>
                <a:gd name="T49" fmla="*/ 204 h 311"/>
                <a:gd name="T50" fmla="*/ 70 w 302"/>
                <a:gd name="T51" fmla="*/ 242 h 311"/>
                <a:gd name="T52" fmla="*/ 107 w 302"/>
                <a:gd name="T53" fmla="*/ 242 h 311"/>
                <a:gd name="T54" fmla="*/ 115 w 302"/>
                <a:gd name="T55" fmla="*/ 239 h 311"/>
                <a:gd name="T56" fmla="*/ 145 w 302"/>
                <a:gd name="T57" fmla="*/ 209 h 311"/>
                <a:gd name="T58" fmla="*/ 112 w 302"/>
                <a:gd name="T59" fmla="*/ 196 h 311"/>
                <a:gd name="T60" fmla="*/ 112 w 302"/>
                <a:gd name="T61" fmla="*/ 131 h 311"/>
                <a:gd name="T62" fmla="*/ 145 w 302"/>
                <a:gd name="T63" fmla="*/ 117 h 311"/>
                <a:gd name="T64" fmla="*/ 177 w 302"/>
                <a:gd name="T65" fmla="*/ 131 h 311"/>
                <a:gd name="T66" fmla="*/ 177 w 302"/>
                <a:gd name="T67" fmla="*/ 196 h 311"/>
                <a:gd name="T68" fmla="*/ 177 w 302"/>
                <a:gd name="T69" fmla="*/ 196 h 311"/>
                <a:gd name="T70" fmla="*/ 145 w 302"/>
                <a:gd name="T71" fmla="*/ 209 h 311"/>
                <a:gd name="T72" fmla="*/ 145 w 302"/>
                <a:gd name="T73" fmla="*/ 139 h 311"/>
                <a:gd name="T74" fmla="*/ 128 w 302"/>
                <a:gd name="T75" fmla="*/ 146 h 311"/>
                <a:gd name="T76" fmla="*/ 128 w 302"/>
                <a:gd name="T77" fmla="*/ 181 h 311"/>
                <a:gd name="T78" fmla="*/ 162 w 302"/>
                <a:gd name="T79" fmla="*/ 181 h 311"/>
                <a:gd name="T80" fmla="*/ 162 w 302"/>
                <a:gd name="T81" fmla="*/ 181 h 311"/>
                <a:gd name="T82" fmla="*/ 162 w 302"/>
                <a:gd name="T83" fmla="*/ 146 h 311"/>
                <a:gd name="T84" fmla="*/ 145 w 302"/>
                <a:gd name="T85" fmla="*/ 139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2" h="311">
                  <a:moveTo>
                    <a:pt x="166" y="311"/>
                  </a:moveTo>
                  <a:cubicBezTo>
                    <a:pt x="163" y="311"/>
                    <a:pt x="160" y="310"/>
                    <a:pt x="158" y="308"/>
                  </a:cubicBezTo>
                  <a:cubicBezTo>
                    <a:pt x="113" y="263"/>
                    <a:pt x="113" y="263"/>
                    <a:pt x="113" y="263"/>
                  </a:cubicBezTo>
                  <a:cubicBezTo>
                    <a:pt x="107" y="266"/>
                    <a:pt x="100" y="268"/>
                    <a:pt x="92" y="268"/>
                  </a:cubicBezTo>
                  <a:cubicBezTo>
                    <a:pt x="77" y="270"/>
                    <a:pt x="63" y="266"/>
                    <a:pt x="55" y="257"/>
                  </a:cubicBezTo>
                  <a:cubicBezTo>
                    <a:pt x="39" y="242"/>
                    <a:pt x="41" y="214"/>
                    <a:pt x="49" y="198"/>
                  </a:cubicBezTo>
                  <a:cubicBezTo>
                    <a:pt x="4" y="153"/>
                    <a:pt x="4" y="153"/>
                    <a:pt x="4" y="153"/>
                  </a:cubicBezTo>
                  <a:cubicBezTo>
                    <a:pt x="0" y="150"/>
                    <a:pt x="0" y="145"/>
                    <a:pt x="2" y="140"/>
                  </a:cubicBezTo>
                  <a:cubicBezTo>
                    <a:pt x="35" y="87"/>
                    <a:pt x="79" y="91"/>
                    <a:pt x="97" y="95"/>
                  </a:cubicBezTo>
                  <a:cubicBezTo>
                    <a:pt x="194" y="0"/>
                    <a:pt x="276" y="24"/>
                    <a:pt x="280" y="25"/>
                  </a:cubicBezTo>
                  <a:cubicBezTo>
                    <a:pt x="284" y="26"/>
                    <a:pt x="286" y="29"/>
                    <a:pt x="287" y="33"/>
                  </a:cubicBezTo>
                  <a:cubicBezTo>
                    <a:pt x="288" y="37"/>
                    <a:pt x="302" y="127"/>
                    <a:pt x="216" y="216"/>
                  </a:cubicBezTo>
                  <a:cubicBezTo>
                    <a:pt x="219" y="232"/>
                    <a:pt x="220" y="273"/>
                    <a:pt x="172" y="309"/>
                  </a:cubicBezTo>
                  <a:cubicBezTo>
                    <a:pt x="170" y="310"/>
                    <a:pt x="168" y="311"/>
                    <a:pt x="166" y="311"/>
                  </a:cubicBezTo>
                  <a:close/>
                  <a:moveTo>
                    <a:pt x="115" y="239"/>
                  </a:moveTo>
                  <a:cubicBezTo>
                    <a:pt x="118" y="239"/>
                    <a:pt x="120" y="240"/>
                    <a:pt x="122" y="242"/>
                  </a:cubicBezTo>
                  <a:cubicBezTo>
                    <a:pt x="167" y="286"/>
                    <a:pt x="167" y="286"/>
                    <a:pt x="167" y="286"/>
                  </a:cubicBezTo>
                  <a:cubicBezTo>
                    <a:pt x="206" y="252"/>
                    <a:pt x="195" y="216"/>
                    <a:pt x="194" y="216"/>
                  </a:cubicBezTo>
                  <a:cubicBezTo>
                    <a:pt x="193" y="212"/>
                    <a:pt x="194" y="208"/>
                    <a:pt x="197" y="205"/>
                  </a:cubicBezTo>
                  <a:cubicBezTo>
                    <a:pt x="266" y="136"/>
                    <a:pt x="268" y="66"/>
                    <a:pt x="267" y="44"/>
                  </a:cubicBezTo>
                  <a:cubicBezTo>
                    <a:pt x="246" y="41"/>
                    <a:pt x="183" y="39"/>
                    <a:pt x="107" y="114"/>
                  </a:cubicBezTo>
                  <a:cubicBezTo>
                    <a:pt x="104" y="117"/>
                    <a:pt x="100" y="118"/>
                    <a:pt x="96" y="116"/>
                  </a:cubicBezTo>
                  <a:cubicBezTo>
                    <a:pt x="94" y="116"/>
                    <a:pt x="55" y="102"/>
                    <a:pt x="25" y="144"/>
                  </a:cubicBezTo>
                  <a:cubicBezTo>
                    <a:pt x="70" y="189"/>
                    <a:pt x="70" y="189"/>
                    <a:pt x="70" y="189"/>
                  </a:cubicBezTo>
                  <a:cubicBezTo>
                    <a:pt x="74" y="193"/>
                    <a:pt x="74" y="200"/>
                    <a:pt x="70" y="204"/>
                  </a:cubicBezTo>
                  <a:cubicBezTo>
                    <a:pt x="66" y="209"/>
                    <a:pt x="60" y="232"/>
                    <a:pt x="70" y="242"/>
                  </a:cubicBezTo>
                  <a:cubicBezTo>
                    <a:pt x="79" y="252"/>
                    <a:pt x="103" y="246"/>
                    <a:pt x="107" y="242"/>
                  </a:cubicBezTo>
                  <a:cubicBezTo>
                    <a:pt x="109" y="240"/>
                    <a:pt x="112" y="239"/>
                    <a:pt x="115" y="239"/>
                  </a:cubicBezTo>
                  <a:close/>
                  <a:moveTo>
                    <a:pt x="145" y="209"/>
                  </a:moveTo>
                  <a:cubicBezTo>
                    <a:pt x="133" y="209"/>
                    <a:pt x="121" y="205"/>
                    <a:pt x="112" y="196"/>
                  </a:cubicBezTo>
                  <a:cubicBezTo>
                    <a:pt x="95" y="178"/>
                    <a:pt x="95" y="149"/>
                    <a:pt x="112" y="131"/>
                  </a:cubicBezTo>
                  <a:cubicBezTo>
                    <a:pt x="121" y="122"/>
                    <a:pt x="133" y="117"/>
                    <a:pt x="145" y="117"/>
                  </a:cubicBezTo>
                  <a:cubicBezTo>
                    <a:pt x="157" y="117"/>
                    <a:pt x="169" y="122"/>
                    <a:pt x="177" y="131"/>
                  </a:cubicBezTo>
                  <a:cubicBezTo>
                    <a:pt x="195" y="149"/>
                    <a:pt x="195" y="178"/>
                    <a:pt x="177" y="196"/>
                  </a:cubicBezTo>
                  <a:cubicBezTo>
                    <a:pt x="177" y="196"/>
                    <a:pt x="177" y="196"/>
                    <a:pt x="177" y="196"/>
                  </a:cubicBezTo>
                  <a:cubicBezTo>
                    <a:pt x="168" y="205"/>
                    <a:pt x="157" y="209"/>
                    <a:pt x="145" y="209"/>
                  </a:cubicBezTo>
                  <a:close/>
                  <a:moveTo>
                    <a:pt x="145" y="139"/>
                  </a:moveTo>
                  <a:cubicBezTo>
                    <a:pt x="138" y="139"/>
                    <a:pt x="132" y="141"/>
                    <a:pt x="128" y="146"/>
                  </a:cubicBezTo>
                  <a:cubicBezTo>
                    <a:pt x="118" y="156"/>
                    <a:pt x="118" y="171"/>
                    <a:pt x="128" y="181"/>
                  </a:cubicBezTo>
                  <a:cubicBezTo>
                    <a:pt x="137" y="190"/>
                    <a:pt x="153" y="190"/>
                    <a:pt x="162" y="181"/>
                  </a:cubicBezTo>
                  <a:cubicBezTo>
                    <a:pt x="162" y="181"/>
                    <a:pt x="162" y="181"/>
                    <a:pt x="162" y="181"/>
                  </a:cubicBezTo>
                  <a:cubicBezTo>
                    <a:pt x="172" y="171"/>
                    <a:pt x="172" y="156"/>
                    <a:pt x="162" y="146"/>
                  </a:cubicBezTo>
                  <a:cubicBezTo>
                    <a:pt x="158" y="141"/>
                    <a:pt x="151" y="139"/>
                    <a:pt x="145" y="139"/>
                  </a:cubicBezTo>
                  <a:close/>
                </a:path>
              </a:pathLst>
            </a:custGeom>
            <a:solidFill>
              <a:sysClr val="window" lastClr="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grpSp>
      <p:sp>
        <p:nvSpPr>
          <p:cNvPr id="21" name="テキスト ボックス 20">
            <a:extLst>
              <a:ext uri="{FF2B5EF4-FFF2-40B4-BE49-F238E27FC236}">
                <a16:creationId xmlns:a16="http://schemas.microsoft.com/office/drawing/2014/main" id="{FD730EF5-DD5C-2675-3657-F1AA02334042}"/>
              </a:ext>
            </a:extLst>
          </p:cNvPr>
          <p:cNvSpPr txBox="1"/>
          <p:nvPr/>
        </p:nvSpPr>
        <p:spPr>
          <a:xfrm>
            <a:off x="3877611" y="4099070"/>
            <a:ext cx="1617375" cy="478527"/>
          </a:xfrm>
          <a:prstGeom prst="rect">
            <a:avLst/>
          </a:prstGeom>
          <a:noFill/>
        </p:spPr>
        <p:txBody>
          <a:bodyPr wrap="none" rtlCol="0" anchor="ctr">
            <a:spAutoFit/>
          </a:bodyPr>
          <a:lstStyle/>
          <a:p>
            <a:pPr algn="ctr"/>
            <a:r>
              <a:rPr kumimoji="1" lang="ja-JP" altLang="en-US" sz="1400" b="1" dirty="0">
                <a:solidFill>
                  <a:schemeClr val="bg1"/>
                </a:solidFill>
              </a:rPr>
              <a:t>世界に挑戦する</a:t>
            </a:r>
            <a:endParaRPr kumimoji="1" lang="en-US" altLang="ja-JP" sz="1400" b="1" dirty="0">
              <a:solidFill>
                <a:schemeClr val="bg1"/>
              </a:solidFill>
            </a:endParaRPr>
          </a:p>
          <a:p>
            <a:pPr algn="ctr"/>
            <a:r>
              <a:rPr lang="ja-JP" altLang="en-US" sz="1400" b="1" dirty="0">
                <a:solidFill>
                  <a:schemeClr val="bg1"/>
                </a:solidFill>
              </a:rPr>
              <a:t>スタートアップの創出</a:t>
            </a:r>
            <a:endParaRPr kumimoji="1" lang="ja-JP" altLang="en-US" sz="1400" b="1" dirty="0">
              <a:solidFill>
                <a:schemeClr val="bg1"/>
              </a:solidFill>
            </a:endParaRPr>
          </a:p>
        </p:txBody>
      </p:sp>
      <p:sp>
        <p:nvSpPr>
          <p:cNvPr id="22" name="矢印: 右カーブ 21">
            <a:extLst>
              <a:ext uri="{FF2B5EF4-FFF2-40B4-BE49-F238E27FC236}">
                <a16:creationId xmlns:a16="http://schemas.microsoft.com/office/drawing/2014/main" id="{12493DBE-9CAC-A58F-1FA0-5F5D0F17AADE}"/>
              </a:ext>
            </a:extLst>
          </p:cNvPr>
          <p:cNvSpPr/>
          <p:nvPr/>
        </p:nvSpPr>
        <p:spPr>
          <a:xfrm rot="8617378">
            <a:off x="5285283" y="3713890"/>
            <a:ext cx="250373" cy="463077"/>
          </a:xfrm>
          <a:prstGeom prst="curv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3" name="矢印: 右カーブ 22">
            <a:extLst>
              <a:ext uri="{FF2B5EF4-FFF2-40B4-BE49-F238E27FC236}">
                <a16:creationId xmlns:a16="http://schemas.microsoft.com/office/drawing/2014/main" id="{E051B390-DAD9-FC79-1D61-16D0EA84283F}"/>
              </a:ext>
            </a:extLst>
          </p:cNvPr>
          <p:cNvSpPr/>
          <p:nvPr/>
        </p:nvSpPr>
        <p:spPr>
          <a:xfrm rot="2572582">
            <a:off x="3575397" y="3735851"/>
            <a:ext cx="250373" cy="463077"/>
          </a:xfrm>
          <a:prstGeom prst="curv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4" name="矢印: 右カーブ 23">
            <a:extLst>
              <a:ext uri="{FF2B5EF4-FFF2-40B4-BE49-F238E27FC236}">
                <a16:creationId xmlns:a16="http://schemas.microsoft.com/office/drawing/2014/main" id="{99BE6F29-53FE-EE85-0B08-19B5A4B750A3}"/>
              </a:ext>
            </a:extLst>
          </p:cNvPr>
          <p:cNvSpPr/>
          <p:nvPr/>
        </p:nvSpPr>
        <p:spPr>
          <a:xfrm rot="16200000">
            <a:off x="4409099" y="5107691"/>
            <a:ext cx="245656" cy="471970"/>
          </a:xfrm>
          <a:prstGeom prst="curv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grpSp>
        <p:nvGrpSpPr>
          <p:cNvPr id="25" name="Group 2">
            <a:extLst>
              <a:ext uri="{FF2B5EF4-FFF2-40B4-BE49-F238E27FC236}">
                <a16:creationId xmlns:a16="http://schemas.microsoft.com/office/drawing/2014/main" id="{2C7BECBE-2B3E-F9C4-811C-FB3AC45891B9}"/>
              </a:ext>
            </a:extLst>
          </p:cNvPr>
          <p:cNvGrpSpPr/>
          <p:nvPr/>
        </p:nvGrpSpPr>
        <p:grpSpPr>
          <a:xfrm>
            <a:off x="7370063" y="4187793"/>
            <a:ext cx="4057429" cy="1903206"/>
            <a:chOff x="425450" y="1987465"/>
            <a:chExt cx="8295480" cy="3891134"/>
          </a:xfrm>
          <a:solidFill>
            <a:schemeClr val="bg1">
              <a:lumMod val="85000"/>
            </a:schemeClr>
          </a:solidFill>
        </p:grpSpPr>
        <p:grpSp>
          <p:nvGrpSpPr>
            <p:cNvPr id="26" name="Group 126">
              <a:extLst>
                <a:ext uri="{FF2B5EF4-FFF2-40B4-BE49-F238E27FC236}">
                  <a16:creationId xmlns:a16="http://schemas.microsoft.com/office/drawing/2014/main" id="{9B1E3E8F-A5A6-573D-EB98-BFC3302A00DF}"/>
                </a:ext>
              </a:extLst>
            </p:cNvPr>
            <p:cNvGrpSpPr/>
            <p:nvPr/>
          </p:nvGrpSpPr>
          <p:grpSpPr>
            <a:xfrm>
              <a:off x="425450" y="2117699"/>
              <a:ext cx="4741862" cy="3584609"/>
              <a:chOff x="3830638" y="2117699"/>
              <a:chExt cx="4741862" cy="3584609"/>
            </a:xfrm>
            <a:grpFill/>
          </p:grpSpPr>
          <p:sp>
            <p:nvSpPr>
              <p:cNvPr id="2739" name="Freeform 11">
                <a:extLst>
                  <a:ext uri="{FF2B5EF4-FFF2-40B4-BE49-F238E27FC236}">
                    <a16:creationId xmlns:a16="http://schemas.microsoft.com/office/drawing/2014/main" id="{0027C91B-9575-C052-631A-481B100197DF}"/>
                  </a:ext>
                </a:extLst>
              </p:cNvPr>
              <p:cNvSpPr>
                <a:spLocks/>
              </p:cNvSpPr>
              <p:nvPr/>
            </p:nvSpPr>
            <p:spPr bwMode="auto">
              <a:xfrm>
                <a:off x="5886451" y="5672131"/>
                <a:ext cx="42863" cy="30177"/>
              </a:xfrm>
              <a:custGeom>
                <a:avLst/>
                <a:gdLst>
                  <a:gd name="T0" fmla="*/ 4 w 27"/>
                  <a:gd name="T1" fmla="*/ 0 h 19"/>
                  <a:gd name="T2" fmla="*/ 13 w 27"/>
                  <a:gd name="T3" fmla="*/ 6 h 19"/>
                  <a:gd name="T4" fmla="*/ 25 w 27"/>
                  <a:gd name="T5" fmla="*/ 8 h 19"/>
                  <a:gd name="T6" fmla="*/ 27 w 27"/>
                  <a:gd name="T7" fmla="*/ 11 h 19"/>
                  <a:gd name="T8" fmla="*/ 23 w 27"/>
                  <a:gd name="T9" fmla="*/ 19 h 19"/>
                  <a:gd name="T10" fmla="*/ 2 w 27"/>
                  <a:gd name="T11" fmla="*/ 19 h 19"/>
                  <a:gd name="T12" fmla="*/ 0 w 27"/>
                  <a:gd name="T13" fmla="*/ 11 h 19"/>
                  <a:gd name="T14" fmla="*/ 4 w 27"/>
                  <a:gd name="T15" fmla="*/ 4 h 19"/>
                  <a:gd name="T16" fmla="*/ 4 w 2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19">
                    <a:moveTo>
                      <a:pt x="4" y="0"/>
                    </a:moveTo>
                    <a:lnTo>
                      <a:pt x="13" y="6"/>
                    </a:lnTo>
                    <a:lnTo>
                      <a:pt x="25" y="8"/>
                    </a:lnTo>
                    <a:lnTo>
                      <a:pt x="27" y="11"/>
                    </a:lnTo>
                    <a:lnTo>
                      <a:pt x="23" y="19"/>
                    </a:lnTo>
                    <a:lnTo>
                      <a:pt x="2" y="19"/>
                    </a:lnTo>
                    <a:lnTo>
                      <a:pt x="0" y="11"/>
                    </a:lnTo>
                    <a:lnTo>
                      <a:pt x="4"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0" name="Freeform 13">
                <a:extLst>
                  <a:ext uri="{FF2B5EF4-FFF2-40B4-BE49-F238E27FC236}">
                    <a16:creationId xmlns:a16="http://schemas.microsoft.com/office/drawing/2014/main" id="{1D2E398D-7986-185D-ACE7-FB1EACD26818}"/>
                  </a:ext>
                </a:extLst>
              </p:cNvPr>
              <p:cNvSpPr>
                <a:spLocks/>
              </p:cNvSpPr>
              <p:nvPr/>
            </p:nvSpPr>
            <p:spPr bwMode="auto">
              <a:xfrm>
                <a:off x="7567612" y="5452957"/>
                <a:ext cx="82550" cy="82587"/>
              </a:xfrm>
              <a:custGeom>
                <a:avLst/>
                <a:gdLst>
                  <a:gd name="T0" fmla="*/ 0 w 52"/>
                  <a:gd name="T1" fmla="*/ 0 h 52"/>
                  <a:gd name="T2" fmla="*/ 10 w 52"/>
                  <a:gd name="T3" fmla="*/ 2 h 52"/>
                  <a:gd name="T4" fmla="*/ 23 w 52"/>
                  <a:gd name="T5" fmla="*/ 9 h 52"/>
                  <a:gd name="T6" fmla="*/ 31 w 52"/>
                  <a:gd name="T7" fmla="*/ 5 h 52"/>
                  <a:gd name="T8" fmla="*/ 42 w 52"/>
                  <a:gd name="T9" fmla="*/ 2 h 52"/>
                  <a:gd name="T10" fmla="*/ 52 w 52"/>
                  <a:gd name="T11" fmla="*/ 4 h 52"/>
                  <a:gd name="T12" fmla="*/ 52 w 52"/>
                  <a:gd name="T13" fmla="*/ 25 h 52"/>
                  <a:gd name="T14" fmla="*/ 48 w 52"/>
                  <a:gd name="T15" fmla="*/ 29 h 52"/>
                  <a:gd name="T16" fmla="*/ 46 w 52"/>
                  <a:gd name="T17" fmla="*/ 42 h 52"/>
                  <a:gd name="T18" fmla="*/ 40 w 52"/>
                  <a:gd name="T19" fmla="*/ 40 h 52"/>
                  <a:gd name="T20" fmla="*/ 31 w 52"/>
                  <a:gd name="T21" fmla="*/ 52 h 52"/>
                  <a:gd name="T22" fmla="*/ 27 w 52"/>
                  <a:gd name="T23" fmla="*/ 50 h 52"/>
                  <a:gd name="T24" fmla="*/ 17 w 52"/>
                  <a:gd name="T25" fmla="*/ 50 h 52"/>
                  <a:gd name="T26" fmla="*/ 10 w 52"/>
                  <a:gd name="T27" fmla="*/ 34 h 52"/>
                  <a:gd name="T28" fmla="*/ 8 w 52"/>
                  <a:gd name="T29" fmla="*/ 23 h 52"/>
                  <a:gd name="T30" fmla="*/ 0 w 52"/>
                  <a:gd name="T31" fmla="*/ 9 h 52"/>
                  <a:gd name="T32" fmla="*/ 0 w 52"/>
                  <a:gd name="T33"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52">
                    <a:moveTo>
                      <a:pt x="0" y="0"/>
                    </a:moveTo>
                    <a:lnTo>
                      <a:pt x="10" y="2"/>
                    </a:lnTo>
                    <a:lnTo>
                      <a:pt x="23" y="9"/>
                    </a:lnTo>
                    <a:lnTo>
                      <a:pt x="31" y="5"/>
                    </a:lnTo>
                    <a:lnTo>
                      <a:pt x="42" y="2"/>
                    </a:lnTo>
                    <a:lnTo>
                      <a:pt x="52" y="4"/>
                    </a:lnTo>
                    <a:lnTo>
                      <a:pt x="52" y="25"/>
                    </a:lnTo>
                    <a:lnTo>
                      <a:pt x="48" y="29"/>
                    </a:lnTo>
                    <a:lnTo>
                      <a:pt x="46" y="42"/>
                    </a:lnTo>
                    <a:lnTo>
                      <a:pt x="40" y="40"/>
                    </a:lnTo>
                    <a:lnTo>
                      <a:pt x="31" y="52"/>
                    </a:lnTo>
                    <a:lnTo>
                      <a:pt x="27" y="50"/>
                    </a:lnTo>
                    <a:lnTo>
                      <a:pt x="17" y="50"/>
                    </a:lnTo>
                    <a:lnTo>
                      <a:pt x="10" y="34"/>
                    </a:lnTo>
                    <a:lnTo>
                      <a:pt x="8" y="23"/>
                    </a:lnTo>
                    <a:lnTo>
                      <a:pt x="0"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1" name="Freeform 15">
                <a:extLst>
                  <a:ext uri="{FF2B5EF4-FFF2-40B4-BE49-F238E27FC236}">
                    <a16:creationId xmlns:a16="http://schemas.microsoft.com/office/drawing/2014/main" id="{612ED944-0A7D-B05A-2C50-B8062DD7C92E}"/>
                  </a:ext>
                </a:extLst>
              </p:cNvPr>
              <p:cNvSpPr>
                <a:spLocks/>
              </p:cNvSpPr>
              <p:nvPr/>
            </p:nvSpPr>
            <p:spPr bwMode="auto">
              <a:xfrm>
                <a:off x="8051800" y="5449780"/>
                <a:ext cx="171450" cy="163587"/>
              </a:xfrm>
              <a:custGeom>
                <a:avLst/>
                <a:gdLst>
                  <a:gd name="T0" fmla="*/ 87 w 108"/>
                  <a:gd name="T1" fmla="*/ 0 h 103"/>
                  <a:gd name="T2" fmla="*/ 90 w 108"/>
                  <a:gd name="T3" fmla="*/ 6 h 103"/>
                  <a:gd name="T4" fmla="*/ 94 w 108"/>
                  <a:gd name="T5" fmla="*/ 13 h 103"/>
                  <a:gd name="T6" fmla="*/ 104 w 108"/>
                  <a:gd name="T7" fmla="*/ 6 h 103"/>
                  <a:gd name="T8" fmla="*/ 108 w 108"/>
                  <a:gd name="T9" fmla="*/ 15 h 103"/>
                  <a:gd name="T10" fmla="*/ 108 w 108"/>
                  <a:gd name="T11" fmla="*/ 21 h 103"/>
                  <a:gd name="T12" fmla="*/ 102 w 108"/>
                  <a:gd name="T13" fmla="*/ 27 h 103"/>
                  <a:gd name="T14" fmla="*/ 92 w 108"/>
                  <a:gd name="T15" fmla="*/ 42 h 103"/>
                  <a:gd name="T16" fmla="*/ 85 w 108"/>
                  <a:gd name="T17" fmla="*/ 48 h 103"/>
                  <a:gd name="T18" fmla="*/ 90 w 108"/>
                  <a:gd name="T19" fmla="*/ 55 h 103"/>
                  <a:gd name="T20" fmla="*/ 81 w 108"/>
                  <a:gd name="T21" fmla="*/ 55 h 103"/>
                  <a:gd name="T22" fmla="*/ 69 w 108"/>
                  <a:gd name="T23" fmla="*/ 63 h 103"/>
                  <a:gd name="T24" fmla="*/ 64 w 108"/>
                  <a:gd name="T25" fmla="*/ 73 h 103"/>
                  <a:gd name="T26" fmla="*/ 58 w 108"/>
                  <a:gd name="T27" fmla="*/ 92 h 103"/>
                  <a:gd name="T28" fmla="*/ 46 w 108"/>
                  <a:gd name="T29" fmla="*/ 100 h 103"/>
                  <a:gd name="T30" fmla="*/ 39 w 108"/>
                  <a:gd name="T31" fmla="*/ 103 h 103"/>
                  <a:gd name="T32" fmla="*/ 25 w 108"/>
                  <a:gd name="T33" fmla="*/ 103 h 103"/>
                  <a:gd name="T34" fmla="*/ 18 w 108"/>
                  <a:gd name="T35" fmla="*/ 98 h 103"/>
                  <a:gd name="T36" fmla="*/ 2 w 108"/>
                  <a:gd name="T37" fmla="*/ 96 h 103"/>
                  <a:gd name="T38" fmla="*/ 0 w 108"/>
                  <a:gd name="T39" fmla="*/ 90 h 103"/>
                  <a:gd name="T40" fmla="*/ 8 w 108"/>
                  <a:gd name="T41" fmla="*/ 78 h 103"/>
                  <a:gd name="T42" fmla="*/ 23 w 108"/>
                  <a:gd name="T43" fmla="*/ 61 h 103"/>
                  <a:gd name="T44" fmla="*/ 35 w 108"/>
                  <a:gd name="T45" fmla="*/ 57 h 103"/>
                  <a:gd name="T46" fmla="*/ 44 w 108"/>
                  <a:gd name="T47" fmla="*/ 52 h 103"/>
                  <a:gd name="T48" fmla="*/ 56 w 108"/>
                  <a:gd name="T49" fmla="*/ 42 h 103"/>
                  <a:gd name="T50" fmla="*/ 64 w 108"/>
                  <a:gd name="T51" fmla="*/ 32 h 103"/>
                  <a:gd name="T52" fmla="*/ 71 w 108"/>
                  <a:gd name="T53" fmla="*/ 21 h 103"/>
                  <a:gd name="T54" fmla="*/ 75 w 108"/>
                  <a:gd name="T55" fmla="*/ 17 h 103"/>
                  <a:gd name="T56" fmla="*/ 77 w 108"/>
                  <a:gd name="T57" fmla="*/ 7 h 103"/>
                  <a:gd name="T58" fmla="*/ 87 w 108"/>
                  <a:gd name="T5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 h="103">
                    <a:moveTo>
                      <a:pt x="87" y="0"/>
                    </a:moveTo>
                    <a:lnTo>
                      <a:pt x="90" y="6"/>
                    </a:lnTo>
                    <a:lnTo>
                      <a:pt x="94" y="13"/>
                    </a:lnTo>
                    <a:lnTo>
                      <a:pt x="104" y="6"/>
                    </a:lnTo>
                    <a:lnTo>
                      <a:pt x="108" y="15"/>
                    </a:lnTo>
                    <a:lnTo>
                      <a:pt x="108" y="21"/>
                    </a:lnTo>
                    <a:lnTo>
                      <a:pt x="102" y="27"/>
                    </a:lnTo>
                    <a:lnTo>
                      <a:pt x="92" y="42"/>
                    </a:lnTo>
                    <a:lnTo>
                      <a:pt x="85" y="48"/>
                    </a:lnTo>
                    <a:lnTo>
                      <a:pt x="90" y="55"/>
                    </a:lnTo>
                    <a:lnTo>
                      <a:pt x="81" y="55"/>
                    </a:lnTo>
                    <a:lnTo>
                      <a:pt x="69" y="63"/>
                    </a:lnTo>
                    <a:lnTo>
                      <a:pt x="64" y="73"/>
                    </a:lnTo>
                    <a:lnTo>
                      <a:pt x="58" y="92"/>
                    </a:lnTo>
                    <a:lnTo>
                      <a:pt x="46" y="100"/>
                    </a:lnTo>
                    <a:lnTo>
                      <a:pt x="39" y="103"/>
                    </a:lnTo>
                    <a:lnTo>
                      <a:pt x="25" y="103"/>
                    </a:lnTo>
                    <a:lnTo>
                      <a:pt x="18" y="98"/>
                    </a:lnTo>
                    <a:lnTo>
                      <a:pt x="2" y="96"/>
                    </a:lnTo>
                    <a:lnTo>
                      <a:pt x="0" y="90"/>
                    </a:lnTo>
                    <a:lnTo>
                      <a:pt x="8" y="78"/>
                    </a:lnTo>
                    <a:lnTo>
                      <a:pt x="23" y="61"/>
                    </a:lnTo>
                    <a:lnTo>
                      <a:pt x="35" y="57"/>
                    </a:lnTo>
                    <a:lnTo>
                      <a:pt x="44" y="52"/>
                    </a:lnTo>
                    <a:lnTo>
                      <a:pt x="56" y="42"/>
                    </a:lnTo>
                    <a:lnTo>
                      <a:pt x="64" y="32"/>
                    </a:lnTo>
                    <a:lnTo>
                      <a:pt x="71" y="21"/>
                    </a:lnTo>
                    <a:lnTo>
                      <a:pt x="75" y="17"/>
                    </a:lnTo>
                    <a:lnTo>
                      <a:pt x="77" y="7"/>
                    </a:lnTo>
                    <a:lnTo>
                      <a:pt x="8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2" name="Freeform 17">
                <a:extLst>
                  <a:ext uri="{FF2B5EF4-FFF2-40B4-BE49-F238E27FC236}">
                    <a16:creationId xmlns:a16="http://schemas.microsoft.com/office/drawing/2014/main" id="{406C2A2D-8ABC-BC43-483F-C9EDD2FE71C0}"/>
                  </a:ext>
                </a:extLst>
              </p:cNvPr>
              <p:cNvSpPr>
                <a:spLocks/>
              </p:cNvSpPr>
              <p:nvPr/>
            </p:nvSpPr>
            <p:spPr bwMode="auto">
              <a:xfrm>
                <a:off x="8186737" y="5294135"/>
                <a:ext cx="127000" cy="185822"/>
              </a:xfrm>
              <a:custGeom>
                <a:avLst/>
                <a:gdLst>
                  <a:gd name="T0" fmla="*/ 5 w 80"/>
                  <a:gd name="T1" fmla="*/ 0 h 117"/>
                  <a:gd name="T2" fmla="*/ 13 w 80"/>
                  <a:gd name="T3" fmla="*/ 10 h 117"/>
                  <a:gd name="T4" fmla="*/ 25 w 80"/>
                  <a:gd name="T5" fmla="*/ 13 h 117"/>
                  <a:gd name="T6" fmla="*/ 27 w 80"/>
                  <a:gd name="T7" fmla="*/ 27 h 117"/>
                  <a:gd name="T8" fmla="*/ 36 w 80"/>
                  <a:gd name="T9" fmla="*/ 44 h 117"/>
                  <a:gd name="T10" fmla="*/ 36 w 80"/>
                  <a:gd name="T11" fmla="*/ 34 h 117"/>
                  <a:gd name="T12" fmla="*/ 44 w 80"/>
                  <a:gd name="T13" fmla="*/ 38 h 117"/>
                  <a:gd name="T14" fmla="*/ 46 w 80"/>
                  <a:gd name="T15" fmla="*/ 50 h 117"/>
                  <a:gd name="T16" fmla="*/ 57 w 80"/>
                  <a:gd name="T17" fmla="*/ 56 h 117"/>
                  <a:gd name="T18" fmla="*/ 67 w 80"/>
                  <a:gd name="T19" fmla="*/ 56 h 117"/>
                  <a:gd name="T20" fmla="*/ 75 w 80"/>
                  <a:gd name="T21" fmla="*/ 50 h 117"/>
                  <a:gd name="T22" fmla="*/ 80 w 80"/>
                  <a:gd name="T23" fmla="*/ 52 h 117"/>
                  <a:gd name="T24" fmla="*/ 76 w 80"/>
                  <a:gd name="T25" fmla="*/ 65 h 117"/>
                  <a:gd name="T26" fmla="*/ 75 w 80"/>
                  <a:gd name="T27" fmla="*/ 77 h 117"/>
                  <a:gd name="T28" fmla="*/ 65 w 80"/>
                  <a:gd name="T29" fmla="*/ 77 h 117"/>
                  <a:gd name="T30" fmla="*/ 59 w 80"/>
                  <a:gd name="T31" fmla="*/ 81 h 117"/>
                  <a:gd name="T32" fmla="*/ 61 w 80"/>
                  <a:gd name="T33" fmla="*/ 86 h 117"/>
                  <a:gd name="T34" fmla="*/ 59 w 80"/>
                  <a:gd name="T35" fmla="*/ 90 h 117"/>
                  <a:gd name="T36" fmla="*/ 55 w 80"/>
                  <a:gd name="T37" fmla="*/ 98 h 117"/>
                  <a:gd name="T38" fmla="*/ 48 w 80"/>
                  <a:gd name="T39" fmla="*/ 111 h 117"/>
                  <a:gd name="T40" fmla="*/ 36 w 80"/>
                  <a:gd name="T41" fmla="*/ 117 h 117"/>
                  <a:gd name="T42" fmla="*/ 34 w 80"/>
                  <a:gd name="T43" fmla="*/ 113 h 117"/>
                  <a:gd name="T44" fmla="*/ 27 w 80"/>
                  <a:gd name="T45" fmla="*/ 111 h 117"/>
                  <a:gd name="T46" fmla="*/ 36 w 80"/>
                  <a:gd name="T47" fmla="*/ 98 h 117"/>
                  <a:gd name="T48" fmla="*/ 30 w 80"/>
                  <a:gd name="T49" fmla="*/ 86 h 117"/>
                  <a:gd name="T50" fmla="*/ 15 w 80"/>
                  <a:gd name="T51" fmla="*/ 82 h 117"/>
                  <a:gd name="T52" fmla="*/ 17 w 80"/>
                  <a:gd name="T53" fmla="*/ 77 h 117"/>
                  <a:gd name="T54" fmla="*/ 27 w 80"/>
                  <a:gd name="T55" fmla="*/ 71 h 117"/>
                  <a:gd name="T56" fmla="*/ 28 w 80"/>
                  <a:gd name="T57" fmla="*/ 57 h 117"/>
                  <a:gd name="T58" fmla="*/ 28 w 80"/>
                  <a:gd name="T59" fmla="*/ 48 h 117"/>
                  <a:gd name="T60" fmla="*/ 23 w 80"/>
                  <a:gd name="T61" fmla="*/ 36 h 117"/>
                  <a:gd name="T62" fmla="*/ 25 w 80"/>
                  <a:gd name="T63" fmla="*/ 34 h 117"/>
                  <a:gd name="T64" fmla="*/ 17 w 80"/>
                  <a:gd name="T65" fmla="*/ 27 h 117"/>
                  <a:gd name="T66" fmla="*/ 5 w 80"/>
                  <a:gd name="T67" fmla="*/ 11 h 117"/>
                  <a:gd name="T68" fmla="*/ 0 w 80"/>
                  <a:gd name="T69" fmla="*/ 2 h 117"/>
                  <a:gd name="T70" fmla="*/ 5 w 80"/>
                  <a:gd name="T7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 h="117">
                    <a:moveTo>
                      <a:pt x="5" y="0"/>
                    </a:moveTo>
                    <a:lnTo>
                      <a:pt x="13" y="10"/>
                    </a:lnTo>
                    <a:lnTo>
                      <a:pt x="25" y="13"/>
                    </a:lnTo>
                    <a:lnTo>
                      <a:pt x="27" y="27"/>
                    </a:lnTo>
                    <a:lnTo>
                      <a:pt x="36" y="44"/>
                    </a:lnTo>
                    <a:lnTo>
                      <a:pt x="36" y="34"/>
                    </a:lnTo>
                    <a:lnTo>
                      <a:pt x="44" y="38"/>
                    </a:lnTo>
                    <a:lnTo>
                      <a:pt x="46" y="50"/>
                    </a:lnTo>
                    <a:lnTo>
                      <a:pt x="57" y="56"/>
                    </a:lnTo>
                    <a:lnTo>
                      <a:pt x="67" y="56"/>
                    </a:lnTo>
                    <a:lnTo>
                      <a:pt x="75" y="50"/>
                    </a:lnTo>
                    <a:lnTo>
                      <a:pt x="80" y="52"/>
                    </a:lnTo>
                    <a:lnTo>
                      <a:pt x="76" y="65"/>
                    </a:lnTo>
                    <a:lnTo>
                      <a:pt x="75" y="77"/>
                    </a:lnTo>
                    <a:lnTo>
                      <a:pt x="65" y="77"/>
                    </a:lnTo>
                    <a:lnTo>
                      <a:pt x="59" y="81"/>
                    </a:lnTo>
                    <a:lnTo>
                      <a:pt x="61" y="86"/>
                    </a:lnTo>
                    <a:lnTo>
                      <a:pt x="59" y="90"/>
                    </a:lnTo>
                    <a:lnTo>
                      <a:pt x="55" y="98"/>
                    </a:lnTo>
                    <a:lnTo>
                      <a:pt x="48" y="111"/>
                    </a:lnTo>
                    <a:lnTo>
                      <a:pt x="36" y="117"/>
                    </a:lnTo>
                    <a:lnTo>
                      <a:pt x="34" y="113"/>
                    </a:lnTo>
                    <a:lnTo>
                      <a:pt x="27" y="111"/>
                    </a:lnTo>
                    <a:lnTo>
                      <a:pt x="36" y="98"/>
                    </a:lnTo>
                    <a:lnTo>
                      <a:pt x="30" y="86"/>
                    </a:lnTo>
                    <a:lnTo>
                      <a:pt x="15" y="82"/>
                    </a:lnTo>
                    <a:lnTo>
                      <a:pt x="17" y="77"/>
                    </a:lnTo>
                    <a:lnTo>
                      <a:pt x="27" y="71"/>
                    </a:lnTo>
                    <a:lnTo>
                      <a:pt x="28" y="57"/>
                    </a:lnTo>
                    <a:lnTo>
                      <a:pt x="28" y="48"/>
                    </a:lnTo>
                    <a:lnTo>
                      <a:pt x="23" y="36"/>
                    </a:lnTo>
                    <a:lnTo>
                      <a:pt x="25" y="34"/>
                    </a:lnTo>
                    <a:lnTo>
                      <a:pt x="17" y="27"/>
                    </a:lnTo>
                    <a:lnTo>
                      <a:pt x="5" y="11"/>
                    </a:lnTo>
                    <a:lnTo>
                      <a:pt x="0" y="2"/>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3" name="Freeform 19">
                <a:extLst>
                  <a:ext uri="{FF2B5EF4-FFF2-40B4-BE49-F238E27FC236}">
                    <a16:creationId xmlns:a16="http://schemas.microsoft.com/office/drawing/2014/main" id="{FEDF0BC5-44F7-2C11-A3D9-2F2BD8AA5D03}"/>
                  </a:ext>
                </a:extLst>
              </p:cNvPr>
              <p:cNvSpPr>
                <a:spLocks/>
              </p:cNvSpPr>
              <p:nvPr/>
            </p:nvSpPr>
            <p:spPr bwMode="auto">
              <a:xfrm>
                <a:off x="7997825" y="4952668"/>
                <a:ext cx="66675" cy="52412"/>
              </a:xfrm>
              <a:custGeom>
                <a:avLst/>
                <a:gdLst>
                  <a:gd name="T0" fmla="*/ 0 w 42"/>
                  <a:gd name="T1" fmla="*/ 0 h 33"/>
                  <a:gd name="T2" fmla="*/ 4 w 42"/>
                  <a:gd name="T3" fmla="*/ 0 h 33"/>
                  <a:gd name="T4" fmla="*/ 13 w 42"/>
                  <a:gd name="T5" fmla="*/ 6 h 33"/>
                  <a:gd name="T6" fmla="*/ 19 w 42"/>
                  <a:gd name="T7" fmla="*/ 10 h 33"/>
                  <a:gd name="T8" fmla="*/ 23 w 42"/>
                  <a:gd name="T9" fmla="*/ 15 h 33"/>
                  <a:gd name="T10" fmla="*/ 34 w 42"/>
                  <a:gd name="T11" fmla="*/ 23 h 33"/>
                  <a:gd name="T12" fmla="*/ 42 w 42"/>
                  <a:gd name="T13" fmla="*/ 29 h 33"/>
                  <a:gd name="T14" fmla="*/ 36 w 42"/>
                  <a:gd name="T15" fmla="*/ 33 h 33"/>
                  <a:gd name="T16" fmla="*/ 30 w 42"/>
                  <a:gd name="T17" fmla="*/ 29 h 33"/>
                  <a:gd name="T18" fmla="*/ 19 w 42"/>
                  <a:gd name="T19" fmla="*/ 23 h 33"/>
                  <a:gd name="T20" fmla="*/ 11 w 42"/>
                  <a:gd name="T21" fmla="*/ 15 h 33"/>
                  <a:gd name="T22" fmla="*/ 2 w 42"/>
                  <a:gd name="T23" fmla="*/ 6 h 33"/>
                  <a:gd name="T24" fmla="*/ 0 w 42"/>
                  <a:gd name="T2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33">
                    <a:moveTo>
                      <a:pt x="0" y="0"/>
                    </a:moveTo>
                    <a:lnTo>
                      <a:pt x="4" y="0"/>
                    </a:lnTo>
                    <a:lnTo>
                      <a:pt x="13" y="6"/>
                    </a:lnTo>
                    <a:lnTo>
                      <a:pt x="19" y="10"/>
                    </a:lnTo>
                    <a:lnTo>
                      <a:pt x="23" y="15"/>
                    </a:lnTo>
                    <a:lnTo>
                      <a:pt x="34" y="23"/>
                    </a:lnTo>
                    <a:lnTo>
                      <a:pt x="42" y="29"/>
                    </a:lnTo>
                    <a:lnTo>
                      <a:pt x="36" y="33"/>
                    </a:lnTo>
                    <a:lnTo>
                      <a:pt x="30" y="29"/>
                    </a:lnTo>
                    <a:lnTo>
                      <a:pt x="19" y="23"/>
                    </a:lnTo>
                    <a:lnTo>
                      <a:pt x="11" y="15"/>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4" name="Freeform 21">
                <a:extLst>
                  <a:ext uri="{FF2B5EF4-FFF2-40B4-BE49-F238E27FC236}">
                    <a16:creationId xmlns:a16="http://schemas.microsoft.com/office/drawing/2014/main" id="{9FD0A83F-1299-BFBE-B04B-24241B17CA7A}"/>
                  </a:ext>
                </a:extLst>
              </p:cNvPr>
              <p:cNvSpPr>
                <a:spLocks/>
              </p:cNvSpPr>
              <p:nvPr/>
            </p:nvSpPr>
            <p:spPr bwMode="auto">
              <a:xfrm>
                <a:off x="8289925" y="4889139"/>
                <a:ext cx="30163" cy="20647"/>
              </a:xfrm>
              <a:custGeom>
                <a:avLst/>
                <a:gdLst>
                  <a:gd name="T0" fmla="*/ 13 w 19"/>
                  <a:gd name="T1" fmla="*/ 0 h 13"/>
                  <a:gd name="T2" fmla="*/ 19 w 19"/>
                  <a:gd name="T3" fmla="*/ 4 h 13"/>
                  <a:gd name="T4" fmla="*/ 17 w 19"/>
                  <a:gd name="T5" fmla="*/ 11 h 13"/>
                  <a:gd name="T6" fmla="*/ 10 w 19"/>
                  <a:gd name="T7" fmla="*/ 13 h 13"/>
                  <a:gd name="T8" fmla="*/ 0 w 19"/>
                  <a:gd name="T9" fmla="*/ 11 h 13"/>
                  <a:gd name="T10" fmla="*/ 0 w 19"/>
                  <a:gd name="T11" fmla="*/ 5 h 13"/>
                  <a:gd name="T12" fmla="*/ 4 w 19"/>
                  <a:gd name="T13" fmla="*/ 2 h 13"/>
                  <a:gd name="T14" fmla="*/ 11 w 19"/>
                  <a:gd name="T15" fmla="*/ 4 h 13"/>
                  <a:gd name="T16" fmla="*/ 13 w 1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3">
                    <a:moveTo>
                      <a:pt x="13" y="0"/>
                    </a:moveTo>
                    <a:lnTo>
                      <a:pt x="19" y="4"/>
                    </a:lnTo>
                    <a:lnTo>
                      <a:pt x="17" y="11"/>
                    </a:lnTo>
                    <a:lnTo>
                      <a:pt x="10" y="13"/>
                    </a:lnTo>
                    <a:lnTo>
                      <a:pt x="0" y="11"/>
                    </a:lnTo>
                    <a:lnTo>
                      <a:pt x="0" y="5"/>
                    </a:lnTo>
                    <a:lnTo>
                      <a:pt x="4" y="2"/>
                    </a:lnTo>
                    <a:lnTo>
                      <a:pt x="11"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5" name="Freeform 23">
                <a:extLst>
                  <a:ext uri="{FF2B5EF4-FFF2-40B4-BE49-F238E27FC236}">
                    <a16:creationId xmlns:a16="http://schemas.microsoft.com/office/drawing/2014/main" id="{ACC2B975-39E5-43CD-E6C3-116172408F2A}"/>
                  </a:ext>
                </a:extLst>
              </p:cNvPr>
              <p:cNvSpPr>
                <a:spLocks/>
              </p:cNvSpPr>
              <p:nvPr/>
            </p:nvSpPr>
            <p:spPr bwMode="auto">
              <a:xfrm>
                <a:off x="8316912" y="4860551"/>
                <a:ext cx="36513" cy="22235"/>
              </a:xfrm>
              <a:custGeom>
                <a:avLst/>
                <a:gdLst>
                  <a:gd name="T0" fmla="*/ 23 w 23"/>
                  <a:gd name="T1" fmla="*/ 0 h 14"/>
                  <a:gd name="T2" fmla="*/ 21 w 23"/>
                  <a:gd name="T3" fmla="*/ 8 h 14"/>
                  <a:gd name="T4" fmla="*/ 12 w 23"/>
                  <a:gd name="T5" fmla="*/ 10 h 14"/>
                  <a:gd name="T6" fmla="*/ 2 w 23"/>
                  <a:gd name="T7" fmla="*/ 14 h 14"/>
                  <a:gd name="T8" fmla="*/ 0 w 23"/>
                  <a:gd name="T9" fmla="*/ 8 h 14"/>
                  <a:gd name="T10" fmla="*/ 8 w 23"/>
                  <a:gd name="T11" fmla="*/ 6 h 14"/>
                  <a:gd name="T12" fmla="*/ 12 w 23"/>
                  <a:gd name="T13" fmla="*/ 4 h 14"/>
                  <a:gd name="T14" fmla="*/ 21 w 23"/>
                  <a:gd name="T15" fmla="*/ 0 h 14"/>
                  <a:gd name="T16" fmla="*/ 23 w 23"/>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14">
                    <a:moveTo>
                      <a:pt x="23" y="0"/>
                    </a:moveTo>
                    <a:lnTo>
                      <a:pt x="21" y="8"/>
                    </a:lnTo>
                    <a:lnTo>
                      <a:pt x="12" y="10"/>
                    </a:lnTo>
                    <a:lnTo>
                      <a:pt x="2" y="14"/>
                    </a:lnTo>
                    <a:lnTo>
                      <a:pt x="0" y="8"/>
                    </a:lnTo>
                    <a:lnTo>
                      <a:pt x="8" y="6"/>
                    </a:lnTo>
                    <a:lnTo>
                      <a:pt x="12" y="4"/>
                    </a:lnTo>
                    <a:lnTo>
                      <a:pt x="21"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6" name="Freeform 25">
                <a:extLst>
                  <a:ext uri="{FF2B5EF4-FFF2-40B4-BE49-F238E27FC236}">
                    <a16:creationId xmlns:a16="http://schemas.microsoft.com/office/drawing/2014/main" id="{6934331E-C198-DD7B-FEF5-59E12A0BFDEA}"/>
                  </a:ext>
                </a:extLst>
              </p:cNvPr>
              <p:cNvSpPr>
                <a:spLocks/>
              </p:cNvSpPr>
              <p:nvPr/>
            </p:nvSpPr>
            <p:spPr bwMode="auto">
              <a:xfrm>
                <a:off x="8064500" y="4857375"/>
                <a:ext cx="15875" cy="15882"/>
              </a:xfrm>
              <a:custGeom>
                <a:avLst/>
                <a:gdLst>
                  <a:gd name="T0" fmla="*/ 0 w 10"/>
                  <a:gd name="T1" fmla="*/ 0 h 10"/>
                  <a:gd name="T2" fmla="*/ 10 w 10"/>
                  <a:gd name="T3" fmla="*/ 8 h 10"/>
                  <a:gd name="T4" fmla="*/ 6 w 10"/>
                  <a:gd name="T5" fmla="*/ 10 h 10"/>
                  <a:gd name="T6" fmla="*/ 0 w 10"/>
                  <a:gd name="T7" fmla="*/ 2 h 10"/>
                  <a:gd name="T8" fmla="*/ 0 w 10"/>
                  <a:gd name="T9" fmla="*/ 0 h 10"/>
                </a:gdLst>
                <a:ahLst/>
                <a:cxnLst>
                  <a:cxn ang="0">
                    <a:pos x="T0" y="T1"/>
                  </a:cxn>
                  <a:cxn ang="0">
                    <a:pos x="T2" y="T3"/>
                  </a:cxn>
                  <a:cxn ang="0">
                    <a:pos x="T4" y="T5"/>
                  </a:cxn>
                  <a:cxn ang="0">
                    <a:pos x="T6" y="T7"/>
                  </a:cxn>
                  <a:cxn ang="0">
                    <a:pos x="T8" y="T9"/>
                  </a:cxn>
                </a:cxnLst>
                <a:rect l="0" t="0" r="r" b="b"/>
                <a:pathLst>
                  <a:path w="10" h="10">
                    <a:moveTo>
                      <a:pt x="0" y="0"/>
                    </a:moveTo>
                    <a:lnTo>
                      <a:pt x="10" y="8"/>
                    </a:lnTo>
                    <a:lnTo>
                      <a:pt x="6" y="10"/>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7" name="Freeform 27">
                <a:extLst>
                  <a:ext uri="{FF2B5EF4-FFF2-40B4-BE49-F238E27FC236}">
                    <a16:creationId xmlns:a16="http://schemas.microsoft.com/office/drawing/2014/main" id="{97A6B68F-756A-27E1-B990-2AA1A69C901B}"/>
                  </a:ext>
                </a:extLst>
              </p:cNvPr>
              <p:cNvSpPr>
                <a:spLocks/>
              </p:cNvSpPr>
              <p:nvPr/>
            </p:nvSpPr>
            <p:spPr bwMode="auto">
              <a:xfrm>
                <a:off x="8054975" y="4827199"/>
                <a:ext cx="12700" cy="28588"/>
              </a:xfrm>
              <a:custGeom>
                <a:avLst/>
                <a:gdLst>
                  <a:gd name="T0" fmla="*/ 0 w 8"/>
                  <a:gd name="T1" fmla="*/ 0 h 18"/>
                  <a:gd name="T2" fmla="*/ 6 w 8"/>
                  <a:gd name="T3" fmla="*/ 4 h 18"/>
                  <a:gd name="T4" fmla="*/ 8 w 8"/>
                  <a:gd name="T5" fmla="*/ 18 h 18"/>
                  <a:gd name="T6" fmla="*/ 6 w 8"/>
                  <a:gd name="T7" fmla="*/ 16 h 18"/>
                  <a:gd name="T8" fmla="*/ 2 w 8"/>
                  <a:gd name="T9" fmla="*/ 16 h 18"/>
                  <a:gd name="T10" fmla="*/ 0 w 8"/>
                  <a:gd name="T11" fmla="*/ 12 h 18"/>
                  <a:gd name="T12" fmla="*/ 0 w 8"/>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8" h="18">
                    <a:moveTo>
                      <a:pt x="0" y="0"/>
                    </a:moveTo>
                    <a:lnTo>
                      <a:pt x="6" y="4"/>
                    </a:lnTo>
                    <a:lnTo>
                      <a:pt x="8" y="18"/>
                    </a:lnTo>
                    <a:lnTo>
                      <a:pt x="6" y="16"/>
                    </a:lnTo>
                    <a:lnTo>
                      <a:pt x="2" y="16"/>
                    </a:lnTo>
                    <a:lnTo>
                      <a:pt x="0" y="1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8" name="Freeform 29">
                <a:extLst>
                  <a:ext uri="{FF2B5EF4-FFF2-40B4-BE49-F238E27FC236}">
                    <a16:creationId xmlns:a16="http://schemas.microsoft.com/office/drawing/2014/main" id="{8CD57B05-EA5D-2C0D-80FA-4349491F5096}"/>
                  </a:ext>
                </a:extLst>
              </p:cNvPr>
              <p:cNvSpPr>
                <a:spLocks/>
              </p:cNvSpPr>
              <p:nvPr/>
            </p:nvSpPr>
            <p:spPr bwMode="auto">
              <a:xfrm>
                <a:off x="5326063" y="4770023"/>
                <a:ext cx="158750" cy="311291"/>
              </a:xfrm>
              <a:custGeom>
                <a:avLst/>
                <a:gdLst>
                  <a:gd name="T0" fmla="*/ 82 w 100"/>
                  <a:gd name="T1" fmla="*/ 0 h 196"/>
                  <a:gd name="T2" fmla="*/ 86 w 100"/>
                  <a:gd name="T3" fmla="*/ 6 h 196"/>
                  <a:gd name="T4" fmla="*/ 92 w 100"/>
                  <a:gd name="T5" fmla="*/ 11 h 196"/>
                  <a:gd name="T6" fmla="*/ 94 w 100"/>
                  <a:gd name="T7" fmla="*/ 21 h 196"/>
                  <a:gd name="T8" fmla="*/ 96 w 100"/>
                  <a:gd name="T9" fmla="*/ 38 h 196"/>
                  <a:gd name="T10" fmla="*/ 100 w 100"/>
                  <a:gd name="T11" fmla="*/ 44 h 196"/>
                  <a:gd name="T12" fmla="*/ 98 w 100"/>
                  <a:gd name="T13" fmla="*/ 52 h 196"/>
                  <a:gd name="T14" fmla="*/ 96 w 100"/>
                  <a:gd name="T15" fmla="*/ 57 h 196"/>
                  <a:gd name="T16" fmla="*/ 92 w 100"/>
                  <a:gd name="T17" fmla="*/ 48 h 196"/>
                  <a:gd name="T18" fmla="*/ 88 w 100"/>
                  <a:gd name="T19" fmla="*/ 52 h 196"/>
                  <a:gd name="T20" fmla="*/ 92 w 100"/>
                  <a:gd name="T21" fmla="*/ 63 h 196"/>
                  <a:gd name="T22" fmla="*/ 90 w 100"/>
                  <a:gd name="T23" fmla="*/ 67 h 196"/>
                  <a:gd name="T24" fmla="*/ 86 w 100"/>
                  <a:gd name="T25" fmla="*/ 71 h 196"/>
                  <a:gd name="T26" fmla="*/ 84 w 100"/>
                  <a:gd name="T27" fmla="*/ 84 h 196"/>
                  <a:gd name="T28" fmla="*/ 81 w 100"/>
                  <a:gd name="T29" fmla="*/ 102 h 196"/>
                  <a:gd name="T30" fmla="*/ 73 w 100"/>
                  <a:gd name="T31" fmla="*/ 121 h 196"/>
                  <a:gd name="T32" fmla="*/ 63 w 100"/>
                  <a:gd name="T33" fmla="*/ 148 h 196"/>
                  <a:gd name="T34" fmla="*/ 59 w 100"/>
                  <a:gd name="T35" fmla="*/ 169 h 196"/>
                  <a:gd name="T36" fmla="*/ 54 w 100"/>
                  <a:gd name="T37" fmla="*/ 184 h 196"/>
                  <a:gd name="T38" fmla="*/ 40 w 100"/>
                  <a:gd name="T39" fmla="*/ 190 h 196"/>
                  <a:gd name="T40" fmla="*/ 29 w 100"/>
                  <a:gd name="T41" fmla="*/ 196 h 196"/>
                  <a:gd name="T42" fmla="*/ 21 w 100"/>
                  <a:gd name="T43" fmla="*/ 192 h 196"/>
                  <a:gd name="T44" fmla="*/ 11 w 100"/>
                  <a:gd name="T45" fmla="*/ 186 h 196"/>
                  <a:gd name="T46" fmla="*/ 6 w 100"/>
                  <a:gd name="T47" fmla="*/ 178 h 196"/>
                  <a:gd name="T48" fmla="*/ 6 w 100"/>
                  <a:gd name="T49" fmla="*/ 165 h 196"/>
                  <a:gd name="T50" fmla="*/ 0 w 100"/>
                  <a:gd name="T51" fmla="*/ 153 h 196"/>
                  <a:gd name="T52" fmla="*/ 0 w 100"/>
                  <a:gd name="T53" fmla="*/ 142 h 196"/>
                  <a:gd name="T54" fmla="*/ 0 w 100"/>
                  <a:gd name="T55" fmla="*/ 132 h 196"/>
                  <a:gd name="T56" fmla="*/ 8 w 100"/>
                  <a:gd name="T57" fmla="*/ 130 h 196"/>
                  <a:gd name="T58" fmla="*/ 8 w 100"/>
                  <a:gd name="T59" fmla="*/ 128 h 196"/>
                  <a:gd name="T60" fmla="*/ 8 w 100"/>
                  <a:gd name="T61" fmla="*/ 125 h 196"/>
                  <a:gd name="T62" fmla="*/ 15 w 100"/>
                  <a:gd name="T63" fmla="*/ 115 h 196"/>
                  <a:gd name="T64" fmla="*/ 15 w 100"/>
                  <a:gd name="T65" fmla="*/ 103 h 196"/>
                  <a:gd name="T66" fmla="*/ 13 w 100"/>
                  <a:gd name="T67" fmla="*/ 98 h 196"/>
                  <a:gd name="T68" fmla="*/ 11 w 100"/>
                  <a:gd name="T69" fmla="*/ 90 h 196"/>
                  <a:gd name="T70" fmla="*/ 10 w 100"/>
                  <a:gd name="T71" fmla="*/ 77 h 196"/>
                  <a:gd name="T72" fmla="*/ 15 w 100"/>
                  <a:gd name="T73" fmla="*/ 67 h 196"/>
                  <a:gd name="T74" fmla="*/ 15 w 100"/>
                  <a:gd name="T75" fmla="*/ 59 h 196"/>
                  <a:gd name="T76" fmla="*/ 23 w 100"/>
                  <a:gd name="T77" fmla="*/ 57 h 196"/>
                  <a:gd name="T78" fmla="*/ 31 w 100"/>
                  <a:gd name="T79" fmla="*/ 57 h 196"/>
                  <a:gd name="T80" fmla="*/ 36 w 100"/>
                  <a:gd name="T81" fmla="*/ 54 h 196"/>
                  <a:gd name="T82" fmla="*/ 40 w 100"/>
                  <a:gd name="T83" fmla="*/ 54 h 196"/>
                  <a:gd name="T84" fmla="*/ 50 w 100"/>
                  <a:gd name="T85" fmla="*/ 44 h 196"/>
                  <a:gd name="T86" fmla="*/ 61 w 100"/>
                  <a:gd name="T87" fmla="*/ 36 h 196"/>
                  <a:gd name="T88" fmla="*/ 65 w 100"/>
                  <a:gd name="T89" fmla="*/ 29 h 196"/>
                  <a:gd name="T90" fmla="*/ 63 w 100"/>
                  <a:gd name="T91" fmla="*/ 23 h 196"/>
                  <a:gd name="T92" fmla="*/ 69 w 100"/>
                  <a:gd name="T93" fmla="*/ 25 h 196"/>
                  <a:gd name="T94" fmla="*/ 79 w 100"/>
                  <a:gd name="T95" fmla="*/ 15 h 196"/>
                  <a:gd name="T96" fmla="*/ 79 w 100"/>
                  <a:gd name="T97" fmla="*/ 6 h 196"/>
                  <a:gd name="T98" fmla="*/ 82 w 100"/>
                  <a:gd name="T99"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0" h="196">
                    <a:moveTo>
                      <a:pt x="82" y="0"/>
                    </a:moveTo>
                    <a:lnTo>
                      <a:pt x="86" y="6"/>
                    </a:lnTo>
                    <a:lnTo>
                      <a:pt x="92" y="11"/>
                    </a:lnTo>
                    <a:lnTo>
                      <a:pt x="94" y="21"/>
                    </a:lnTo>
                    <a:lnTo>
                      <a:pt x="96" y="38"/>
                    </a:lnTo>
                    <a:lnTo>
                      <a:pt x="100" y="44"/>
                    </a:lnTo>
                    <a:lnTo>
                      <a:pt x="98" y="52"/>
                    </a:lnTo>
                    <a:lnTo>
                      <a:pt x="96" y="57"/>
                    </a:lnTo>
                    <a:lnTo>
                      <a:pt x="92" y="48"/>
                    </a:lnTo>
                    <a:lnTo>
                      <a:pt x="88" y="52"/>
                    </a:lnTo>
                    <a:lnTo>
                      <a:pt x="92" y="63"/>
                    </a:lnTo>
                    <a:lnTo>
                      <a:pt x="90" y="67"/>
                    </a:lnTo>
                    <a:lnTo>
                      <a:pt x="86" y="71"/>
                    </a:lnTo>
                    <a:lnTo>
                      <a:pt x="84" y="84"/>
                    </a:lnTo>
                    <a:lnTo>
                      <a:pt x="81" y="102"/>
                    </a:lnTo>
                    <a:lnTo>
                      <a:pt x="73" y="121"/>
                    </a:lnTo>
                    <a:lnTo>
                      <a:pt x="63" y="148"/>
                    </a:lnTo>
                    <a:lnTo>
                      <a:pt x="59" y="169"/>
                    </a:lnTo>
                    <a:lnTo>
                      <a:pt x="54" y="184"/>
                    </a:lnTo>
                    <a:lnTo>
                      <a:pt x="40" y="190"/>
                    </a:lnTo>
                    <a:lnTo>
                      <a:pt x="29" y="196"/>
                    </a:lnTo>
                    <a:lnTo>
                      <a:pt x="21" y="192"/>
                    </a:lnTo>
                    <a:lnTo>
                      <a:pt x="11" y="186"/>
                    </a:lnTo>
                    <a:lnTo>
                      <a:pt x="6" y="178"/>
                    </a:lnTo>
                    <a:lnTo>
                      <a:pt x="6" y="165"/>
                    </a:lnTo>
                    <a:lnTo>
                      <a:pt x="0" y="153"/>
                    </a:lnTo>
                    <a:lnTo>
                      <a:pt x="0" y="142"/>
                    </a:lnTo>
                    <a:lnTo>
                      <a:pt x="0" y="132"/>
                    </a:lnTo>
                    <a:lnTo>
                      <a:pt x="8" y="130"/>
                    </a:lnTo>
                    <a:lnTo>
                      <a:pt x="8" y="128"/>
                    </a:lnTo>
                    <a:lnTo>
                      <a:pt x="8" y="125"/>
                    </a:lnTo>
                    <a:lnTo>
                      <a:pt x="15" y="115"/>
                    </a:lnTo>
                    <a:lnTo>
                      <a:pt x="15" y="103"/>
                    </a:lnTo>
                    <a:lnTo>
                      <a:pt x="13" y="98"/>
                    </a:lnTo>
                    <a:lnTo>
                      <a:pt x="11" y="90"/>
                    </a:lnTo>
                    <a:lnTo>
                      <a:pt x="10" y="77"/>
                    </a:lnTo>
                    <a:lnTo>
                      <a:pt x="15" y="67"/>
                    </a:lnTo>
                    <a:lnTo>
                      <a:pt x="15" y="59"/>
                    </a:lnTo>
                    <a:lnTo>
                      <a:pt x="23" y="57"/>
                    </a:lnTo>
                    <a:lnTo>
                      <a:pt x="31" y="57"/>
                    </a:lnTo>
                    <a:lnTo>
                      <a:pt x="36" y="54"/>
                    </a:lnTo>
                    <a:lnTo>
                      <a:pt x="40" y="54"/>
                    </a:lnTo>
                    <a:lnTo>
                      <a:pt x="50" y="44"/>
                    </a:lnTo>
                    <a:lnTo>
                      <a:pt x="61" y="36"/>
                    </a:lnTo>
                    <a:lnTo>
                      <a:pt x="65" y="29"/>
                    </a:lnTo>
                    <a:lnTo>
                      <a:pt x="63" y="23"/>
                    </a:lnTo>
                    <a:lnTo>
                      <a:pt x="69" y="25"/>
                    </a:lnTo>
                    <a:lnTo>
                      <a:pt x="79" y="15"/>
                    </a:lnTo>
                    <a:lnTo>
                      <a:pt x="79" y="6"/>
                    </a:lnTo>
                    <a:lnTo>
                      <a:pt x="8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9" name="Freeform 31">
                <a:extLst>
                  <a:ext uri="{FF2B5EF4-FFF2-40B4-BE49-F238E27FC236}">
                    <a16:creationId xmlns:a16="http://schemas.microsoft.com/office/drawing/2014/main" id="{CD6B3217-42B9-E8C5-D5F9-2C8247774583}"/>
                  </a:ext>
                </a:extLst>
              </p:cNvPr>
              <p:cNvSpPr>
                <a:spLocks/>
              </p:cNvSpPr>
              <p:nvPr/>
            </p:nvSpPr>
            <p:spPr bwMode="auto">
              <a:xfrm>
                <a:off x="6873875" y="4739847"/>
                <a:ext cx="892175" cy="673404"/>
              </a:xfrm>
              <a:custGeom>
                <a:avLst/>
                <a:gdLst>
                  <a:gd name="T0" fmla="*/ 416 w 562"/>
                  <a:gd name="T1" fmla="*/ 17 h 424"/>
                  <a:gd name="T2" fmla="*/ 420 w 562"/>
                  <a:gd name="T3" fmla="*/ 44 h 424"/>
                  <a:gd name="T4" fmla="*/ 447 w 562"/>
                  <a:gd name="T5" fmla="*/ 59 h 424"/>
                  <a:gd name="T6" fmla="*/ 454 w 562"/>
                  <a:gd name="T7" fmla="*/ 88 h 424"/>
                  <a:gd name="T8" fmla="*/ 476 w 562"/>
                  <a:gd name="T9" fmla="*/ 124 h 424"/>
                  <a:gd name="T10" fmla="*/ 502 w 562"/>
                  <a:gd name="T11" fmla="*/ 151 h 424"/>
                  <a:gd name="T12" fmla="*/ 522 w 562"/>
                  <a:gd name="T13" fmla="*/ 167 h 424"/>
                  <a:gd name="T14" fmla="*/ 552 w 562"/>
                  <a:gd name="T15" fmla="*/ 209 h 424"/>
                  <a:gd name="T16" fmla="*/ 562 w 562"/>
                  <a:gd name="T17" fmla="*/ 253 h 424"/>
                  <a:gd name="T18" fmla="*/ 554 w 562"/>
                  <a:gd name="T19" fmla="*/ 293 h 424"/>
                  <a:gd name="T20" fmla="*/ 531 w 562"/>
                  <a:gd name="T21" fmla="*/ 339 h 424"/>
                  <a:gd name="T22" fmla="*/ 512 w 562"/>
                  <a:gd name="T23" fmla="*/ 382 h 424"/>
                  <a:gd name="T24" fmla="*/ 489 w 562"/>
                  <a:gd name="T25" fmla="*/ 403 h 424"/>
                  <a:gd name="T26" fmla="*/ 449 w 562"/>
                  <a:gd name="T27" fmla="*/ 416 h 424"/>
                  <a:gd name="T28" fmla="*/ 422 w 562"/>
                  <a:gd name="T29" fmla="*/ 420 h 424"/>
                  <a:gd name="T30" fmla="*/ 380 w 562"/>
                  <a:gd name="T31" fmla="*/ 406 h 424"/>
                  <a:gd name="T32" fmla="*/ 359 w 562"/>
                  <a:gd name="T33" fmla="*/ 368 h 424"/>
                  <a:gd name="T34" fmla="*/ 341 w 562"/>
                  <a:gd name="T35" fmla="*/ 360 h 424"/>
                  <a:gd name="T36" fmla="*/ 341 w 562"/>
                  <a:gd name="T37" fmla="*/ 335 h 424"/>
                  <a:gd name="T38" fmla="*/ 314 w 562"/>
                  <a:gd name="T39" fmla="*/ 357 h 424"/>
                  <a:gd name="T40" fmla="*/ 289 w 562"/>
                  <a:gd name="T41" fmla="*/ 324 h 424"/>
                  <a:gd name="T42" fmla="*/ 251 w 562"/>
                  <a:gd name="T43" fmla="*/ 303 h 424"/>
                  <a:gd name="T44" fmla="*/ 180 w 562"/>
                  <a:gd name="T45" fmla="*/ 314 h 424"/>
                  <a:gd name="T46" fmla="*/ 144 w 562"/>
                  <a:gd name="T47" fmla="*/ 341 h 424"/>
                  <a:gd name="T48" fmla="*/ 101 w 562"/>
                  <a:gd name="T49" fmla="*/ 341 h 424"/>
                  <a:gd name="T50" fmla="*/ 73 w 562"/>
                  <a:gd name="T51" fmla="*/ 355 h 424"/>
                  <a:gd name="T52" fmla="*/ 30 w 562"/>
                  <a:gd name="T53" fmla="*/ 347 h 424"/>
                  <a:gd name="T54" fmla="*/ 34 w 562"/>
                  <a:gd name="T55" fmla="*/ 332 h 424"/>
                  <a:gd name="T56" fmla="*/ 27 w 562"/>
                  <a:gd name="T57" fmla="*/ 289 h 424"/>
                  <a:gd name="T58" fmla="*/ 19 w 562"/>
                  <a:gd name="T59" fmla="*/ 257 h 424"/>
                  <a:gd name="T60" fmla="*/ 0 w 562"/>
                  <a:gd name="T61" fmla="*/ 222 h 424"/>
                  <a:gd name="T62" fmla="*/ 13 w 562"/>
                  <a:gd name="T63" fmla="*/ 226 h 424"/>
                  <a:gd name="T64" fmla="*/ 0 w 562"/>
                  <a:gd name="T65" fmla="*/ 197 h 424"/>
                  <a:gd name="T66" fmla="*/ 5 w 562"/>
                  <a:gd name="T67" fmla="*/ 169 h 424"/>
                  <a:gd name="T68" fmla="*/ 30 w 562"/>
                  <a:gd name="T69" fmla="*/ 153 h 424"/>
                  <a:gd name="T70" fmla="*/ 57 w 562"/>
                  <a:gd name="T71" fmla="*/ 144 h 424"/>
                  <a:gd name="T72" fmla="*/ 82 w 562"/>
                  <a:gd name="T73" fmla="*/ 132 h 424"/>
                  <a:gd name="T74" fmla="*/ 117 w 562"/>
                  <a:gd name="T75" fmla="*/ 113 h 424"/>
                  <a:gd name="T76" fmla="*/ 134 w 562"/>
                  <a:gd name="T77" fmla="*/ 80 h 424"/>
                  <a:gd name="T78" fmla="*/ 146 w 562"/>
                  <a:gd name="T79" fmla="*/ 76 h 424"/>
                  <a:gd name="T80" fmla="*/ 165 w 562"/>
                  <a:gd name="T81" fmla="*/ 57 h 424"/>
                  <a:gd name="T82" fmla="*/ 178 w 562"/>
                  <a:gd name="T83" fmla="*/ 48 h 424"/>
                  <a:gd name="T84" fmla="*/ 209 w 562"/>
                  <a:gd name="T85" fmla="*/ 57 h 424"/>
                  <a:gd name="T86" fmla="*/ 232 w 562"/>
                  <a:gd name="T87" fmla="*/ 42 h 424"/>
                  <a:gd name="T88" fmla="*/ 249 w 562"/>
                  <a:gd name="T89" fmla="*/ 19 h 424"/>
                  <a:gd name="T90" fmla="*/ 259 w 562"/>
                  <a:gd name="T91" fmla="*/ 9 h 424"/>
                  <a:gd name="T92" fmla="*/ 293 w 562"/>
                  <a:gd name="T93" fmla="*/ 19 h 424"/>
                  <a:gd name="T94" fmla="*/ 320 w 562"/>
                  <a:gd name="T95" fmla="*/ 19 h 424"/>
                  <a:gd name="T96" fmla="*/ 320 w 562"/>
                  <a:gd name="T97" fmla="*/ 36 h 424"/>
                  <a:gd name="T98" fmla="*/ 309 w 562"/>
                  <a:gd name="T99" fmla="*/ 57 h 424"/>
                  <a:gd name="T100" fmla="*/ 339 w 562"/>
                  <a:gd name="T101" fmla="*/ 78 h 424"/>
                  <a:gd name="T102" fmla="*/ 362 w 562"/>
                  <a:gd name="T103" fmla="*/ 96 h 424"/>
                  <a:gd name="T104" fmla="*/ 387 w 562"/>
                  <a:gd name="T105" fmla="*/ 80 h 424"/>
                  <a:gd name="T106" fmla="*/ 393 w 562"/>
                  <a:gd name="T107" fmla="*/ 50 h 424"/>
                  <a:gd name="T108" fmla="*/ 395 w 562"/>
                  <a:gd name="T109" fmla="*/ 23 h 424"/>
                  <a:gd name="T110" fmla="*/ 406 w 562"/>
                  <a:gd name="T111"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2" h="424">
                    <a:moveTo>
                      <a:pt x="406" y="0"/>
                    </a:moveTo>
                    <a:lnTo>
                      <a:pt x="410" y="7"/>
                    </a:lnTo>
                    <a:lnTo>
                      <a:pt x="412" y="15"/>
                    </a:lnTo>
                    <a:lnTo>
                      <a:pt x="416" y="17"/>
                    </a:lnTo>
                    <a:lnTo>
                      <a:pt x="416" y="23"/>
                    </a:lnTo>
                    <a:lnTo>
                      <a:pt x="420" y="30"/>
                    </a:lnTo>
                    <a:lnTo>
                      <a:pt x="422" y="38"/>
                    </a:lnTo>
                    <a:lnTo>
                      <a:pt x="420" y="44"/>
                    </a:lnTo>
                    <a:lnTo>
                      <a:pt x="426" y="53"/>
                    </a:lnTo>
                    <a:lnTo>
                      <a:pt x="435" y="48"/>
                    </a:lnTo>
                    <a:lnTo>
                      <a:pt x="441" y="55"/>
                    </a:lnTo>
                    <a:lnTo>
                      <a:pt x="447" y="59"/>
                    </a:lnTo>
                    <a:lnTo>
                      <a:pt x="445" y="67"/>
                    </a:lnTo>
                    <a:lnTo>
                      <a:pt x="449" y="78"/>
                    </a:lnTo>
                    <a:lnTo>
                      <a:pt x="451" y="86"/>
                    </a:lnTo>
                    <a:lnTo>
                      <a:pt x="454" y="88"/>
                    </a:lnTo>
                    <a:lnTo>
                      <a:pt x="456" y="99"/>
                    </a:lnTo>
                    <a:lnTo>
                      <a:pt x="454" y="107"/>
                    </a:lnTo>
                    <a:lnTo>
                      <a:pt x="460" y="117"/>
                    </a:lnTo>
                    <a:lnTo>
                      <a:pt x="476" y="124"/>
                    </a:lnTo>
                    <a:lnTo>
                      <a:pt x="487" y="132"/>
                    </a:lnTo>
                    <a:lnTo>
                      <a:pt x="497" y="140"/>
                    </a:lnTo>
                    <a:lnTo>
                      <a:pt x="493" y="142"/>
                    </a:lnTo>
                    <a:lnTo>
                      <a:pt x="502" y="151"/>
                    </a:lnTo>
                    <a:lnTo>
                      <a:pt x="506" y="167"/>
                    </a:lnTo>
                    <a:lnTo>
                      <a:pt x="512" y="163"/>
                    </a:lnTo>
                    <a:lnTo>
                      <a:pt x="518" y="169"/>
                    </a:lnTo>
                    <a:lnTo>
                      <a:pt x="522" y="167"/>
                    </a:lnTo>
                    <a:lnTo>
                      <a:pt x="525" y="182"/>
                    </a:lnTo>
                    <a:lnTo>
                      <a:pt x="533" y="192"/>
                    </a:lnTo>
                    <a:lnTo>
                      <a:pt x="541" y="197"/>
                    </a:lnTo>
                    <a:lnTo>
                      <a:pt x="552" y="209"/>
                    </a:lnTo>
                    <a:lnTo>
                      <a:pt x="554" y="222"/>
                    </a:lnTo>
                    <a:lnTo>
                      <a:pt x="554" y="230"/>
                    </a:lnTo>
                    <a:lnTo>
                      <a:pt x="554" y="240"/>
                    </a:lnTo>
                    <a:lnTo>
                      <a:pt x="562" y="253"/>
                    </a:lnTo>
                    <a:lnTo>
                      <a:pt x="560" y="264"/>
                    </a:lnTo>
                    <a:lnTo>
                      <a:pt x="558" y="272"/>
                    </a:lnTo>
                    <a:lnTo>
                      <a:pt x="554" y="286"/>
                    </a:lnTo>
                    <a:lnTo>
                      <a:pt x="554" y="293"/>
                    </a:lnTo>
                    <a:lnTo>
                      <a:pt x="552" y="305"/>
                    </a:lnTo>
                    <a:lnTo>
                      <a:pt x="545" y="320"/>
                    </a:lnTo>
                    <a:lnTo>
                      <a:pt x="535" y="328"/>
                    </a:lnTo>
                    <a:lnTo>
                      <a:pt x="531" y="339"/>
                    </a:lnTo>
                    <a:lnTo>
                      <a:pt x="527" y="347"/>
                    </a:lnTo>
                    <a:lnTo>
                      <a:pt x="522" y="360"/>
                    </a:lnTo>
                    <a:lnTo>
                      <a:pt x="516" y="368"/>
                    </a:lnTo>
                    <a:lnTo>
                      <a:pt x="512" y="382"/>
                    </a:lnTo>
                    <a:lnTo>
                      <a:pt x="512" y="391"/>
                    </a:lnTo>
                    <a:lnTo>
                      <a:pt x="512" y="397"/>
                    </a:lnTo>
                    <a:lnTo>
                      <a:pt x="502" y="403"/>
                    </a:lnTo>
                    <a:lnTo>
                      <a:pt x="489" y="403"/>
                    </a:lnTo>
                    <a:lnTo>
                      <a:pt x="474" y="408"/>
                    </a:lnTo>
                    <a:lnTo>
                      <a:pt x="468" y="416"/>
                    </a:lnTo>
                    <a:lnTo>
                      <a:pt x="458" y="424"/>
                    </a:lnTo>
                    <a:lnTo>
                      <a:pt x="449" y="416"/>
                    </a:lnTo>
                    <a:lnTo>
                      <a:pt x="439" y="412"/>
                    </a:lnTo>
                    <a:lnTo>
                      <a:pt x="443" y="405"/>
                    </a:lnTo>
                    <a:lnTo>
                      <a:pt x="433" y="406"/>
                    </a:lnTo>
                    <a:lnTo>
                      <a:pt x="422" y="420"/>
                    </a:lnTo>
                    <a:lnTo>
                      <a:pt x="410" y="414"/>
                    </a:lnTo>
                    <a:lnTo>
                      <a:pt x="403" y="412"/>
                    </a:lnTo>
                    <a:lnTo>
                      <a:pt x="393" y="410"/>
                    </a:lnTo>
                    <a:lnTo>
                      <a:pt x="380" y="406"/>
                    </a:lnTo>
                    <a:lnTo>
                      <a:pt x="372" y="397"/>
                    </a:lnTo>
                    <a:lnTo>
                      <a:pt x="368" y="385"/>
                    </a:lnTo>
                    <a:lnTo>
                      <a:pt x="366" y="376"/>
                    </a:lnTo>
                    <a:lnTo>
                      <a:pt x="359" y="368"/>
                    </a:lnTo>
                    <a:lnTo>
                      <a:pt x="345" y="368"/>
                    </a:lnTo>
                    <a:lnTo>
                      <a:pt x="351" y="360"/>
                    </a:lnTo>
                    <a:lnTo>
                      <a:pt x="347" y="347"/>
                    </a:lnTo>
                    <a:lnTo>
                      <a:pt x="341" y="360"/>
                    </a:lnTo>
                    <a:lnTo>
                      <a:pt x="326" y="362"/>
                    </a:lnTo>
                    <a:lnTo>
                      <a:pt x="335" y="353"/>
                    </a:lnTo>
                    <a:lnTo>
                      <a:pt x="337" y="345"/>
                    </a:lnTo>
                    <a:lnTo>
                      <a:pt x="341" y="335"/>
                    </a:lnTo>
                    <a:lnTo>
                      <a:pt x="341" y="326"/>
                    </a:lnTo>
                    <a:lnTo>
                      <a:pt x="330" y="339"/>
                    </a:lnTo>
                    <a:lnTo>
                      <a:pt x="322" y="345"/>
                    </a:lnTo>
                    <a:lnTo>
                      <a:pt x="314" y="357"/>
                    </a:lnTo>
                    <a:lnTo>
                      <a:pt x="305" y="349"/>
                    </a:lnTo>
                    <a:lnTo>
                      <a:pt x="305" y="341"/>
                    </a:lnTo>
                    <a:lnTo>
                      <a:pt x="297" y="332"/>
                    </a:lnTo>
                    <a:lnTo>
                      <a:pt x="289" y="324"/>
                    </a:lnTo>
                    <a:lnTo>
                      <a:pt x="291" y="322"/>
                    </a:lnTo>
                    <a:lnTo>
                      <a:pt x="274" y="311"/>
                    </a:lnTo>
                    <a:lnTo>
                      <a:pt x="264" y="311"/>
                    </a:lnTo>
                    <a:lnTo>
                      <a:pt x="251" y="303"/>
                    </a:lnTo>
                    <a:lnTo>
                      <a:pt x="226" y="303"/>
                    </a:lnTo>
                    <a:lnTo>
                      <a:pt x="207" y="311"/>
                    </a:lnTo>
                    <a:lnTo>
                      <a:pt x="192" y="316"/>
                    </a:lnTo>
                    <a:lnTo>
                      <a:pt x="180" y="314"/>
                    </a:lnTo>
                    <a:lnTo>
                      <a:pt x="165" y="322"/>
                    </a:lnTo>
                    <a:lnTo>
                      <a:pt x="151" y="326"/>
                    </a:lnTo>
                    <a:lnTo>
                      <a:pt x="149" y="334"/>
                    </a:lnTo>
                    <a:lnTo>
                      <a:pt x="144" y="341"/>
                    </a:lnTo>
                    <a:lnTo>
                      <a:pt x="132" y="341"/>
                    </a:lnTo>
                    <a:lnTo>
                      <a:pt x="124" y="343"/>
                    </a:lnTo>
                    <a:lnTo>
                      <a:pt x="111" y="339"/>
                    </a:lnTo>
                    <a:lnTo>
                      <a:pt x="101" y="341"/>
                    </a:lnTo>
                    <a:lnTo>
                      <a:pt x="92" y="343"/>
                    </a:lnTo>
                    <a:lnTo>
                      <a:pt x="84" y="351"/>
                    </a:lnTo>
                    <a:lnTo>
                      <a:pt x="78" y="349"/>
                    </a:lnTo>
                    <a:lnTo>
                      <a:pt x="73" y="355"/>
                    </a:lnTo>
                    <a:lnTo>
                      <a:pt x="65" y="360"/>
                    </a:lnTo>
                    <a:lnTo>
                      <a:pt x="55" y="359"/>
                    </a:lnTo>
                    <a:lnTo>
                      <a:pt x="46" y="359"/>
                    </a:lnTo>
                    <a:lnTo>
                      <a:pt x="30" y="347"/>
                    </a:lnTo>
                    <a:lnTo>
                      <a:pt x="25" y="345"/>
                    </a:lnTo>
                    <a:lnTo>
                      <a:pt x="25" y="335"/>
                    </a:lnTo>
                    <a:lnTo>
                      <a:pt x="30" y="334"/>
                    </a:lnTo>
                    <a:lnTo>
                      <a:pt x="34" y="332"/>
                    </a:lnTo>
                    <a:lnTo>
                      <a:pt x="32" y="326"/>
                    </a:lnTo>
                    <a:lnTo>
                      <a:pt x="34" y="314"/>
                    </a:lnTo>
                    <a:lnTo>
                      <a:pt x="32" y="305"/>
                    </a:lnTo>
                    <a:lnTo>
                      <a:pt x="27" y="289"/>
                    </a:lnTo>
                    <a:lnTo>
                      <a:pt x="25" y="282"/>
                    </a:lnTo>
                    <a:lnTo>
                      <a:pt x="25" y="272"/>
                    </a:lnTo>
                    <a:lnTo>
                      <a:pt x="19" y="263"/>
                    </a:lnTo>
                    <a:lnTo>
                      <a:pt x="19" y="257"/>
                    </a:lnTo>
                    <a:lnTo>
                      <a:pt x="13" y="253"/>
                    </a:lnTo>
                    <a:lnTo>
                      <a:pt x="11" y="241"/>
                    </a:lnTo>
                    <a:lnTo>
                      <a:pt x="2" y="228"/>
                    </a:lnTo>
                    <a:lnTo>
                      <a:pt x="0" y="222"/>
                    </a:lnTo>
                    <a:lnTo>
                      <a:pt x="7" y="228"/>
                    </a:lnTo>
                    <a:lnTo>
                      <a:pt x="2" y="216"/>
                    </a:lnTo>
                    <a:lnTo>
                      <a:pt x="9" y="218"/>
                    </a:lnTo>
                    <a:lnTo>
                      <a:pt x="13" y="226"/>
                    </a:lnTo>
                    <a:lnTo>
                      <a:pt x="13" y="218"/>
                    </a:lnTo>
                    <a:lnTo>
                      <a:pt x="5" y="205"/>
                    </a:lnTo>
                    <a:lnTo>
                      <a:pt x="4" y="201"/>
                    </a:lnTo>
                    <a:lnTo>
                      <a:pt x="0" y="197"/>
                    </a:lnTo>
                    <a:lnTo>
                      <a:pt x="2" y="188"/>
                    </a:lnTo>
                    <a:lnTo>
                      <a:pt x="5" y="184"/>
                    </a:lnTo>
                    <a:lnTo>
                      <a:pt x="7" y="178"/>
                    </a:lnTo>
                    <a:lnTo>
                      <a:pt x="5" y="169"/>
                    </a:lnTo>
                    <a:lnTo>
                      <a:pt x="13" y="159"/>
                    </a:lnTo>
                    <a:lnTo>
                      <a:pt x="13" y="169"/>
                    </a:lnTo>
                    <a:lnTo>
                      <a:pt x="19" y="159"/>
                    </a:lnTo>
                    <a:lnTo>
                      <a:pt x="30" y="153"/>
                    </a:lnTo>
                    <a:lnTo>
                      <a:pt x="36" y="149"/>
                    </a:lnTo>
                    <a:lnTo>
                      <a:pt x="48" y="142"/>
                    </a:lnTo>
                    <a:lnTo>
                      <a:pt x="55" y="142"/>
                    </a:lnTo>
                    <a:lnTo>
                      <a:pt x="57" y="144"/>
                    </a:lnTo>
                    <a:lnTo>
                      <a:pt x="69" y="138"/>
                    </a:lnTo>
                    <a:lnTo>
                      <a:pt x="76" y="138"/>
                    </a:lnTo>
                    <a:lnTo>
                      <a:pt x="78" y="134"/>
                    </a:lnTo>
                    <a:lnTo>
                      <a:pt x="82" y="132"/>
                    </a:lnTo>
                    <a:lnTo>
                      <a:pt x="92" y="132"/>
                    </a:lnTo>
                    <a:lnTo>
                      <a:pt x="103" y="128"/>
                    </a:lnTo>
                    <a:lnTo>
                      <a:pt x="113" y="122"/>
                    </a:lnTo>
                    <a:lnTo>
                      <a:pt x="117" y="113"/>
                    </a:lnTo>
                    <a:lnTo>
                      <a:pt x="124" y="107"/>
                    </a:lnTo>
                    <a:lnTo>
                      <a:pt x="124" y="99"/>
                    </a:lnTo>
                    <a:lnTo>
                      <a:pt x="126" y="94"/>
                    </a:lnTo>
                    <a:lnTo>
                      <a:pt x="134" y="80"/>
                    </a:lnTo>
                    <a:lnTo>
                      <a:pt x="142" y="94"/>
                    </a:lnTo>
                    <a:lnTo>
                      <a:pt x="146" y="90"/>
                    </a:lnTo>
                    <a:lnTo>
                      <a:pt x="142" y="84"/>
                    </a:lnTo>
                    <a:lnTo>
                      <a:pt x="146" y="76"/>
                    </a:lnTo>
                    <a:lnTo>
                      <a:pt x="153" y="80"/>
                    </a:lnTo>
                    <a:lnTo>
                      <a:pt x="155" y="69"/>
                    </a:lnTo>
                    <a:lnTo>
                      <a:pt x="161" y="61"/>
                    </a:lnTo>
                    <a:lnTo>
                      <a:pt x="165" y="57"/>
                    </a:lnTo>
                    <a:lnTo>
                      <a:pt x="172" y="53"/>
                    </a:lnTo>
                    <a:lnTo>
                      <a:pt x="172" y="50"/>
                    </a:lnTo>
                    <a:lnTo>
                      <a:pt x="178" y="51"/>
                    </a:lnTo>
                    <a:lnTo>
                      <a:pt x="178" y="48"/>
                    </a:lnTo>
                    <a:lnTo>
                      <a:pt x="184" y="46"/>
                    </a:lnTo>
                    <a:lnTo>
                      <a:pt x="192" y="44"/>
                    </a:lnTo>
                    <a:lnTo>
                      <a:pt x="201" y="50"/>
                    </a:lnTo>
                    <a:lnTo>
                      <a:pt x="209" y="57"/>
                    </a:lnTo>
                    <a:lnTo>
                      <a:pt x="218" y="57"/>
                    </a:lnTo>
                    <a:lnTo>
                      <a:pt x="226" y="59"/>
                    </a:lnTo>
                    <a:lnTo>
                      <a:pt x="224" y="51"/>
                    </a:lnTo>
                    <a:lnTo>
                      <a:pt x="232" y="42"/>
                    </a:lnTo>
                    <a:lnTo>
                      <a:pt x="236" y="36"/>
                    </a:lnTo>
                    <a:lnTo>
                      <a:pt x="236" y="34"/>
                    </a:lnTo>
                    <a:lnTo>
                      <a:pt x="241" y="25"/>
                    </a:lnTo>
                    <a:lnTo>
                      <a:pt x="249" y="19"/>
                    </a:lnTo>
                    <a:lnTo>
                      <a:pt x="257" y="21"/>
                    </a:lnTo>
                    <a:lnTo>
                      <a:pt x="268" y="19"/>
                    </a:lnTo>
                    <a:lnTo>
                      <a:pt x="268" y="13"/>
                    </a:lnTo>
                    <a:lnTo>
                      <a:pt x="259" y="9"/>
                    </a:lnTo>
                    <a:lnTo>
                      <a:pt x="264" y="7"/>
                    </a:lnTo>
                    <a:lnTo>
                      <a:pt x="274" y="9"/>
                    </a:lnTo>
                    <a:lnTo>
                      <a:pt x="282" y="15"/>
                    </a:lnTo>
                    <a:lnTo>
                      <a:pt x="293" y="19"/>
                    </a:lnTo>
                    <a:lnTo>
                      <a:pt x="299" y="17"/>
                    </a:lnTo>
                    <a:lnTo>
                      <a:pt x="307" y="21"/>
                    </a:lnTo>
                    <a:lnTo>
                      <a:pt x="314" y="19"/>
                    </a:lnTo>
                    <a:lnTo>
                      <a:pt x="320" y="19"/>
                    </a:lnTo>
                    <a:lnTo>
                      <a:pt x="324" y="17"/>
                    </a:lnTo>
                    <a:lnTo>
                      <a:pt x="328" y="23"/>
                    </a:lnTo>
                    <a:lnTo>
                      <a:pt x="324" y="30"/>
                    </a:lnTo>
                    <a:lnTo>
                      <a:pt x="320" y="36"/>
                    </a:lnTo>
                    <a:lnTo>
                      <a:pt x="314" y="36"/>
                    </a:lnTo>
                    <a:lnTo>
                      <a:pt x="316" y="42"/>
                    </a:lnTo>
                    <a:lnTo>
                      <a:pt x="312" y="50"/>
                    </a:lnTo>
                    <a:lnTo>
                      <a:pt x="309" y="57"/>
                    </a:lnTo>
                    <a:lnTo>
                      <a:pt x="309" y="59"/>
                    </a:lnTo>
                    <a:lnTo>
                      <a:pt x="320" y="69"/>
                    </a:lnTo>
                    <a:lnTo>
                      <a:pt x="330" y="74"/>
                    </a:lnTo>
                    <a:lnTo>
                      <a:pt x="339" y="78"/>
                    </a:lnTo>
                    <a:lnTo>
                      <a:pt x="349" y="86"/>
                    </a:lnTo>
                    <a:lnTo>
                      <a:pt x="351" y="86"/>
                    </a:lnTo>
                    <a:lnTo>
                      <a:pt x="359" y="90"/>
                    </a:lnTo>
                    <a:lnTo>
                      <a:pt x="362" y="96"/>
                    </a:lnTo>
                    <a:lnTo>
                      <a:pt x="376" y="99"/>
                    </a:lnTo>
                    <a:lnTo>
                      <a:pt x="383" y="96"/>
                    </a:lnTo>
                    <a:lnTo>
                      <a:pt x="387" y="86"/>
                    </a:lnTo>
                    <a:lnTo>
                      <a:pt x="387" y="80"/>
                    </a:lnTo>
                    <a:lnTo>
                      <a:pt x="389" y="73"/>
                    </a:lnTo>
                    <a:lnTo>
                      <a:pt x="395" y="61"/>
                    </a:lnTo>
                    <a:lnTo>
                      <a:pt x="393" y="55"/>
                    </a:lnTo>
                    <a:lnTo>
                      <a:pt x="393" y="50"/>
                    </a:lnTo>
                    <a:lnTo>
                      <a:pt x="391" y="42"/>
                    </a:lnTo>
                    <a:lnTo>
                      <a:pt x="395" y="32"/>
                    </a:lnTo>
                    <a:lnTo>
                      <a:pt x="397" y="28"/>
                    </a:lnTo>
                    <a:lnTo>
                      <a:pt x="395" y="23"/>
                    </a:lnTo>
                    <a:lnTo>
                      <a:pt x="399" y="17"/>
                    </a:lnTo>
                    <a:lnTo>
                      <a:pt x="401" y="9"/>
                    </a:lnTo>
                    <a:lnTo>
                      <a:pt x="403" y="5"/>
                    </a:lnTo>
                    <a:lnTo>
                      <a:pt x="40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50" name="Freeform 33">
                <a:extLst>
                  <a:ext uri="{FF2B5EF4-FFF2-40B4-BE49-F238E27FC236}">
                    <a16:creationId xmlns:a16="http://schemas.microsoft.com/office/drawing/2014/main" id="{F2BD357F-F398-6E89-D248-263220C0000C}"/>
                  </a:ext>
                </a:extLst>
              </p:cNvPr>
              <p:cNvSpPr>
                <a:spLocks/>
              </p:cNvSpPr>
              <p:nvPr/>
            </p:nvSpPr>
            <p:spPr bwMode="auto">
              <a:xfrm>
                <a:off x="7935912" y="4730317"/>
                <a:ext cx="22225" cy="12706"/>
              </a:xfrm>
              <a:custGeom>
                <a:avLst/>
                <a:gdLst>
                  <a:gd name="T0" fmla="*/ 0 w 14"/>
                  <a:gd name="T1" fmla="*/ 0 h 8"/>
                  <a:gd name="T2" fmla="*/ 8 w 14"/>
                  <a:gd name="T3" fmla="*/ 2 h 8"/>
                  <a:gd name="T4" fmla="*/ 12 w 14"/>
                  <a:gd name="T5" fmla="*/ 2 h 8"/>
                  <a:gd name="T6" fmla="*/ 14 w 14"/>
                  <a:gd name="T7" fmla="*/ 8 h 8"/>
                  <a:gd name="T8" fmla="*/ 4 w 14"/>
                  <a:gd name="T9" fmla="*/ 8 h 8"/>
                  <a:gd name="T10" fmla="*/ 0 w 14"/>
                  <a:gd name="T11" fmla="*/ 0 h 8"/>
                </a:gdLst>
                <a:ahLst/>
                <a:cxnLst>
                  <a:cxn ang="0">
                    <a:pos x="T0" y="T1"/>
                  </a:cxn>
                  <a:cxn ang="0">
                    <a:pos x="T2" y="T3"/>
                  </a:cxn>
                  <a:cxn ang="0">
                    <a:pos x="T4" y="T5"/>
                  </a:cxn>
                  <a:cxn ang="0">
                    <a:pos x="T6" y="T7"/>
                  </a:cxn>
                  <a:cxn ang="0">
                    <a:pos x="T8" y="T9"/>
                  </a:cxn>
                  <a:cxn ang="0">
                    <a:pos x="T10" y="T11"/>
                  </a:cxn>
                </a:cxnLst>
                <a:rect l="0" t="0" r="r" b="b"/>
                <a:pathLst>
                  <a:path w="14" h="8">
                    <a:moveTo>
                      <a:pt x="0" y="0"/>
                    </a:moveTo>
                    <a:lnTo>
                      <a:pt x="8" y="2"/>
                    </a:lnTo>
                    <a:lnTo>
                      <a:pt x="12" y="2"/>
                    </a:lnTo>
                    <a:lnTo>
                      <a:pt x="14" y="8"/>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51" name="Freeform 35">
                <a:extLst>
                  <a:ext uri="{FF2B5EF4-FFF2-40B4-BE49-F238E27FC236}">
                    <a16:creationId xmlns:a16="http://schemas.microsoft.com/office/drawing/2014/main" id="{A63DA5A7-3230-1D5B-0F4A-9A16D6058735}"/>
                  </a:ext>
                </a:extLst>
              </p:cNvPr>
              <p:cNvSpPr>
                <a:spLocks/>
              </p:cNvSpPr>
              <p:nvPr/>
            </p:nvSpPr>
            <p:spPr bwMode="auto">
              <a:xfrm>
                <a:off x="6997700" y="4708082"/>
                <a:ext cx="39688" cy="22235"/>
              </a:xfrm>
              <a:custGeom>
                <a:avLst/>
                <a:gdLst>
                  <a:gd name="T0" fmla="*/ 16 w 25"/>
                  <a:gd name="T1" fmla="*/ 0 h 14"/>
                  <a:gd name="T2" fmla="*/ 21 w 25"/>
                  <a:gd name="T3" fmla="*/ 4 h 14"/>
                  <a:gd name="T4" fmla="*/ 25 w 25"/>
                  <a:gd name="T5" fmla="*/ 10 h 14"/>
                  <a:gd name="T6" fmla="*/ 25 w 25"/>
                  <a:gd name="T7" fmla="*/ 14 h 14"/>
                  <a:gd name="T8" fmla="*/ 20 w 25"/>
                  <a:gd name="T9" fmla="*/ 14 h 14"/>
                  <a:gd name="T10" fmla="*/ 0 w 25"/>
                  <a:gd name="T11" fmla="*/ 2 h 14"/>
                  <a:gd name="T12" fmla="*/ 16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6" y="0"/>
                    </a:moveTo>
                    <a:lnTo>
                      <a:pt x="21" y="4"/>
                    </a:lnTo>
                    <a:lnTo>
                      <a:pt x="25" y="10"/>
                    </a:lnTo>
                    <a:lnTo>
                      <a:pt x="25" y="14"/>
                    </a:lnTo>
                    <a:lnTo>
                      <a:pt x="20" y="14"/>
                    </a:lnTo>
                    <a:lnTo>
                      <a:pt x="0" y="2"/>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0" name="Freeform 37">
                <a:extLst>
                  <a:ext uri="{FF2B5EF4-FFF2-40B4-BE49-F238E27FC236}">
                    <a16:creationId xmlns:a16="http://schemas.microsoft.com/office/drawing/2014/main" id="{73C4B253-D6CF-5118-7709-2DE6A6A333F4}"/>
                  </a:ext>
                </a:extLst>
              </p:cNvPr>
              <p:cNvSpPr>
                <a:spLocks/>
              </p:cNvSpPr>
              <p:nvPr/>
            </p:nvSpPr>
            <p:spPr bwMode="auto">
              <a:xfrm>
                <a:off x="7896225" y="4708082"/>
                <a:ext cx="28575" cy="12706"/>
              </a:xfrm>
              <a:custGeom>
                <a:avLst/>
                <a:gdLst>
                  <a:gd name="T0" fmla="*/ 2 w 18"/>
                  <a:gd name="T1" fmla="*/ 0 h 8"/>
                  <a:gd name="T2" fmla="*/ 12 w 18"/>
                  <a:gd name="T3" fmla="*/ 0 h 8"/>
                  <a:gd name="T4" fmla="*/ 16 w 18"/>
                  <a:gd name="T5" fmla="*/ 4 h 8"/>
                  <a:gd name="T6" fmla="*/ 18 w 18"/>
                  <a:gd name="T7" fmla="*/ 8 h 8"/>
                  <a:gd name="T8" fmla="*/ 12 w 18"/>
                  <a:gd name="T9" fmla="*/ 8 h 8"/>
                  <a:gd name="T10" fmla="*/ 4 w 18"/>
                  <a:gd name="T11" fmla="*/ 6 h 8"/>
                  <a:gd name="T12" fmla="*/ 0 w 18"/>
                  <a:gd name="T13" fmla="*/ 4 h 8"/>
                  <a:gd name="T14" fmla="*/ 2 w 1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8">
                    <a:moveTo>
                      <a:pt x="2" y="0"/>
                    </a:moveTo>
                    <a:lnTo>
                      <a:pt x="12" y="0"/>
                    </a:lnTo>
                    <a:lnTo>
                      <a:pt x="16" y="4"/>
                    </a:lnTo>
                    <a:lnTo>
                      <a:pt x="18" y="8"/>
                    </a:lnTo>
                    <a:lnTo>
                      <a:pt x="12" y="8"/>
                    </a:lnTo>
                    <a:lnTo>
                      <a:pt x="4" y="6"/>
                    </a:lnTo>
                    <a:lnTo>
                      <a:pt x="0" y="4"/>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1" name="Freeform 39">
                <a:extLst>
                  <a:ext uri="{FF2B5EF4-FFF2-40B4-BE49-F238E27FC236}">
                    <a16:creationId xmlns:a16="http://schemas.microsoft.com/office/drawing/2014/main" id="{745A8BA9-4648-E6F3-6CFD-C3D5C5C241F9}"/>
                  </a:ext>
                </a:extLst>
              </p:cNvPr>
              <p:cNvSpPr>
                <a:spLocks/>
              </p:cNvSpPr>
              <p:nvPr/>
            </p:nvSpPr>
            <p:spPr bwMode="auto">
              <a:xfrm>
                <a:off x="7918450" y="4687436"/>
                <a:ext cx="23813" cy="30177"/>
              </a:xfrm>
              <a:custGeom>
                <a:avLst/>
                <a:gdLst>
                  <a:gd name="T0" fmla="*/ 0 w 15"/>
                  <a:gd name="T1" fmla="*/ 0 h 19"/>
                  <a:gd name="T2" fmla="*/ 6 w 15"/>
                  <a:gd name="T3" fmla="*/ 0 h 19"/>
                  <a:gd name="T4" fmla="*/ 11 w 15"/>
                  <a:gd name="T5" fmla="*/ 12 h 19"/>
                  <a:gd name="T6" fmla="*/ 15 w 15"/>
                  <a:gd name="T7" fmla="*/ 17 h 19"/>
                  <a:gd name="T8" fmla="*/ 15 w 15"/>
                  <a:gd name="T9" fmla="*/ 19 h 19"/>
                  <a:gd name="T10" fmla="*/ 4 w 15"/>
                  <a:gd name="T11" fmla="*/ 8 h 19"/>
                  <a:gd name="T12" fmla="*/ 0 w 15"/>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5" h="19">
                    <a:moveTo>
                      <a:pt x="0" y="0"/>
                    </a:moveTo>
                    <a:lnTo>
                      <a:pt x="6" y="0"/>
                    </a:lnTo>
                    <a:lnTo>
                      <a:pt x="11" y="12"/>
                    </a:lnTo>
                    <a:lnTo>
                      <a:pt x="15" y="17"/>
                    </a:lnTo>
                    <a:lnTo>
                      <a:pt x="15" y="19"/>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2" name="Freeform 41">
                <a:extLst>
                  <a:ext uri="{FF2B5EF4-FFF2-40B4-BE49-F238E27FC236}">
                    <a16:creationId xmlns:a16="http://schemas.microsoft.com/office/drawing/2014/main" id="{4A2B5255-B722-170D-1E6D-20B0B699892F}"/>
                  </a:ext>
                </a:extLst>
              </p:cNvPr>
              <p:cNvSpPr>
                <a:spLocks/>
              </p:cNvSpPr>
              <p:nvPr/>
            </p:nvSpPr>
            <p:spPr bwMode="auto">
              <a:xfrm>
                <a:off x="7099300" y="4687436"/>
                <a:ext cx="84138" cy="46059"/>
              </a:xfrm>
              <a:custGeom>
                <a:avLst/>
                <a:gdLst>
                  <a:gd name="T0" fmla="*/ 48 w 53"/>
                  <a:gd name="T1" fmla="*/ 0 h 29"/>
                  <a:gd name="T2" fmla="*/ 53 w 53"/>
                  <a:gd name="T3" fmla="*/ 2 h 29"/>
                  <a:gd name="T4" fmla="*/ 48 w 53"/>
                  <a:gd name="T5" fmla="*/ 4 h 29"/>
                  <a:gd name="T6" fmla="*/ 34 w 53"/>
                  <a:gd name="T7" fmla="*/ 12 h 29"/>
                  <a:gd name="T8" fmla="*/ 23 w 53"/>
                  <a:gd name="T9" fmla="*/ 13 h 29"/>
                  <a:gd name="T10" fmla="*/ 23 w 53"/>
                  <a:gd name="T11" fmla="*/ 10 h 29"/>
                  <a:gd name="T12" fmla="*/ 21 w 53"/>
                  <a:gd name="T13" fmla="*/ 10 h 29"/>
                  <a:gd name="T14" fmla="*/ 23 w 53"/>
                  <a:gd name="T15" fmla="*/ 10 h 29"/>
                  <a:gd name="T16" fmla="*/ 23 w 53"/>
                  <a:gd name="T17" fmla="*/ 13 h 29"/>
                  <a:gd name="T18" fmla="*/ 13 w 53"/>
                  <a:gd name="T19" fmla="*/ 25 h 29"/>
                  <a:gd name="T20" fmla="*/ 0 w 53"/>
                  <a:gd name="T21" fmla="*/ 29 h 29"/>
                  <a:gd name="T22" fmla="*/ 0 w 53"/>
                  <a:gd name="T23" fmla="*/ 27 h 29"/>
                  <a:gd name="T24" fmla="*/ 0 w 53"/>
                  <a:gd name="T25" fmla="*/ 21 h 29"/>
                  <a:gd name="T26" fmla="*/ 5 w 53"/>
                  <a:gd name="T27" fmla="*/ 13 h 29"/>
                  <a:gd name="T28" fmla="*/ 21 w 53"/>
                  <a:gd name="T29" fmla="*/ 8 h 29"/>
                  <a:gd name="T30" fmla="*/ 23 w 53"/>
                  <a:gd name="T31" fmla="*/ 4 h 29"/>
                  <a:gd name="T32" fmla="*/ 34 w 53"/>
                  <a:gd name="T33" fmla="*/ 2 h 29"/>
                  <a:gd name="T34" fmla="*/ 44 w 53"/>
                  <a:gd name="T35" fmla="*/ 2 h 29"/>
                  <a:gd name="T36" fmla="*/ 48 w 53"/>
                  <a:gd name="T3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29">
                    <a:moveTo>
                      <a:pt x="48" y="0"/>
                    </a:moveTo>
                    <a:lnTo>
                      <a:pt x="53" y="2"/>
                    </a:lnTo>
                    <a:lnTo>
                      <a:pt x="48" y="4"/>
                    </a:lnTo>
                    <a:lnTo>
                      <a:pt x="34" y="12"/>
                    </a:lnTo>
                    <a:lnTo>
                      <a:pt x="23" y="13"/>
                    </a:lnTo>
                    <a:lnTo>
                      <a:pt x="23" y="10"/>
                    </a:lnTo>
                    <a:lnTo>
                      <a:pt x="21" y="10"/>
                    </a:lnTo>
                    <a:lnTo>
                      <a:pt x="23" y="10"/>
                    </a:lnTo>
                    <a:lnTo>
                      <a:pt x="23" y="13"/>
                    </a:lnTo>
                    <a:lnTo>
                      <a:pt x="13" y="25"/>
                    </a:lnTo>
                    <a:lnTo>
                      <a:pt x="0" y="29"/>
                    </a:lnTo>
                    <a:lnTo>
                      <a:pt x="0" y="27"/>
                    </a:lnTo>
                    <a:lnTo>
                      <a:pt x="0" y="21"/>
                    </a:lnTo>
                    <a:lnTo>
                      <a:pt x="5" y="13"/>
                    </a:lnTo>
                    <a:lnTo>
                      <a:pt x="21" y="8"/>
                    </a:lnTo>
                    <a:lnTo>
                      <a:pt x="23" y="4"/>
                    </a:lnTo>
                    <a:lnTo>
                      <a:pt x="34" y="2"/>
                    </a:lnTo>
                    <a:lnTo>
                      <a:pt x="44" y="2"/>
                    </a:lnTo>
                    <a:lnTo>
                      <a:pt x="4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3" name="Freeform 43">
                <a:extLst>
                  <a:ext uri="{FF2B5EF4-FFF2-40B4-BE49-F238E27FC236}">
                    <a16:creationId xmlns:a16="http://schemas.microsoft.com/office/drawing/2014/main" id="{E73149AC-2C63-C835-E672-D7430634E5A9}"/>
                  </a:ext>
                </a:extLst>
              </p:cNvPr>
              <p:cNvSpPr>
                <a:spLocks/>
              </p:cNvSpPr>
              <p:nvPr/>
            </p:nvSpPr>
            <p:spPr bwMode="auto">
              <a:xfrm>
                <a:off x="6950075" y="4681083"/>
                <a:ext cx="50800" cy="22235"/>
              </a:xfrm>
              <a:custGeom>
                <a:avLst/>
                <a:gdLst>
                  <a:gd name="T0" fmla="*/ 17 w 32"/>
                  <a:gd name="T1" fmla="*/ 0 h 14"/>
                  <a:gd name="T2" fmla="*/ 21 w 32"/>
                  <a:gd name="T3" fmla="*/ 4 h 14"/>
                  <a:gd name="T4" fmla="*/ 28 w 32"/>
                  <a:gd name="T5" fmla="*/ 4 h 14"/>
                  <a:gd name="T6" fmla="*/ 32 w 32"/>
                  <a:gd name="T7" fmla="*/ 8 h 14"/>
                  <a:gd name="T8" fmla="*/ 17 w 32"/>
                  <a:gd name="T9" fmla="*/ 12 h 14"/>
                  <a:gd name="T10" fmla="*/ 7 w 32"/>
                  <a:gd name="T11" fmla="*/ 14 h 14"/>
                  <a:gd name="T12" fmla="*/ 0 w 32"/>
                  <a:gd name="T13" fmla="*/ 14 h 14"/>
                  <a:gd name="T14" fmla="*/ 5 w 32"/>
                  <a:gd name="T15" fmla="*/ 6 h 14"/>
                  <a:gd name="T16" fmla="*/ 13 w 32"/>
                  <a:gd name="T17" fmla="*/ 6 h 14"/>
                  <a:gd name="T18" fmla="*/ 17 w 3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4">
                    <a:moveTo>
                      <a:pt x="17" y="0"/>
                    </a:moveTo>
                    <a:lnTo>
                      <a:pt x="21" y="4"/>
                    </a:lnTo>
                    <a:lnTo>
                      <a:pt x="28" y="4"/>
                    </a:lnTo>
                    <a:lnTo>
                      <a:pt x="32" y="8"/>
                    </a:lnTo>
                    <a:lnTo>
                      <a:pt x="17" y="12"/>
                    </a:lnTo>
                    <a:lnTo>
                      <a:pt x="7" y="14"/>
                    </a:lnTo>
                    <a:lnTo>
                      <a:pt x="0" y="14"/>
                    </a:lnTo>
                    <a:lnTo>
                      <a:pt x="5" y="6"/>
                    </a:lnTo>
                    <a:lnTo>
                      <a:pt x="13" y="6"/>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4" name="Freeform 45">
                <a:extLst>
                  <a:ext uri="{FF2B5EF4-FFF2-40B4-BE49-F238E27FC236}">
                    <a16:creationId xmlns:a16="http://schemas.microsoft.com/office/drawing/2014/main" id="{3B6620D5-564F-DCDA-D78C-FD401FA7E4D9}"/>
                  </a:ext>
                </a:extLst>
              </p:cNvPr>
              <p:cNvSpPr>
                <a:spLocks/>
              </p:cNvSpPr>
              <p:nvPr/>
            </p:nvSpPr>
            <p:spPr bwMode="auto">
              <a:xfrm>
                <a:off x="7023100" y="4681083"/>
                <a:ext cx="63500" cy="19059"/>
              </a:xfrm>
              <a:custGeom>
                <a:avLst/>
                <a:gdLst>
                  <a:gd name="T0" fmla="*/ 40 w 40"/>
                  <a:gd name="T1" fmla="*/ 0 h 12"/>
                  <a:gd name="T2" fmla="*/ 38 w 40"/>
                  <a:gd name="T3" fmla="*/ 8 h 12"/>
                  <a:gd name="T4" fmla="*/ 17 w 40"/>
                  <a:gd name="T5" fmla="*/ 12 h 12"/>
                  <a:gd name="T6" fmla="*/ 0 w 40"/>
                  <a:gd name="T7" fmla="*/ 10 h 12"/>
                  <a:gd name="T8" fmla="*/ 0 w 40"/>
                  <a:gd name="T9" fmla="*/ 6 h 12"/>
                  <a:gd name="T10" fmla="*/ 9 w 40"/>
                  <a:gd name="T11" fmla="*/ 2 h 12"/>
                  <a:gd name="T12" fmla="*/ 19 w 40"/>
                  <a:gd name="T13" fmla="*/ 8 h 12"/>
                  <a:gd name="T14" fmla="*/ 27 w 40"/>
                  <a:gd name="T15" fmla="*/ 6 h 12"/>
                  <a:gd name="T16" fmla="*/ 40 w 40"/>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12">
                    <a:moveTo>
                      <a:pt x="40" y="0"/>
                    </a:moveTo>
                    <a:lnTo>
                      <a:pt x="38" y="8"/>
                    </a:lnTo>
                    <a:lnTo>
                      <a:pt x="17" y="12"/>
                    </a:lnTo>
                    <a:lnTo>
                      <a:pt x="0" y="10"/>
                    </a:lnTo>
                    <a:lnTo>
                      <a:pt x="0" y="6"/>
                    </a:lnTo>
                    <a:lnTo>
                      <a:pt x="9" y="2"/>
                    </a:lnTo>
                    <a:lnTo>
                      <a:pt x="19" y="8"/>
                    </a:lnTo>
                    <a:lnTo>
                      <a:pt x="27" y="6"/>
                    </a:lnTo>
                    <a:lnTo>
                      <a:pt x="4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5" name="Freeform 47">
                <a:extLst>
                  <a:ext uri="{FF2B5EF4-FFF2-40B4-BE49-F238E27FC236}">
                    <a16:creationId xmlns:a16="http://schemas.microsoft.com/office/drawing/2014/main" id="{1363E8E3-9C92-9A2D-BB76-AED9848E9602}"/>
                  </a:ext>
                </a:extLst>
              </p:cNvPr>
              <p:cNvSpPr>
                <a:spLocks/>
              </p:cNvSpPr>
              <p:nvPr/>
            </p:nvSpPr>
            <p:spPr bwMode="auto">
              <a:xfrm>
                <a:off x="7866062" y="4666789"/>
                <a:ext cx="39688" cy="27000"/>
              </a:xfrm>
              <a:custGeom>
                <a:avLst/>
                <a:gdLst>
                  <a:gd name="T0" fmla="*/ 4 w 25"/>
                  <a:gd name="T1" fmla="*/ 0 h 17"/>
                  <a:gd name="T2" fmla="*/ 10 w 25"/>
                  <a:gd name="T3" fmla="*/ 1 h 17"/>
                  <a:gd name="T4" fmla="*/ 19 w 25"/>
                  <a:gd name="T5" fmla="*/ 7 h 17"/>
                  <a:gd name="T6" fmla="*/ 23 w 25"/>
                  <a:gd name="T7" fmla="*/ 13 h 17"/>
                  <a:gd name="T8" fmla="*/ 25 w 25"/>
                  <a:gd name="T9" fmla="*/ 17 h 17"/>
                  <a:gd name="T10" fmla="*/ 14 w 25"/>
                  <a:gd name="T11" fmla="*/ 9 h 17"/>
                  <a:gd name="T12" fmla="*/ 8 w 25"/>
                  <a:gd name="T13" fmla="*/ 3 h 17"/>
                  <a:gd name="T14" fmla="*/ 0 w 25"/>
                  <a:gd name="T15" fmla="*/ 0 h 17"/>
                  <a:gd name="T16" fmla="*/ 4 w 25"/>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7">
                    <a:moveTo>
                      <a:pt x="4" y="0"/>
                    </a:moveTo>
                    <a:lnTo>
                      <a:pt x="10" y="1"/>
                    </a:lnTo>
                    <a:lnTo>
                      <a:pt x="19" y="7"/>
                    </a:lnTo>
                    <a:lnTo>
                      <a:pt x="23" y="13"/>
                    </a:lnTo>
                    <a:lnTo>
                      <a:pt x="25" y="17"/>
                    </a:lnTo>
                    <a:lnTo>
                      <a:pt x="14" y="9"/>
                    </a:lnTo>
                    <a:lnTo>
                      <a:pt x="8" y="3"/>
                    </a:lnTo>
                    <a:lnTo>
                      <a:pt x="0" y="0"/>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6" name="Freeform 49">
                <a:extLst>
                  <a:ext uri="{FF2B5EF4-FFF2-40B4-BE49-F238E27FC236}">
                    <a16:creationId xmlns:a16="http://schemas.microsoft.com/office/drawing/2014/main" id="{8CF8BF7B-05DF-A898-D803-FDCD20607092}"/>
                  </a:ext>
                </a:extLst>
              </p:cNvPr>
              <p:cNvSpPr>
                <a:spLocks/>
              </p:cNvSpPr>
              <p:nvPr/>
            </p:nvSpPr>
            <p:spPr bwMode="auto">
              <a:xfrm>
                <a:off x="7829550" y="4650906"/>
                <a:ext cx="25400" cy="15882"/>
              </a:xfrm>
              <a:custGeom>
                <a:avLst/>
                <a:gdLst>
                  <a:gd name="T0" fmla="*/ 2 w 16"/>
                  <a:gd name="T1" fmla="*/ 0 h 10"/>
                  <a:gd name="T2" fmla="*/ 10 w 16"/>
                  <a:gd name="T3" fmla="*/ 4 h 10"/>
                  <a:gd name="T4" fmla="*/ 16 w 16"/>
                  <a:gd name="T5" fmla="*/ 10 h 10"/>
                  <a:gd name="T6" fmla="*/ 12 w 16"/>
                  <a:gd name="T7" fmla="*/ 10 h 10"/>
                  <a:gd name="T8" fmla="*/ 6 w 16"/>
                  <a:gd name="T9" fmla="*/ 6 h 10"/>
                  <a:gd name="T10" fmla="*/ 0 w 16"/>
                  <a:gd name="T11" fmla="*/ 0 h 10"/>
                  <a:gd name="T12" fmla="*/ 2 w 16"/>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6" h="10">
                    <a:moveTo>
                      <a:pt x="2" y="0"/>
                    </a:moveTo>
                    <a:lnTo>
                      <a:pt x="10" y="4"/>
                    </a:lnTo>
                    <a:lnTo>
                      <a:pt x="16" y="10"/>
                    </a:lnTo>
                    <a:lnTo>
                      <a:pt x="12" y="10"/>
                    </a:lnTo>
                    <a:lnTo>
                      <a:pt x="6" y="6"/>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7" name="Freeform 51">
                <a:extLst>
                  <a:ext uri="{FF2B5EF4-FFF2-40B4-BE49-F238E27FC236}">
                    <a16:creationId xmlns:a16="http://schemas.microsoft.com/office/drawing/2014/main" id="{8BA5E8B2-923C-07BF-B00F-EB2E7DB01568}"/>
                  </a:ext>
                </a:extLst>
              </p:cNvPr>
              <p:cNvSpPr>
                <a:spLocks/>
              </p:cNvSpPr>
              <p:nvPr/>
            </p:nvSpPr>
            <p:spPr bwMode="auto">
              <a:xfrm>
                <a:off x="6699250" y="4635024"/>
                <a:ext cx="228600" cy="61941"/>
              </a:xfrm>
              <a:custGeom>
                <a:avLst/>
                <a:gdLst>
                  <a:gd name="T0" fmla="*/ 8 w 144"/>
                  <a:gd name="T1" fmla="*/ 0 h 39"/>
                  <a:gd name="T2" fmla="*/ 25 w 144"/>
                  <a:gd name="T3" fmla="*/ 0 h 39"/>
                  <a:gd name="T4" fmla="*/ 37 w 144"/>
                  <a:gd name="T5" fmla="*/ 4 h 39"/>
                  <a:gd name="T6" fmla="*/ 43 w 144"/>
                  <a:gd name="T7" fmla="*/ 6 h 39"/>
                  <a:gd name="T8" fmla="*/ 44 w 144"/>
                  <a:gd name="T9" fmla="*/ 10 h 39"/>
                  <a:gd name="T10" fmla="*/ 71 w 144"/>
                  <a:gd name="T11" fmla="*/ 12 h 39"/>
                  <a:gd name="T12" fmla="*/ 73 w 144"/>
                  <a:gd name="T13" fmla="*/ 6 h 39"/>
                  <a:gd name="T14" fmla="*/ 100 w 144"/>
                  <a:gd name="T15" fmla="*/ 12 h 39"/>
                  <a:gd name="T16" fmla="*/ 106 w 144"/>
                  <a:gd name="T17" fmla="*/ 21 h 39"/>
                  <a:gd name="T18" fmla="*/ 125 w 144"/>
                  <a:gd name="T19" fmla="*/ 23 h 39"/>
                  <a:gd name="T20" fmla="*/ 144 w 144"/>
                  <a:gd name="T21" fmla="*/ 33 h 39"/>
                  <a:gd name="T22" fmla="*/ 127 w 144"/>
                  <a:gd name="T23" fmla="*/ 39 h 39"/>
                  <a:gd name="T24" fmla="*/ 112 w 144"/>
                  <a:gd name="T25" fmla="*/ 33 h 39"/>
                  <a:gd name="T26" fmla="*/ 100 w 144"/>
                  <a:gd name="T27" fmla="*/ 33 h 39"/>
                  <a:gd name="T28" fmla="*/ 85 w 144"/>
                  <a:gd name="T29" fmla="*/ 33 h 39"/>
                  <a:gd name="T30" fmla="*/ 71 w 144"/>
                  <a:gd name="T31" fmla="*/ 29 h 39"/>
                  <a:gd name="T32" fmla="*/ 56 w 144"/>
                  <a:gd name="T33" fmla="*/ 23 h 39"/>
                  <a:gd name="T34" fmla="*/ 44 w 144"/>
                  <a:gd name="T35" fmla="*/ 21 h 39"/>
                  <a:gd name="T36" fmla="*/ 41 w 144"/>
                  <a:gd name="T37" fmla="*/ 23 h 39"/>
                  <a:gd name="T38" fmla="*/ 16 w 144"/>
                  <a:gd name="T39" fmla="*/ 20 h 39"/>
                  <a:gd name="T40" fmla="*/ 12 w 144"/>
                  <a:gd name="T41" fmla="*/ 12 h 39"/>
                  <a:gd name="T42" fmla="*/ 0 w 144"/>
                  <a:gd name="T43" fmla="*/ 12 h 39"/>
                  <a:gd name="T44" fmla="*/ 8 w 144"/>
                  <a:gd name="T45"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39">
                    <a:moveTo>
                      <a:pt x="8" y="0"/>
                    </a:moveTo>
                    <a:lnTo>
                      <a:pt x="25" y="0"/>
                    </a:lnTo>
                    <a:lnTo>
                      <a:pt x="37" y="4"/>
                    </a:lnTo>
                    <a:lnTo>
                      <a:pt x="43" y="6"/>
                    </a:lnTo>
                    <a:lnTo>
                      <a:pt x="44" y="10"/>
                    </a:lnTo>
                    <a:lnTo>
                      <a:pt x="71" y="12"/>
                    </a:lnTo>
                    <a:lnTo>
                      <a:pt x="73" y="6"/>
                    </a:lnTo>
                    <a:lnTo>
                      <a:pt x="100" y="12"/>
                    </a:lnTo>
                    <a:lnTo>
                      <a:pt x="106" y="21"/>
                    </a:lnTo>
                    <a:lnTo>
                      <a:pt x="125" y="23"/>
                    </a:lnTo>
                    <a:lnTo>
                      <a:pt x="144" y="33"/>
                    </a:lnTo>
                    <a:lnTo>
                      <a:pt x="127" y="39"/>
                    </a:lnTo>
                    <a:lnTo>
                      <a:pt x="112" y="33"/>
                    </a:lnTo>
                    <a:lnTo>
                      <a:pt x="100" y="33"/>
                    </a:lnTo>
                    <a:lnTo>
                      <a:pt x="85" y="33"/>
                    </a:lnTo>
                    <a:lnTo>
                      <a:pt x="71" y="29"/>
                    </a:lnTo>
                    <a:lnTo>
                      <a:pt x="56" y="23"/>
                    </a:lnTo>
                    <a:lnTo>
                      <a:pt x="44" y="21"/>
                    </a:lnTo>
                    <a:lnTo>
                      <a:pt x="41" y="23"/>
                    </a:lnTo>
                    <a:lnTo>
                      <a:pt x="16" y="20"/>
                    </a:lnTo>
                    <a:lnTo>
                      <a:pt x="12" y="12"/>
                    </a:lnTo>
                    <a:lnTo>
                      <a:pt x="0" y="1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8" name="Freeform 53">
                <a:extLst>
                  <a:ext uri="{FF2B5EF4-FFF2-40B4-BE49-F238E27FC236}">
                    <a16:creationId xmlns:a16="http://schemas.microsoft.com/office/drawing/2014/main" id="{6D997BCF-F625-D772-39E7-0947537C087E}"/>
                  </a:ext>
                </a:extLst>
              </p:cNvPr>
              <p:cNvSpPr>
                <a:spLocks/>
              </p:cNvSpPr>
              <p:nvPr/>
            </p:nvSpPr>
            <p:spPr bwMode="auto">
              <a:xfrm>
                <a:off x="7332662" y="4623907"/>
                <a:ext cx="15875" cy="30177"/>
              </a:xfrm>
              <a:custGeom>
                <a:avLst/>
                <a:gdLst>
                  <a:gd name="T0" fmla="*/ 6 w 10"/>
                  <a:gd name="T1" fmla="*/ 0 h 19"/>
                  <a:gd name="T2" fmla="*/ 10 w 10"/>
                  <a:gd name="T3" fmla="*/ 4 h 19"/>
                  <a:gd name="T4" fmla="*/ 10 w 10"/>
                  <a:gd name="T5" fmla="*/ 7 h 19"/>
                  <a:gd name="T6" fmla="*/ 10 w 10"/>
                  <a:gd name="T7" fmla="*/ 9 h 19"/>
                  <a:gd name="T8" fmla="*/ 2 w 10"/>
                  <a:gd name="T9" fmla="*/ 19 h 19"/>
                  <a:gd name="T10" fmla="*/ 0 w 10"/>
                  <a:gd name="T11" fmla="*/ 9 h 19"/>
                  <a:gd name="T12" fmla="*/ 2 w 10"/>
                  <a:gd name="T13" fmla="*/ 5 h 19"/>
                  <a:gd name="T14" fmla="*/ 6 w 10"/>
                  <a:gd name="T15" fmla="*/ 0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9">
                    <a:moveTo>
                      <a:pt x="6" y="0"/>
                    </a:moveTo>
                    <a:lnTo>
                      <a:pt x="10" y="4"/>
                    </a:lnTo>
                    <a:lnTo>
                      <a:pt x="10" y="7"/>
                    </a:lnTo>
                    <a:lnTo>
                      <a:pt x="10" y="9"/>
                    </a:lnTo>
                    <a:lnTo>
                      <a:pt x="2" y="19"/>
                    </a:lnTo>
                    <a:lnTo>
                      <a:pt x="0" y="9"/>
                    </a:lnTo>
                    <a:lnTo>
                      <a:pt x="2" y="5"/>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9" name="Freeform 55">
                <a:extLst>
                  <a:ext uri="{FF2B5EF4-FFF2-40B4-BE49-F238E27FC236}">
                    <a16:creationId xmlns:a16="http://schemas.microsoft.com/office/drawing/2014/main" id="{26AFE539-E087-C487-7B50-8741CA1E8952}"/>
                  </a:ext>
                </a:extLst>
              </p:cNvPr>
              <p:cNvSpPr>
                <a:spLocks/>
              </p:cNvSpPr>
              <p:nvPr/>
            </p:nvSpPr>
            <p:spPr bwMode="auto">
              <a:xfrm>
                <a:off x="7786687" y="4614378"/>
                <a:ext cx="31750" cy="39706"/>
              </a:xfrm>
              <a:custGeom>
                <a:avLst/>
                <a:gdLst>
                  <a:gd name="T0" fmla="*/ 2 w 20"/>
                  <a:gd name="T1" fmla="*/ 0 h 25"/>
                  <a:gd name="T2" fmla="*/ 4 w 20"/>
                  <a:gd name="T3" fmla="*/ 4 h 25"/>
                  <a:gd name="T4" fmla="*/ 6 w 20"/>
                  <a:gd name="T5" fmla="*/ 8 h 25"/>
                  <a:gd name="T6" fmla="*/ 14 w 20"/>
                  <a:gd name="T7" fmla="*/ 15 h 25"/>
                  <a:gd name="T8" fmla="*/ 20 w 20"/>
                  <a:gd name="T9" fmla="*/ 21 h 25"/>
                  <a:gd name="T10" fmla="*/ 20 w 20"/>
                  <a:gd name="T11" fmla="*/ 23 h 25"/>
                  <a:gd name="T12" fmla="*/ 16 w 20"/>
                  <a:gd name="T13" fmla="*/ 25 h 25"/>
                  <a:gd name="T14" fmla="*/ 8 w 20"/>
                  <a:gd name="T15" fmla="*/ 21 h 25"/>
                  <a:gd name="T16" fmla="*/ 2 w 20"/>
                  <a:gd name="T17" fmla="*/ 13 h 25"/>
                  <a:gd name="T18" fmla="*/ 0 w 20"/>
                  <a:gd name="T19" fmla="*/ 0 h 25"/>
                  <a:gd name="T20" fmla="*/ 2 w 20"/>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5">
                    <a:moveTo>
                      <a:pt x="2" y="0"/>
                    </a:moveTo>
                    <a:lnTo>
                      <a:pt x="4" y="4"/>
                    </a:lnTo>
                    <a:lnTo>
                      <a:pt x="6" y="8"/>
                    </a:lnTo>
                    <a:lnTo>
                      <a:pt x="14" y="15"/>
                    </a:lnTo>
                    <a:lnTo>
                      <a:pt x="20" y="21"/>
                    </a:lnTo>
                    <a:lnTo>
                      <a:pt x="20" y="23"/>
                    </a:lnTo>
                    <a:lnTo>
                      <a:pt x="16" y="25"/>
                    </a:lnTo>
                    <a:lnTo>
                      <a:pt x="8" y="21"/>
                    </a:lnTo>
                    <a:lnTo>
                      <a:pt x="2" y="13"/>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0" name="Freeform 57">
                <a:extLst>
                  <a:ext uri="{FF2B5EF4-FFF2-40B4-BE49-F238E27FC236}">
                    <a16:creationId xmlns:a16="http://schemas.microsoft.com/office/drawing/2014/main" id="{D6F41E26-7D0A-A891-1C8D-4B26D2068446}"/>
                  </a:ext>
                </a:extLst>
              </p:cNvPr>
              <p:cNvSpPr>
                <a:spLocks/>
              </p:cNvSpPr>
              <p:nvPr/>
            </p:nvSpPr>
            <p:spPr bwMode="auto">
              <a:xfrm>
                <a:off x="7650162" y="4593731"/>
                <a:ext cx="88900" cy="47647"/>
              </a:xfrm>
              <a:custGeom>
                <a:avLst/>
                <a:gdLst>
                  <a:gd name="T0" fmla="*/ 52 w 56"/>
                  <a:gd name="T1" fmla="*/ 0 h 30"/>
                  <a:gd name="T2" fmla="*/ 56 w 56"/>
                  <a:gd name="T3" fmla="*/ 1 h 30"/>
                  <a:gd name="T4" fmla="*/ 54 w 56"/>
                  <a:gd name="T5" fmla="*/ 9 h 30"/>
                  <a:gd name="T6" fmla="*/ 52 w 56"/>
                  <a:gd name="T7" fmla="*/ 19 h 30"/>
                  <a:gd name="T8" fmla="*/ 42 w 56"/>
                  <a:gd name="T9" fmla="*/ 21 h 30"/>
                  <a:gd name="T10" fmla="*/ 42 w 56"/>
                  <a:gd name="T11" fmla="*/ 24 h 30"/>
                  <a:gd name="T12" fmla="*/ 33 w 56"/>
                  <a:gd name="T13" fmla="*/ 26 h 30"/>
                  <a:gd name="T14" fmla="*/ 25 w 56"/>
                  <a:gd name="T15" fmla="*/ 30 h 30"/>
                  <a:gd name="T16" fmla="*/ 19 w 56"/>
                  <a:gd name="T17" fmla="*/ 30 h 30"/>
                  <a:gd name="T18" fmla="*/ 8 w 56"/>
                  <a:gd name="T19" fmla="*/ 26 h 30"/>
                  <a:gd name="T20" fmla="*/ 0 w 56"/>
                  <a:gd name="T21" fmla="*/ 23 h 30"/>
                  <a:gd name="T22" fmla="*/ 2 w 56"/>
                  <a:gd name="T23" fmla="*/ 19 h 30"/>
                  <a:gd name="T24" fmla="*/ 13 w 56"/>
                  <a:gd name="T25" fmla="*/ 21 h 30"/>
                  <a:gd name="T26" fmla="*/ 21 w 56"/>
                  <a:gd name="T27" fmla="*/ 19 h 30"/>
                  <a:gd name="T28" fmla="*/ 23 w 56"/>
                  <a:gd name="T29" fmla="*/ 11 h 30"/>
                  <a:gd name="T30" fmla="*/ 23 w 56"/>
                  <a:gd name="T31" fmla="*/ 11 h 30"/>
                  <a:gd name="T32" fmla="*/ 25 w 56"/>
                  <a:gd name="T33" fmla="*/ 21 h 30"/>
                  <a:gd name="T34" fmla="*/ 35 w 56"/>
                  <a:gd name="T35" fmla="*/ 19 h 30"/>
                  <a:gd name="T36" fmla="*/ 38 w 56"/>
                  <a:gd name="T37" fmla="*/ 13 h 30"/>
                  <a:gd name="T38" fmla="*/ 46 w 56"/>
                  <a:gd name="T39" fmla="*/ 7 h 30"/>
                  <a:gd name="T40" fmla="*/ 44 w 56"/>
                  <a:gd name="T41" fmla="*/ 0 h 30"/>
                  <a:gd name="T42" fmla="*/ 52 w 56"/>
                  <a:gd name="T4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30">
                    <a:moveTo>
                      <a:pt x="52" y="0"/>
                    </a:moveTo>
                    <a:lnTo>
                      <a:pt x="56" y="1"/>
                    </a:lnTo>
                    <a:lnTo>
                      <a:pt x="54" y="9"/>
                    </a:lnTo>
                    <a:lnTo>
                      <a:pt x="52" y="19"/>
                    </a:lnTo>
                    <a:lnTo>
                      <a:pt x="42" y="21"/>
                    </a:lnTo>
                    <a:lnTo>
                      <a:pt x="42" y="24"/>
                    </a:lnTo>
                    <a:lnTo>
                      <a:pt x="33" y="26"/>
                    </a:lnTo>
                    <a:lnTo>
                      <a:pt x="25" y="30"/>
                    </a:lnTo>
                    <a:lnTo>
                      <a:pt x="19" y="30"/>
                    </a:lnTo>
                    <a:lnTo>
                      <a:pt x="8" y="26"/>
                    </a:lnTo>
                    <a:lnTo>
                      <a:pt x="0" y="23"/>
                    </a:lnTo>
                    <a:lnTo>
                      <a:pt x="2" y="19"/>
                    </a:lnTo>
                    <a:lnTo>
                      <a:pt x="13" y="21"/>
                    </a:lnTo>
                    <a:lnTo>
                      <a:pt x="21" y="19"/>
                    </a:lnTo>
                    <a:lnTo>
                      <a:pt x="23" y="11"/>
                    </a:lnTo>
                    <a:lnTo>
                      <a:pt x="23" y="11"/>
                    </a:lnTo>
                    <a:lnTo>
                      <a:pt x="25" y="21"/>
                    </a:lnTo>
                    <a:lnTo>
                      <a:pt x="35" y="19"/>
                    </a:lnTo>
                    <a:lnTo>
                      <a:pt x="38" y="13"/>
                    </a:lnTo>
                    <a:lnTo>
                      <a:pt x="46" y="7"/>
                    </a:lnTo>
                    <a:lnTo>
                      <a:pt x="44" y="0"/>
                    </a:lnTo>
                    <a:lnTo>
                      <a:pt x="5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1" name="Freeform 59">
                <a:extLst>
                  <a:ext uri="{FF2B5EF4-FFF2-40B4-BE49-F238E27FC236}">
                    <a16:creationId xmlns:a16="http://schemas.microsoft.com/office/drawing/2014/main" id="{2336F0CE-8781-C5B2-C015-67E0BC8726FF}"/>
                  </a:ext>
                </a:extLst>
              </p:cNvPr>
              <p:cNvSpPr>
                <a:spLocks/>
              </p:cNvSpPr>
              <p:nvPr/>
            </p:nvSpPr>
            <p:spPr bwMode="auto">
              <a:xfrm>
                <a:off x="7153275" y="4571495"/>
                <a:ext cx="30163" cy="15882"/>
              </a:xfrm>
              <a:custGeom>
                <a:avLst/>
                <a:gdLst>
                  <a:gd name="T0" fmla="*/ 16 w 19"/>
                  <a:gd name="T1" fmla="*/ 0 h 10"/>
                  <a:gd name="T2" fmla="*/ 19 w 19"/>
                  <a:gd name="T3" fmla="*/ 4 h 10"/>
                  <a:gd name="T4" fmla="*/ 14 w 19"/>
                  <a:gd name="T5" fmla="*/ 10 h 10"/>
                  <a:gd name="T6" fmla="*/ 4 w 19"/>
                  <a:gd name="T7" fmla="*/ 8 h 10"/>
                  <a:gd name="T8" fmla="*/ 0 w 19"/>
                  <a:gd name="T9" fmla="*/ 0 h 10"/>
                  <a:gd name="T10" fmla="*/ 16 w 19"/>
                  <a:gd name="T11" fmla="*/ 0 h 10"/>
                </a:gdLst>
                <a:ahLst/>
                <a:cxnLst>
                  <a:cxn ang="0">
                    <a:pos x="T0" y="T1"/>
                  </a:cxn>
                  <a:cxn ang="0">
                    <a:pos x="T2" y="T3"/>
                  </a:cxn>
                  <a:cxn ang="0">
                    <a:pos x="T4" y="T5"/>
                  </a:cxn>
                  <a:cxn ang="0">
                    <a:pos x="T6" y="T7"/>
                  </a:cxn>
                  <a:cxn ang="0">
                    <a:pos x="T8" y="T9"/>
                  </a:cxn>
                  <a:cxn ang="0">
                    <a:pos x="T10" y="T11"/>
                  </a:cxn>
                </a:cxnLst>
                <a:rect l="0" t="0" r="r" b="b"/>
                <a:pathLst>
                  <a:path w="19" h="10">
                    <a:moveTo>
                      <a:pt x="16" y="0"/>
                    </a:moveTo>
                    <a:lnTo>
                      <a:pt x="19" y="4"/>
                    </a:lnTo>
                    <a:lnTo>
                      <a:pt x="14" y="10"/>
                    </a:lnTo>
                    <a:lnTo>
                      <a:pt x="4" y="8"/>
                    </a:lnTo>
                    <a:lnTo>
                      <a:pt x="0" y="0"/>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3" name="Freeform 61">
                <a:extLst>
                  <a:ext uri="{FF2B5EF4-FFF2-40B4-BE49-F238E27FC236}">
                    <a16:creationId xmlns:a16="http://schemas.microsoft.com/office/drawing/2014/main" id="{EA5FBEEC-7A2E-01CA-07BF-0264EDEF2589}"/>
                  </a:ext>
                </a:extLst>
              </p:cNvPr>
              <p:cNvSpPr>
                <a:spLocks/>
              </p:cNvSpPr>
              <p:nvPr/>
            </p:nvSpPr>
            <p:spPr bwMode="auto">
              <a:xfrm>
                <a:off x="7196137" y="4565143"/>
                <a:ext cx="66675" cy="25411"/>
              </a:xfrm>
              <a:custGeom>
                <a:avLst/>
                <a:gdLst>
                  <a:gd name="T0" fmla="*/ 19 w 42"/>
                  <a:gd name="T1" fmla="*/ 0 h 16"/>
                  <a:gd name="T2" fmla="*/ 37 w 42"/>
                  <a:gd name="T3" fmla="*/ 2 h 16"/>
                  <a:gd name="T4" fmla="*/ 42 w 42"/>
                  <a:gd name="T5" fmla="*/ 16 h 16"/>
                  <a:gd name="T6" fmla="*/ 31 w 42"/>
                  <a:gd name="T7" fmla="*/ 8 h 16"/>
                  <a:gd name="T8" fmla="*/ 17 w 42"/>
                  <a:gd name="T9" fmla="*/ 8 h 16"/>
                  <a:gd name="T10" fmla="*/ 10 w 42"/>
                  <a:gd name="T11" fmla="*/ 8 h 16"/>
                  <a:gd name="T12" fmla="*/ 0 w 42"/>
                  <a:gd name="T13" fmla="*/ 8 h 16"/>
                  <a:gd name="T14" fmla="*/ 4 w 42"/>
                  <a:gd name="T15" fmla="*/ 0 h 16"/>
                  <a:gd name="T16" fmla="*/ 19 w 42"/>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6">
                    <a:moveTo>
                      <a:pt x="19" y="0"/>
                    </a:moveTo>
                    <a:lnTo>
                      <a:pt x="37" y="2"/>
                    </a:lnTo>
                    <a:lnTo>
                      <a:pt x="42" y="16"/>
                    </a:lnTo>
                    <a:lnTo>
                      <a:pt x="31" y="8"/>
                    </a:lnTo>
                    <a:lnTo>
                      <a:pt x="17" y="8"/>
                    </a:lnTo>
                    <a:lnTo>
                      <a:pt x="10" y="8"/>
                    </a:lnTo>
                    <a:lnTo>
                      <a:pt x="0" y="8"/>
                    </a:lnTo>
                    <a:lnTo>
                      <a:pt x="4" y="0"/>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4" name="Freeform 63">
                <a:extLst>
                  <a:ext uri="{FF2B5EF4-FFF2-40B4-BE49-F238E27FC236}">
                    <a16:creationId xmlns:a16="http://schemas.microsoft.com/office/drawing/2014/main" id="{FE7EE825-752F-889C-95A8-30D0C6851485}"/>
                  </a:ext>
                </a:extLst>
              </p:cNvPr>
              <p:cNvSpPr>
                <a:spLocks/>
              </p:cNvSpPr>
              <p:nvPr/>
            </p:nvSpPr>
            <p:spPr bwMode="auto">
              <a:xfrm>
                <a:off x="7702550" y="4555613"/>
                <a:ext cx="50800" cy="49235"/>
              </a:xfrm>
              <a:custGeom>
                <a:avLst/>
                <a:gdLst>
                  <a:gd name="T0" fmla="*/ 3 w 32"/>
                  <a:gd name="T1" fmla="*/ 0 h 31"/>
                  <a:gd name="T2" fmla="*/ 9 w 32"/>
                  <a:gd name="T3" fmla="*/ 6 h 31"/>
                  <a:gd name="T4" fmla="*/ 15 w 32"/>
                  <a:gd name="T5" fmla="*/ 8 h 31"/>
                  <a:gd name="T6" fmla="*/ 21 w 32"/>
                  <a:gd name="T7" fmla="*/ 12 h 31"/>
                  <a:gd name="T8" fmla="*/ 26 w 32"/>
                  <a:gd name="T9" fmla="*/ 18 h 31"/>
                  <a:gd name="T10" fmla="*/ 30 w 32"/>
                  <a:gd name="T11" fmla="*/ 22 h 31"/>
                  <a:gd name="T12" fmla="*/ 32 w 32"/>
                  <a:gd name="T13" fmla="*/ 29 h 31"/>
                  <a:gd name="T14" fmla="*/ 30 w 32"/>
                  <a:gd name="T15" fmla="*/ 31 h 31"/>
                  <a:gd name="T16" fmla="*/ 26 w 32"/>
                  <a:gd name="T17" fmla="*/ 24 h 31"/>
                  <a:gd name="T18" fmla="*/ 23 w 32"/>
                  <a:gd name="T19" fmla="*/ 20 h 31"/>
                  <a:gd name="T20" fmla="*/ 17 w 32"/>
                  <a:gd name="T21" fmla="*/ 14 h 31"/>
                  <a:gd name="T22" fmla="*/ 9 w 32"/>
                  <a:gd name="T23" fmla="*/ 8 h 31"/>
                  <a:gd name="T24" fmla="*/ 0 w 32"/>
                  <a:gd name="T25" fmla="*/ 4 h 31"/>
                  <a:gd name="T26" fmla="*/ 3 w 32"/>
                  <a:gd name="T2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31">
                    <a:moveTo>
                      <a:pt x="3" y="0"/>
                    </a:moveTo>
                    <a:lnTo>
                      <a:pt x="9" y="6"/>
                    </a:lnTo>
                    <a:lnTo>
                      <a:pt x="15" y="8"/>
                    </a:lnTo>
                    <a:lnTo>
                      <a:pt x="21" y="12"/>
                    </a:lnTo>
                    <a:lnTo>
                      <a:pt x="26" y="18"/>
                    </a:lnTo>
                    <a:lnTo>
                      <a:pt x="30" y="22"/>
                    </a:lnTo>
                    <a:lnTo>
                      <a:pt x="32" y="29"/>
                    </a:lnTo>
                    <a:lnTo>
                      <a:pt x="30" y="31"/>
                    </a:lnTo>
                    <a:lnTo>
                      <a:pt x="26" y="24"/>
                    </a:lnTo>
                    <a:lnTo>
                      <a:pt x="23" y="20"/>
                    </a:lnTo>
                    <a:lnTo>
                      <a:pt x="17" y="14"/>
                    </a:lnTo>
                    <a:lnTo>
                      <a:pt x="9" y="8"/>
                    </a:lnTo>
                    <a:lnTo>
                      <a:pt x="0" y="4"/>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5" name="Freeform 65">
                <a:extLst>
                  <a:ext uri="{FF2B5EF4-FFF2-40B4-BE49-F238E27FC236}">
                    <a16:creationId xmlns:a16="http://schemas.microsoft.com/office/drawing/2014/main" id="{6360E1C3-AC37-A2DE-35BB-4C3D284A110C}"/>
                  </a:ext>
                </a:extLst>
              </p:cNvPr>
              <p:cNvSpPr>
                <a:spLocks/>
              </p:cNvSpPr>
              <p:nvPr/>
            </p:nvSpPr>
            <p:spPr bwMode="auto">
              <a:xfrm>
                <a:off x="7254875" y="4511143"/>
                <a:ext cx="450850" cy="228703"/>
              </a:xfrm>
              <a:custGeom>
                <a:avLst/>
                <a:gdLst>
                  <a:gd name="T0" fmla="*/ 48 w 284"/>
                  <a:gd name="T1" fmla="*/ 5 h 144"/>
                  <a:gd name="T2" fmla="*/ 53 w 284"/>
                  <a:gd name="T3" fmla="*/ 34 h 144"/>
                  <a:gd name="T4" fmla="*/ 80 w 284"/>
                  <a:gd name="T5" fmla="*/ 27 h 144"/>
                  <a:gd name="T6" fmla="*/ 109 w 284"/>
                  <a:gd name="T7" fmla="*/ 19 h 144"/>
                  <a:gd name="T8" fmla="*/ 130 w 284"/>
                  <a:gd name="T9" fmla="*/ 28 h 144"/>
                  <a:gd name="T10" fmla="*/ 170 w 284"/>
                  <a:gd name="T11" fmla="*/ 40 h 144"/>
                  <a:gd name="T12" fmla="*/ 205 w 284"/>
                  <a:gd name="T13" fmla="*/ 55 h 144"/>
                  <a:gd name="T14" fmla="*/ 214 w 284"/>
                  <a:gd name="T15" fmla="*/ 71 h 144"/>
                  <a:gd name="T16" fmla="*/ 243 w 284"/>
                  <a:gd name="T17" fmla="*/ 88 h 144"/>
                  <a:gd name="T18" fmla="*/ 234 w 284"/>
                  <a:gd name="T19" fmla="*/ 98 h 144"/>
                  <a:gd name="T20" fmla="*/ 255 w 284"/>
                  <a:gd name="T21" fmla="*/ 123 h 144"/>
                  <a:gd name="T22" fmla="*/ 262 w 284"/>
                  <a:gd name="T23" fmla="*/ 126 h 144"/>
                  <a:gd name="T24" fmla="*/ 268 w 284"/>
                  <a:gd name="T25" fmla="*/ 132 h 144"/>
                  <a:gd name="T26" fmla="*/ 282 w 284"/>
                  <a:gd name="T27" fmla="*/ 142 h 144"/>
                  <a:gd name="T28" fmla="*/ 268 w 284"/>
                  <a:gd name="T29" fmla="*/ 140 h 144"/>
                  <a:gd name="T30" fmla="*/ 243 w 284"/>
                  <a:gd name="T31" fmla="*/ 136 h 144"/>
                  <a:gd name="T32" fmla="*/ 224 w 284"/>
                  <a:gd name="T33" fmla="*/ 119 h 144"/>
                  <a:gd name="T34" fmla="*/ 197 w 284"/>
                  <a:gd name="T35" fmla="*/ 99 h 144"/>
                  <a:gd name="T36" fmla="*/ 176 w 284"/>
                  <a:gd name="T37" fmla="*/ 109 h 144"/>
                  <a:gd name="T38" fmla="*/ 168 w 284"/>
                  <a:gd name="T39" fmla="*/ 124 h 144"/>
                  <a:gd name="T40" fmla="*/ 145 w 284"/>
                  <a:gd name="T41" fmla="*/ 123 h 144"/>
                  <a:gd name="T42" fmla="*/ 120 w 284"/>
                  <a:gd name="T43" fmla="*/ 107 h 144"/>
                  <a:gd name="T44" fmla="*/ 99 w 284"/>
                  <a:gd name="T45" fmla="*/ 113 h 144"/>
                  <a:gd name="T46" fmla="*/ 113 w 284"/>
                  <a:gd name="T47" fmla="*/ 98 h 144"/>
                  <a:gd name="T48" fmla="*/ 103 w 284"/>
                  <a:gd name="T49" fmla="*/ 69 h 144"/>
                  <a:gd name="T50" fmla="*/ 65 w 284"/>
                  <a:gd name="T51" fmla="*/ 57 h 144"/>
                  <a:gd name="T52" fmla="*/ 40 w 284"/>
                  <a:gd name="T53" fmla="*/ 50 h 144"/>
                  <a:gd name="T54" fmla="*/ 32 w 284"/>
                  <a:gd name="T55" fmla="*/ 48 h 144"/>
                  <a:gd name="T56" fmla="*/ 32 w 284"/>
                  <a:gd name="T57" fmla="*/ 40 h 144"/>
                  <a:gd name="T58" fmla="*/ 34 w 284"/>
                  <a:gd name="T59" fmla="*/ 28 h 144"/>
                  <a:gd name="T60" fmla="*/ 44 w 284"/>
                  <a:gd name="T61" fmla="*/ 25 h 144"/>
                  <a:gd name="T62" fmla="*/ 19 w 284"/>
                  <a:gd name="T63" fmla="*/ 17 h 144"/>
                  <a:gd name="T64" fmla="*/ 0 w 284"/>
                  <a:gd name="T65" fmla="*/ 7 h 144"/>
                  <a:gd name="T66" fmla="*/ 24 w 284"/>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4" h="144">
                    <a:moveTo>
                      <a:pt x="24" y="0"/>
                    </a:moveTo>
                    <a:lnTo>
                      <a:pt x="48" y="5"/>
                    </a:lnTo>
                    <a:lnTo>
                      <a:pt x="49" y="11"/>
                    </a:lnTo>
                    <a:lnTo>
                      <a:pt x="53" y="34"/>
                    </a:lnTo>
                    <a:lnTo>
                      <a:pt x="69" y="42"/>
                    </a:lnTo>
                    <a:lnTo>
                      <a:pt x="80" y="27"/>
                    </a:lnTo>
                    <a:lnTo>
                      <a:pt x="97" y="19"/>
                    </a:lnTo>
                    <a:lnTo>
                      <a:pt x="109" y="19"/>
                    </a:lnTo>
                    <a:lnTo>
                      <a:pt x="120" y="23"/>
                    </a:lnTo>
                    <a:lnTo>
                      <a:pt x="130" y="28"/>
                    </a:lnTo>
                    <a:lnTo>
                      <a:pt x="145" y="30"/>
                    </a:lnTo>
                    <a:lnTo>
                      <a:pt x="170" y="40"/>
                    </a:lnTo>
                    <a:lnTo>
                      <a:pt x="195" y="50"/>
                    </a:lnTo>
                    <a:lnTo>
                      <a:pt x="205" y="55"/>
                    </a:lnTo>
                    <a:lnTo>
                      <a:pt x="213" y="61"/>
                    </a:lnTo>
                    <a:lnTo>
                      <a:pt x="214" y="71"/>
                    </a:lnTo>
                    <a:lnTo>
                      <a:pt x="239" y="78"/>
                    </a:lnTo>
                    <a:lnTo>
                      <a:pt x="243" y="88"/>
                    </a:lnTo>
                    <a:lnTo>
                      <a:pt x="230" y="88"/>
                    </a:lnTo>
                    <a:lnTo>
                      <a:pt x="234" y="98"/>
                    </a:lnTo>
                    <a:lnTo>
                      <a:pt x="245" y="107"/>
                    </a:lnTo>
                    <a:lnTo>
                      <a:pt x="255" y="123"/>
                    </a:lnTo>
                    <a:lnTo>
                      <a:pt x="262" y="121"/>
                    </a:lnTo>
                    <a:lnTo>
                      <a:pt x="262" y="126"/>
                    </a:lnTo>
                    <a:lnTo>
                      <a:pt x="272" y="128"/>
                    </a:lnTo>
                    <a:lnTo>
                      <a:pt x="268" y="132"/>
                    </a:lnTo>
                    <a:lnTo>
                      <a:pt x="284" y="140"/>
                    </a:lnTo>
                    <a:lnTo>
                      <a:pt x="282" y="142"/>
                    </a:lnTo>
                    <a:lnTo>
                      <a:pt x="272" y="144"/>
                    </a:lnTo>
                    <a:lnTo>
                      <a:pt x="268" y="140"/>
                    </a:lnTo>
                    <a:lnTo>
                      <a:pt x="257" y="138"/>
                    </a:lnTo>
                    <a:lnTo>
                      <a:pt x="243" y="136"/>
                    </a:lnTo>
                    <a:lnTo>
                      <a:pt x="230" y="126"/>
                    </a:lnTo>
                    <a:lnTo>
                      <a:pt x="224" y="119"/>
                    </a:lnTo>
                    <a:lnTo>
                      <a:pt x="214" y="107"/>
                    </a:lnTo>
                    <a:lnTo>
                      <a:pt x="197" y="99"/>
                    </a:lnTo>
                    <a:lnTo>
                      <a:pt x="186" y="105"/>
                    </a:lnTo>
                    <a:lnTo>
                      <a:pt x="176" y="109"/>
                    </a:lnTo>
                    <a:lnTo>
                      <a:pt x="178" y="121"/>
                    </a:lnTo>
                    <a:lnTo>
                      <a:pt x="168" y="124"/>
                    </a:lnTo>
                    <a:lnTo>
                      <a:pt x="161" y="123"/>
                    </a:lnTo>
                    <a:lnTo>
                      <a:pt x="145" y="123"/>
                    </a:lnTo>
                    <a:lnTo>
                      <a:pt x="134" y="111"/>
                    </a:lnTo>
                    <a:lnTo>
                      <a:pt x="120" y="107"/>
                    </a:lnTo>
                    <a:lnTo>
                      <a:pt x="117" y="111"/>
                    </a:lnTo>
                    <a:lnTo>
                      <a:pt x="99" y="113"/>
                    </a:lnTo>
                    <a:lnTo>
                      <a:pt x="105" y="99"/>
                    </a:lnTo>
                    <a:lnTo>
                      <a:pt x="113" y="98"/>
                    </a:lnTo>
                    <a:lnTo>
                      <a:pt x="111" y="80"/>
                    </a:lnTo>
                    <a:lnTo>
                      <a:pt x="103" y="69"/>
                    </a:lnTo>
                    <a:lnTo>
                      <a:pt x="74" y="57"/>
                    </a:lnTo>
                    <a:lnTo>
                      <a:pt x="65" y="57"/>
                    </a:lnTo>
                    <a:lnTo>
                      <a:pt x="44" y="44"/>
                    </a:lnTo>
                    <a:lnTo>
                      <a:pt x="40" y="50"/>
                    </a:lnTo>
                    <a:lnTo>
                      <a:pt x="34" y="52"/>
                    </a:lnTo>
                    <a:lnTo>
                      <a:pt x="32" y="48"/>
                    </a:lnTo>
                    <a:lnTo>
                      <a:pt x="32" y="44"/>
                    </a:lnTo>
                    <a:lnTo>
                      <a:pt x="32" y="40"/>
                    </a:lnTo>
                    <a:lnTo>
                      <a:pt x="21" y="34"/>
                    </a:lnTo>
                    <a:lnTo>
                      <a:pt x="34" y="28"/>
                    </a:lnTo>
                    <a:lnTo>
                      <a:pt x="44" y="28"/>
                    </a:lnTo>
                    <a:lnTo>
                      <a:pt x="44" y="25"/>
                    </a:lnTo>
                    <a:lnTo>
                      <a:pt x="23" y="25"/>
                    </a:lnTo>
                    <a:lnTo>
                      <a:pt x="19" y="17"/>
                    </a:lnTo>
                    <a:lnTo>
                      <a:pt x="5" y="13"/>
                    </a:lnTo>
                    <a:lnTo>
                      <a:pt x="0" y="7"/>
                    </a:lnTo>
                    <a:lnTo>
                      <a:pt x="19" y="4"/>
                    </a:lnTo>
                    <a:lnTo>
                      <a:pt x="2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6" name="Freeform 67">
                <a:extLst>
                  <a:ext uri="{FF2B5EF4-FFF2-40B4-BE49-F238E27FC236}">
                    <a16:creationId xmlns:a16="http://schemas.microsoft.com/office/drawing/2014/main" id="{BB9D6538-B68A-5ED6-F0DF-1358D700599C}"/>
                  </a:ext>
                </a:extLst>
              </p:cNvPr>
              <p:cNvSpPr>
                <a:spLocks/>
              </p:cNvSpPr>
              <p:nvPr/>
            </p:nvSpPr>
            <p:spPr bwMode="auto">
              <a:xfrm>
                <a:off x="6994525" y="4468262"/>
                <a:ext cx="144463" cy="161998"/>
              </a:xfrm>
              <a:custGeom>
                <a:avLst/>
                <a:gdLst>
                  <a:gd name="T0" fmla="*/ 89 w 91"/>
                  <a:gd name="T1" fmla="*/ 0 h 102"/>
                  <a:gd name="T2" fmla="*/ 91 w 91"/>
                  <a:gd name="T3" fmla="*/ 2 h 102"/>
                  <a:gd name="T4" fmla="*/ 79 w 91"/>
                  <a:gd name="T5" fmla="*/ 15 h 102"/>
                  <a:gd name="T6" fmla="*/ 68 w 91"/>
                  <a:gd name="T7" fmla="*/ 19 h 102"/>
                  <a:gd name="T8" fmla="*/ 56 w 91"/>
                  <a:gd name="T9" fmla="*/ 15 h 102"/>
                  <a:gd name="T10" fmla="*/ 31 w 91"/>
                  <a:gd name="T11" fmla="*/ 15 h 102"/>
                  <a:gd name="T12" fmla="*/ 20 w 91"/>
                  <a:gd name="T13" fmla="*/ 19 h 102"/>
                  <a:gd name="T14" fmla="*/ 18 w 91"/>
                  <a:gd name="T15" fmla="*/ 29 h 102"/>
                  <a:gd name="T16" fmla="*/ 29 w 91"/>
                  <a:gd name="T17" fmla="*/ 40 h 102"/>
                  <a:gd name="T18" fmla="*/ 39 w 91"/>
                  <a:gd name="T19" fmla="*/ 36 h 102"/>
                  <a:gd name="T20" fmla="*/ 64 w 91"/>
                  <a:gd name="T21" fmla="*/ 31 h 102"/>
                  <a:gd name="T22" fmla="*/ 62 w 91"/>
                  <a:gd name="T23" fmla="*/ 38 h 102"/>
                  <a:gd name="T24" fmla="*/ 56 w 91"/>
                  <a:gd name="T25" fmla="*/ 34 h 102"/>
                  <a:gd name="T26" fmla="*/ 50 w 91"/>
                  <a:gd name="T27" fmla="*/ 42 h 102"/>
                  <a:gd name="T28" fmla="*/ 39 w 91"/>
                  <a:gd name="T29" fmla="*/ 48 h 102"/>
                  <a:gd name="T30" fmla="*/ 52 w 91"/>
                  <a:gd name="T31" fmla="*/ 65 h 102"/>
                  <a:gd name="T32" fmla="*/ 48 w 91"/>
                  <a:gd name="T33" fmla="*/ 71 h 102"/>
                  <a:gd name="T34" fmla="*/ 62 w 91"/>
                  <a:gd name="T35" fmla="*/ 86 h 102"/>
                  <a:gd name="T36" fmla="*/ 62 w 91"/>
                  <a:gd name="T37" fmla="*/ 90 h 102"/>
                  <a:gd name="T38" fmla="*/ 62 w 91"/>
                  <a:gd name="T39" fmla="*/ 96 h 102"/>
                  <a:gd name="T40" fmla="*/ 54 w 91"/>
                  <a:gd name="T41" fmla="*/ 100 h 102"/>
                  <a:gd name="T42" fmla="*/ 48 w 91"/>
                  <a:gd name="T43" fmla="*/ 96 h 102"/>
                  <a:gd name="T44" fmla="*/ 56 w 91"/>
                  <a:gd name="T45" fmla="*/ 84 h 102"/>
                  <a:gd name="T46" fmla="*/ 43 w 91"/>
                  <a:gd name="T47" fmla="*/ 88 h 102"/>
                  <a:gd name="T48" fmla="*/ 39 w 91"/>
                  <a:gd name="T49" fmla="*/ 86 h 102"/>
                  <a:gd name="T50" fmla="*/ 41 w 91"/>
                  <a:gd name="T51" fmla="*/ 79 h 102"/>
                  <a:gd name="T52" fmla="*/ 29 w 91"/>
                  <a:gd name="T53" fmla="*/ 73 h 102"/>
                  <a:gd name="T54" fmla="*/ 29 w 91"/>
                  <a:gd name="T55" fmla="*/ 57 h 102"/>
                  <a:gd name="T56" fmla="*/ 22 w 91"/>
                  <a:gd name="T57" fmla="*/ 63 h 102"/>
                  <a:gd name="T58" fmla="*/ 23 w 91"/>
                  <a:gd name="T59" fmla="*/ 79 h 102"/>
                  <a:gd name="T60" fmla="*/ 23 w 91"/>
                  <a:gd name="T61" fmla="*/ 100 h 102"/>
                  <a:gd name="T62" fmla="*/ 16 w 91"/>
                  <a:gd name="T63" fmla="*/ 102 h 102"/>
                  <a:gd name="T64" fmla="*/ 8 w 91"/>
                  <a:gd name="T65" fmla="*/ 96 h 102"/>
                  <a:gd name="T66" fmla="*/ 12 w 91"/>
                  <a:gd name="T67" fmla="*/ 84 h 102"/>
                  <a:gd name="T68" fmla="*/ 10 w 91"/>
                  <a:gd name="T69" fmla="*/ 71 h 102"/>
                  <a:gd name="T70" fmla="*/ 4 w 91"/>
                  <a:gd name="T71" fmla="*/ 71 h 102"/>
                  <a:gd name="T72" fmla="*/ 0 w 91"/>
                  <a:gd name="T73" fmla="*/ 61 h 102"/>
                  <a:gd name="T74" fmla="*/ 6 w 91"/>
                  <a:gd name="T75" fmla="*/ 50 h 102"/>
                  <a:gd name="T76" fmla="*/ 8 w 91"/>
                  <a:gd name="T77" fmla="*/ 40 h 102"/>
                  <a:gd name="T78" fmla="*/ 16 w 91"/>
                  <a:gd name="T79" fmla="*/ 19 h 102"/>
                  <a:gd name="T80" fmla="*/ 18 w 91"/>
                  <a:gd name="T81" fmla="*/ 13 h 102"/>
                  <a:gd name="T82" fmla="*/ 29 w 91"/>
                  <a:gd name="T83" fmla="*/ 4 h 102"/>
                  <a:gd name="T84" fmla="*/ 41 w 91"/>
                  <a:gd name="T85" fmla="*/ 7 h 102"/>
                  <a:gd name="T86" fmla="*/ 58 w 91"/>
                  <a:gd name="T87" fmla="*/ 9 h 102"/>
                  <a:gd name="T88" fmla="*/ 73 w 91"/>
                  <a:gd name="T89" fmla="*/ 9 h 102"/>
                  <a:gd name="T90" fmla="*/ 89 w 91"/>
                  <a:gd name="T91"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1" h="102">
                    <a:moveTo>
                      <a:pt x="89" y="0"/>
                    </a:moveTo>
                    <a:lnTo>
                      <a:pt x="91" y="2"/>
                    </a:lnTo>
                    <a:lnTo>
                      <a:pt x="79" y="15"/>
                    </a:lnTo>
                    <a:lnTo>
                      <a:pt x="68" y="19"/>
                    </a:lnTo>
                    <a:lnTo>
                      <a:pt x="56" y="15"/>
                    </a:lnTo>
                    <a:lnTo>
                      <a:pt x="31" y="15"/>
                    </a:lnTo>
                    <a:lnTo>
                      <a:pt x="20" y="19"/>
                    </a:lnTo>
                    <a:lnTo>
                      <a:pt x="18" y="29"/>
                    </a:lnTo>
                    <a:lnTo>
                      <a:pt x="29" y="40"/>
                    </a:lnTo>
                    <a:lnTo>
                      <a:pt x="39" y="36"/>
                    </a:lnTo>
                    <a:lnTo>
                      <a:pt x="64" y="31"/>
                    </a:lnTo>
                    <a:lnTo>
                      <a:pt x="62" y="38"/>
                    </a:lnTo>
                    <a:lnTo>
                      <a:pt x="56" y="34"/>
                    </a:lnTo>
                    <a:lnTo>
                      <a:pt x="50" y="42"/>
                    </a:lnTo>
                    <a:lnTo>
                      <a:pt x="39" y="48"/>
                    </a:lnTo>
                    <a:lnTo>
                      <a:pt x="52" y="65"/>
                    </a:lnTo>
                    <a:lnTo>
                      <a:pt x="48" y="71"/>
                    </a:lnTo>
                    <a:lnTo>
                      <a:pt x="62" y="86"/>
                    </a:lnTo>
                    <a:lnTo>
                      <a:pt x="62" y="90"/>
                    </a:lnTo>
                    <a:lnTo>
                      <a:pt x="62" y="96"/>
                    </a:lnTo>
                    <a:lnTo>
                      <a:pt x="54" y="100"/>
                    </a:lnTo>
                    <a:lnTo>
                      <a:pt x="48" y="96"/>
                    </a:lnTo>
                    <a:lnTo>
                      <a:pt x="56" y="84"/>
                    </a:lnTo>
                    <a:lnTo>
                      <a:pt x="43" y="88"/>
                    </a:lnTo>
                    <a:lnTo>
                      <a:pt x="39" y="86"/>
                    </a:lnTo>
                    <a:lnTo>
                      <a:pt x="41" y="79"/>
                    </a:lnTo>
                    <a:lnTo>
                      <a:pt x="29" y="73"/>
                    </a:lnTo>
                    <a:lnTo>
                      <a:pt x="29" y="57"/>
                    </a:lnTo>
                    <a:lnTo>
                      <a:pt x="22" y="63"/>
                    </a:lnTo>
                    <a:lnTo>
                      <a:pt x="23" y="79"/>
                    </a:lnTo>
                    <a:lnTo>
                      <a:pt x="23" y="100"/>
                    </a:lnTo>
                    <a:lnTo>
                      <a:pt x="16" y="102"/>
                    </a:lnTo>
                    <a:lnTo>
                      <a:pt x="8" y="96"/>
                    </a:lnTo>
                    <a:lnTo>
                      <a:pt x="12" y="84"/>
                    </a:lnTo>
                    <a:lnTo>
                      <a:pt x="10" y="71"/>
                    </a:lnTo>
                    <a:lnTo>
                      <a:pt x="4" y="71"/>
                    </a:lnTo>
                    <a:lnTo>
                      <a:pt x="0" y="61"/>
                    </a:lnTo>
                    <a:lnTo>
                      <a:pt x="6" y="50"/>
                    </a:lnTo>
                    <a:lnTo>
                      <a:pt x="8" y="40"/>
                    </a:lnTo>
                    <a:lnTo>
                      <a:pt x="16" y="19"/>
                    </a:lnTo>
                    <a:lnTo>
                      <a:pt x="18" y="13"/>
                    </a:lnTo>
                    <a:lnTo>
                      <a:pt x="29" y="4"/>
                    </a:lnTo>
                    <a:lnTo>
                      <a:pt x="41" y="7"/>
                    </a:lnTo>
                    <a:lnTo>
                      <a:pt x="58" y="9"/>
                    </a:lnTo>
                    <a:lnTo>
                      <a:pt x="73" y="9"/>
                    </a:lnTo>
                    <a:lnTo>
                      <a:pt x="8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7" name="Freeform 69">
                <a:extLst>
                  <a:ext uri="{FF2B5EF4-FFF2-40B4-BE49-F238E27FC236}">
                    <a16:creationId xmlns:a16="http://schemas.microsoft.com/office/drawing/2014/main" id="{20C21C37-2202-9B6A-D76C-6BAD052B5DCA}"/>
                  </a:ext>
                </a:extLst>
              </p:cNvPr>
              <p:cNvSpPr>
                <a:spLocks/>
              </p:cNvSpPr>
              <p:nvPr/>
            </p:nvSpPr>
            <p:spPr bwMode="auto">
              <a:xfrm>
                <a:off x="7186612" y="4452380"/>
                <a:ext cx="28575" cy="69882"/>
              </a:xfrm>
              <a:custGeom>
                <a:avLst/>
                <a:gdLst>
                  <a:gd name="T0" fmla="*/ 6 w 18"/>
                  <a:gd name="T1" fmla="*/ 0 h 44"/>
                  <a:gd name="T2" fmla="*/ 8 w 18"/>
                  <a:gd name="T3" fmla="*/ 10 h 44"/>
                  <a:gd name="T4" fmla="*/ 16 w 18"/>
                  <a:gd name="T5" fmla="*/ 12 h 44"/>
                  <a:gd name="T6" fmla="*/ 18 w 18"/>
                  <a:gd name="T7" fmla="*/ 16 h 44"/>
                  <a:gd name="T8" fmla="*/ 16 w 18"/>
                  <a:gd name="T9" fmla="*/ 27 h 44"/>
                  <a:gd name="T10" fmla="*/ 10 w 18"/>
                  <a:gd name="T11" fmla="*/ 27 h 44"/>
                  <a:gd name="T12" fmla="*/ 8 w 18"/>
                  <a:gd name="T13" fmla="*/ 35 h 44"/>
                  <a:gd name="T14" fmla="*/ 12 w 18"/>
                  <a:gd name="T15" fmla="*/ 42 h 44"/>
                  <a:gd name="T16" fmla="*/ 10 w 18"/>
                  <a:gd name="T17" fmla="*/ 44 h 44"/>
                  <a:gd name="T18" fmla="*/ 2 w 18"/>
                  <a:gd name="T19" fmla="*/ 35 h 44"/>
                  <a:gd name="T20" fmla="*/ 0 w 18"/>
                  <a:gd name="T21" fmla="*/ 17 h 44"/>
                  <a:gd name="T22" fmla="*/ 2 w 18"/>
                  <a:gd name="T23" fmla="*/ 6 h 44"/>
                  <a:gd name="T24" fmla="*/ 6 w 18"/>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6" y="0"/>
                    </a:moveTo>
                    <a:lnTo>
                      <a:pt x="8" y="10"/>
                    </a:lnTo>
                    <a:lnTo>
                      <a:pt x="16" y="12"/>
                    </a:lnTo>
                    <a:lnTo>
                      <a:pt x="18" y="16"/>
                    </a:lnTo>
                    <a:lnTo>
                      <a:pt x="16" y="27"/>
                    </a:lnTo>
                    <a:lnTo>
                      <a:pt x="10" y="27"/>
                    </a:lnTo>
                    <a:lnTo>
                      <a:pt x="8" y="35"/>
                    </a:lnTo>
                    <a:lnTo>
                      <a:pt x="12" y="42"/>
                    </a:lnTo>
                    <a:lnTo>
                      <a:pt x="10" y="44"/>
                    </a:lnTo>
                    <a:lnTo>
                      <a:pt x="2" y="35"/>
                    </a:lnTo>
                    <a:lnTo>
                      <a:pt x="0" y="17"/>
                    </a:lnTo>
                    <a:lnTo>
                      <a:pt x="2" y="6"/>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8" name="Freeform 71">
                <a:extLst>
                  <a:ext uri="{FF2B5EF4-FFF2-40B4-BE49-F238E27FC236}">
                    <a16:creationId xmlns:a16="http://schemas.microsoft.com/office/drawing/2014/main" id="{78EED976-E20E-F026-029D-7760DD2AA709}"/>
                  </a:ext>
                </a:extLst>
              </p:cNvPr>
              <p:cNvSpPr>
                <a:spLocks/>
              </p:cNvSpPr>
              <p:nvPr/>
            </p:nvSpPr>
            <p:spPr bwMode="auto">
              <a:xfrm>
                <a:off x="6477001" y="4379322"/>
                <a:ext cx="238125" cy="252527"/>
              </a:xfrm>
              <a:custGeom>
                <a:avLst/>
                <a:gdLst>
                  <a:gd name="T0" fmla="*/ 0 w 150"/>
                  <a:gd name="T1" fmla="*/ 0 h 159"/>
                  <a:gd name="T2" fmla="*/ 8 w 150"/>
                  <a:gd name="T3" fmla="*/ 0 h 159"/>
                  <a:gd name="T4" fmla="*/ 31 w 150"/>
                  <a:gd name="T5" fmla="*/ 4 h 159"/>
                  <a:gd name="T6" fmla="*/ 41 w 150"/>
                  <a:gd name="T7" fmla="*/ 17 h 159"/>
                  <a:gd name="T8" fmla="*/ 54 w 150"/>
                  <a:gd name="T9" fmla="*/ 29 h 159"/>
                  <a:gd name="T10" fmla="*/ 60 w 150"/>
                  <a:gd name="T11" fmla="*/ 33 h 159"/>
                  <a:gd name="T12" fmla="*/ 73 w 150"/>
                  <a:gd name="T13" fmla="*/ 48 h 159"/>
                  <a:gd name="T14" fmla="*/ 89 w 150"/>
                  <a:gd name="T15" fmla="*/ 48 h 159"/>
                  <a:gd name="T16" fmla="*/ 100 w 150"/>
                  <a:gd name="T17" fmla="*/ 58 h 159"/>
                  <a:gd name="T18" fmla="*/ 108 w 150"/>
                  <a:gd name="T19" fmla="*/ 69 h 159"/>
                  <a:gd name="T20" fmla="*/ 119 w 150"/>
                  <a:gd name="T21" fmla="*/ 77 h 159"/>
                  <a:gd name="T22" fmla="*/ 112 w 150"/>
                  <a:gd name="T23" fmla="*/ 87 h 159"/>
                  <a:gd name="T24" fmla="*/ 121 w 150"/>
                  <a:gd name="T25" fmla="*/ 92 h 159"/>
                  <a:gd name="T26" fmla="*/ 125 w 150"/>
                  <a:gd name="T27" fmla="*/ 94 h 159"/>
                  <a:gd name="T28" fmla="*/ 129 w 150"/>
                  <a:gd name="T29" fmla="*/ 102 h 159"/>
                  <a:gd name="T30" fmla="*/ 135 w 150"/>
                  <a:gd name="T31" fmla="*/ 110 h 159"/>
                  <a:gd name="T32" fmla="*/ 144 w 150"/>
                  <a:gd name="T33" fmla="*/ 111 h 159"/>
                  <a:gd name="T34" fmla="*/ 150 w 150"/>
                  <a:gd name="T35" fmla="*/ 119 h 159"/>
                  <a:gd name="T36" fmla="*/ 146 w 150"/>
                  <a:gd name="T37" fmla="*/ 136 h 159"/>
                  <a:gd name="T38" fmla="*/ 144 w 150"/>
                  <a:gd name="T39" fmla="*/ 159 h 159"/>
                  <a:gd name="T40" fmla="*/ 131 w 150"/>
                  <a:gd name="T41" fmla="*/ 159 h 159"/>
                  <a:gd name="T42" fmla="*/ 119 w 150"/>
                  <a:gd name="T43" fmla="*/ 148 h 159"/>
                  <a:gd name="T44" fmla="*/ 100 w 150"/>
                  <a:gd name="T45" fmla="*/ 136 h 159"/>
                  <a:gd name="T46" fmla="*/ 96 w 150"/>
                  <a:gd name="T47" fmla="*/ 129 h 159"/>
                  <a:gd name="T48" fmla="*/ 85 w 150"/>
                  <a:gd name="T49" fmla="*/ 117 h 159"/>
                  <a:gd name="T50" fmla="*/ 77 w 150"/>
                  <a:gd name="T51" fmla="*/ 106 h 159"/>
                  <a:gd name="T52" fmla="*/ 67 w 150"/>
                  <a:gd name="T53" fmla="*/ 87 h 159"/>
                  <a:gd name="T54" fmla="*/ 56 w 150"/>
                  <a:gd name="T55" fmla="*/ 75 h 159"/>
                  <a:gd name="T56" fmla="*/ 50 w 150"/>
                  <a:gd name="T57" fmla="*/ 63 h 159"/>
                  <a:gd name="T58" fmla="*/ 44 w 150"/>
                  <a:gd name="T59" fmla="*/ 52 h 159"/>
                  <a:gd name="T60" fmla="*/ 33 w 150"/>
                  <a:gd name="T61" fmla="*/ 42 h 159"/>
                  <a:gd name="T62" fmla="*/ 25 w 150"/>
                  <a:gd name="T63" fmla="*/ 31 h 159"/>
                  <a:gd name="T64" fmla="*/ 16 w 150"/>
                  <a:gd name="T65" fmla="*/ 23 h 159"/>
                  <a:gd name="T66" fmla="*/ 0 w 150"/>
                  <a:gd name="T67" fmla="*/ 8 h 159"/>
                  <a:gd name="T68" fmla="*/ 0 w 150"/>
                  <a:gd name="T6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59">
                    <a:moveTo>
                      <a:pt x="0" y="0"/>
                    </a:moveTo>
                    <a:lnTo>
                      <a:pt x="8" y="0"/>
                    </a:lnTo>
                    <a:lnTo>
                      <a:pt x="31" y="4"/>
                    </a:lnTo>
                    <a:lnTo>
                      <a:pt x="41" y="17"/>
                    </a:lnTo>
                    <a:lnTo>
                      <a:pt x="54" y="29"/>
                    </a:lnTo>
                    <a:lnTo>
                      <a:pt x="60" y="33"/>
                    </a:lnTo>
                    <a:lnTo>
                      <a:pt x="73" y="48"/>
                    </a:lnTo>
                    <a:lnTo>
                      <a:pt x="89" y="48"/>
                    </a:lnTo>
                    <a:lnTo>
                      <a:pt x="100" y="58"/>
                    </a:lnTo>
                    <a:lnTo>
                      <a:pt x="108" y="69"/>
                    </a:lnTo>
                    <a:lnTo>
                      <a:pt x="119" y="77"/>
                    </a:lnTo>
                    <a:lnTo>
                      <a:pt x="112" y="87"/>
                    </a:lnTo>
                    <a:lnTo>
                      <a:pt x="121" y="92"/>
                    </a:lnTo>
                    <a:lnTo>
                      <a:pt x="125" y="94"/>
                    </a:lnTo>
                    <a:lnTo>
                      <a:pt x="129" y="102"/>
                    </a:lnTo>
                    <a:lnTo>
                      <a:pt x="135" y="110"/>
                    </a:lnTo>
                    <a:lnTo>
                      <a:pt x="144" y="111"/>
                    </a:lnTo>
                    <a:lnTo>
                      <a:pt x="150" y="119"/>
                    </a:lnTo>
                    <a:lnTo>
                      <a:pt x="146" y="136"/>
                    </a:lnTo>
                    <a:lnTo>
                      <a:pt x="144" y="159"/>
                    </a:lnTo>
                    <a:lnTo>
                      <a:pt x="131" y="159"/>
                    </a:lnTo>
                    <a:lnTo>
                      <a:pt x="119" y="148"/>
                    </a:lnTo>
                    <a:lnTo>
                      <a:pt x="100" y="136"/>
                    </a:lnTo>
                    <a:lnTo>
                      <a:pt x="96" y="129"/>
                    </a:lnTo>
                    <a:lnTo>
                      <a:pt x="85" y="117"/>
                    </a:lnTo>
                    <a:lnTo>
                      <a:pt x="77" y="106"/>
                    </a:lnTo>
                    <a:lnTo>
                      <a:pt x="67" y="87"/>
                    </a:lnTo>
                    <a:lnTo>
                      <a:pt x="56" y="75"/>
                    </a:lnTo>
                    <a:lnTo>
                      <a:pt x="50" y="63"/>
                    </a:lnTo>
                    <a:lnTo>
                      <a:pt x="44" y="52"/>
                    </a:lnTo>
                    <a:lnTo>
                      <a:pt x="33" y="42"/>
                    </a:lnTo>
                    <a:lnTo>
                      <a:pt x="25" y="31"/>
                    </a:lnTo>
                    <a:lnTo>
                      <a:pt x="16" y="23"/>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9" name="Freeform 73">
                <a:extLst>
                  <a:ext uri="{FF2B5EF4-FFF2-40B4-BE49-F238E27FC236}">
                    <a16:creationId xmlns:a16="http://schemas.microsoft.com/office/drawing/2014/main" id="{67BEABA2-B1D9-1401-44B6-8BE92DC57D3D}"/>
                  </a:ext>
                </a:extLst>
              </p:cNvPr>
              <p:cNvSpPr>
                <a:spLocks/>
              </p:cNvSpPr>
              <p:nvPr/>
            </p:nvSpPr>
            <p:spPr bwMode="auto">
              <a:xfrm>
                <a:off x="6775450" y="4349145"/>
                <a:ext cx="228600" cy="244586"/>
              </a:xfrm>
              <a:custGeom>
                <a:avLst/>
                <a:gdLst>
                  <a:gd name="T0" fmla="*/ 115 w 144"/>
                  <a:gd name="T1" fmla="*/ 0 h 154"/>
                  <a:gd name="T2" fmla="*/ 123 w 144"/>
                  <a:gd name="T3" fmla="*/ 8 h 154"/>
                  <a:gd name="T4" fmla="*/ 123 w 144"/>
                  <a:gd name="T5" fmla="*/ 13 h 154"/>
                  <a:gd name="T6" fmla="*/ 133 w 144"/>
                  <a:gd name="T7" fmla="*/ 17 h 154"/>
                  <a:gd name="T8" fmla="*/ 144 w 144"/>
                  <a:gd name="T9" fmla="*/ 19 h 154"/>
                  <a:gd name="T10" fmla="*/ 142 w 144"/>
                  <a:gd name="T11" fmla="*/ 27 h 154"/>
                  <a:gd name="T12" fmla="*/ 133 w 144"/>
                  <a:gd name="T13" fmla="*/ 27 h 154"/>
                  <a:gd name="T14" fmla="*/ 137 w 144"/>
                  <a:gd name="T15" fmla="*/ 35 h 154"/>
                  <a:gd name="T16" fmla="*/ 127 w 144"/>
                  <a:gd name="T17" fmla="*/ 38 h 154"/>
                  <a:gd name="T18" fmla="*/ 117 w 144"/>
                  <a:gd name="T19" fmla="*/ 52 h 154"/>
                  <a:gd name="T20" fmla="*/ 127 w 144"/>
                  <a:gd name="T21" fmla="*/ 63 h 154"/>
                  <a:gd name="T22" fmla="*/ 127 w 144"/>
                  <a:gd name="T23" fmla="*/ 71 h 154"/>
                  <a:gd name="T24" fmla="*/ 140 w 144"/>
                  <a:gd name="T25" fmla="*/ 84 h 154"/>
                  <a:gd name="T26" fmla="*/ 125 w 144"/>
                  <a:gd name="T27" fmla="*/ 84 h 154"/>
                  <a:gd name="T28" fmla="*/ 119 w 144"/>
                  <a:gd name="T29" fmla="*/ 96 h 154"/>
                  <a:gd name="T30" fmla="*/ 121 w 144"/>
                  <a:gd name="T31" fmla="*/ 107 h 154"/>
                  <a:gd name="T32" fmla="*/ 108 w 144"/>
                  <a:gd name="T33" fmla="*/ 117 h 154"/>
                  <a:gd name="T34" fmla="*/ 106 w 144"/>
                  <a:gd name="T35" fmla="*/ 130 h 154"/>
                  <a:gd name="T36" fmla="*/ 100 w 144"/>
                  <a:gd name="T37" fmla="*/ 152 h 154"/>
                  <a:gd name="T38" fmla="*/ 98 w 144"/>
                  <a:gd name="T39" fmla="*/ 148 h 154"/>
                  <a:gd name="T40" fmla="*/ 85 w 144"/>
                  <a:gd name="T41" fmla="*/ 154 h 154"/>
                  <a:gd name="T42" fmla="*/ 77 w 144"/>
                  <a:gd name="T43" fmla="*/ 146 h 154"/>
                  <a:gd name="T44" fmla="*/ 67 w 144"/>
                  <a:gd name="T45" fmla="*/ 144 h 154"/>
                  <a:gd name="T46" fmla="*/ 62 w 144"/>
                  <a:gd name="T47" fmla="*/ 140 h 154"/>
                  <a:gd name="T48" fmla="*/ 44 w 144"/>
                  <a:gd name="T49" fmla="*/ 146 h 154"/>
                  <a:gd name="T50" fmla="*/ 39 w 144"/>
                  <a:gd name="T51" fmla="*/ 138 h 154"/>
                  <a:gd name="T52" fmla="*/ 31 w 144"/>
                  <a:gd name="T53" fmla="*/ 138 h 154"/>
                  <a:gd name="T54" fmla="*/ 19 w 144"/>
                  <a:gd name="T55" fmla="*/ 138 h 154"/>
                  <a:gd name="T56" fmla="*/ 18 w 144"/>
                  <a:gd name="T57" fmla="*/ 119 h 154"/>
                  <a:gd name="T58" fmla="*/ 12 w 144"/>
                  <a:gd name="T59" fmla="*/ 113 h 154"/>
                  <a:gd name="T60" fmla="*/ 4 w 144"/>
                  <a:gd name="T61" fmla="*/ 102 h 154"/>
                  <a:gd name="T62" fmla="*/ 0 w 144"/>
                  <a:gd name="T63" fmla="*/ 90 h 154"/>
                  <a:gd name="T64" fmla="*/ 2 w 144"/>
                  <a:gd name="T65" fmla="*/ 77 h 154"/>
                  <a:gd name="T66" fmla="*/ 12 w 144"/>
                  <a:gd name="T67" fmla="*/ 69 h 154"/>
                  <a:gd name="T68" fmla="*/ 21 w 144"/>
                  <a:gd name="T69" fmla="*/ 75 h 154"/>
                  <a:gd name="T70" fmla="*/ 33 w 144"/>
                  <a:gd name="T71" fmla="*/ 71 h 154"/>
                  <a:gd name="T72" fmla="*/ 35 w 144"/>
                  <a:gd name="T73" fmla="*/ 58 h 154"/>
                  <a:gd name="T74" fmla="*/ 41 w 144"/>
                  <a:gd name="T75" fmla="*/ 58 h 154"/>
                  <a:gd name="T76" fmla="*/ 58 w 144"/>
                  <a:gd name="T77" fmla="*/ 54 h 154"/>
                  <a:gd name="T78" fmla="*/ 67 w 144"/>
                  <a:gd name="T79" fmla="*/ 42 h 154"/>
                  <a:gd name="T80" fmla="*/ 75 w 144"/>
                  <a:gd name="T81" fmla="*/ 35 h 154"/>
                  <a:gd name="T82" fmla="*/ 79 w 144"/>
                  <a:gd name="T83" fmla="*/ 29 h 154"/>
                  <a:gd name="T84" fmla="*/ 90 w 144"/>
                  <a:gd name="T85" fmla="*/ 19 h 154"/>
                  <a:gd name="T86" fmla="*/ 102 w 144"/>
                  <a:gd name="T87" fmla="*/ 10 h 154"/>
                  <a:gd name="T88" fmla="*/ 110 w 144"/>
                  <a:gd name="T89" fmla="*/ 0 h 154"/>
                  <a:gd name="T90" fmla="*/ 115 w 144"/>
                  <a:gd name="T91"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54">
                    <a:moveTo>
                      <a:pt x="115" y="0"/>
                    </a:moveTo>
                    <a:lnTo>
                      <a:pt x="123" y="8"/>
                    </a:lnTo>
                    <a:lnTo>
                      <a:pt x="123" y="13"/>
                    </a:lnTo>
                    <a:lnTo>
                      <a:pt x="133" y="17"/>
                    </a:lnTo>
                    <a:lnTo>
                      <a:pt x="144" y="19"/>
                    </a:lnTo>
                    <a:lnTo>
                      <a:pt x="142" y="27"/>
                    </a:lnTo>
                    <a:lnTo>
                      <a:pt x="133" y="27"/>
                    </a:lnTo>
                    <a:lnTo>
                      <a:pt x="137" y="35"/>
                    </a:lnTo>
                    <a:lnTo>
                      <a:pt x="127" y="38"/>
                    </a:lnTo>
                    <a:lnTo>
                      <a:pt x="117" y="52"/>
                    </a:lnTo>
                    <a:lnTo>
                      <a:pt x="127" y="63"/>
                    </a:lnTo>
                    <a:lnTo>
                      <a:pt x="127" y="71"/>
                    </a:lnTo>
                    <a:lnTo>
                      <a:pt x="140" y="84"/>
                    </a:lnTo>
                    <a:lnTo>
                      <a:pt x="125" y="84"/>
                    </a:lnTo>
                    <a:lnTo>
                      <a:pt x="119" y="96"/>
                    </a:lnTo>
                    <a:lnTo>
                      <a:pt x="121" y="107"/>
                    </a:lnTo>
                    <a:lnTo>
                      <a:pt x="108" y="117"/>
                    </a:lnTo>
                    <a:lnTo>
                      <a:pt x="106" y="130"/>
                    </a:lnTo>
                    <a:lnTo>
                      <a:pt x="100" y="152"/>
                    </a:lnTo>
                    <a:lnTo>
                      <a:pt x="98" y="148"/>
                    </a:lnTo>
                    <a:lnTo>
                      <a:pt x="85" y="154"/>
                    </a:lnTo>
                    <a:lnTo>
                      <a:pt x="77" y="146"/>
                    </a:lnTo>
                    <a:lnTo>
                      <a:pt x="67" y="144"/>
                    </a:lnTo>
                    <a:lnTo>
                      <a:pt x="62" y="140"/>
                    </a:lnTo>
                    <a:lnTo>
                      <a:pt x="44" y="146"/>
                    </a:lnTo>
                    <a:lnTo>
                      <a:pt x="39" y="138"/>
                    </a:lnTo>
                    <a:lnTo>
                      <a:pt x="31" y="138"/>
                    </a:lnTo>
                    <a:lnTo>
                      <a:pt x="19" y="138"/>
                    </a:lnTo>
                    <a:lnTo>
                      <a:pt x="18" y="119"/>
                    </a:lnTo>
                    <a:lnTo>
                      <a:pt x="12" y="113"/>
                    </a:lnTo>
                    <a:lnTo>
                      <a:pt x="4" y="102"/>
                    </a:lnTo>
                    <a:lnTo>
                      <a:pt x="0" y="90"/>
                    </a:lnTo>
                    <a:lnTo>
                      <a:pt x="2" y="77"/>
                    </a:lnTo>
                    <a:lnTo>
                      <a:pt x="12" y="69"/>
                    </a:lnTo>
                    <a:lnTo>
                      <a:pt x="21" y="75"/>
                    </a:lnTo>
                    <a:lnTo>
                      <a:pt x="33" y="71"/>
                    </a:lnTo>
                    <a:lnTo>
                      <a:pt x="35" y="58"/>
                    </a:lnTo>
                    <a:lnTo>
                      <a:pt x="41" y="58"/>
                    </a:lnTo>
                    <a:lnTo>
                      <a:pt x="58" y="54"/>
                    </a:lnTo>
                    <a:lnTo>
                      <a:pt x="67" y="42"/>
                    </a:lnTo>
                    <a:lnTo>
                      <a:pt x="75" y="35"/>
                    </a:lnTo>
                    <a:lnTo>
                      <a:pt x="79" y="29"/>
                    </a:lnTo>
                    <a:lnTo>
                      <a:pt x="90" y="19"/>
                    </a:lnTo>
                    <a:lnTo>
                      <a:pt x="102" y="10"/>
                    </a:lnTo>
                    <a:lnTo>
                      <a:pt x="110" y="0"/>
                    </a:lnTo>
                    <a:lnTo>
                      <a:pt x="1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0" name="Freeform 75">
                <a:extLst>
                  <a:ext uri="{FF2B5EF4-FFF2-40B4-BE49-F238E27FC236}">
                    <a16:creationId xmlns:a16="http://schemas.microsoft.com/office/drawing/2014/main" id="{0D2C5C54-4F8B-B02C-4868-AD55A9012EEE}"/>
                  </a:ext>
                </a:extLst>
              </p:cNvPr>
              <p:cNvSpPr>
                <a:spLocks/>
              </p:cNvSpPr>
              <p:nvPr/>
            </p:nvSpPr>
            <p:spPr bwMode="auto">
              <a:xfrm>
                <a:off x="7062787" y="4285616"/>
                <a:ext cx="103188" cy="93705"/>
              </a:xfrm>
              <a:custGeom>
                <a:avLst/>
                <a:gdLst>
                  <a:gd name="T0" fmla="*/ 50 w 65"/>
                  <a:gd name="T1" fmla="*/ 0 h 59"/>
                  <a:gd name="T2" fmla="*/ 61 w 65"/>
                  <a:gd name="T3" fmla="*/ 7 h 59"/>
                  <a:gd name="T4" fmla="*/ 61 w 65"/>
                  <a:gd name="T5" fmla="*/ 13 h 59"/>
                  <a:gd name="T6" fmla="*/ 61 w 65"/>
                  <a:gd name="T7" fmla="*/ 19 h 59"/>
                  <a:gd name="T8" fmla="*/ 63 w 65"/>
                  <a:gd name="T9" fmla="*/ 28 h 59"/>
                  <a:gd name="T10" fmla="*/ 65 w 65"/>
                  <a:gd name="T11" fmla="*/ 36 h 59"/>
                  <a:gd name="T12" fmla="*/ 61 w 65"/>
                  <a:gd name="T13" fmla="*/ 50 h 59"/>
                  <a:gd name="T14" fmla="*/ 55 w 65"/>
                  <a:gd name="T15" fmla="*/ 34 h 59"/>
                  <a:gd name="T16" fmla="*/ 50 w 65"/>
                  <a:gd name="T17" fmla="*/ 42 h 59"/>
                  <a:gd name="T18" fmla="*/ 53 w 65"/>
                  <a:gd name="T19" fmla="*/ 51 h 59"/>
                  <a:gd name="T20" fmla="*/ 50 w 65"/>
                  <a:gd name="T21" fmla="*/ 59 h 59"/>
                  <a:gd name="T22" fmla="*/ 32 w 65"/>
                  <a:gd name="T23" fmla="*/ 50 h 59"/>
                  <a:gd name="T24" fmla="*/ 28 w 65"/>
                  <a:gd name="T25" fmla="*/ 40 h 59"/>
                  <a:gd name="T26" fmla="*/ 34 w 65"/>
                  <a:gd name="T27" fmla="*/ 34 h 59"/>
                  <a:gd name="T28" fmla="*/ 23 w 65"/>
                  <a:gd name="T29" fmla="*/ 27 h 59"/>
                  <a:gd name="T30" fmla="*/ 21 w 65"/>
                  <a:gd name="T31" fmla="*/ 34 h 59"/>
                  <a:gd name="T32" fmla="*/ 13 w 65"/>
                  <a:gd name="T33" fmla="*/ 32 h 59"/>
                  <a:gd name="T34" fmla="*/ 3 w 65"/>
                  <a:gd name="T35" fmla="*/ 40 h 59"/>
                  <a:gd name="T36" fmla="*/ 0 w 65"/>
                  <a:gd name="T37" fmla="*/ 36 h 59"/>
                  <a:gd name="T38" fmla="*/ 7 w 65"/>
                  <a:gd name="T39" fmla="*/ 25 h 59"/>
                  <a:gd name="T40" fmla="*/ 15 w 65"/>
                  <a:gd name="T41" fmla="*/ 21 h 59"/>
                  <a:gd name="T42" fmla="*/ 23 w 65"/>
                  <a:gd name="T43" fmla="*/ 15 h 59"/>
                  <a:gd name="T44" fmla="*/ 27 w 65"/>
                  <a:gd name="T45" fmla="*/ 21 h 59"/>
                  <a:gd name="T46" fmla="*/ 40 w 65"/>
                  <a:gd name="T47" fmla="*/ 17 h 59"/>
                  <a:gd name="T48" fmla="*/ 40 w 65"/>
                  <a:gd name="T49" fmla="*/ 11 h 59"/>
                  <a:gd name="T50" fmla="*/ 51 w 65"/>
                  <a:gd name="T51" fmla="*/ 11 h 59"/>
                  <a:gd name="T52" fmla="*/ 50 w 65"/>
                  <a:gd name="T53"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59">
                    <a:moveTo>
                      <a:pt x="50" y="0"/>
                    </a:moveTo>
                    <a:lnTo>
                      <a:pt x="61" y="7"/>
                    </a:lnTo>
                    <a:lnTo>
                      <a:pt x="61" y="13"/>
                    </a:lnTo>
                    <a:lnTo>
                      <a:pt x="61" y="19"/>
                    </a:lnTo>
                    <a:lnTo>
                      <a:pt x="63" y="28"/>
                    </a:lnTo>
                    <a:lnTo>
                      <a:pt x="65" y="36"/>
                    </a:lnTo>
                    <a:lnTo>
                      <a:pt x="61" y="50"/>
                    </a:lnTo>
                    <a:lnTo>
                      <a:pt x="55" y="34"/>
                    </a:lnTo>
                    <a:lnTo>
                      <a:pt x="50" y="42"/>
                    </a:lnTo>
                    <a:lnTo>
                      <a:pt x="53" y="51"/>
                    </a:lnTo>
                    <a:lnTo>
                      <a:pt x="50" y="59"/>
                    </a:lnTo>
                    <a:lnTo>
                      <a:pt x="32" y="50"/>
                    </a:lnTo>
                    <a:lnTo>
                      <a:pt x="28" y="40"/>
                    </a:lnTo>
                    <a:lnTo>
                      <a:pt x="34" y="34"/>
                    </a:lnTo>
                    <a:lnTo>
                      <a:pt x="23" y="27"/>
                    </a:lnTo>
                    <a:lnTo>
                      <a:pt x="21" y="34"/>
                    </a:lnTo>
                    <a:lnTo>
                      <a:pt x="13" y="32"/>
                    </a:lnTo>
                    <a:lnTo>
                      <a:pt x="3" y="40"/>
                    </a:lnTo>
                    <a:lnTo>
                      <a:pt x="0" y="36"/>
                    </a:lnTo>
                    <a:lnTo>
                      <a:pt x="7" y="25"/>
                    </a:lnTo>
                    <a:lnTo>
                      <a:pt x="15" y="21"/>
                    </a:lnTo>
                    <a:lnTo>
                      <a:pt x="23" y="15"/>
                    </a:lnTo>
                    <a:lnTo>
                      <a:pt x="27" y="21"/>
                    </a:lnTo>
                    <a:lnTo>
                      <a:pt x="40" y="17"/>
                    </a:lnTo>
                    <a:lnTo>
                      <a:pt x="40" y="11"/>
                    </a:lnTo>
                    <a:lnTo>
                      <a:pt x="51" y="11"/>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1" name="Freeform 77">
                <a:extLst>
                  <a:ext uri="{FF2B5EF4-FFF2-40B4-BE49-F238E27FC236}">
                    <a16:creationId xmlns:a16="http://schemas.microsoft.com/office/drawing/2014/main" id="{30029CB6-42F3-5E77-D70F-20AF30170C2A}"/>
                  </a:ext>
                </a:extLst>
              </p:cNvPr>
              <p:cNvSpPr>
                <a:spLocks/>
              </p:cNvSpPr>
              <p:nvPr/>
            </p:nvSpPr>
            <p:spPr bwMode="auto">
              <a:xfrm>
                <a:off x="6132513" y="4285616"/>
                <a:ext cx="46038" cy="84176"/>
              </a:xfrm>
              <a:custGeom>
                <a:avLst/>
                <a:gdLst>
                  <a:gd name="T0" fmla="*/ 6 w 29"/>
                  <a:gd name="T1" fmla="*/ 0 h 53"/>
                  <a:gd name="T2" fmla="*/ 14 w 29"/>
                  <a:gd name="T3" fmla="*/ 7 h 53"/>
                  <a:gd name="T4" fmla="*/ 22 w 29"/>
                  <a:gd name="T5" fmla="*/ 17 h 53"/>
                  <a:gd name="T6" fmla="*/ 29 w 29"/>
                  <a:gd name="T7" fmla="*/ 32 h 53"/>
                  <a:gd name="T8" fmla="*/ 27 w 29"/>
                  <a:gd name="T9" fmla="*/ 48 h 53"/>
                  <a:gd name="T10" fmla="*/ 22 w 29"/>
                  <a:gd name="T11" fmla="*/ 50 h 53"/>
                  <a:gd name="T12" fmla="*/ 8 w 29"/>
                  <a:gd name="T13" fmla="*/ 53 h 53"/>
                  <a:gd name="T14" fmla="*/ 0 w 29"/>
                  <a:gd name="T15" fmla="*/ 42 h 53"/>
                  <a:gd name="T16" fmla="*/ 0 w 29"/>
                  <a:gd name="T17" fmla="*/ 21 h 53"/>
                  <a:gd name="T18" fmla="*/ 6 w 29"/>
                  <a:gd name="T19"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53">
                    <a:moveTo>
                      <a:pt x="6" y="0"/>
                    </a:moveTo>
                    <a:lnTo>
                      <a:pt x="14" y="7"/>
                    </a:lnTo>
                    <a:lnTo>
                      <a:pt x="22" y="17"/>
                    </a:lnTo>
                    <a:lnTo>
                      <a:pt x="29" y="32"/>
                    </a:lnTo>
                    <a:lnTo>
                      <a:pt x="27" y="48"/>
                    </a:lnTo>
                    <a:lnTo>
                      <a:pt x="22" y="50"/>
                    </a:lnTo>
                    <a:lnTo>
                      <a:pt x="8" y="53"/>
                    </a:lnTo>
                    <a:lnTo>
                      <a:pt x="0" y="42"/>
                    </a:lnTo>
                    <a:lnTo>
                      <a:pt x="0" y="21"/>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2" name="Freeform 81">
                <a:extLst>
                  <a:ext uri="{FF2B5EF4-FFF2-40B4-BE49-F238E27FC236}">
                    <a16:creationId xmlns:a16="http://schemas.microsoft.com/office/drawing/2014/main" id="{00F6F774-FA43-BFEF-FAB7-883240D3A511}"/>
                  </a:ext>
                </a:extLst>
              </p:cNvPr>
              <p:cNvSpPr>
                <a:spLocks/>
              </p:cNvSpPr>
              <p:nvPr/>
            </p:nvSpPr>
            <p:spPr bwMode="auto">
              <a:xfrm>
                <a:off x="7073900" y="4253852"/>
                <a:ext cx="36513" cy="49235"/>
              </a:xfrm>
              <a:custGeom>
                <a:avLst/>
                <a:gdLst>
                  <a:gd name="T0" fmla="*/ 23 w 23"/>
                  <a:gd name="T1" fmla="*/ 0 h 31"/>
                  <a:gd name="T2" fmla="*/ 23 w 23"/>
                  <a:gd name="T3" fmla="*/ 14 h 31"/>
                  <a:gd name="T4" fmla="*/ 18 w 23"/>
                  <a:gd name="T5" fmla="*/ 16 h 31"/>
                  <a:gd name="T6" fmla="*/ 14 w 23"/>
                  <a:gd name="T7" fmla="*/ 27 h 31"/>
                  <a:gd name="T8" fmla="*/ 8 w 23"/>
                  <a:gd name="T9" fmla="*/ 31 h 31"/>
                  <a:gd name="T10" fmla="*/ 0 w 23"/>
                  <a:gd name="T11" fmla="*/ 20 h 31"/>
                  <a:gd name="T12" fmla="*/ 4 w 23"/>
                  <a:gd name="T13" fmla="*/ 16 h 31"/>
                  <a:gd name="T14" fmla="*/ 6 w 23"/>
                  <a:gd name="T15" fmla="*/ 14 h 31"/>
                  <a:gd name="T16" fmla="*/ 8 w 23"/>
                  <a:gd name="T17" fmla="*/ 4 h 31"/>
                  <a:gd name="T18" fmla="*/ 16 w 23"/>
                  <a:gd name="T19" fmla="*/ 4 h 31"/>
                  <a:gd name="T20" fmla="*/ 14 w 23"/>
                  <a:gd name="T21" fmla="*/ 14 h 31"/>
                  <a:gd name="T22" fmla="*/ 23 w 2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1">
                    <a:moveTo>
                      <a:pt x="23" y="0"/>
                    </a:moveTo>
                    <a:lnTo>
                      <a:pt x="23" y="14"/>
                    </a:lnTo>
                    <a:lnTo>
                      <a:pt x="18" y="16"/>
                    </a:lnTo>
                    <a:lnTo>
                      <a:pt x="14" y="27"/>
                    </a:lnTo>
                    <a:lnTo>
                      <a:pt x="8" y="31"/>
                    </a:lnTo>
                    <a:lnTo>
                      <a:pt x="0" y="20"/>
                    </a:lnTo>
                    <a:lnTo>
                      <a:pt x="4" y="16"/>
                    </a:lnTo>
                    <a:lnTo>
                      <a:pt x="6" y="14"/>
                    </a:lnTo>
                    <a:lnTo>
                      <a:pt x="8" y="4"/>
                    </a:lnTo>
                    <a:lnTo>
                      <a:pt x="16" y="4"/>
                    </a:lnTo>
                    <a:lnTo>
                      <a:pt x="14" y="1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3" name="Freeform 83">
                <a:extLst>
                  <a:ext uri="{FF2B5EF4-FFF2-40B4-BE49-F238E27FC236}">
                    <a16:creationId xmlns:a16="http://schemas.microsoft.com/office/drawing/2014/main" id="{87BA56B1-129F-6B85-A400-62E97D7B5590}"/>
                  </a:ext>
                </a:extLst>
              </p:cNvPr>
              <p:cNvSpPr>
                <a:spLocks/>
              </p:cNvSpPr>
              <p:nvPr/>
            </p:nvSpPr>
            <p:spPr bwMode="auto">
              <a:xfrm>
                <a:off x="6961187" y="4249088"/>
                <a:ext cx="55563" cy="69882"/>
              </a:xfrm>
              <a:custGeom>
                <a:avLst/>
                <a:gdLst>
                  <a:gd name="T0" fmla="*/ 31 w 35"/>
                  <a:gd name="T1" fmla="*/ 0 h 44"/>
                  <a:gd name="T2" fmla="*/ 35 w 35"/>
                  <a:gd name="T3" fmla="*/ 11 h 44"/>
                  <a:gd name="T4" fmla="*/ 23 w 35"/>
                  <a:gd name="T5" fmla="*/ 19 h 44"/>
                  <a:gd name="T6" fmla="*/ 18 w 35"/>
                  <a:gd name="T7" fmla="*/ 30 h 44"/>
                  <a:gd name="T8" fmla="*/ 0 w 35"/>
                  <a:gd name="T9" fmla="*/ 44 h 44"/>
                  <a:gd name="T10" fmla="*/ 6 w 35"/>
                  <a:gd name="T11" fmla="*/ 34 h 44"/>
                  <a:gd name="T12" fmla="*/ 16 w 35"/>
                  <a:gd name="T13" fmla="*/ 25 h 44"/>
                  <a:gd name="T14" fmla="*/ 23 w 35"/>
                  <a:gd name="T15" fmla="*/ 15 h 44"/>
                  <a:gd name="T16" fmla="*/ 31 w 35"/>
                  <a:gd name="T1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4">
                    <a:moveTo>
                      <a:pt x="31" y="0"/>
                    </a:moveTo>
                    <a:lnTo>
                      <a:pt x="35" y="11"/>
                    </a:lnTo>
                    <a:lnTo>
                      <a:pt x="23" y="19"/>
                    </a:lnTo>
                    <a:lnTo>
                      <a:pt x="18" y="30"/>
                    </a:lnTo>
                    <a:lnTo>
                      <a:pt x="0" y="44"/>
                    </a:lnTo>
                    <a:lnTo>
                      <a:pt x="6" y="34"/>
                    </a:lnTo>
                    <a:lnTo>
                      <a:pt x="16" y="25"/>
                    </a:lnTo>
                    <a:lnTo>
                      <a:pt x="23" y="15"/>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4" name="Freeform 85">
                <a:extLst>
                  <a:ext uri="{FF2B5EF4-FFF2-40B4-BE49-F238E27FC236}">
                    <a16:creationId xmlns:a16="http://schemas.microsoft.com/office/drawing/2014/main" id="{2E39419B-5664-8615-4375-CE7C7C48DE43}"/>
                  </a:ext>
                </a:extLst>
              </p:cNvPr>
              <p:cNvSpPr>
                <a:spLocks/>
              </p:cNvSpPr>
              <p:nvPr/>
            </p:nvSpPr>
            <p:spPr bwMode="auto">
              <a:xfrm>
                <a:off x="7062787" y="4239558"/>
                <a:ext cx="26988" cy="30177"/>
              </a:xfrm>
              <a:custGeom>
                <a:avLst/>
                <a:gdLst>
                  <a:gd name="T0" fmla="*/ 0 w 17"/>
                  <a:gd name="T1" fmla="*/ 0 h 19"/>
                  <a:gd name="T2" fmla="*/ 9 w 17"/>
                  <a:gd name="T3" fmla="*/ 4 h 19"/>
                  <a:gd name="T4" fmla="*/ 17 w 17"/>
                  <a:gd name="T5" fmla="*/ 4 h 19"/>
                  <a:gd name="T6" fmla="*/ 17 w 17"/>
                  <a:gd name="T7" fmla="*/ 9 h 19"/>
                  <a:gd name="T8" fmla="*/ 11 w 17"/>
                  <a:gd name="T9" fmla="*/ 15 h 19"/>
                  <a:gd name="T10" fmla="*/ 2 w 17"/>
                  <a:gd name="T11" fmla="*/ 19 h 19"/>
                  <a:gd name="T12" fmla="*/ 2 w 17"/>
                  <a:gd name="T13" fmla="*/ 13 h 19"/>
                  <a:gd name="T14" fmla="*/ 2 w 17"/>
                  <a:gd name="T15" fmla="*/ 6 h 19"/>
                  <a:gd name="T16" fmla="*/ 0 w 1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0" y="0"/>
                    </a:moveTo>
                    <a:lnTo>
                      <a:pt x="9" y="4"/>
                    </a:lnTo>
                    <a:lnTo>
                      <a:pt x="17" y="4"/>
                    </a:lnTo>
                    <a:lnTo>
                      <a:pt x="17" y="9"/>
                    </a:lnTo>
                    <a:lnTo>
                      <a:pt x="11" y="15"/>
                    </a:lnTo>
                    <a:lnTo>
                      <a:pt x="2" y="19"/>
                    </a:lnTo>
                    <a:lnTo>
                      <a:pt x="2" y="13"/>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5" name="Freeform 87">
                <a:extLst>
                  <a:ext uri="{FF2B5EF4-FFF2-40B4-BE49-F238E27FC236}">
                    <a16:creationId xmlns:a16="http://schemas.microsoft.com/office/drawing/2014/main" id="{DFF175AD-E48F-5426-DE23-4385F36B65CD}"/>
                  </a:ext>
                </a:extLst>
              </p:cNvPr>
              <p:cNvSpPr>
                <a:spLocks/>
              </p:cNvSpPr>
              <p:nvPr/>
            </p:nvSpPr>
            <p:spPr bwMode="auto">
              <a:xfrm>
                <a:off x="7116762" y="4220500"/>
                <a:ext cx="30163" cy="55588"/>
              </a:xfrm>
              <a:custGeom>
                <a:avLst/>
                <a:gdLst>
                  <a:gd name="T0" fmla="*/ 0 w 19"/>
                  <a:gd name="T1" fmla="*/ 0 h 35"/>
                  <a:gd name="T2" fmla="*/ 14 w 19"/>
                  <a:gd name="T3" fmla="*/ 2 h 35"/>
                  <a:gd name="T4" fmla="*/ 17 w 19"/>
                  <a:gd name="T5" fmla="*/ 8 h 35"/>
                  <a:gd name="T6" fmla="*/ 19 w 19"/>
                  <a:gd name="T7" fmla="*/ 23 h 35"/>
                  <a:gd name="T8" fmla="*/ 10 w 19"/>
                  <a:gd name="T9" fmla="*/ 20 h 35"/>
                  <a:gd name="T10" fmla="*/ 10 w 19"/>
                  <a:gd name="T11" fmla="*/ 25 h 35"/>
                  <a:gd name="T12" fmla="*/ 14 w 19"/>
                  <a:gd name="T13" fmla="*/ 33 h 35"/>
                  <a:gd name="T14" fmla="*/ 6 w 19"/>
                  <a:gd name="T15" fmla="*/ 35 h 35"/>
                  <a:gd name="T16" fmla="*/ 6 w 19"/>
                  <a:gd name="T17" fmla="*/ 25 h 35"/>
                  <a:gd name="T18" fmla="*/ 2 w 19"/>
                  <a:gd name="T19" fmla="*/ 25 h 35"/>
                  <a:gd name="T20" fmla="*/ 0 w 19"/>
                  <a:gd name="T21" fmla="*/ 16 h 35"/>
                  <a:gd name="T22" fmla="*/ 8 w 19"/>
                  <a:gd name="T23" fmla="*/ 18 h 35"/>
                  <a:gd name="T24" fmla="*/ 8 w 19"/>
                  <a:gd name="T25" fmla="*/ 14 h 35"/>
                  <a:gd name="T26" fmla="*/ 0 w 19"/>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5">
                    <a:moveTo>
                      <a:pt x="0" y="0"/>
                    </a:moveTo>
                    <a:lnTo>
                      <a:pt x="14" y="2"/>
                    </a:lnTo>
                    <a:lnTo>
                      <a:pt x="17" y="8"/>
                    </a:lnTo>
                    <a:lnTo>
                      <a:pt x="19" y="23"/>
                    </a:lnTo>
                    <a:lnTo>
                      <a:pt x="10" y="20"/>
                    </a:lnTo>
                    <a:lnTo>
                      <a:pt x="10" y="25"/>
                    </a:lnTo>
                    <a:lnTo>
                      <a:pt x="14" y="33"/>
                    </a:lnTo>
                    <a:lnTo>
                      <a:pt x="6" y="35"/>
                    </a:lnTo>
                    <a:lnTo>
                      <a:pt x="6" y="25"/>
                    </a:lnTo>
                    <a:lnTo>
                      <a:pt x="2" y="25"/>
                    </a:lnTo>
                    <a:lnTo>
                      <a:pt x="0" y="16"/>
                    </a:lnTo>
                    <a:lnTo>
                      <a:pt x="8" y="18"/>
                    </a:lnTo>
                    <a:lnTo>
                      <a:pt x="8" y="14"/>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6" name="Freeform 89">
                <a:extLst>
                  <a:ext uri="{FF2B5EF4-FFF2-40B4-BE49-F238E27FC236}">
                    <a16:creationId xmlns:a16="http://schemas.microsoft.com/office/drawing/2014/main" id="{934F3B3F-0ED0-7EFC-FAF7-57544F000143}"/>
                  </a:ext>
                </a:extLst>
              </p:cNvPr>
              <p:cNvSpPr>
                <a:spLocks/>
              </p:cNvSpPr>
              <p:nvPr/>
            </p:nvSpPr>
            <p:spPr bwMode="auto">
              <a:xfrm>
                <a:off x="7029450" y="4203029"/>
                <a:ext cx="26988" cy="27000"/>
              </a:xfrm>
              <a:custGeom>
                <a:avLst/>
                <a:gdLst>
                  <a:gd name="T0" fmla="*/ 0 w 17"/>
                  <a:gd name="T1" fmla="*/ 0 h 17"/>
                  <a:gd name="T2" fmla="*/ 11 w 17"/>
                  <a:gd name="T3" fmla="*/ 0 h 17"/>
                  <a:gd name="T4" fmla="*/ 17 w 17"/>
                  <a:gd name="T5" fmla="*/ 6 h 17"/>
                  <a:gd name="T6" fmla="*/ 13 w 17"/>
                  <a:gd name="T7" fmla="*/ 17 h 17"/>
                  <a:gd name="T8" fmla="*/ 5 w 17"/>
                  <a:gd name="T9" fmla="*/ 9 h 17"/>
                  <a:gd name="T10" fmla="*/ 0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0" y="0"/>
                    </a:moveTo>
                    <a:lnTo>
                      <a:pt x="11" y="0"/>
                    </a:lnTo>
                    <a:lnTo>
                      <a:pt x="17" y="6"/>
                    </a:lnTo>
                    <a:lnTo>
                      <a:pt x="13" y="17"/>
                    </a:lnTo>
                    <a:lnTo>
                      <a:pt x="5"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7" name="Freeform 91">
                <a:extLst>
                  <a:ext uri="{FF2B5EF4-FFF2-40B4-BE49-F238E27FC236}">
                    <a16:creationId xmlns:a16="http://schemas.microsoft.com/office/drawing/2014/main" id="{CBB78A6B-A739-F802-E173-0E1F11C6C727}"/>
                  </a:ext>
                </a:extLst>
              </p:cNvPr>
              <p:cNvSpPr>
                <a:spLocks/>
              </p:cNvSpPr>
              <p:nvPr/>
            </p:nvSpPr>
            <p:spPr bwMode="auto">
              <a:xfrm>
                <a:off x="7019925" y="4090266"/>
                <a:ext cx="93663" cy="133410"/>
              </a:xfrm>
              <a:custGeom>
                <a:avLst/>
                <a:gdLst>
                  <a:gd name="T0" fmla="*/ 11 w 59"/>
                  <a:gd name="T1" fmla="*/ 0 h 84"/>
                  <a:gd name="T2" fmla="*/ 19 w 59"/>
                  <a:gd name="T3" fmla="*/ 0 h 84"/>
                  <a:gd name="T4" fmla="*/ 27 w 59"/>
                  <a:gd name="T5" fmla="*/ 2 h 84"/>
                  <a:gd name="T6" fmla="*/ 32 w 59"/>
                  <a:gd name="T7" fmla="*/ 0 h 84"/>
                  <a:gd name="T8" fmla="*/ 34 w 59"/>
                  <a:gd name="T9" fmla="*/ 2 h 84"/>
                  <a:gd name="T10" fmla="*/ 30 w 59"/>
                  <a:gd name="T11" fmla="*/ 9 h 84"/>
                  <a:gd name="T12" fmla="*/ 36 w 59"/>
                  <a:gd name="T13" fmla="*/ 19 h 84"/>
                  <a:gd name="T14" fmla="*/ 32 w 59"/>
                  <a:gd name="T15" fmla="*/ 31 h 84"/>
                  <a:gd name="T16" fmla="*/ 25 w 59"/>
                  <a:gd name="T17" fmla="*/ 36 h 84"/>
                  <a:gd name="T18" fmla="*/ 23 w 59"/>
                  <a:gd name="T19" fmla="*/ 48 h 84"/>
                  <a:gd name="T20" fmla="*/ 27 w 59"/>
                  <a:gd name="T21" fmla="*/ 57 h 84"/>
                  <a:gd name="T22" fmla="*/ 32 w 59"/>
                  <a:gd name="T23" fmla="*/ 59 h 84"/>
                  <a:gd name="T24" fmla="*/ 40 w 59"/>
                  <a:gd name="T25" fmla="*/ 57 h 84"/>
                  <a:gd name="T26" fmla="*/ 55 w 59"/>
                  <a:gd name="T27" fmla="*/ 67 h 84"/>
                  <a:gd name="T28" fmla="*/ 54 w 59"/>
                  <a:gd name="T29" fmla="*/ 75 h 84"/>
                  <a:gd name="T30" fmla="*/ 59 w 59"/>
                  <a:gd name="T31" fmla="*/ 79 h 84"/>
                  <a:gd name="T32" fmla="*/ 57 w 59"/>
                  <a:gd name="T33" fmla="*/ 84 h 84"/>
                  <a:gd name="T34" fmla="*/ 48 w 59"/>
                  <a:gd name="T35" fmla="*/ 77 h 84"/>
                  <a:gd name="T36" fmla="*/ 42 w 59"/>
                  <a:gd name="T37" fmla="*/ 69 h 84"/>
                  <a:gd name="T38" fmla="*/ 40 w 59"/>
                  <a:gd name="T39" fmla="*/ 75 h 84"/>
                  <a:gd name="T40" fmla="*/ 29 w 59"/>
                  <a:gd name="T41" fmla="*/ 67 h 84"/>
                  <a:gd name="T42" fmla="*/ 17 w 59"/>
                  <a:gd name="T43" fmla="*/ 69 h 84"/>
                  <a:gd name="T44" fmla="*/ 11 w 59"/>
                  <a:gd name="T45" fmla="*/ 65 h 84"/>
                  <a:gd name="T46" fmla="*/ 11 w 59"/>
                  <a:gd name="T47" fmla="*/ 59 h 84"/>
                  <a:gd name="T48" fmla="*/ 15 w 59"/>
                  <a:gd name="T49" fmla="*/ 55 h 84"/>
                  <a:gd name="T50" fmla="*/ 11 w 59"/>
                  <a:gd name="T51" fmla="*/ 54 h 84"/>
                  <a:gd name="T52" fmla="*/ 9 w 59"/>
                  <a:gd name="T53" fmla="*/ 57 h 84"/>
                  <a:gd name="T54" fmla="*/ 2 w 59"/>
                  <a:gd name="T55" fmla="*/ 50 h 84"/>
                  <a:gd name="T56" fmla="*/ 2 w 59"/>
                  <a:gd name="T57" fmla="*/ 42 h 84"/>
                  <a:gd name="T58" fmla="*/ 0 w 59"/>
                  <a:gd name="T59" fmla="*/ 31 h 84"/>
                  <a:gd name="T60" fmla="*/ 6 w 59"/>
                  <a:gd name="T61" fmla="*/ 34 h 84"/>
                  <a:gd name="T62" fmla="*/ 7 w 59"/>
                  <a:gd name="T63" fmla="*/ 13 h 84"/>
                  <a:gd name="T64" fmla="*/ 11 w 59"/>
                  <a:gd name="T6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84">
                    <a:moveTo>
                      <a:pt x="11" y="0"/>
                    </a:moveTo>
                    <a:lnTo>
                      <a:pt x="19" y="0"/>
                    </a:lnTo>
                    <a:lnTo>
                      <a:pt x="27" y="2"/>
                    </a:lnTo>
                    <a:lnTo>
                      <a:pt x="32" y="0"/>
                    </a:lnTo>
                    <a:lnTo>
                      <a:pt x="34" y="2"/>
                    </a:lnTo>
                    <a:lnTo>
                      <a:pt x="30" y="9"/>
                    </a:lnTo>
                    <a:lnTo>
                      <a:pt x="36" y="19"/>
                    </a:lnTo>
                    <a:lnTo>
                      <a:pt x="32" y="31"/>
                    </a:lnTo>
                    <a:lnTo>
                      <a:pt x="25" y="36"/>
                    </a:lnTo>
                    <a:lnTo>
                      <a:pt x="23" y="48"/>
                    </a:lnTo>
                    <a:lnTo>
                      <a:pt x="27" y="57"/>
                    </a:lnTo>
                    <a:lnTo>
                      <a:pt x="32" y="59"/>
                    </a:lnTo>
                    <a:lnTo>
                      <a:pt x="40" y="57"/>
                    </a:lnTo>
                    <a:lnTo>
                      <a:pt x="55" y="67"/>
                    </a:lnTo>
                    <a:lnTo>
                      <a:pt x="54" y="75"/>
                    </a:lnTo>
                    <a:lnTo>
                      <a:pt x="59" y="79"/>
                    </a:lnTo>
                    <a:lnTo>
                      <a:pt x="57" y="84"/>
                    </a:lnTo>
                    <a:lnTo>
                      <a:pt x="48" y="77"/>
                    </a:lnTo>
                    <a:lnTo>
                      <a:pt x="42" y="69"/>
                    </a:lnTo>
                    <a:lnTo>
                      <a:pt x="40" y="75"/>
                    </a:lnTo>
                    <a:lnTo>
                      <a:pt x="29" y="67"/>
                    </a:lnTo>
                    <a:lnTo>
                      <a:pt x="17" y="69"/>
                    </a:lnTo>
                    <a:lnTo>
                      <a:pt x="11" y="65"/>
                    </a:lnTo>
                    <a:lnTo>
                      <a:pt x="11" y="59"/>
                    </a:lnTo>
                    <a:lnTo>
                      <a:pt x="15" y="55"/>
                    </a:lnTo>
                    <a:lnTo>
                      <a:pt x="11" y="54"/>
                    </a:lnTo>
                    <a:lnTo>
                      <a:pt x="9" y="57"/>
                    </a:lnTo>
                    <a:lnTo>
                      <a:pt x="2" y="50"/>
                    </a:lnTo>
                    <a:lnTo>
                      <a:pt x="2" y="42"/>
                    </a:lnTo>
                    <a:lnTo>
                      <a:pt x="0" y="31"/>
                    </a:lnTo>
                    <a:lnTo>
                      <a:pt x="6" y="34"/>
                    </a:lnTo>
                    <a:lnTo>
                      <a:pt x="7" y="13"/>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8" name="Freeform 99">
                <a:extLst>
                  <a:ext uri="{FF2B5EF4-FFF2-40B4-BE49-F238E27FC236}">
                    <a16:creationId xmlns:a16="http://schemas.microsoft.com/office/drawing/2014/main" id="{54828839-31C7-A66D-BF59-C0918578B5C5}"/>
                  </a:ext>
                </a:extLst>
              </p:cNvPr>
              <p:cNvSpPr>
                <a:spLocks/>
              </p:cNvSpPr>
              <p:nvPr/>
            </p:nvSpPr>
            <p:spPr bwMode="auto">
              <a:xfrm>
                <a:off x="6769100" y="4050560"/>
                <a:ext cx="55563" cy="42882"/>
              </a:xfrm>
              <a:custGeom>
                <a:avLst/>
                <a:gdLst>
                  <a:gd name="T0" fmla="*/ 23 w 35"/>
                  <a:gd name="T1" fmla="*/ 0 h 27"/>
                  <a:gd name="T2" fmla="*/ 31 w 35"/>
                  <a:gd name="T3" fmla="*/ 0 h 27"/>
                  <a:gd name="T4" fmla="*/ 35 w 35"/>
                  <a:gd name="T5" fmla="*/ 6 h 27"/>
                  <a:gd name="T6" fmla="*/ 27 w 35"/>
                  <a:gd name="T7" fmla="*/ 13 h 27"/>
                  <a:gd name="T8" fmla="*/ 25 w 35"/>
                  <a:gd name="T9" fmla="*/ 21 h 27"/>
                  <a:gd name="T10" fmla="*/ 14 w 35"/>
                  <a:gd name="T11" fmla="*/ 27 h 27"/>
                  <a:gd name="T12" fmla="*/ 0 w 35"/>
                  <a:gd name="T13" fmla="*/ 25 h 27"/>
                  <a:gd name="T14" fmla="*/ 0 w 35"/>
                  <a:gd name="T15" fmla="*/ 11 h 27"/>
                  <a:gd name="T16" fmla="*/ 8 w 35"/>
                  <a:gd name="T17" fmla="*/ 4 h 27"/>
                  <a:gd name="T18" fmla="*/ 23 w 35"/>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27">
                    <a:moveTo>
                      <a:pt x="23" y="0"/>
                    </a:moveTo>
                    <a:lnTo>
                      <a:pt x="31" y="0"/>
                    </a:lnTo>
                    <a:lnTo>
                      <a:pt x="35" y="6"/>
                    </a:lnTo>
                    <a:lnTo>
                      <a:pt x="27" y="13"/>
                    </a:lnTo>
                    <a:lnTo>
                      <a:pt x="25" y="21"/>
                    </a:lnTo>
                    <a:lnTo>
                      <a:pt x="14" y="27"/>
                    </a:lnTo>
                    <a:lnTo>
                      <a:pt x="0" y="25"/>
                    </a:lnTo>
                    <a:lnTo>
                      <a:pt x="0" y="11"/>
                    </a:lnTo>
                    <a:lnTo>
                      <a:pt x="8" y="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9" name="Freeform 115">
                <a:extLst>
                  <a:ext uri="{FF2B5EF4-FFF2-40B4-BE49-F238E27FC236}">
                    <a16:creationId xmlns:a16="http://schemas.microsoft.com/office/drawing/2014/main" id="{8C22C9C0-8E46-62F5-DDD7-2EB1748C908A}"/>
                  </a:ext>
                </a:extLst>
              </p:cNvPr>
              <p:cNvSpPr>
                <a:spLocks/>
              </p:cNvSpPr>
              <p:nvPr/>
            </p:nvSpPr>
            <p:spPr bwMode="auto">
              <a:xfrm>
                <a:off x="7023100" y="3928268"/>
                <a:ext cx="42863" cy="82587"/>
              </a:xfrm>
              <a:custGeom>
                <a:avLst/>
                <a:gdLst>
                  <a:gd name="T0" fmla="*/ 21 w 27"/>
                  <a:gd name="T1" fmla="*/ 0 h 52"/>
                  <a:gd name="T2" fmla="*/ 27 w 27"/>
                  <a:gd name="T3" fmla="*/ 6 h 52"/>
                  <a:gd name="T4" fmla="*/ 25 w 27"/>
                  <a:gd name="T5" fmla="*/ 14 h 52"/>
                  <a:gd name="T6" fmla="*/ 15 w 27"/>
                  <a:gd name="T7" fmla="*/ 39 h 52"/>
                  <a:gd name="T8" fmla="*/ 9 w 27"/>
                  <a:gd name="T9" fmla="*/ 52 h 52"/>
                  <a:gd name="T10" fmla="*/ 2 w 27"/>
                  <a:gd name="T11" fmla="*/ 39 h 52"/>
                  <a:gd name="T12" fmla="*/ 0 w 27"/>
                  <a:gd name="T13" fmla="*/ 29 h 52"/>
                  <a:gd name="T14" fmla="*/ 9 w 27"/>
                  <a:gd name="T15" fmla="*/ 14 h 52"/>
                  <a:gd name="T16" fmla="*/ 21 w 27"/>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52">
                    <a:moveTo>
                      <a:pt x="21" y="0"/>
                    </a:moveTo>
                    <a:lnTo>
                      <a:pt x="27" y="6"/>
                    </a:lnTo>
                    <a:lnTo>
                      <a:pt x="25" y="14"/>
                    </a:lnTo>
                    <a:lnTo>
                      <a:pt x="15" y="39"/>
                    </a:lnTo>
                    <a:lnTo>
                      <a:pt x="9" y="52"/>
                    </a:lnTo>
                    <a:lnTo>
                      <a:pt x="2" y="39"/>
                    </a:lnTo>
                    <a:lnTo>
                      <a:pt x="0" y="29"/>
                    </a:lnTo>
                    <a:lnTo>
                      <a:pt x="9" y="14"/>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0" name="Freeform 117">
                <a:extLst>
                  <a:ext uri="{FF2B5EF4-FFF2-40B4-BE49-F238E27FC236}">
                    <a16:creationId xmlns:a16="http://schemas.microsoft.com/office/drawing/2014/main" id="{127AD2D5-E404-1A76-7642-EDEA7DC36158}"/>
                  </a:ext>
                </a:extLst>
              </p:cNvPr>
              <p:cNvSpPr>
                <a:spLocks/>
              </p:cNvSpPr>
              <p:nvPr/>
            </p:nvSpPr>
            <p:spPr bwMode="auto">
              <a:xfrm>
                <a:off x="5608638" y="3907621"/>
                <a:ext cx="9525" cy="14294"/>
              </a:xfrm>
              <a:custGeom>
                <a:avLst/>
                <a:gdLst>
                  <a:gd name="T0" fmla="*/ 4 w 6"/>
                  <a:gd name="T1" fmla="*/ 0 h 9"/>
                  <a:gd name="T2" fmla="*/ 6 w 6"/>
                  <a:gd name="T3" fmla="*/ 0 h 9"/>
                  <a:gd name="T4" fmla="*/ 4 w 6"/>
                  <a:gd name="T5" fmla="*/ 5 h 9"/>
                  <a:gd name="T6" fmla="*/ 2 w 6"/>
                  <a:gd name="T7" fmla="*/ 9 h 9"/>
                  <a:gd name="T8" fmla="*/ 0 w 6"/>
                  <a:gd name="T9" fmla="*/ 4 h 9"/>
                  <a:gd name="T10" fmla="*/ 4 w 6"/>
                  <a:gd name="T11" fmla="*/ 0 h 9"/>
                </a:gdLst>
                <a:ahLst/>
                <a:cxnLst>
                  <a:cxn ang="0">
                    <a:pos x="T0" y="T1"/>
                  </a:cxn>
                  <a:cxn ang="0">
                    <a:pos x="T2" y="T3"/>
                  </a:cxn>
                  <a:cxn ang="0">
                    <a:pos x="T4" y="T5"/>
                  </a:cxn>
                  <a:cxn ang="0">
                    <a:pos x="T6" y="T7"/>
                  </a:cxn>
                  <a:cxn ang="0">
                    <a:pos x="T8" y="T9"/>
                  </a:cxn>
                  <a:cxn ang="0">
                    <a:pos x="T10" y="T11"/>
                  </a:cxn>
                </a:cxnLst>
                <a:rect l="0" t="0" r="r" b="b"/>
                <a:pathLst>
                  <a:path w="6" h="9">
                    <a:moveTo>
                      <a:pt x="4" y="0"/>
                    </a:moveTo>
                    <a:lnTo>
                      <a:pt x="6" y="0"/>
                    </a:lnTo>
                    <a:lnTo>
                      <a:pt x="4" y="5"/>
                    </a:lnTo>
                    <a:lnTo>
                      <a:pt x="2" y="9"/>
                    </a:lnTo>
                    <a:lnTo>
                      <a:pt x="0"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6" name="Freeform 123">
                <a:extLst>
                  <a:ext uri="{FF2B5EF4-FFF2-40B4-BE49-F238E27FC236}">
                    <a16:creationId xmlns:a16="http://schemas.microsoft.com/office/drawing/2014/main" id="{2B769F80-3635-6EBB-FF53-03A466EE8250}"/>
                  </a:ext>
                </a:extLst>
              </p:cNvPr>
              <p:cNvSpPr>
                <a:spLocks/>
              </p:cNvSpPr>
              <p:nvPr/>
            </p:nvSpPr>
            <p:spPr bwMode="auto">
              <a:xfrm>
                <a:off x="7292975" y="3712270"/>
                <a:ext cx="55563" cy="39706"/>
              </a:xfrm>
              <a:custGeom>
                <a:avLst/>
                <a:gdLst>
                  <a:gd name="T0" fmla="*/ 22 w 35"/>
                  <a:gd name="T1" fmla="*/ 0 h 25"/>
                  <a:gd name="T2" fmla="*/ 33 w 35"/>
                  <a:gd name="T3" fmla="*/ 4 h 25"/>
                  <a:gd name="T4" fmla="*/ 35 w 35"/>
                  <a:gd name="T5" fmla="*/ 8 h 25"/>
                  <a:gd name="T6" fmla="*/ 27 w 35"/>
                  <a:gd name="T7" fmla="*/ 19 h 25"/>
                  <a:gd name="T8" fmla="*/ 20 w 35"/>
                  <a:gd name="T9" fmla="*/ 13 h 25"/>
                  <a:gd name="T10" fmla="*/ 14 w 35"/>
                  <a:gd name="T11" fmla="*/ 17 h 25"/>
                  <a:gd name="T12" fmla="*/ 10 w 35"/>
                  <a:gd name="T13" fmla="*/ 25 h 25"/>
                  <a:gd name="T14" fmla="*/ 0 w 35"/>
                  <a:gd name="T15" fmla="*/ 23 h 25"/>
                  <a:gd name="T16" fmla="*/ 0 w 35"/>
                  <a:gd name="T17" fmla="*/ 13 h 25"/>
                  <a:gd name="T18" fmla="*/ 10 w 35"/>
                  <a:gd name="T19" fmla="*/ 6 h 25"/>
                  <a:gd name="T20" fmla="*/ 18 w 35"/>
                  <a:gd name="T21" fmla="*/ 6 h 25"/>
                  <a:gd name="T22" fmla="*/ 22 w 35"/>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25">
                    <a:moveTo>
                      <a:pt x="22" y="0"/>
                    </a:moveTo>
                    <a:lnTo>
                      <a:pt x="33" y="4"/>
                    </a:lnTo>
                    <a:lnTo>
                      <a:pt x="35" y="8"/>
                    </a:lnTo>
                    <a:lnTo>
                      <a:pt x="27" y="19"/>
                    </a:lnTo>
                    <a:lnTo>
                      <a:pt x="20" y="13"/>
                    </a:lnTo>
                    <a:lnTo>
                      <a:pt x="14" y="17"/>
                    </a:lnTo>
                    <a:lnTo>
                      <a:pt x="10" y="25"/>
                    </a:lnTo>
                    <a:lnTo>
                      <a:pt x="0" y="23"/>
                    </a:lnTo>
                    <a:lnTo>
                      <a:pt x="0" y="13"/>
                    </a:lnTo>
                    <a:lnTo>
                      <a:pt x="10" y="6"/>
                    </a:lnTo>
                    <a:lnTo>
                      <a:pt x="18" y="6"/>
                    </a:lnTo>
                    <a:lnTo>
                      <a:pt x="2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7" name="Freeform 125">
                <a:extLst>
                  <a:ext uri="{FF2B5EF4-FFF2-40B4-BE49-F238E27FC236}">
                    <a16:creationId xmlns:a16="http://schemas.microsoft.com/office/drawing/2014/main" id="{470DDE20-3AB8-EBB9-9A83-EB70C0D6AFC4}"/>
                  </a:ext>
                </a:extLst>
              </p:cNvPr>
              <p:cNvSpPr>
                <a:spLocks/>
              </p:cNvSpPr>
              <p:nvPr/>
            </p:nvSpPr>
            <p:spPr bwMode="auto">
              <a:xfrm>
                <a:off x="5078413" y="3678917"/>
                <a:ext cx="52388" cy="27000"/>
              </a:xfrm>
              <a:custGeom>
                <a:avLst/>
                <a:gdLst>
                  <a:gd name="T0" fmla="*/ 33 w 33"/>
                  <a:gd name="T1" fmla="*/ 0 h 17"/>
                  <a:gd name="T2" fmla="*/ 24 w 33"/>
                  <a:gd name="T3" fmla="*/ 7 h 17"/>
                  <a:gd name="T4" fmla="*/ 25 w 33"/>
                  <a:gd name="T5" fmla="*/ 9 h 17"/>
                  <a:gd name="T6" fmla="*/ 25 w 33"/>
                  <a:gd name="T7" fmla="*/ 11 h 17"/>
                  <a:gd name="T8" fmla="*/ 10 w 33"/>
                  <a:gd name="T9" fmla="*/ 17 h 17"/>
                  <a:gd name="T10" fmla="*/ 4 w 33"/>
                  <a:gd name="T11" fmla="*/ 15 h 17"/>
                  <a:gd name="T12" fmla="*/ 0 w 33"/>
                  <a:gd name="T13" fmla="*/ 9 h 17"/>
                  <a:gd name="T14" fmla="*/ 8 w 33"/>
                  <a:gd name="T15" fmla="*/ 9 h 17"/>
                  <a:gd name="T16" fmla="*/ 10 w 33"/>
                  <a:gd name="T17" fmla="*/ 9 h 17"/>
                  <a:gd name="T18" fmla="*/ 14 w 33"/>
                  <a:gd name="T19" fmla="*/ 7 h 17"/>
                  <a:gd name="T20" fmla="*/ 10 w 33"/>
                  <a:gd name="T21" fmla="*/ 9 h 17"/>
                  <a:gd name="T22" fmla="*/ 8 w 33"/>
                  <a:gd name="T23" fmla="*/ 9 h 17"/>
                  <a:gd name="T24" fmla="*/ 10 w 33"/>
                  <a:gd name="T25" fmla="*/ 7 h 17"/>
                  <a:gd name="T26" fmla="*/ 10 w 33"/>
                  <a:gd name="T27" fmla="*/ 6 h 17"/>
                  <a:gd name="T28" fmla="*/ 20 w 33"/>
                  <a:gd name="T29" fmla="*/ 6 h 17"/>
                  <a:gd name="T30" fmla="*/ 33 w 33"/>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 h="17">
                    <a:moveTo>
                      <a:pt x="33" y="0"/>
                    </a:moveTo>
                    <a:lnTo>
                      <a:pt x="24" y="7"/>
                    </a:lnTo>
                    <a:lnTo>
                      <a:pt x="25" y="9"/>
                    </a:lnTo>
                    <a:lnTo>
                      <a:pt x="25" y="11"/>
                    </a:lnTo>
                    <a:lnTo>
                      <a:pt x="10" y="17"/>
                    </a:lnTo>
                    <a:lnTo>
                      <a:pt x="4" y="15"/>
                    </a:lnTo>
                    <a:lnTo>
                      <a:pt x="0" y="9"/>
                    </a:lnTo>
                    <a:lnTo>
                      <a:pt x="8" y="9"/>
                    </a:lnTo>
                    <a:lnTo>
                      <a:pt x="10" y="9"/>
                    </a:lnTo>
                    <a:lnTo>
                      <a:pt x="14" y="7"/>
                    </a:lnTo>
                    <a:lnTo>
                      <a:pt x="10" y="9"/>
                    </a:lnTo>
                    <a:lnTo>
                      <a:pt x="8" y="9"/>
                    </a:lnTo>
                    <a:lnTo>
                      <a:pt x="10" y="7"/>
                    </a:lnTo>
                    <a:lnTo>
                      <a:pt x="10" y="6"/>
                    </a:lnTo>
                    <a:lnTo>
                      <a:pt x="20" y="6"/>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8" name="Freeform 127">
                <a:extLst>
                  <a:ext uri="{FF2B5EF4-FFF2-40B4-BE49-F238E27FC236}">
                    <a16:creationId xmlns:a16="http://schemas.microsoft.com/office/drawing/2014/main" id="{C557097C-AB1D-CE01-25BD-0156103682C3}"/>
                  </a:ext>
                </a:extLst>
              </p:cNvPr>
              <p:cNvSpPr>
                <a:spLocks/>
              </p:cNvSpPr>
              <p:nvPr/>
            </p:nvSpPr>
            <p:spPr bwMode="auto">
              <a:xfrm>
                <a:off x="4887913" y="3678917"/>
                <a:ext cx="60325" cy="20647"/>
              </a:xfrm>
              <a:custGeom>
                <a:avLst/>
                <a:gdLst>
                  <a:gd name="T0" fmla="*/ 2 w 38"/>
                  <a:gd name="T1" fmla="*/ 0 h 13"/>
                  <a:gd name="T2" fmla="*/ 9 w 38"/>
                  <a:gd name="T3" fmla="*/ 6 h 13"/>
                  <a:gd name="T4" fmla="*/ 21 w 38"/>
                  <a:gd name="T5" fmla="*/ 6 h 13"/>
                  <a:gd name="T6" fmla="*/ 30 w 38"/>
                  <a:gd name="T7" fmla="*/ 6 h 13"/>
                  <a:gd name="T8" fmla="*/ 30 w 38"/>
                  <a:gd name="T9" fmla="*/ 7 h 13"/>
                  <a:gd name="T10" fmla="*/ 38 w 38"/>
                  <a:gd name="T11" fmla="*/ 6 h 13"/>
                  <a:gd name="T12" fmla="*/ 36 w 38"/>
                  <a:gd name="T13" fmla="*/ 11 h 13"/>
                  <a:gd name="T14" fmla="*/ 17 w 38"/>
                  <a:gd name="T15" fmla="*/ 13 h 13"/>
                  <a:gd name="T16" fmla="*/ 17 w 38"/>
                  <a:gd name="T17" fmla="*/ 9 h 13"/>
                  <a:gd name="T18" fmla="*/ 0 w 38"/>
                  <a:gd name="T19" fmla="*/ 6 h 13"/>
                  <a:gd name="T20" fmla="*/ 2 w 38"/>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3">
                    <a:moveTo>
                      <a:pt x="2" y="0"/>
                    </a:moveTo>
                    <a:lnTo>
                      <a:pt x="9" y="6"/>
                    </a:lnTo>
                    <a:lnTo>
                      <a:pt x="21" y="6"/>
                    </a:lnTo>
                    <a:lnTo>
                      <a:pt x="30" y="6"/>
                    </a:lnTo>
                    <a:lnTo>
                      <a:pt x="30" y="7"/>
                    </a:lnTo>
                    <a:lnTo>
                      <a:pt x="38" y="6"/>
                    </a:lnTo>
                    <a:lnTo>
                      <a:pt x="36" y="11"/>
                    </a:lnTo>
                    <a:lnTo>
                      <a:pt x="17" y="13"/>
                    </a:lnTo>
                    <a:lnTo>
                      <a:pt x="17" y="9"/>
                    </a:lnTo>
                    <a:lnTo>
                      <a:pt x="0" y="6"/>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9" name="Freeform 129">
                <a:extLst>
                  <a:ext uri="{FF2B5EF4-FFF2-40B4-BE49-F238E27FC236}">
                    <a16:creationId xmlns:a16="http://schemas.microsoft.com/office/drawing/2014/main" id="{63C51956-6EA1-C812-06FD-47CE0ABCF567}"/>
                  </a:ext>
                </a:extLst>
              </p:cNvPr>
              <p:cNvSpPr>
                <a:spLocks/>
              </p:cNvSpPr>
              <p:nvPr/>
            </p:nvSpPr>
            <p:spPr bwMode="auto">
              <a:xfrm>
                <a:off x="4640263" y="3613801"/>
                <a:ext cx="69850" cy="39706"/>
              </a:xfrm>
              <a:custGeom>
                <a:avLst/>
                <a:gdLst>
                  <a:gd name="T0" fmla="*/ 44 w 44"/>
                  <a:gd name="T1" fmla="*/ 0 h 25"/>
                  <a:gd name="T2" fmla="*/ 39 w 44"/>
                  <a:gd name="T3" fmla="*/ 14 h 25"/>
                  <a:gd name="T4" fmla="*/ 40 w 44"/>
                  <a:gd name="T5" fmla="*/ 18 h 25"/>
                  <a:gd name="T6" fmla="*/ 39 w 44"/>
                  <a:gd name="T7" fmla="*/ 25 h 25"/>
                  <a:gd name="T8" fmla="*/ 27 w 44"/>
                  <a:gd name="T9" fmla="*/ 20 h 25"/>
                  <a:gd name="T10" fmla="*/ 19 w 44"/>
                  <a:gd name="T11" fmla="*/ 18 h 25"/>
                  <a:gd name="T12" fmla="*/ 0 w 44"/>
                  <a:gd name="T13" fmla="*/ 10 h 25"/>
                  <a:gd name="T14" fmla="*/ 4 w 44"/>
                  <a:gd name="T15" fmla="*/ 2 h 25"/>
                  <a:gd name="T16" fmla="*/ 19 w 44"/>
                  <a:gd name="T17" fmla="*/ 4 h 25"/>
                  <a:gd name="T18" fmla="*/ 35 w 44"/>
                  <a:gd name="T19" fmla="*/ 2 h 25"/>
                  <a:gd name="T20" fmla="*/ 44 w 44"/>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25">
                    <a:moveTo>
                      <a:pt x="44" y="0"/>
                    </a:moveTo>
                    <a:lnTo>
                      <a:pt x="39" y="14"/>
                    </a:lnTo>
                    <a:lnTo>
                      <a:pt x="40" y="18"/>
                    </a:lnTo>
                    <a:lnTo>
                      <a:pt x="39" y="25"/>
                    </a:lnTo>
                    <a:lnTo>
                      <a:pt x="27" y="20"/>
                    </a:lnTo>
                    <a:lnTo>
                      <a:pt x="19" y="18"/>
                    </a:lnTo>
                    <a:lnTo>
                      <a:pt x="0" y="10"/>
                    </a:lnTo>
                    <a:lnTo>
                      <a:pt x="4" y="2"/>
                    </a:lnTo>
                    <a:lnTo>
                      <a:pt x="19" y="4"/>
                    </a:lnTo>
                    <a:lnTo>
                      <a:pt x="35"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0" name="Freeform 131">
                <a:extLst>
                  <a:ext uri="{FF2B5EF4-FFF2-40B4-BE49-F238E27FC236}">
                    <a16:creationId xmlns:a16="http://schemas.microsoft.com/office/drawing/2014/main" id="{A5C3C358-F43B-E718-5040-B3B4B1413CA2}"/>
                  </a:ext>
                </a:extLst>
              </p:cNvPr>
              <p:cNvSpPr>
                <a:spLocks/>
              </p:cNvSpPr>
              <p:nvPr/>
            </p:nvSpPr>
            <p:spPr bwMode="auto">
              <a:xfrm>
                <a:off x="4549776" y="3537566"/>
                <a:ext cx="36513" cy="58765"/>
              </a:xfrm>
              <a:custGeom>
                <a:avLst/>
                <a:gdLst>
                  <a:gd name="T0" fmla="*/ 13 w 23"/>
                  <a:gd name="T1" fmla="*/ 0 h 37"/>
                  <a:gd name="T2" fmla="*/ 23 w 23"/>
                  <a:gd name="T3" fmla="*/ 12 h 37"/>
                  <a:gd name="T4" fmla="*/ 19 w 23"/>
                  <a:gd name="T5" fmla="*/ 33 h 37"/>
                  <a:gd name="T6" fmla="*/ 13 w 23"/>
                  <a:gd name="T7" fmla="*/ 31 h 37"/>
                  <a:gd name="T8" fmla="*/ 7 w 23"/>
                  <a:gd name="T9" fmla="*/ 37 h 37"/>
                  <a:gd name="T10" fmla="*/ 2 w 23"/>
                  <a:gd name="T11" fmla="*/ 33 h 37"/>
                  <a:gd name="T12" fmla="*/ 2 w 23"/>
                  <a:gd name="T13" fmla="*/ 12 h 37"/>
                  <a:gd name="T14" fmla="*/ 0 w 23"/>
                  <a:gd name="T15" fmla="*/ 2 h 37"/>
                  <a:gd name="T16" fmla="*/ 5 w 23"/>
                  <a:gd name="T17" fmla="*/ 4 h 37"/>
                  <a:gd name="T18" fmla="*/ 13 w 23"/>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7">
                    <a:moveTo>
                      <a:pt x="13" y="0"/>
                    </a:moveTo>
                    <a:lnTo>
                      <a:pt x="23" y="12"/>
                    </a:lnTo>
                    <a:lnTo>
                      <a:pt x="19" y="33"/>
                    </a:lnTo>
                    <a:lnTo>
                      <a:pt x="13" y="31"/>
                    </a:lnTo>
                    <a:lnTo>
                      <a:pt x="7" y="37"/>
                    </a:lnTo>
                    <a:lnTo>
                      <a:pt x="2" y="33"/>
                    </a:lnTo>
                    <a:lnTo>
                      <a:pt x="2" y="12"/>
                    </a:lnTo>
                    <a:lnTo>
                      <a:pt x="0" y="2"/>
                    </a:lnTo>
                    <a:lnTo>
                      <a:pt x="5"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1" name="Freeform 133">
                <a:extLst>
                  <a:ext uri="{FF2B5EF4-FFF2-40B4-BE49-F238E27FC236}">
                    <a16:creationId xmlns:a16="http://schemas.microsoft.com/office/drawing/2014/main" id="{EC2872BA-C7CD-FECF-DFFF-B96DE87E337B}"/>
                  </a:ext>
                </a:extLst>
              </p:cNvPr>
              <p:cNvSpPr>
                <a:spLocks/>
              </p:cNvSpPr>
              <p:nvPr/>
            </p:nvSpPr>
            <p:spPr bwMode="auto">
              <a:xfrm>
                <a:off x="7229475" y="3532801"/>
                <a:ext cx="277813" cy="262056"/>
              </a:xfrm>
              <a:custGeom>
                <a:avLst/>
                <a:gdLst>
                  <a:gd name="T0" fmla="*/ 165 w 175"/>
                  <a:gd name="T1" fmla="*/ 0 h 165"/>
                  <a:gd name="T2" fmla="*/ 175 w 175"/>
                  <a:gd name="T3" fmla="*/ 23 h 165"/>
                  <a:gd name="T4" fmla="*/ 175 w 175"/>
                  <a:gd name="T5" fmla="*/ 36 h 165"/>
                  <a:gd name="T6" fmla="*/ 161 w 175"/>
                  <a:gd name="T7" fmla="*/ 53 h 165"/>
                  <a:gd name="T8" fmla="*/ 161 w 175"/>
                  <a:gd name="T9" fmla="*/ 59 h 165"/>
                  <a:gd name="T10" fmla="*/ 161 w 175"/>
                  <a:gd name="T11" fmla="*/ 69 h 165"/>
                  <a:gd name="T12" fmla="*/ 156 w 175"/>
                  <a:gd name="T13" fmla="*/ 80 h 165"/>
                  <a:gd name="T14" fmla="*/ 158 w 175"/>
                  <a:gd name="T15" fmla="*/ 90 h 165"/>
                  <a:gd name="T16" fmla="*/ 152 w 175"/>
                  <a:gd name="T17" fmla="*/ 101 h 165"/>
                  <a:gd name="T18" fmla="*/ 133 w 175"/>
                  <a:gd name="T19" fmla="*/ 107 h 165"/>
                  <a:gd name="T20" fmla="*/ 110 w 175"/>
                  <a:gd name="T21" fmla="*/ 109 h 165"/>
                  <a:gd name="T22" fmla="*/ 88 w 175"/>
                  <a:gd name="T23" fmla="*/ 126 h 165"/>
                  <a:gd name="T24" fmla="*/ 79 w 175"/>
                  <a:gd name="T25" fmla="*/ 121 h 165"/>
                  <a:gd name="T26" fmla="*/ 79 w 175"/>
                  <a:gd name="T27" fmla="*/ 109 h 165"/>
                  <a:gd name="T28" fmla="*/ 54 w 175"/>
                  <a:gd name="T29" fmla="*/ 113 h 165"/>
                  <a:gd name="T30" fmla="*/ 39 w 175"/>
                  <a:gd name="T31" fmla="*/ 119 h 165"/>
                  <a:gd name="T32" fmla="*/ 21 w 175"/>
                  <a:gd name="T33" fmla="*/ 119 h 165"/>
                  <a:gd name="T34" fmla="*/ 37 w 175"/>
                  <a:gd name="T35" fmla="*/ 132 h 165"/>
                  <a:gd name="T36" fmla="*/ 27 w 175"/>
                  <a:gd name="T37" fmla="*/ 159 h 165"/>
                  <a:gd name="T38" fmla="*/ 17 w 175"/>
                  <a:gd name="T39" fmla="*/ 165 h 165"/>
                  <a:gd name="T40" fmla="*/ 12 w 175"/>
                  <a:gd name="T41" fmla="*/ 159 h 165"/>
                  <a:gd name="T42" fmla="*/ 14 w 175"/>
                  <a:gd name="T43" fmla="*/ 145 h 165"/>
                  <a:gd name="T44" fmla="*/ 6 w 175"/>
                  <a:gd name="T45" fmla="*/ 140 h 165"/>
                  <a:gd name="T46" fmla="*/ 0 w 175"/>
                  <a:gd name="T47" fmla="*/ 130 h 165"/>
                  <a:gd name="T48" fmla="*/ 14 w 175"/>
                  <a:gd name="T49" fmla="*/ 124 h 165"/>
                  <a:gd name="T50" fmla="*/ 21 w 175"/>
                  <a:gd name="T51" fmla="*/ 115 h 165"/>
                  <a:gd name="T52" fmla="*/ 35 w 175"/>
                  <a:gd name="T53" fmla="*/ 107 h 165"/>
                  <a:gd name="T54" fmla="*/ 44 w 175"/>
                  <a:gd name="T55" fmla="*/ 98 h 165"/>
                  <a:gd name="T56" fmla="*/ 73 w 175"/>
                  <a:gd name="T57" fmla="*/ 92 h 165"/>
                  <a:gd name="T58" fmla="*/ 88 w 175"/>
                  <a:gd name="T59" fmla="*/ 96 h 165"/>
                  <a:gd name="T60" fmla="*/ 102 w 175"/>
                  <a:gd name="T61" fmla="*/ 67 h 165"/>
                  <a:gd name="T62" fmla="*/ 111 w 175"/>
                  <a:gd name="T63" fmla="*/ 73 h 165"/>
                  <a:gd name="T64" fmla="*/ 131 w 175"/>
                  <a:gd name="T65" fmla="*/ 57 h 165"/>
                  <a:gd name="T66" fmla="*/ 140 w 175"/>
                  <a:gd name="T67" fmla="*/ 51 h 165"/>
                  <a:gd name="T68" fmla="*/ 148 w 175"/>
                  <a:gd name="T69" fmla="*/ 32 h 165"/>
                  <a:gd name="T70" fmla="*/ 146 w 175"/>
                  <a:gd name="T71" fmla="*/ 13 h 165"/>
                  <a:gd name="T72" fmla="*/ 152 w 175"/>
                  <a:gd name="T73" fmla="*/ 3 h 165"/>
                  <a:gd name="T74" fmla="*/ 165 w 175"/>
                  <a:gd name="T75"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5" h="165">
                    <a:moveTo>
                      <a:pt x="165" y="0"/>
                    </a:moveTo>
                    <a:lnTo>
                      <a:pt x="175" y="23"/>
                    </a:lnTo>
                    <a:lnTo>
                      <a:pt x="175" y="36"/>
                    </a:lnTo>
                    <a:lnTo>
                      <a:pt x="161" y="53"/>
                    </a:lnTo>
                    <a:lnTo>
                      <a:pt x="161" y="59"/>
                    </a:lnTo>
                    <a:lnTo>
                      <a:pt x="161" y="69"/>
                    </a:lnTo>
                    <a:lnTo>
                      <a:pt x="156" y="80"/>
                    </a:lnTo>
                    <a:lnTo>
                      <a:pt x="158" y="90"/>
                    </a:lnTo>
                    <a:lnTo>
                      <a:pt x="152" y="101"/>
                    </a:lnTo>
                    <a:lnTo>
                      <a:pt x="133" y="107"/>
                    </a:lnTo>
                    <a:lnTo>
                      <a:pt x="110" y="109"/>
                    </a:lnTo>
                    <a:lnTo>
                      <a:pt x="88" y="126"/>
                    </a:lnTo>
                    <a:lnTo>
                      <a:pt x="79" y="121"/>
                    </a:lnTo>
                    <a:lnTo>
                      <a:pt x="79" y="109"/>
                    </a:lnTo>
                    <a:lnTo>
                      <a:pt x="54" y="113"/>
                    </a:lnTo>
                    <a:lnTo>
                      <a:pt x="39" y="119"/>
                    </a:lnTo>
                    <a:lnTo>
                      <a:pt x="21" y="119"/>
                    </a:lnTo>
                    <a:lnTo>
                      <a:pt x="37" y="132"/>
                    </a:lnTo>
                    <a:lnTo>
                      <a:pt x="27" y="159"/>
                    </a:lnTo>
                    <a:lnTo>
                      <a:pt x="17" y="165"/>
                    </a:lnTo>
                    <a:lnTo>
                      <a:pt x="12" y="159"/>
                    </a:lnTo>
                    <a:lnTo>
                      <a:pt x="14" y="145"/>
                    </a:lnTo>
                    <a:lnTo>
                      <a:pt x="6" y="140"/>
                    </a:lnTo>
                    <a:lnTo>
                      <a:pt x="0" y="130"/>
                    </a:lnTo>
                    <a:lnTo>
                      <a:pt x="14" y="124"/>
                    </a:lnTo>
                    <a:lnTo>
                      <a:pt x="21" y="115"/>
                    </a:lnTo>
                    <a:lnTo>
                      <a:pt x="35" y="107"/>
                    </a:lnTo>
                    <a:lnTo>
                      <a:pt x="44" y="98"/>
                    </a:lnTo>
                    <a:lnTo>
                      <a:pt x="73" y="92"/>
                    </a:lnTo>
                    <a:lnTo>
                      <a:pt x="88" y="96"/>
                    </a:lnTo>
                    <a:lnTo>
                      <a:pt x="102" y="67"/>
                    </a:lnTo>
                    <a:lnTo>
                      <a:pt x="111" y="73"/>
                    </a:lnTo>
                    <a:lnTo>
                      <a:pt x="131" y="57"/>
                    </a:lnTo>
                    <a:lnTo>
                      <a:pt x="140" y="51"/>
                    </a:lnTo>
                    <a:lnTo>
                      <a:pt x="148" y="32"/>
                    </a:lnTo>
                    <a:lnTo>
                      <a:pt x="146" y="13"/>
                    </a:lnTo>
                    <a:lnTo>
                      <a:pt x="152" y="3"/>
                    </a:lnTo>
                    <a:lnTo>
                      <a:pt x="16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2" name="Freeform 135">
                <a:extLst>
                  <a:ext uri="{FF2B5EF4-FFF2-40B4-BE49-F238E27FC236}">
                    <a16:creationId xmlns:a16="http://schemas.microsoft.com/office/drawing/2014/main" id="{F228EDB2-A98C-2D19-2951-92C30F3517F3}"/>
                  </a:ext>
                </a:extLst>
              </p:cNvPr>
              <p:cNvSpPr>
                <a:spLocks/>
              </p:cNvSpPr>
              <p:nvPr/>
            </p:nvSpPr>
            <p:spPr bwMode="auto">
              <a:xfrm>
                <a:off x="4554538" y="3489920"/>
                <a:ext cx="22225" cy="42882"/>
              </a:xfrm>
              <a:custGeom>
                <a:avLst/>
                <a:gdLst>
                  <a:gd name="T0" fmla="*/ 12 w 14"/>
                  <a:gd name="T1" fmla="*/ 0 h 27"/>
                  <a:gd name="T2" fmla="*/ 14 w 14"/>
                  <a:gd name="T3" fmla="*/ 13 h 27"/>
                  <a:gd name="T4" fmla="*/ 10 w 14"/>
                  <a:gd name="T5" fmla="*/ 27 h 27"/>
                  <a:gd name="T6" fmla="*/ 4 w 14"/>
                  <a:gd name="T7" fmla="*/ 23 h 27"/>
                  <a:gd name="T8" fmla="*/ 0 w 14"/>
                  <a:gd name="T9" fmla="*/ 11 h 27"/>
                  <a:gd name="T10" fmla="*/ 4 w 14"/>
                  <a:gd name="T11" fmla="*/ 6 h 27"/>
                  <a:gd name="T12" fmla="*/ 12 w 14"/>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14" h="27">
                    <a:moveTo>
                      <a:pt x="12" y="0"/>
                    </a:moveTo>
                    <a:lnTo>
                      <a:pt x="14" y="13"/>
                    </a:lnTo>
                    <a:lnTo>
                      <a:pt x="10" y="27"/>
                    </a:lnTo>
                    <a:lnTo>
                      <a:pt x="4" y="23"/>
                    </a:lnTo>
                    <a:lnTo>
                      <a:pt x="0" y="11"/>
                    </a:lnTo>
                    <a:lnTo>
                      <a:pt x="4" y="6"/>
                    </a:lnTo>
                    <a:lnTo>
                      <a:pt x="1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3" name="Freeform 138">
                <a:extLst>
                  <a:ext uri="{FF2B5EF4-FFF2-40B4-BE49-F238E27FC236}">
                    <a16:creationId xmlns:a16="http://schemas.microsoft.com/office/drawing/2014/main" id="{3CFE8D9F-0969-282F-C9A4-29E1F061879E}"/>
                  </a:ext>
                </a:extLst>
              </p:cNvPr>
              <p:cNvSpPr>
                <a:spLocks/>
              </p:cNvSpPr>
              <p:nvPr/>
            </p:nvSpPr>
            <p:spPr bwMode="auto">
              <a:xfrm>
                <a:off x="7458075" y="3420038"/>
                <a:ext cx="128588" cy="106411"/>
              </a:xfrm>
              <a:custGeom>
                <a:avLst/>
                <a:gdLst>
                  <a:gd name="T0" fmla="*/ 31 w 81"/>
                  <a:gd name="T1" fmla="*/ 0 h 67"/>
                  <a:gd name="T2" fmla="*/ 48 w 81"/>
                  <a:gd name="T3" fmla="*/ 19 h 67"/>
                  <a:gd name="T4" fmla="*/ 58 w 81"/>
                  <a:gd name="T5" fmla="*/ 25 h 67"/>
                  <a:gd name="T6" fmla="*/ 67 w 81"/>
                  <a:gd name="T7" fmla="*/ 26 h 67"/>
                  <a:gd name="T8" fmla="*/ 77 w 81"/>
                  <a:gd name="T9" fmla="*/ 21 h 67"/>
                  <a:gd name="T10" fmla="*/ 81 w 81"/>
                  <a:gd name="T11" fmla="*/ 38 h 67"/>
                  <a:gd name="T12" fmla="*/ 60 w 81"/>
                  <a:gd name="T13" fmla="*/ 44 h 67"/>
                  <a:gd name="T14" fmla="*/ 48 w 81"/>
                  <a:gd name="T15" fmla="*/ 61 h 67"/>
                  <a:gd name="T16" fmla="*/ 25 w 81"/>
                  <a:gd name="T17" fmla="*/ 48 h 67"/>
                  <a:gd name="T18" fmla="*/ 19 w 81"/>
                  <a:gd name="T19" fmla="*/ 67 h 67"/>
                  <a:gd name="T20" fmla="*/ 2 w 81"/>
                  <a:gd name="T21" fmla="*/ 67 h 67"/>
                  <a:gd name="T22" fmla="*/ 0 w 81"/>
                  <a:gd name="T23" fmla="*/ 50 h 67"/>
                  <a:gd name="T24" fmla="*/ 8 w 81"/>
                  <a:gd name="T25" fmla="*/ 38 h 67"/>
                  <a:gd name="T26" fmla="*/ 21 w 81"/>
                  <a:gd name="T27" fmla="*/ 36 h 67"/>
                  <a:gd name="T28" fmla="*/ 27 w 81"/>
                  <a:gd name="T29" fmla="*/ 13 h 67"/>
                  <a:gd name="T30" fmla="*/ 31 w 81"/>
                  <a:gd name="T31"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 h="67">
                    <a:moveTo>
                      <a:pt x="31" y="0"/>
                    </a:moveTo>
                    <a:lnTo>
                      <a:pt x="48" y="19"/>
                    </a:lnTo>
                    <a:lnTo>
                      <a:pt x="58" y="25"/>
                    </a:lnTo>
                    <a:lnTo>
                      <a:pt x="67" y="26"/>
                    </a:lnTo>
                    <a:lnTo>
                      <a:pt x="77" y="21"/>
                    </a:lnTo>
                    <a:lnTo>
                      <a:pt x="81" y="38"/>
                    </a:lnTo>
                    <a:lnTo>
                      <a:pt x="60" y="44"/>
                    </a:lnTo>
                    <a:lnTo>
                      <a:pt x="48" y="61"/>
                    </a:lnTo>
                    <a:lnTo>
                      <a:pt x="25" y="48"/>
                    </a:lnTo>
                    <a:lnTo>
                      <a:pt x="19" y="67"/>
                    </a:lnTo>
                    <a:lnTo>
                      <a:pt x="2" y="67"/>
                    </a:lnTo>
                    <a:lnTo>
                      <a:pt x="0" y="50"/>
                    </a:lnTo>
                    <a:lnTo>
                      <a:pt x="8" y="38"/>
                    </a:lnTo>
                    <a:lnTo>
                      <a:pt x="21" y="36"/>
                    </a:lnTo>
                    <a:lnTo>
                      <a:pt x="27" y="13"/>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4" name="Freeform 151">
                <a:extLst>
                  <a:ext uri="{FF2B5EF4-FFF2-40B4-BE49-F238E27FC236}">
                    <a16:creationId xmlns:a16="http://schemas.microsoft.com/office/drawing/2014/main" id="{4ABE26A6-6223-015D-AECF-440A48B897E5}"/>
                  </a:ext>
                </a:extLst>
              </p:cNvPr>
              <p:cNvSpPr>
                <a:spLocks/>
              </p:cNvSpPr>
              <p:nvPr/>
            </p:nvSpPr>
            <p:spPr bwMode="auto">
              <a:xfrm>
                <a:off x="7497762" y="3162747"/>
                <a:ext cx="69850" cy="247762"/>
              </a:xfrm>
              <a:custGeom>
                <a:avLst/>
                <a:gdLst>
                  <a:gd name="T0" fmla="*/ 15 w 44"/>
                  <a:gd name="T1" fmla="*/ 0 h 156"/>
                  <a:gd name="T2" fmla="*/ 19 w 44"/>
                  <a:gd name="T3" fmla="*/ 16 h 156"/>
                  <a:gd name="T4" fmla="*/ 23 w 44"/>
                  <a:gd name="T5" fmla="*/ 31 h 156"/>
                  <a:gd name="T6" fmla="*/ 23 w 44"/>
                  <a:gd name="T7" fmla="*/ 50 h 156"/>
                  <a:gd name="T8" fmla="*/ 29 w 44"/>
                  <a:gd name="T9" fmla="*/ 69 h 156"/>
                  <a:gd name="T10" fmla="*/ 44 w 44"/>
                  <a:gd name="T11" fmla="*/ 102 h 156"/>
                  <a:gd name="T12" fmla="*/ 23 w 44"/>
                  <a:gd name="T13" fmla="*/ 94 h 156"/>
                  <a:gd name="T14" fmla="*/ 13 w 44"/>
                  <a:gd name="T15" fmla="*/ 123 h 156"/>
                  <a:gd name="T16" fmla="*/ 27 w 44"/>
                  <a:gd name="T17" fmla="*/ 139 h 156"/>
                  <a:gd name="T18" fmla="*/ 27 w 44"/>
                  <a:gd name="T19" fmla="*/ 152 h 156"/>
                  <a:gd name="T20" fmla="*/ 17 w 44"/>
                  <a:gd name="T21" fmla="*/ 141 h 156"/>
                  <a:gd name="T22" fmla="*/ 8 w 44"/>
                  <a:gd name="T23" fmla="*/ 156 h 156"/>
                  <a:gd name="T24" fmla="*/ 6 w 44"/>
                  <a:gd name="T25" fmla="*/ 141 h 156"/>
                  <a:gd name="T26" fmla="*/ 8 w 44"/>
                  <a:gd name="T27" fmla="*/ 123 h 156"/>
                  <a:gd name="T28" fmla="*/ 6 w 44"/>
                  <a:gd name="T29" fmla="*/ 104 h 156"/>
                  <a:gd name="T30" fmla="*/ 10 w 44"/>
                  <a:gd name="T31" fmla="*/ 91 h 156"/>
                  <a:gd name="T32" fmla="*/ 10 w 44"/>
                  <a:gd name="T33" fmla="*/ 66 h 156"/>
                  <a:gd name="T34" fmla="*/ 0 w 44"/>
                  <a:gd name="T35" fmla="*/ 46 h 156"/>
                  <a:gd name="T36" fmla="*/ 2 w 44"/>
                  <a:gd name="T37" fmla="*/ 22 h 156"/>
                  <a:gd name="T38" fmla="*/ 15 w 44"/>
                  <a:gd name="T39" fmla="*/ 14 h 156"/>
                  <a:gd name="T40" fmla="*/ 10 w 44"/>
                  <a:gd name="T41" fmla="*/ 4 h 156"/>
                  <a:gd name="T42" fmla="*/ 15 w 44"/>
                  <a:gd name="T4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 h="156">
                    <a:moveTo>
                      <a:pt x="15" y="0"/>
                    </a:moveTo>
                    <a:lnTo>
                      <a:pt x="19" y="16"/>
                    </a:lnTo>
                    <a:lnTo>
                      <a:pt x="23" y="31"/>
                    </a:lnTo>
                    <a:lnTo>
                      <a:pt x="23" y="50"/>
                    </a:lnTo>
                    <a:lnTo>
                      <a:pt x="29" y="69"/>
                    </a:lnTo>
                    <a:lnTo>
                      <a:pt x="44" y="102"/>
                    </a:lnTo>
                    <a:lnTo>
                      <a:pt x="23" y="94"/>
                    </a:lnTo>
                    <a:lnTo>
                      <a:pt x="13" y="123"/>
                    </a:lnTo>
                    <a:lnTo>
                      <a:pt x="27" y="139"/>
                    </a:lnTo>
                    <a:lnTo>
                      <a:pt x="27" y="152"/>
                    </a:lnTo>
                    <a:lnTo>
                      <a:pt x="17" y="141"/>
                    </a:lnTo>
                    <a:lnTo>
                      <a:pt x="8" y="156"/>
                    </a:lnTo>
                    <a:lnTo>
                      <a:pt x="6" y="141"/>
                    </a:lnTo>
                    <a:lnTo>
                      <a:pt x="8" y="123"/>
                    </a:lnTo>
                    <a:lnTo>
                      <a:pt x="6" y="104"/>
                    </a:lnTo>
                    <a:lnTo>
                      <a:pt x="10" y="91"/>
                    </a:lnTo>
                    <a:lnTo>
                      <a:pt x="10" y="66"/>
                    </a:lnTo>
                    <a:lnTo>
                      <a:pt x="0" y="46"/>
                    </a:lnTo>
                    <a:lnTo>
                      <a:pt x="2" y="22"/>
                    </a:lnTo>
                    <a:lnTo>
                      <a:pt x="15" y="14"/>
                    </a:lnTo>
                    <a:lnTo>
                      <a:pt x="10" y="4"/>
                    </a:lnTo>
                    <a:lnTo>
                      <a:pt x="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5" name="Freeform 153">
                <a:extLst>
                  <a:ext uri="{FF2B5EF4-FFF2-40B4-BE49-F238E27FC236}">
                    <a16:creationId xmlns:a16="http://schemas.microsoft.com/office/drawing/2014/main" id="{0734653C-288C-5AB9-5C79-7832C73443D5}"/>
                  </a:ext>
                </a:extLst>
              </p:cNvPr>
              <p:cNvSpPr>
                <a:spLocks/>
              </p:cNvSpPr>
              <p:nvPr/>
            </p:nvSpPr>
            <p:spPr bwMode="auto">
              <a:xfrm>
                <a:off x="4146551" y="3142100"/>
                <a:ext cx="98425" cy="103235"/>
              </a:xfrm>
              <a:custGeom>
                <a:avLst/>
                <a:gdLst>
                  <a:gd name="T0" fmla="*/ 46 w 62"/>
                  <a:gd name="T1" fmla="*/ 0 h 65"/>
                  <a:gd name="T2" fmla="*/ 62 w 62"/>
                  <a:gd name="T3" fmla="*/ 11 h 65"/>
                  <a:gd name="T4" fmla="*/ 52 w 62"/>
                  <a:gd name="T5" fmla="*/ 25 h 65"/>
                  <a:gd name="T6" fmla="*/ 56 w 62"/>
                  <a:gd name="T7" fmla="*/ 38 h 65"/>
                  <a:gd name="T8" fmla="*/ 44 w 62"/>
                  <a:gd name="T9" fmla="*/ 56 h 65"/>
                  <a:gd name="T10" fmla="*/ 20 w 62"/>
                  <a:gd name="T11" fmla="*/ 65 h 65"/>
                  <a:gd name="T12" fmla="*/ 0 w 62"/>
                  <a:gd name="T13" fmla="*/ 63 h 65"/>
                  <a:gd name="T14" fmla="*/ 12 w 62"/>
                  <a:gd name="T15" fmla="*/ 42 h 65"/>
                  <a:gd name="T16" fmla="*/ 4 w 62"/>
                  <a:gd name="T17" fmla="*/ 25 h 65"/>
                  <a:gd name="T18" fmla="*/ 23 w 62"/>
                  <a:gd name="T19" fmla="*/ 10 h 65"/>
                  <a:gd name="T20" fmla="*/ 35 w 62"/>
                  <a:gd name="T21" fmla="*/ 0 h 65"/>
                  <a:gd name="T22" fmla="*/ 46 w 62"/>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65">
                    <a:moveTo>
                      <a:pt x="46" y="0"/>
                    </a:moveTo>
                    <a:lnTo>
                      <a:pt x="62" y="11"/>
                    </a:lnTo>
                    <a:lnTo>
                      <a:pt x="52" y="25"/>
                    </a:lnTo>
                    <a:lnTo>
                      <a:pt x="56" y="38"/>
                    </a:lnTo>
                    <a:lnTo>
                      <a:pt x="44" y="56"/>
                    </a:lnTo>
                    <a:lnTo>
                      <a:pt x="20" y="65"/>
                    </a:lnTo>
                    <a:lnTo>
                      <a:pt x="0" y="63"/>
                    </a:lnTo>
                    <a:lnTo>
                      <a:pt x="12" y="42"/>
                    </a:lnTo>
                    <a:lnTo>
                      <a:pt x="4" y="25"/>
                    </a:lnTo>
                    <a:lnTo>
                      <a:pt x="23" y="10"/>
                    </a:lnTo>
                    <a:lnTo>
                      <a:pt x="35" y="0"/>
                    </a:lnTo>
                    <a:lnTo>
                      <a:pt x="4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6" name="Freeform 155">
                <a:extLst>
                  <a:ext uri="{FF2B5EF4-FFF2-40B4-BE49-F238E27FC236}">
                    <a16:creationId xmlns:a16="http://schemas.microsoft.com/office/drawing/2014/main" id="{FC88ADD3-F938-12FA-930B-340C4BA54C82}"/>
                  </a:ext>
                </a:extLst>
              </p:cNvPr>
              <p:cNvSpPr>
                <a:spLocks/>
              </p:cNvSpPr>
              <p:nvPr/>
            </p:nvSpPr>
            <p:spPr bwMode="auto">
              <a:xfrm>
                <a:off x="4610101" y="3111924"/>
                <a:ext cx="39688" cy="39706"/>
              </a:xfrm>
              <a:custGeom>
                <a:avLst/>
                <a:gdLst>
                  <a:gd name="T0" fmla="*/ 19 w 25"/>
                  <a:gd name="T1" fmla="*/ 0 h 25"/>
                  <a:gd name="T2" fmla="*/ 25 w 25"/>
                  <a:gd name="T3" fmla="*/ 11 h 25"/>
                  <a:gd name="T4" fmla="*/ 17 w 25"/>
                  <a:gd name="T5" fmla="*/ 25 h 25"/>
                  <a:gd name="T6" fmla="*/ 2 w 25"/>
                  <a:gd name="T7" fmla="*/ 13 h 25"/>
                  <a:gd name="T8" fmla="*/ 0 w 25"/>
                  <a:gd name="T9" fmla="*/ 7 h 25"/>
                  <a:gd name="T10" fmla="*/ 19 w 25"/>
                  <a:gd name="T11" fmla="*/ 0 h 25"/>
                </a:gdLst>
                <a:ahLst/>
                <a:cxnLst>
                  <a:cxn ang="0">
                    <a:pos x="T0" y="T1"/>
                  </a:cxn>
                  <a:cxn ang="0">
                    <a:pos x="T2" y="T3"/>
                  </a:cxn>
                  <a:cxn ang="0">
                    <a:pos x="T4" y="T5"/>
                  </a:cxn>
                  <a:cxn ang="0">
                    <a:pos x="T6" y="T7"/>
                  </a:cxn>
                  <a:cxn ang="0">
                    <a:pos x="T8" y="T9"/>
                  </a:cxn>
                  <a:cxn ang="0">
                    <a:pos x="T10" y="T11"/>
                  </a:cxn>
                </a:cxnLst>
                <a:rect l="0" t="0" r="r" b="b"/>
                <a:pathLst>
                  <a:path w="25" h="25">
                    <a:moveTo>
                      <a:pt x="19" y="0"/>
                    </a:moveTo>
                    <a:lnTo>
                      <a:pt x="25" y="11"/>
                    </a:lnTo>
                    <a:lnTo>
                      <a:pt x="17" y="25"/>
                    </a:lnTo>
                    <a:lnTo>
                      <a:pt x="2" y="13"/>
                    </a:lnTo>
                    <a:lnTo>
                      <a:pt x="0" y="7"/>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7" name="Freeform 159">
                <a:extLst>
                  <a:ext uri="{FF2B5EF4-FFF2-40B4-BE49-F238E27FC236}">
                    <a16:creationId xmlns:a16="http://schemas.microsoft.com/office/drawing/2014/main" id="{B12CDC7D-8746-F00D-3746-21F0324516CE}"/>
                  </a:ext>
                </a:extLst>
              </p:cNvPr>
              <p:cNvSpPr>
                <a:spLocks/>
              </p:cNvSpPr>
              <p:nvPr/>
            </p:nvSpPr>
            <p:spPr bwMode="auto">
              <a:xfrm>
                <a:off x="4232276" y="3032513"/>
                <a:ext cx="173038" cy="265233"/>
              </a:xfrm>
              <a:custGeom>
                <a:avLst/>
                <a:gdLst>
                  <a:gd name="T0" fmla="*/ 44 w 109"/>
                  <a:gd name="T1" fmla="*/ 0 h 167"/>
                  <a:gd name="T2" fmla="*/ 29 w 109"/>
                  <a:gd name="T3" fmla="*/ 23 h 167"/>
                  <a:gd name="T4" fmla="*/ 42 w 109"/>
                  <a:gd name="T5" fmla="*/ 19 h 167"/>
                  <a:gd name="T6" fmla="*/ 60 w 109"/>
                  <a:gd name="T7" fmla="*/ 19 h 167"/>
                  <a:gd name="T8" fmla="*/ 54 w 109"/>
                  <a:gd name="T9" fmla="*/ 34 h 167"/>
                  <a:gd name="T10" fmla="*/ 42 w 109"/>
                  <a:gd name="T11" fmla="*/ 52 h 167"/>
                  <a:gd name="T12" fmla="*/ 58 w 109"/>
                  <a:gd name="T13" fmla="*/ 54 h 167"/>
                  <a:gd name="T14" fmla="*/ 58 w 109"/>
                  <a:gd name="T15" fmla="*/ 56 h 167"/>
                  <a:gd name="T16" fmla="*/ 69 w 109"/>
                  <a:gd name="T17" fmla="*/ 79 h 167"/>
                  <a:gd name="T18" fmla="*/ 79 w 109"/>
                  <a:gd name="T19" fmla="*/ 82 h 167"/>
                  <a:gd name="T20" fmla="*/ 88 w 109"/>
                  <a:gd name="T21" fmla="*/ 104 h 167"/>
                  <a:gd name="T22" fmla="*/ 92 w 109"/>
                  <a:gd name="T23" fmla="*/ 111 h 167"/>
                  <a:gd name="T24" fmla="*/ 109 w 109"/>
                  <a:gd name="T25" fmla="*/ 113 h 167"/>
                  <a:gd name="T26" fmla="*/ 108 w 109"/>
                  <a:gd name="T27" fmla="*/ 127 h 167"/>
                  <a:gd name="T28" fmla="*/ 100 w 109"/>
                  <a:gd name="T29" fmla="*/ 132 h 167"/>
                  <a:gd name="T30" fmla="*/ 106 w 109"/>
                  <a:gd name="T31" fmla="*/ 142 h 167"/>
                  <a:gd name="T32" fmla="*/ 92 w 109"/>
                  <a:gd name="T33" fmla="*/ 150 h 167"/>
                  <a:gd name="T34" fmla="*/ 73 w 109"/>
                  <a:gd name="T35" fmla="*/ 150 h 167"/>
                  <a:gd name="T36" fmla="*/ 50 w 109"/>
                  <a:gd name="T37" fmla="*/ 155 h 167"/>
                  <a:gd name="T38" fmla="*/ 44 w 109"/>
                  <a:gd name="T39" fmla="*/ 151 h 167"/>
                  <a:gd name="T40" fmla="*/ 35 w 109"/>
                  <a:gd name="T41" fmla="*/ 161 h 167"/>
                  <a:gd name="T42" fmla="*/ 21 w 109"/>
                  <a:gd name="T43" fmla="*/ 159 h 167"/>
                  <a:gd name="T44" fmla="*/ 12 w 109"/>
                  <a:gd name="T45" fmla="*/ 167 h 167"/>
                  <a:gd name="T46" fmla="*/ 6 w 109"/>
                  <a:gd name="T47" fmla="*/ 163 h 167"/>
                  <a:gd name="T48" fmla="*/ 25 w 109"/>
                  <a:gd name="T49" fmla="*/ 142 h 167"/>
                  <a:gd name="T50" fmla="*/ 37 w 109"/>
                  <a:gd name="T51" fmla="*/ 138 h 167"/>
                  <a:gd name="T52" fmla="*/ 15 w 109"/>
                  <a:gd name="T53" fmla="*/ 136 h 167"/>
                  <a:gd name="T54" fmla="*/ 12 w 109"/>
                  <a:gd name="T55" fmla="*/ 128 h 167"/>
                  <a:gd name="T56" fmla="*/ 27 w 109"/>
                  <a:gd name="T57" fmla="*/ 123 h 167"/>
                  <a:gd name="T58" fmla="*/ 19 w 109"/>
                  <a:gd name="T59" fmla="*/ 111 h 167"/>
                  <a:gd name="T60" fmla="*/ 21 w 109"/>
                  <a:gd name="T61" fmla="*/ 102 h 167"/>
                  <a:gd name="T62" fmla="*/ 42 w 109"/>
                  <a:gd name="T63" fmla="*/ 102 h 167"/>
                  <a:gd name="T64" fmla="*/ 44 w 109"/>
                  <a:gd name="T65" fmla="*/ 90 h 167"/>
                  <a:gd name="T66" fmla="*/ 35 w 109"/>
                  <a:gd name="T67" fmla="*/ 79 h 167"/>
                  <a:gd name="T68" fmla="*/ 19 w 109"/>
                  <a:gd name="T69" fmla="*/ 75 h 167"/>
                  <a:gd name="T70" fmla="*/ 15 w 109"/>
                  <a:gd name="T71" fmla="*/ 71 h 167"/>
                  <a:gd name="T72" fmla="*/ 21 w 109"/>
                  <a:gd name="T73" fmla="*/ 63 h 167"/>
                  <a:gd name="T74" fmla="*/ 15 w 109"/>
                  <a:gd name="T75" fmla="*/ 57 h 167"/>
                  <a:gd name="T76" fmla="*/ 8 w 109"/>
                  <a:gd name="T77" fmla="*/ 65 h 167"/>
                  <a:gd name="T78" fmla="*/ 8 w 109"/>
                  <a:gd name="T79" fmla="*/ 46 h 167"/>
                  <a:gd name="T80" fmla="*/ 0 w 109"/>
                  <a:gd name="T81" fmla="*/ 36 h 167"/>
                  <a:gd name="T82" fmla="*/ 6 w 109"/>
                  <a:gd name="T83" fmla="*/ 15 h 167"/>
                  <a:gd name="T84" fmla="*/ 15 w 109"/>
                  <a:gd name="T85" fmla="*/ 0 h 167"/>
                  <a:gd name="T86" fmla="*/ 27 w 109"/>
                  <a:gd name="T87" fmla="*/ 2 h 167"/>
                  <a:gd name="T88" fmla="*/ 44 w 109"/>
                  <a:gd name="T8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9" h="167">
                    <a:moveTo>
                      <a:pt x="44" y="0"/>
                    </a:moveTo>
                    <a:lnTo>
                      <a:pt x="29" y="23"/>
                    </a:lnTo>
                    <a:lnTo>
                      <a:pt x="42" y="19"/>
                    </a:lnTo>
                    <a:lnTo>
                      <a:pt x="60" y="19"/>
                    </a:lnTo>
                    <a:lnTo>
                      <a:pt x="54" y="34"/>
                    </a:lnTo>
                    <a:lnTo>
                      <a:pt x="42" y="52"/>
                    </a:lnTo>
                    <a:lnTo>
                      <a:pt x="58" y="54"/>
                    </a:lnTo>
                    <a:lnTo>
                      <a:pt x="58" y="56"/>
                    </a:lnTo>
                    <a:lnTo>
                      <a:pt x="69" y="79"/>
                    </a:lnTo>
                    <a:lnTo>
                      <a:pt x="79" y="82"/>
                    </a:lnTo>
                    <a:lnTo>
                      <a:pt x="88" y="104"/>
                    </a:lnTo>
                    <a:lnTo>
                      <a:pt x="92" y="111"/>
                    </a:lnTo>
                    <a:lnTo>
                      <a:pt x="109" y="113"/>
                    </a:lnTo>
                    <a:lnTo>
                      <a:pt x="108" y="127"/>
                    </a:lnTo>
                    <a:lnTo>
                      <a:pt x="100" y="132"/>
                    </a:lnTo>
                    <a:lnTo>
                      <a:pt x="106" y="142"/>
                    </a:lnTo>
                    <a:lnTo>
                      <a:pt x="92" y="150"/>
                    </a:lnTo>
                    <a:lnTo>
                      <a:pt x="73" y="150"/>
                    </a:lnTo>
                    <a:lnTo>
                      <a:pt x="50" y="155"/>
                    </a:lnTo>
                    <a:lnTo>
                      <a:pt x="44" y="151"/>
                    </a:lnTo>
                    <a:lnTo>
                      <a:pt x="35" y="161"/>
                    </a:lnTo>
                    <a:lnTo>
                      <a:pt x="21" y="159"/>
                    </a:lnTo>
                    <a:lnTo>
                      <a:pt x="12" y="167"/>
                    </a:lnTo>
                    <a:lnTo>
                      <a:pt x="6" y="163"/>
                    </a:lnTo>
                    <a:lnTo>
                      <a:pt x="25" y="142"/>
                    </a:lnTo>
                    <a:lnTo>
                      <a:pt x="37" y="138"/>
                    </a:lnTo>
                    <a:lnTo>
                      <a:pt x="15" y="136"/>
                    </a:lnTo>
                    <a:lnTo>
                      <a:pt x="12" y="128"/>
                    </a:lnTo>
                    <a:lnTo>
                      <a:pt x="27" y="123"/>
                    </a:lnTo>
                    <a:lnTo>
                      <a:pt x="19" y="111"/>
                    </a:lnTo>
                    <a:lnTo>
                      <a:pt x="21" y="102"/>
                    </a:lnTo>
                    <a:lnTo>
                      <a:pt x="42" y="102"/>
                    </a:lnTo>
                    <a:lnTo>
                      <a:pt x="44" y="90"/>
                    </a:lnTo>
                    <a:lnTo>
                      <a:pt x="35" y="79"/>
                    </a:lnTo>
                    <a:lnTo>
                      <a:pt x="19" y="75"/>
                    </a:lnTo>
                    <a:lnTo>
                      <a:pt x="15" y="71"/>
                    </a:lnTo>
                    <a:lnTo>
                      <a:pt x="21" y="63"/>
                    </a:lnTo>
                    <a:lnTo>
                      <a:pt x="15" y="57"/>
                    </a:lnTo>
                    <a:lnTo>
                      <a:pt x="8" y="65"/>
                    </a:lnTo>
                    <a:lnTo>
                      <a:pt x="8" y="46"/>
                    </a:lnTo>
                    <a:lnTo>
                      <a:pt x="0" y="36"/>
                    </a:lnTo>
                    <a:lnTo>
                      <a:pt x="6" y="15"/>
                    </a:lnTo>
                    <a:lnTo>
                      <a:pt x="15" y="0"/>
                    </a:lnTo>
                    <a:lnTo>
                      <a:pt x="27"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8" name="Freeform 167">
                <a:extLst>
                  <a:ext uri="{FF2B5EF4-FFF2-40B4-BE49-F238E27FC236}">
                    <a16:creationId xmlns:a16="http://schemas.microsoft.com/office/drawing/2014/main" id="{5603A26D-F176-C7C5-ED12-0159C82D7BF0}"/>
                  </a:ext>
                </a:extLst>
              </p:cNvPr>
              <p:cNvSpPr>
                <a:spLocks/>
              </p:cNvSpPr>
              <p:nvPr/>
            </p:nvSpPr>
            <p:spPr bwMode="auto">
              <a:xfrm>
                <a:off x="3830638" y="2757751"/>
                <a:ext cx="236538" cy="109588"/>
              </a:xfrm>
              <a:custGeom>
                <a:avLst/>
                <a:gdLst>
                  <a:gd name="T0" fmla="*/ 113 w 149"/>
                  <a:gd name="T1" fmla="*/ 0 h 69"/>
                  <a:gd name="T2" fmla="*/ 136 w 149"/>
                  <a:gd name="T3" fmla="*/ 2 h 69"/>
                  <a:gd name="T4" fmla="*/ 132 w 149"/>
                  <a:gd name="T5" fmla="*/ 17 h 69"/>
                  <a:gd name="T6" fmla="*/ 149 w 149"/>
                  <a:gd name="T7" fmla="*/ 33 h 69"/>
                  <a:gd name="T8" fmla="*/ 132 w 149"/>
                  <a:gd name="T9" fmla="*/ 50 h 69"/>
                  <a:gd name="T10" fmla="*/ 92 w 149"/>
                  <a:gd name="T11" fmla="*/ 65 h 69"/>
                  <a:gd name="T12" fmla="*/ 78 w 149"/>
                  <a:gd name="T13" fmla="*/ 69 h 69"/>
                  <a:gd name="T14" fmla="*/ 61 w 149"/>
                  <a:gd name="T15" fmla="*/ 65 h 69"/>
                  <a:gd name="T16" fmla="*/ 21 w 149"/>
                  <a:gd name="T17" fmla="*/ 60 h 69"/>
                  <a:gd name="T18" fmla="*/ 36 w 149"/>
                  <a:gd name="T19" fmla="*/ 50 h 69"/>
                  <a:gd name="T20" fmla="*/ 4 w 149"/>
                  <a:gd name="T21" fmla="*/ 37 h 69"/>
                  <a:gd name="T22" fmla="*/ 29 w 149"/>
                  <a:gd name="T23" fmla="*/ 35 h 69"/>
                  <a:gd name="T24" fmla="*/ 29 w 149"/>
                  <a:gd name="T25" fmla="*/ 27 h 69"/>
                  <a:gd name="T26" fmla="*/ 0 w 149"/>
                  <a:gd name="T27" fmla="*/ 23 h 69"/>
                  <a:gd name="T28" fmla="*/ 9 w 149"/>
                  <a:gd name="T29" fmla="*/ 8 h 69"/>
                  <a:gd name="T30" fmla="*/ 30 w 149"/>
                  <a:gd name="T31" fmla="*/ 4 h 69"/>
                  <a:gd name="T32" fmla="*/ 53 w 149"/>
                  <a:gd name="T33" fmla="*/ 19 h 69"/>
                  <a:gd name="T34" fmla="*/ 73 w 149"/>
                  <a:gd name="T35" fmla="*/ 6 h 69"/>
                  <a:gd name="T36" fmla="*/ 92 w 149"/>
                  <a:gd name="T37" fmla="*/ 12 h 69"/>
                  <a:gd name="T38" fmla="*/ 113 w 149"/>
                  <a:gd name="T3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 h="69">
                    <a:moveTo>
                      <a:pt x="113" y="0"/>
                    </a:moveTo>
                    <a:lnTo>
                      <a:pt x="136" y="2"/>
                    </a:lnTo>
                    <a:lnTo>
                      <a:pt x="132" y="17"/>
                    </a:lnTo>
                    <a:lnTo>
                      <a:pt x="149" y="33"/>
                    </a:lnTo>
                    <a:lnTo>
                      <a:pt x="132" y="50"/>
                    </a:lnTo>
                    <a:lnTo>
                      <a:pt x="92" y="65"/>
                    </a:lnTo>
                    <a:lnTo>
                      <a:pt x="78" y="69"/>
                    </a:lnTo>
                    <a:lnTo>
                      <a:pt x="61" y="65"/>
                    </a:lnTo>
                    <a:lnTo>
                      <a:pt x="21" y="60"/>
                    </a:lnTo>
                    <a:lnTo>
                      <a:pt x="36" y="50"/>
                    </a:lnTo>
                    <a:lnTo>
                      <a:pt x="4" y="37"/>
                    </a:lnTo>
                    <a:lnTo>
                      <a:pt x="29" y="35"/>
                    </a:lnTo>
                    <a:lnTo>
                      <a:pt x="29" y="27"/>
                    </a:lnTo>
                    <a:lnTo>
                      <a:pt x="0" y="23"/>
                    </a:lnTo>
                    <a:lnTo>
                      <a:pt x="9" y="8"/>
                    </a:lnTo>
                    <a:lnTo>
                      <a:pt x="30" y="4"/>
                    </a:lnTo>
                    <a:lnTo>
                      <a:pt x="53" y="19"/>
                    </a:lnTo>
                    <a:lnTo>
                      <a:pt x="73" y="6"/>
                    </a:lnTo>
                    <a:lnTo>
                      <a:pt x="92" y="12"/>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9" name="Freeform 173">
                <a:extLst>
                  <a:ext uri="{FF2B5EF4-FFF2-40B4-BE49-F238E27FC236}">
                    <a16:creationId xmlns:a16="http://schemas.microsoft.com/office/drawing/2014/main" id="{9FDD1C60-AAC0-1B4E-851C-3FDD0B18C471}"/>
                  </a:ext>
                </a:extLst>
              </p:cNvPr>
              <p:cNvSpPr>
                <a:spLocks/>
              </p:cNvSpPr>
              <p:nvPr/>
            </p:nvSpPr>
            <p:spPr bwMode="auto">
              <a:xfrm>
                <a:off x="8320087" y="2562401"/>
                <a:ext cx="82550" cy="31764"/>
              </a:xfrm>
              <a:custGeom>
                <a:avLst/>
                <a:gdLst>
                  <a:gd name="T0" fmla="*/ 19 w 52"/>
                  <a:gd name="T1" fmla="*/ 0 h 20"/>
                  <a:gd name="T2" fmla="*/ 33 w 52"/>
                  <a:gd name="T3" fmla="*/ 0 h 20"/>
                  <a:gd name="T4" fmla="*/ 52 w 52"/>
                  <a:gd name="T5" fmla="*/ 10 h 20"/>
                  <a:gd name="T6" fmla="*/ 50 w 52"/>
                  <a:gd name="T7" fmla="*/ 12 h 20"/>
                  <a:gd name="T8" fmla="*/ 37 w 52"/>
                  <a:gd name="T9" fmla="*/ 18 h 20"/>
                  <a:gd name="T10" fmla="*/ 19 w 52"/>
                  <a:gd name="T11" fmla="*/ 20 h 20"/>
                  <a:gd name="T12" fmla="*/ 4 w 52"/>
                  <a:gd name="T13" fmla="*/ 20 h 20"/>
                  <a:gd name="T14" fmla="*/ 0 w 52"/>
                  <a:gd name="T15" fmla="*/ 12 h 20"/>
                  <a:gd name="T16" fmla="*/ 19 w 52"/>
                  <a:gd name="T17" fmla="*/ 2 h 20"/>
                  <a:gd name="T18" fmla="*/ 19 w 52"/>
                  <a:gd name="T1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20">
                    <a:moveTo>
                      <a:pt x="19" y="0"/>
                    </a:moveTo>
                    <a:lnTo>
                      <a:pt x="33" y="0"/>
                    </a:lnTo>
                    <a:lnTo>
                      <a:pt x="52" y="10"/>
                    </a:lnTo>
                    <a:lnTo>
                      <a:pt x="50" y="12"/>
                    </a:lnTo>
                    <a:lnTo>
                      <a:pt x="37" y="18"/>
                    </a:lnTo>
                    <a:lnTo>
                      <a:pt x="19" y="20"/>
                    </a:lnTo>
                    <a:lnTo>
                      <a:pt x="4" y="20"/>
                    </a:lnTo>
                    <a:lnTo>
                      <a:pt x="0" y="12"/>
                    </a:lnTo>
                    <a:lnTo>
                      <a:pt x="19"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90" name="Freeform 187">
                <a:extLst>
                  <a:ext uri="{FF2B5EF4-FFF2-40B4-BE49-F238E27FC236}">
                    <a16:creationId xmlns:a16="http://schemas.microsoft.com/office/drawing/2014/main" id="{60D5EF47-7615-723D-025D-03F784C37AA1}"/>
                  </a:ext>
                </a:extLst>
              </p:cNvPr>
              <p:cNvSpPr>
                <a:spLocks/>
              </p:cNvSpPr>
              <p:nvPr/>
            </p:nvSpPr>
            <p:spPr bwMode="auto">
              <a:xfrm>
                <a:off x="7461250" y="2468695"/>
                <a:ext cx="82550" cy="27000"/>
              </a:xfrm>
              <a:custGeom>
                <a:avLst/>
                <a:gdLst>
                  <a:gd name="T0" fmla="*/ 31 w 52"/>
                  <a:gd name="T1" fmla="*/ 0 h 17"/>
                  <a:gd name="T2" fmla="*/ 50 w 52"/>
                  <a:gd name="T3" fmla="*/ 9 h 17"/>
                  <a:gd name="T4" fmla="*/ 52 w 52"/>
                  <a:gd name="T5" fmla="*/ 17 h 17"/>
                  <a:gd name="T6" fmla="*/ 31 w 52"/>
                  <a:gd name="T7" fmla="*/ 17 h 17"/>
                  <a:gd name="T8" fmla="*/ 2 w 52"/>
                  <a:gd name="T9" fmla="*/ 13 h 17"/>
                  <a:gd name="T10" fmla="*/ 0 w 52"/>
                  <a:gd name="T11" fmla="*/ 11 h 17"/>
                  <a:gd name="T12" fmla="*/ 13 w 52"/>
                  <a:gd name="T13" fmla="*/ 2 h 17"/>
                  <a:gd name="T14" fmla="*/ 31 w 52"/>
                  <a:gd name="T15" fmla="*/ 0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7">
                    <a:moveTo>
                      <a:pt x="31" y="0"/>
                    </a:moveTo>
                    <a:lnTo>
                      <a:pt x="50" y="9"/>
                    </a:lnTo>
                    <a:lnTo>
                      <a:pt x="52" y="17"/>
                    </a:lnTo>
                    <a:lnTo>
                      <a:pt x="31" y="17"/>
                    </a:lnTo>
                    <a:lnTo>
                      <a:pt x="2" y="13"/>
                    </a:lnTo>
                    <a:lnTo>
                      <a:pt x="0" y="11"/>
                    </a:lnTo>
                    <a:lnTo>
                      <a:pt x="13" y="2"/>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95" name="Freeform 193">
                <a:extLst>
                  <a:ext uri="{FF2B5EF4-FFF2-40B4-BE49-F238E27FC236}">
                    <a16:creationId xmlns:a16="http://schemas.microsoft.com/office/drawing/2014/main" id="{423022FE-9B50-7B67-ECAD-8AD3BD4B900C}"/>
                  </a:ext>
                </a:extLst>
              </p:cNvPr>
              <p:cNvSpPr>
                <a:spLocks/>
              </p:cNvSpPr>
              <p:nvPr/>
            </p:nvSpPr>
            <p:spPr bwMode="auto">
              <a:xfrm>
                <a:off x="7597775" y="2395637"/>
                <a:ext cx="104775" cy="36530"/>
              </a:xfrm>
              <a:custGeom>
                <a:avLst/>
                <a:gdLst>
                  <a:gd name="T0" fmla="*/ 4 w 66"/>
                  <a:gd name="T1" fmla="*/ 0 h 23"/>
                  <a:gd name="T2" fmla="*/ 31 w 66"/>
                  <a:gd name="T3" fmla="*/ 6 h 23"/>
                  <a:gd name="T4" fmla="*/ 66 w 66"/>
                  <a:gd name="T5" fmla="*/ 11 h 23"/>
                  <a:gd name="T6" fmla="*/ 50 w 66"/>
                  <a:gd name="T7" fmla="*/ 23 h 23"/>
                  <a:gd name="T8" fmla="*/ 27 w 66"/>
                  <a:gd name="T9" fmla="*/ 19 h 23"/>
                  <a:gd name="T10" fmla="*/ 0 w 66"/>
                  <a:gd name="T11" fmla="*/ 9 h 23"/>
                  <a:gd name="T12" fmla="*/ 4 w 66"/>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66" h="23">
                    <a:moveTo>
                      <a:pt x="4" y="0"/>
                    </a:moveTo>
                    <a:lnTo>
                      <a:pt x="31" y="6"/>
                    </a:lnTo>
                    <a:lnTo>
                      <a:pt x="66" y="11"/>
                    </a:lnTo>
                    <a:lnTo>
                      <a:pt x="50" y="23"/>
                    </a:lnTo>
                    <a:lnTo>
                      <a:pt x="27" y="19"/>
                    </a:lnTo>
                    <a:lnTo>
                      <a:pt x="0" y="9"/>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24" name="Freeform 197">
                <a:extLst>
                  <a:ext uri="{FF2B5EF4-FFF2-40B4-BE49-F238E27FC236}">
                    <a16:creationId xmlns:a16="http://schemas.microsoft.com/office/drawing/2014/main" id="{0E59401E-15CA-D6C5-99EA-89031EC256E1}"/>
                  </a:ext>
                </a:extLst>
              </p:cNvPr>
              <p:cNvSpPr>
                <a:spLocks/>
              </p:cNvSpPr>
              <p:nvPr/>
            </p:nvSpPr>
            <p:spPr bwMode="auto">
              <a:xfrm>
                <a:off x="7397750" y="2367049"/>
                <a:ext cx="179388" cy="68294"/>
              </a:xfrm>
              <a:custGeom>
                <a:avLst/>
                <a:gdLst>
                  <a:gd name="T0" fmla="*/ 25 w 113"/>
                  <a:gd name="T1" fmla="*/ 0 h 43"/>
                  <a:gd name="T2" fmla="*/ 61 w 113"/>
                  <a:gd name="T3" fmla="*/ 0 h 43"/>
                  <a:gd name="T4" fmla="*/ 113 w 113"/>
                  <a:gd name="T5" fmla="*/ 16 h 43"/>
                  <a:gd name="T6" fmla="*/ 101 w 113"/>
                  <a:gd name="T7" fmla="*/ 37 h 43"/>
                  <a:gd name="T8" fmla="*/ 50 w 113"/>
                  <a:gd name="T9" fmla="*/ 37 h 43"/>
                  <a:gd name="T10" fmla="*/ 27 w 113"/>
                  <a:gd name="T11" fmla="*/ 43 h 43"/>
                  <a:gd name="T12" fmla="*/ 0 w 113"/>
                  <a:gd name="T13" fmla="*/ 25 h 43"/>
                  <a:gd name="T14" fmla="*/ 7 w 113"/>
                  <a:gd name="T15" fmla="*/ 4 h 43"/>
                  <a:gd name="T16" fmla="*/ 25 w 113"/>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 h="43">
                    <a:moveTo>
                      <a:pt x="25" y="0"/>
                    </a:moveTo>
                    <a:lnTo>
                      <a:pt x="61" y="0"/>
                    </a:lnTo>
                    <a:lnTo>
                      <a:pt x="113" y="16"/>
                    </a:lnTo>
                    <a:lnTo>
                      <a:pt x="101" y="37"/>
                    </a:lnTo>
                    <a:lnTo>
                      <a:pt x="50" y="37"/>
                    </a:lnTo>
                    <a:lnTo>
                      <a:pt x="27" y="43"/>
                    </a:lnTo>
                    <a:lnTo>
                      <a:pt x="0" y="25"/>
                    </a:lnTo>
                    <a:lnTo>
                      <a:pt x="7" y="4"/>
                    </a:lnTo>
                    <a:lnTo>
                      <a:pt x="2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25" name="Freeform 203">
                <a:extLst>
                  <a:ext uri="{FF2B5EF4-FFF2-40B4-BE49-F238E27FC236}">
                    <a16:creationId xmlns:a16="http://schemas.microsoft.com/office/drawing/2014/main" id="{B7BF455B-B5B0-32B6-AD6D-E901959CBB94}"/>
                  </a:ext>
                </a:extLst>
              </p:cNvPr>
              <p:cNvSpPr>
                <a:spLocks/>
              </p:cNvSpPr>
              <p:nvPr/>
            </p:nvSpPr>
            <p:spPr bwMode="auto">
              <a:xfrm>
                <a:off x="5505451" y="2328932"/>
                <a:ext cx="387350" cy="273173"/>
              </a:xfrm>
              <a:custGeom>
                <a:avLst/>
                <a:gdLst>
                  <a:gd name="T0" fmla="*/ 234 w 244"/>
                  <a:gd name="T1" fmla="*/ 0 h 172"/>
                  <a:gd name="T2" fmla="*/ 244 w 244"/>
                  <a:gd name="T3" fmla="*/ 13 h 172"/>
                  <a:gd name="T4" fmla="*/ 234 w 244"/>
                  <a:gd name="T5" fmla="*/ 23 h 172"/>
                  <a:gd name="T6" fmla="*/ 184 w 244"/>
                  <a:gd name="T7" fmla="*/ 34 h 172"/>
                  <a:gd name="T8" fmla="*/ 142 w 244"/>
                  <a:gd name="T9" fmla="*/ 49 h 172"/>
                  <a:gd name="T10" fmla="*/ 98 w 244"/>
                  <a:gd name="T11" fmla="*/ 74 h 172"/>
                  <a:gd name="T12" fmla="*/ 77 w 244"/>
                  <a:gd name="T13" fmla="*/ 101 h 172"/>
                  <a:gd name="T14" fmla="*/ 56 w 244"/>
                  <a:gd name="T15" fmla="*/ 128 h 172"/>
                  <a:gd name="T16" fmla="*/ 58 w 244"/>
                  <a:gd name="T17" fmla="*/ 149 h 172"/>
                  <a:gd name="T18" fmla="*/ 85 w 244"/>
                  <a:gd name="T19" fmla="*/ 168 h 172"/>
                  <a:gd name="T20" fmla="*/ 77 w 244"/>
                  <a:gd name="T21" fmla="*/ 172 h 172"/>
                  <a:gd name="T22" fmla="*/ 31 w 244"/>
                  <a:gd name="T23" fmla="*/ 168 h 172"/>
                  <a:gd name="T24" fmla="*/ 29 w 244"/>
                  <a:gd name="T25" fmla="*/ 157 h 172"/>
                  <a:gd name="T26" fmla="*/ 2 w 244"/>
                  <a:gd name="T27" fmla="*/ 151 h 172"/>
                  <a:gd name="T28" fmla="*/ 0 w 244"/>
                  <a:gd name="T29" fmla="*/ 136 h 172"/>
                  <a:gd name="T30" fmla="*/ 15 w 244"/>
                  <a:gd name="T31" fmla="*/ 130 h 172"/>
                  <a:gd name="T32" fmla="*/ 14 w 244"/>
                  <a:gd name="T33" fmla="*/ 115 h 172"/>
                  <a:gd name="T34" fmla="*/ 42 w 244"/>
                  <a:gd name="T35" fmla="*/ 94 h 172"/>
                  <a:gd name="T36" fmla="*/ 29 w 244"/>
                  <a:gd name="T37" fmla="*/ 90 h 172"/>
                  <a:gd name="T38" fmla="*/ 62 w 244"/>
                  <a:gd name="T39" fmla="*/ 67 h 172"/>
                  <a:gd name="T40" fmla="*/ 58 w 244"/>
                  <a:gd name="T41" fmla="*/ 53 h 172"/>
                  <a:gd name="T42" fmla="*/ 90 w 244"/>
                  <a:gd name="T43" fmla="*/ 38 h 172"/>
                  <a:gd name="T44" fmla="*/ 134 w 244"/>
                  <a:gd name="T45" fmla="*/ 21 h 172"/>
                  <a:gd name="T46" fmla="*/ 182 w 244"/>
                  <a:gd name="T47" fmla="*/ 15 h 172"/>
                  <a:gd name="T48" fmla="*/ 205 w 244"/>
                  <a:gd name="T49" fmla="*/ 5 h 172"/>
                  <a:gd name="T50" fmla="*/ 234 w 244"/>
                  <a:gd name="T5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172">
                    <a:moveTo>
                      <a:pt x="234" y="0"/>
                    </a:moveTo>
                    <a:lnTo>
                      <a:pt x="244" y="13"/>
                    </a:lnTo>
                    <a:lnTo>
                      <a:pt x="234" y="23"/>
                    </a:lnTo>
                    <a:lnTo>
                      <a:pt x="184" y="34"/>
                    </a:lnTo>
                    <a:lnTo>
                      <a:pt x="142" y="49"/>
                    </a:lnTo>
                    <a:lnTo>
                      <a:pt x="98" y="74"/>
                    </a:lnTo>
                    <a:lnTo>
                      <a:pt x="77" y="101"/>
                    </a:lnTo>
                    <a:lnTo>
                      <a:pt x="56" y="128"/>
                    </a:lnTo>
                    <a:lnTo>
                      <a:pt x="58" y="149"/>
                    </a:lnTo>
                    <a:lnTo>
                      <a:pt x="85" y="168"/>
                    </a:lnTo>
                    <a:lnTo>
                      <a:pt x="77" y="172"/>
                    </a:lnTo>
                    <a:lnTo>
                      <a:pt x="31" y="168"/>
                    </a:lnTo>
                    <a:lnTo>
                      <a:pt x="29" y="157"/>
                    </a:lnTo>
                    <a:lnTo>
                      <a:pt x="2" y="151"/>
                    </a:lnTo>
                    <a:lnTo>
                      <a:pt x="0" y="136"/>
                    </a:lnTo>
                    <a:lnTo>
                      <a:pt x="15" y="130"/>
                    </a:lnTo>
                    <a:lnTo>
                      <a:pt x="14" y="115"/>
                    </a:lnTo>
                    <a:lnTo>
                      <a:pt x="42" y="94"/>
                    </a:lnTo>
                    <a:lnTo>
                      <a:pt x="29" y="90"/>
                    </a:lnTo>
                    <a:lnTo>
                      <a:pt x="62" y="67"/>
                    </a:lnTo>
                    <a:lnTo>
                      <a:pt x="58" y="53"/>
                    </a:lnTo>
                    <a:lnTo>
                      <a:pt x="90" y="38"/>
                    </a:lnTo>
                    <a:lnTo>
                      <a:pt x="134" y="21"/>
                    </a:lnTo>
                    <a:lnTo>
                      <a:pt x="182" y="15"/>
                    </a:lnTo>
                    <a:lnTo>
                      <a:pt x="205" y="5"/>
                    </a:lnTo>
                    <a:lnTo>
                      <a:pt x="23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27" name="Freeform 210">
                <a:extLst>
                  <a:ext uri="{FF2B5EF4-FFF2-40B4-BE49-F238E27FC236}">
                    <a16:creationId xmlns:a16="http://schemas.microsoft.com/office/drawing/2014/main" id="{6CC686BB-2714-0F2B-458E-440C141F7EED}"/>
                  </a:ext>
                </a:extLst>
              </p:cNvPr>
              <p:cNvSpPr>
                <a:spLocks/>
              </p:cNvSpPr>
              <p:nvPr/>
            </p:nvSpPr>
            <p:spPr bwMode="auto">
              <a:xfrm>
                <a:off x="3979863" y="2292403"/>
                <a:ext cx="4592637" cy="3014437"/>
              </a:xfrm>
              <a:custGeom>
                <a:avLst/>
                <a:gdLst/>
                <a:ahLst/>
                <a:cxnLst/>
                <a:rect l="l" t="t" r="r" b="b"/>
                <a:pathLst>
                  <a:path w="4592637" h="3014437">
                    <a:moveTo>
                      <a:pt x="1519229" y="1084753"/>
                    </a:moveTo>
                    <a:lnTo>
                      <a:pt x="1492251" y="1099040"/>
                    </a:lnTo>
                    <a:lnTo>
                      <a:pt x="1476374" y="1102218"/>
                    </a:lnTo>
                    <a:lnTo>
                      <a:pt x="1465255" y="1121287"/>
                    </a:lnTo>
                    <a:lnTo>
                      <a:pt x="1443035" y="1127643"/>
                    </a:lnTo>
                    <a:lnTo>
                      <a:pt x="1422400" y="1154642"/>
                    </a:lnTo>
                    <a:lnTo>
                      <a:pt x="1439863" y="1178463"/>
                    </a:lnTo>
                    <a:lnTo>
                      <a:pt x="1436691" y="1197504"/>
                    </a:lnTo>
                    <a:lnTo>
                      <a:pt x="1462083" y="1230859"/>
                    </a:lnTo>
                    <a:lnTo>
                      <a:pt x="1476374" y="1243571"/>
                    </a:lnTo>
                    <a:lnTo>
                      <a:pt x="1485907" y="1261037"/>
                    </a:lnTo>
                    <a:lnTo>
                      <a:pt x="1495423" y="1264215"/>
                    </a:lnTo>
                    <a:lnTo>
                      <a:pt x="1501784" y="1267393"/>
                    </a:lnTo>
                    <a:lnTo>
                      <a:pt x="1485907" y="1270571"/>
                    </a:lnTo>
                    <a:lnTo>
                      <a:pt x="1479546" y="1291214"/>
                    </a:lnTo>
                    <a:lnTo>
                      <a:pt x="1476374" y="1300748"/>
                    </a:lnTo>
                    <a:lnTo>
                      <a:pt x="1471617" y="1307104"/>
                    </a:lnTo>
                    <a:lnTo>
                      <a:pt x="1471617" y="1319816"/>
                    </a:lnTo>
                    <a:lnTo>
                      <a:pt x="1476374" y="1337282"/>
                    </a:lnTo>
                    <a:lnTo>
                      <a:pt x="1495423" y="1343638"/>
                    </a:lnTo>
                    <a:lnTo>
                      <a:pt x="1511300" y="1356350"/>
                    </a:lnTo>
                    <a:lnTo>
                      <a:pt x="1544639" y="1361103"/>
                    </a:lnTo>
                    <a:lnTo>
                      <a:pt x="1577979" y="1353172"/>
                    </a:lnTo>
                    <a:lnTo>
                      <a:pt x="1581151" y="1349994"/>
                    </a:lnTo>
                    <a:lnTo>
                      <a:pt x="1574807" y="1330926"/>
                    </a:lnTo>
                    <a:lnTo>
                      <a:pt x="1577979" y="1303926"/>
                    </a:lnTo>
                    <a:lnTo>
                      <a:pt x="1562102" y="1294392"/>
                    </a:lnTo>
                    <a:lnTo>
                      <a:pt x="1568446" y="1276927"/>
                    </a:lnTo>
                    <a:lnTo>
                      <a:pt x="1552569" y="1273749"/>
                    </a:lnTo>
                    <a:cubicBezTo>
                      <a:pt x="1553626" y="1266343"/>
                      <a:pt x="1554701" y="1258909"/>
                      <a:pt x="1555758" y="1251503"/>
                    </a:cubicBezTo>
                    <a:lnTo>
                      <a:pt x="1577979" y="1261037"/>
                    </a:lnTo>
                    <a:lnTo>
                      <a:pt x="1598613" y="1248352"/>
                    </a:lnTo>
                    <a:lnTo>
                      <a:pt x="1584322" y="1234037"/>
                    </a:lnTo>
                    <a:lnTo>
                      <a:pt x="1574807" y="1221353"/>
                    </a:lnTo>
                    <a:lnTo>
                      <a:pt x="1555758" y="1227681"/>
                    </a:lnTo>
                    <a:lnTo>
                      <a:pt x="1555758" y="1245174"/>
                    </a:lnTo>
                    <a:lnTo>
                      <a:pt x="1549397" y="1230859"/>
                    </a:lnTo>
                    <a:lnTo>
                      <a:pt x="1549397" y="1224503"/>
                    </a:lnTo>
                    <a:lnTo>
                      <a:pt x="1552569" y="1211819"/>
                    </a:lnTo>
                    <a:lnTo>
                      <a:pt x="1549397" y="1200682"/>
                    </a:lnTo>
                    <a:lnTo>
                      <a:pt x="1522419" y="1194354"/>
                    </a:lnTo>
                    <a:lnTo>
                      <a:pt x="1512886" y="1167354"/>
                    </a:lnTo>
                    <a:lnTo>
                      <a:pt x="1501784" y="1164176"/>
                    </a:lnTo>
                    <a:lnTo>
                      <a:pt x="1501784" y="1154642"/>
                    </a:lnTo>
                    <a:lnTo>
                      <a:pt x="1522419" y="1157820"/>
                    </a:lnTo>
                    <a:lnTo>
                      <a:pt x="1522419" y="1135574"/>
                    </a:lnTo>
                    <a:lnTo>
                      <a:pt x="1541467" y="1130821"/>
                    </a:lnTo>
                    <a:lnTo>
                      <a:pt x="1558930" y="1135574"/>
                    </a:lnTo>
                    <a:lnTo>
                      <a:pt x="1565274" y="1108574"/>
                    </a:lnTo>
                    <a:lnTo>
                      <a:pt x="1558930" y="1091109"/>
                    </a:lnTo>
                    <a:lnTo>
                      <a:pt x="1538296" y="1094287"/>
                    </a:lnTo>
                    <a:close/>
                    <a:moveTo>
                      <a:pt x="2695419" y="0"/>
                    </a:moveTo>
                    <a:cubicBezTo>
                      <a:pt x="2707819" y="5728"/>
                      <a:pt x="2719760" y="11756"/>
                      <a:pt x="2732160" y="17484"/>
                    </a:cubicBezTo>
                    <a:cubicBezTo>
                      <a:pt x="2722975" y="21704"/>
                      <a:pt x="2714249" y="25924"/>
                      <a:pt x="2705063" y="30144"/>
                    </a:cubicBezTo>
                    <a:lnTo>
                      <a:pt x="2752827" y="36475"/>
                    </a:lnTo>
                    <a:cubicBezTo>
                      <a:pt x="2755123" y="43408"/>
                      <a:pt x="2756960" y="50341"/>
                      <a:pt x="2759256" y="57274"/>
                    </a:cubicBezTo>
                    <a:cubicBezTo>
                      <a:pt x="2766605" y="53959"/>
                      <a:pt x="2773953" y="50944"/>
                      <a:pt x="2781301" y="47628"/>
                    </a:cubicBezTo>
                    <a:lnTo>
                      <a:pt x="2844679" y="47628"/>
                    </a:lnTo>
                    <a:lnTo>
                      <a:pt x="2893821" y="72950"/>
                    </a:lnTo>
                    <a:lnTo>
                      <a:pt x="2914488" y="87419"/>
                    </a:lnTo>
                    <a:cubicBezTo>
                      <a:pt x="2911273" y="95859"/>
                      <a:pt x="2908517" y="104300"/>
                      <a:pt x="2905302" y="112740"/>
                    </a:cubicBezTo>
                    <a:lnTo>
                      <a:pt x="2881421" y="123893"/>
                    </a:lnTo>
                    <a:lnTo>
                      <a:pt x="2824013" y="149215"/>
                    </a:lnTo>
                    <a:lnTo>
                      <a:pt x="2808398" y="160368"/>
                    </a:lnTo>
                    <a:lnTo>
                      <a:pt x="2832279" y="166698"/>
                    </a:lnTo>
                    <a:lnTo>
                      <a:pt x="2868561" y="179359"/>
                    </a:lnTo>
                    <a:cubicBezTo>
                      <a:pt x="2874991" y="176345"/>
                      <a:pt x="2881421" y="173029"/>
                      <a:pt x="2887850" y="170014"/>
                    </a:cubicBezTo>
                    <a:cubicBezTo>
                      <a:pt x="2891065" y="179058"/>
                      <a:pt x="2893821" y="187800"/>
                      <a:pt x="2897036" y="196843"/>
                    </a:cubicBezTo>
                    <a:cubicBezTo>
                      <a:pt x="2900710" y="193226"/>
                      <a:pt x="2904843" y="189307"/>
                      <a:pt x="2908517" y="185689"/>
                    </a:cubicBezTo>
                    <a:lnTo>
                      <a:pt x="2941584" y="179359"/>
                    </a:lnTo>
                    <a:lnTo>
                      <a:pt x="3014607" y="185689"/>
                    </a:lnTo>
                    <a:cubicBezTo>
                      <a:pt x="3015526" y="192623"/>
                      <a:pt x="3016903" y="199556"/>
                      <a:pt x="3017822" y="206489"/>
                    </a:cubicBezTo>
                    <a:lnTo>
                      <a:pt x="3112889" y="212819"/>
                    </a:lnTo>
                    <a:lnTo>
                      <a:pt x="3112889" y="179359"/>
                    </a:lnTo>
                    <a:lnTo>
                      <a:pt x="3162490" y="189005"/>
                    </a:lnTo>
                    <a:lnTo>
                      <a:pt x="3195557" y="189005"/>
                    </a:lnTo>
                    <a:lnTo>
                      <a:pt x="3232298" y="209504"/>
                    </a:lnTo>
                    <a:lnTo>
                      <a:pt x="3243320" y="236633"/>
                    </a:lnTo>
                    <a:cubicBezTo>
                      <a:pt x="3238728" y="242964"/>
                      <a:pt x="3233676" y="249294"/>
                      <a:pt x="3229083" y="255624"/>
                    </a:cubicBezTo>
                    <a:cubicBezTo>
                      <a:pt x="3238268" y="265572"/>
                      <a:pt x="3246995" y="275821"/>
                      <a:pt x="3256180" y="285769"/>
                    </a:cubicBezTo>
                    <a:cubicBezTo>
                      <a:pt x="3267202" y="291195"/>
                      <a:pt x="3278224" y="296319"/>
                      <a:pt x="3289247" y="301745"/>
                    </a:cubicBezTo>
                    <a:cubicBezTo>
                      <a:pt x="3296595" y="287577"/>
                      <a:pt x="3304402" y="273108"/>
                      <a:pt x="3311751" y="258940"/>
                    </a:cubicBezTo>
                    <a:cubicBezTo>
                      <a:pt x="3323692" y="265873"/>
                      <a:pt x="3336092" y="272505"/>
                      <a:pt x="3348033" y="279438"/>
                    </a:cubicBezTo>
                    <a:lnTo>
                      <a:pt x="3387529" y="266778"/>
                    </a:lnTo>
                    <a:cubicBezTo>
                      <a:pt x="3401307" y="272204"/>
                      <a:pt x="3415085" y="277328"/>
                      <a:pt x="3428863" y="282754"/>
                    </a:cubicBezTo>
                    <a:cubicBezTo>
                      <a:pt x="3434374" y="277328"/>
                      <a:pt x="3439426" y="272204"/>
                      <a:pt x="3444937" y="266778"/>
                    </a:cubicBezTo>
                    <a:cubicBezTo>
                      <a:pt x="3456878" y="270094"/>
                      <a:pt x="3469278" y="273108"/>
                      <a:pt x="3481219" y="276424"/>
                    </a:cubicBezTo>
                    <a:cubicBezTo>
                      <a:pt x="3476167" y="263160"/>
                      <a:pt x="3470656" y="249897"/>
                      <a:pt x="3465604" y="236633"/>
                    </a:cubicBezTo>
                    <a:cubicBezTo>
                      <a:pt x="3475249" y="230906"/>
                      <a:pt x="3484434" y="224877"/>
                      <a:pt x="3494078" y="219150"/>
                    </a:cubicBezTo>
                    <a:lnTo>
                      <a:pt x="3694317" y="242964"/>
                    </a:lnTo>
                    <a:cubicBezTo>
                      <a:pt x="3700747" y="252007"/>
                      <a:pt x="3706717" y="261050"/>
                      <a:pt x="3713147" y="270094"/>
                    </a:cubicBezTo>
                    <a:cubicBezTo>
                      <a:pt x="3731977" y="279740"/>
                      <a:pt x="3751266" y="289085"/>
                      <a:pt x="3770096" y="298731"/>
                    </a:cubicBezTo>
                    <a:lnTo>
                      <a:pt x="3859193" y="292099"/>
                    </a:lnTo>
                    <a:lnTo>
                      <a:pt x="3905119" y="298731"/>
                    </a:lnTo>
                    <a:cubicBezTo>
                      <a:pt x="3911090" y="304458"/>
                      <a:pt x="3916601" y="310186"/>
                      <a:pt x="3922571" y="315913"/>
                    </a:cubicBezTo>
                    <a:cubicBezTo>
                      <a:pt x="3921653" y="324956"/>
                      <a:pt x="3920275" y="334000"/>
                      <a:pt x="3919357" y="343043"/>
                    </a:cubicBezTo>
                    <a:lnTo>
                      <a:pt x="3948290" y="355704"/>
                    </a:lnTo>
                    <a:cubicBezTo>
                      <a:pt x="3958394" y="352689"/>
                      <a:pt x="3968039" y="349373"/>
                      <a:pt x="3978142" y="346359"/>
                    </a:cubicBezTo>
                    <a:lnTo>
                      <a:pt x="4018098" y="346359"/>
                    </a:lnTo>
                    <a:cubicBezTo>
                      <a:pt x="4032335" y="349373"/>
                      <a:pt x="4046573" y="352689"/>
                      <a:pt x="4060810" y="355704"/>
                    </a:cubicBezTo>
                    <a:lnTo>
                      <a:pt x="4100306" y="349373"/>
                    </a:lnTo>
                    <a:cubicBezTo>
                      <a:pt x="4113166" y="360527"/>
                      <a:pt x="4125566" y="371680"/>
                      <a:pt x="4138425" y="382834"/>
                    </a:cubicBezTo>
                    <a:lnTo>
                      <a:pt x="4164144" y="374695"/>
                    </a:lnTo>
                    <a:cubicBezTo>
                      <a:pt x="4158633" y="365350"/>
                      <a:pt x="4153581" y="355704"/>
                      <a:pt x="4148070" y="346359"/>
                    </a:cubicBezTo>
                    <a:lnTo>
                      <a:pt x="4157714" y="331890"/>
                    </a:lnTo>
                    <a:lnTo>
                      <a:pt x="4230737" y="343043"/>
                    </a:lnTo>
                    <a:cubicBezTo>
                      <a:pt x="4244975" y="342139"/>
                      <a:pt x="4259212" y="340933"/>
                      <a:pt x="4273449" y="340029"/>
                    </a:cubicBezTo>
                    <a:lnTo>
                      <a:pt x="4336827" y="359020"/>
                    </a:lnTo>
                    <a:lnTo>
                      <a:pt x="4370354" y="374695"/>
                    </a:lnTo>
                    <a:lnTo>
                      <a:pt x="4422709" y="405140"/>
                    </a:lnTo>
                    <a:cubicBezTo>
                      <a:pt x="4441999" y="417198"/>
                      <a:pt x="4460829" y="429557"/>
                      <a:pt x="4480117" y="441615"/>
                    </a:cubicBezTo>
                    <a:cubicBezTo>
                      <a:pt x="4479199" y="449453"/>
                      <a:pt x="4477821" y="457592"/>
                      <a:pt x="4476903" y="465429"/>
                    </a:cubicBezTo>
                    <a:lnTo>
                      <a:pt x="4492517" y="474774"/>
                    </a:lnTo>
                    <a:cubicBezTo>
                      <a:pt x="4491599" y="465731"/>
                      <a:pt x="4490221" y="456989"/>
                      <a:pt x="4489303" y="447945"/>
                    </a:cubicBezTo>
                    <a:lnTo>
                      <a:pt x="4551303" y="452769"/>
                    </a:lnTo>
                    <a:cubicBezTo>
                      <a:pt x="4565081" y="464223"/>
                      <a:pt x="4578859" y="475980"/>
                      <a:pt x="4592637" y="487435"/>
                    </a:cubicBezTo>
                    <a:cubicBezTo>
                      <a:pt x="4585748" y="493162"/>
                      <a:pt x="4578859" y="499191"/>
                      <a:pt x="4571970" y="504918"/>
                    </a:cubicBezTo>
                    <a:cubicBezTo>
                      <a:pt x="4560029" y="506124"/>
                      <a:pt x="4547629" y="507028"/>
                      <a:pt x="4535689" y="508234"/>
                    </a:cubicBezTo>
                    <a:lnTo>
                      <a:pt x="4535689" y="541694"/>
                    </a:lnTo>
                    <a:cubicBezTo>
                      <a:pt x="4531555" y="543805"/>
                      <a:pt x="4526963" y="545915"/>
                      <a:pt x="4522829" y="548025"/>
                    </a:cubicBezTo>
                    <a:lnTo>
                      <a:pt x="4505377" y="548025"/>
                    </a:lnTo>
                    <a:lnTo>
                      <a:pt x="4486088" y="535364"/>
                    </a:lnTo>
                    <a:lnTo>
                      <a:pt x="4459451" y="524211"/>
                    </a:lnTo>
                    <a:cubicBezTo>
                      <a:pt x="4457154" y="518785"/>
                      <a:pt x="4455317" y="513660"/>
                      <a:pt x="4453021" y="508234"/>
                    </a:cubicBezTo>
                    <a:cubicBezTo>
                      <a:pt x="4445213" y="507028"/>
                      <a:pt x="4436947" y="506124"/>
                      <a:pt x="4429139" y="504918"/>
                    </a:cubicBezTo>
                    <a:cubicBezTo>
                      <a:pt x="4420873" y="506124"/>
                      <a:pt x="4412147" y="507028"/>
                      <a:pt x="4403880" y="508234"/>
                    </a:cubicBezTo>
                    <a:cubicBezTo>
                      <a:pt x="4400206" y="504014"/>
                      <a:pt x="4396072" y="499794"/>
                      <a:pt x="4392398" y="495574"/>
                    </a:cubicBezTo>
                    <a:cubicBezTo>
                      <a:pt x="4394695" y="490750"/>
                      <a:pt x="4396532" y="485927"/>
                      <a:pt x="4398828" y="481104"/>
                    </a:cubicBezTo>
                    <a:lnTo>
                      <a:pt x="4370354" y="490750"/>
                    </a:lnTo>
                    <a:cubicBezTo>
                      <a:pt x="4374487" y="496478"/>
                      <a:pt x="4379080" y="502507"/>
                      <a:pt x="4383213" y="508234"/>
                    </a:cubicBezTo>
                    <a:cubicBezTo>
                      <a:pt x="4379080" y="513660"/>
                      <a:pt x="4374487" y="518785"/>
                      <a:pt x="4370354" y="524211"/>
                    </a:cubicBezTo>
                    <a:cubicBezTo>
                      <a:pt x="4360250" y="529034"/>
                      <a:pt x="4350146" y="533555"/>
                      <a:pt x="4340042" y="538379"/>
                    </a:cubicBezTo>
                    <a:cubicBezTo>
                      <a:pt x="4329938" y="537474"/>
                      <a:pt x="4320294" y="536268"/>
                      <a:pt x="4310190" y="535364"/>
                    </a:cubicBezTo>
                    <a:lnTo>
                      <a:pt x="4330857" y="554355"/>
                    </a:lnTo>
                    <a:cubicBezTo>
                      <a:pt x="4335909" y="564303"/>
                      <a:pt x="4341420" y="574552"/>
                      <a:pt x="4346472" y="584499"/>
                    </a:cubicBezTo>
                    <a:cubicBezTo>
                      <a:pt x="4349687" y="587514"/>
                      <a:pt x="4352902" y="590830"/>
                      <a:pt x="4356116" y="593844"/>
                    </a:cubicBezTo>
                    <a:cubicBezTo>
                      <a:pt x="4357035" y="598667"/>
                      <a:pt x="4358413" y="603490"/>
                      <a:pt x="4359331" y="608314"/>
                    </a:cubicBezTo>
                    <a:cubicBezTo>
                      <a:pt x="4357035" y="611629"/>
                      <a:pt x="4355198" y="614644"/>
                      <a:pt x="4352902" y="617960"/>
                    </a:cubicBezTo>
                    <a:cubicBezTo>
                      <a:pt x="4338664" y="615850"/>
                      <a:pt x="4324427" y="613438"/>
                      <a:pt x="4310190" y="611328"/>
                    </a:cubicBezTo>
                    <a:lnTo>
                      <a:pt x="4249567" y="633635"/>
                    </a:lnTo>
                    <a:cubicBezTo>
                      <a:pt x="4243138" y="635745"/>
                      <a:pt x="4237167" y="637855"/>
                      <a:pt x="4230737" y="639965"/>
                    </a:cubicBezTo>
                    <a:cubicBezTo>
                      <a:pt x="4218337" y="647803"/>
                      <a:pt x="4206397" y="655942"/>
                      <a:pt x="4193996" y="663779"/>
                    </a:cubicBezTo>
                    <a:cubicBezTo>
                      <a:pt x="4183892" y="670712"/>
                      <a:pt x="4174248" y="677646"/>
                      <a:pt x="4164144" y="684579"/>
                    </a:cubicBezTo>
                    <a:lnTo>
                      <a:pt x="4154500" y="697239"/>
                    </a:lnTo>
                    <a:lnTo>
                      <a:pt x="4124188" y="676440"/>
                    </a:lnTo>
                    <a:cubicBezTo>
                      <a:pt x="4104440" y="684277"/>
                      <a:pt x="4085151" y="692416"/>
                      <a:pt x="4065402" y="700254"/>
                    </a:cubicBezTo>
                    <a:cubicBezTo>
                      <a:pt x="4062647" y="697239"/>
                      <a:pt x="4060351" y="693924"/>
                      <a:pt x="4057595" y="690909"/>
                    </a:cubicBezTo>
                    <a:lnTo>
                      <a:pt x="4035550" y="703570"/>
                    </a:lnTo>
                    <a:lnTo>
                      <a:pt x="4005239" y="697239"/>
                    </a:lnTo>
                    <a:cubicBezTo>
                      <a:pt x="4002943" y="704173"/>
                      <a:pt x="4001106" y="710804"/>
                      <a:pt x="3998809" y="717738"/>
                    </a:cubicBezTo>
                    <a:cubicBezTo>
                      <a:pt x="3989624" y="728288"/>
                      <a:pt x="3980898" y="739140"/>
                      <a:pt x="3971713" y="749691"/>
                    </a:cubicBezTo>
                    <a:lnTo>
                      <a:pt x="3971713" y="763858"/>
                    </a:lnTo>
                    <a:lnTo>
                      <a:pt x="3998809" y="773505"/>
                    </a:lnTo>
                    <a:cubicBezTo>
                      <a:pt x="3997891" y="787673"/>
                      <a:pt x="3996513" y="802142"/>
                      <a:pt x="3995594" y="816310"/>
                    </a:cubicBezTo>
                    <a:cubicBezTo>
                      <a:pt x="3988705" y="817515"/>
                      <a:pt x="3981816" y="818420"/>
                      <a:pt x="3974927" y="819626"/>
                    </a:cubicBezTo>
                    <a:cubicBezTo>
                      <a:pt x="3970794" y="827463"/>
                      <a:pt x="3966661" y="835602"/>
                      <a:pt x="3962527" y="843440"/>
                    </a:cubicBezTo>
                    <a:lnTo>
                      <a:pt x="3974927" y="856100"/>
                    </a:lnTo>
                    <a:lnTo>
                      <a:pt x="3935431" y="870268"/>
                    </a:lnTo>
                    <a:cubicBezTo>
                      <a:pt x="3933134" y="882326"/>
                      <a:pt x="3931297" y="894685"/>
                      <a:pt x="3929001" y="906743"/>
                    </a:cubicBezTo>
                    <a:cubicBezTo>
                      <a:pt x="3917979" y="910059"/>
                      <a:pt x="3906956" y="913073"/>
                      <a:pt x="3895934" y="916389"/>
                    </a:cubicBezTo>
                    <a:cubicBezTo>
                      <a:pt x="3893638" y="925432"/>
                      <a:pt x="3891801" y="934476"/>
                      <a:pt x="3889504" y="943519"/>
                    </a:cubicBezTo>
                    <a:lnTo>
                      <a:pt x="3859193" y="975171"/>
                    </a:lnTo>
                    <a:cubicBezTo>
                      <a:pt x="3855978" y="967634"/>
                      <a:pt x="3852763" y="960400"/>
                      <a:pt x="3849548" y="952864"/>
                    </a:cubicBezTo>
                    <a:cubicBezTo>
                      <a:pt x="3845874" y="938696"/>
                      <a:pt x="3842200" y="924227"/>
                      <a:pt x="3838526" y="910059"/>
                    </a:cubicBezTo>
                    <a:cubicBezTo>
                      <a:pt x="3834393" y="886848"/>
                      <a:pt x="3829800" y="863335"/>
                      <a:pt x="3825667" y="840124"/>
                    </a:cubicBezTo>
                    <a:cubicBezTo>
                      <a:pt x="3829800" y="825956"/>
                      <a:pt x="3834393" y="811487"/>
                      <a:pt x="3838526" y="797319"/>
                    </a:cubicBezTo>
                    <a:cubicBezTo>
                      <a:pt x="3844497" y="791591"/>
                      <a:pt x="3850008" y="785562"/>
                      <a:pt x="3855978" y="779835"/>
                    </a:cubicBezTo>
                    <a:cubicBezTo>
                      <a:pt x="3856897" y="774409"/>
                      <a:pt x="3858274" y="769284"/>
                      <a:pt x="3859193" y="763858"/>
                    </a:cubicBezTo>
                    <a:lnTo>
                      <a:pt x="3892719" y="757528"/>
                    </a:lnTo>
                    <a:lnTo>
                      <a:pt x="3932216" y="716230"/>
                    </a:lnTo>
                    <a:lnTo>
                      <a:pt x="3968957" y="681263"/>
                    </a:lnTo>
                    <a:lnTo>
                      <a:pt x="4008454" y="654434"/>
                    </a:lnTo>
                    <a:cubicBezTo>
                      <a:pt x="4014883" y="639061"/>
                      <a:pt x="4020854" y="623687"/>
                      <a:pt x="4027284" y="608314"/>
                    </a:cubicBezTo>
                    <a:cubicBezTo>
                      <a:pt x="4017639" y="609218"/>
                      <a:pt x="4008454" y="610424"/>
                      <a:pt x="3998809" y="611328"/>
                    </a:cubicBezTo>
                    <a:cubicBezTo>
                      <a:pt x="3994217" y="620974"/>
                      <a:pt x="3989165" y="630319"/>
                      <a:pt x="3984572" y="639965"/>
                    </a:cubicBezTo>
                    <a:lnTo>
                      <a:pt x="3929001" y="676440"/>
                    </a:lnTo>
                    <a:cubicBezTo>
                      <a:pt x="3924408" y="662272"/>
                      <a:pt x="3919357" y="647803"/>
                      <a:pt x="3914764" y="633635"/>
                    </a:cubicBezTo>
                    <a:lnTo>
                      <a:pt x="3855978" y="644788"/>
                    </a:lnTo>
                    <a:cubicBezTo>
                      <a:pt x="3837148" y="664382"/>
                      <a:pt x="3817859" y="683976"/>
                      <a:pt x="3799029" y="703570"/>
                    </a:cubicBezTo>
                    <a:cubicBezTo>
                      <a:pt x="3805000" y="709297"/>
                      <a:pt x="3810511" y="715326"/>
                      <a:pt x="3816481" y="721053"/>
                    </a:cubicBezTo>
                    <a:lnTo>
                      <a:pt x="3767340" y="730700"/>
                    </a:lnTo>
                    <a:cubicBezTo>
                      <a:pt x="3757236" y="731604"/>
                      <a:pt x="3747133" y="732810"/>
                      <a:pt x="3737029" y="733714"/>
                    </a:cubicBezTo>
                    <a:lnTo>
                      <a:pt x="3737029" y="709900"/>
                    </a:lnTo>
                    <a:cubicBezTo>
                      <a:pt x="3724629" y="708996"/>
                      <a:pt x="3712688" y="707790"/>
                      <a:pt x="3700288" y="706886"/>
                    </a:cubicBezTo>
                    <a:cubicBezTo>
                      <a:pt x="3691562" y="711709"/>
                      <a:pt x="3682376" y="716230"/>
                      <a:pt x="3673650" y="721053"/>
                    </a:cubicBezTo>
                    <a:lnTo>
                      <a:pt x="3606598" y="716230"/>
                    </a:lnTo>
                    <a:lnTo>
                      <a:pt x="3533575" y="727384"/>
                    </a:lnTo>
                    <a:lnTo>
                      <a:pt x="3460552" y="789481"/>
                    </a:lnTo>
                    <a:lnTo>
                      <a:pt x="3375129" y="862431"/>
                    </a:lnTo>
                    <a:cubicBezTo>
                      <a:pt x="3386151" y="863335"/>
                      <a:pt x="3397174" y="864541"/>
                      <a:pt x="3408196" y="865445"/>
                    </a:cubicBezTo>
                    <a:cubicBezTo>
                      <a:pt x="3412329" y="871172"/>
                      <a:pt x="3416922" y="877201"/>
                      <a:pt x="3421055" y="882929"/>
                    </a:cubicBezTo>
                    <a:cubicBezTo>
                      <a:pt x="3428863" y="886245"/>
                      <a:pt x="3437130" y="889259"/>
                      <a:pt x="3444937" y="892575"/>
                    </a:cubicBezTo>
                    <a:cubicBezTo>
                      <a:pt x="3449071" y="886245"/>
                      <a:pt x="3453663" y="879914"/>
                      <a:pt x="3457797" y="873584"/>
                    </a:cubicBezTo>
                    <a:cubicBezTo>
                      <a:pt x="3465604" y="874488"/>
                      <a:pt x="3473412" y="875694"/>
                      <a:pt x="3481219" y="876598"/>
                    </a:cubicBezTo>
                    <a:lnTo>
                      <a:pt x="3511530" y="910059"/>
                    </a:lnTo>
                    <a:lnTo>
                      <a:pt x="3511530" y="938696"/>
                    </a:lnTo>
                    <a:cubicBezTo>
                      <a:pt x="3506938" y="947739"/>
                      <a:pt x="3501886" y="956481"/>
                      <a:pt x="3497293" y="965524"/>
                    </a:cubicBezTo>
                    <a:cubicBezTo>
                      <a:pt x="3496375" y="977884"/>
                      <a:pt x="3494997" y="989941"/>
                      <a:pt x="3494078" y="1002300"/>
                    </a:cubicBezTo>
                    <a:cubicBezTo>
                      <a:pt x="3490864" y="1016468"/>
                      <a:pt x="3487649" y="1030938"/>
                      <a:pt x="3484434" y="1045105"/>
                    </a:cubicBezTo>
                    <a:cubicBezTo>
                      <a:pt x="3473412" y="1059273"/>
                      <a:pt x="3462389" y="1073743"/>
                      <a:pt x="3451367" y="1087910"/>
                    </a:cubicBezTo>
                    <a:cubicBezTo>
                      <a:pt x="3449071" y="1093638"/>
                      <a:pt x="3447233" y="1099667"/>
                      <a:pt x="3444937" y="1105394"/>
                    </a:cubicBezTo>
                    <a:lnTo>
                      <a:pt x="3414626" y="1138854"/>
                    </a:lnTo>
                    <a:cubicBezTo>
                      <a:pt x="3405440" y="1148802"/>
                      <a:pt x="3396714" y="1159051"/>
                      <a:pt x="3387529" y="1168999"/>
                    </a:cubicBezTo>
                    <a:cubicBezTo>
                      <a:pt x="3382477" y="1174123"/>
                      <a:pt x="3376966" y="1179549"/>
                      <a:pt x="3371914" y="1184674"/>
                    </a:cubicBezTo>
                    <a:cubicBezTo>
                      <a:pt x="3361810" y="1190100"/>
                      <a:pt x="3351707" y="1195224"/>
                      <a:pt x="3341603" y="1200650"/>
                    </a:cubicBezTo>
                    <a:lnTo>
                      <a:pt x="3329203" y="1200650"/>
                    </a:lnTo>
                    <a:cubicBezTo>
                      <a:pt x="3323692" y="1196430"/>
                      <a:pt x="3318640" y="1192210"/>
                      <a:pt x="3313128" y="1187990"/>
                    </a:cubicBezTo>
                    <a:lnTo>
                      <a:pt x="3282817" y="1206981"/>
                    </a:lnTo>
                    <a:cubicBezTo>
                      <a:pt x="3281899" y="1210598"/>
                      <a:pt x="3280521" y="1214517"/>
                      <a:pt x="3279602" y="1218134"/>
                    </a:cubicBezTo>
                    <a:cubicBezTo>
                      <a:pt x="3276847" y="1217230"/>
                      <a:pt x="3274550" y="1216024"/>
                      <a:pt x="3271795" y="1215120"/>
                    </a:cubicBezTo>
                    <a:lnTo>
                      <a:pt x="3262150" y="1227780"/>
                    </a:lnTo>
                    <a:cubicBezTo>
                      <a:pt x="3260313" y="1229890"/>
                      <a:pt x="3258017" y="1232001"/>
                      <a:pt x="3256180" y="1234111"/>
                    </a:cubicBezTo>
                    <a:lnTo>
                      <a:pt x="3256180" y="1251594"/>
                    </a:lnTo>
                    <a:cubicBezTo>
                      <a:pt x="3252046" y="1253705"/>
                      <a:pt x="3247454" y="1255815"/>
                      <a:pt x="3243320" y="1257925"/>
                    </a:cubicBezTo>
                    <a:cubicBezTo>
                      <a:pt x="3242402" y="1260035"/>
                      <a:pt x="3241024" y="1262145"/>
                      <a:pt x="3240106" y="1264255"/>
                    </a:cubicBezTo>
                    <a:cubicBezTo>
                      <a:pt x="3237350" y="1266365"/>
                      <a:pt x="3235054" y="1268475"/>
                      <a:pt x="3232298" y="1270585"/>
                    </a:cubicBezTo>
                    <a:cubicBezTo>
                      <a:pt x="3228165" y="1272695"/>
                      <a:pt x="3223572" y="1274806"/>
                      <a:pt x="3219439" y="1276916"/>
                    </a:cubicBezTo>
                    <a:cubicBezTo>
                      <a:pt x="3216224" y="1278423"/>
                      <a:pt x="3213009" y="1280232"/>
                      <a:pt x="3209794" y="1281739"/>
                    </a:cubicBezTo>
                    <a:lnTo>
                      <a:pt x="3209794" y="1291084"/>
                    </a:lnTo>
                    <a:cubicBezTo>
                      <a:pt x="3208876" y="1292289"/>
                      <a:pt x="3207498" y="1293194"/>
                      <a:pt x="3206579" y="1294399"/>
                    </a:cubicBezTo>
                    <a:cubicBezTo>
                      <a:pt x="3208876" y="1296510"/>
                      <a:pt x="3210713" y="1298620"/>
                      <a:pt x="3213009" y="1300730"/>
                    </a:cubicBezTo>
                    <a:cubicBezTo>
                      <a:pt x="3217142" y="1304046"/>
                      <a:pt x="3221735" y="1307060"/>
                      <a:pt x="3225868" y="1310376"/>
                    </a:cubicBezTo>
                    <a:cubicBezTo>
                      <a:pt x="3231839" y="1321529"/>
                      <a:pt x="3237350" y="1332381"/>
                      <a:pt x="3243320" y="1343535"/>
                    </a:cubicBezTo>
                    <a:cubicBezTo>
                      <a:pt x="3245617" y="1348358"/>
                      <a:pt x="3247454" y="1353181"/>
                      <a:pt x="3249750" y="1358004"/>
                    </a:cubicBezTo>
                    <a:lnTo>
                      <a:pt x="3249750" y="1370665"/>
                    </a:lnTo>
                    <a:lnTo>
                      <a:pt x="3249750" y="1389656"/>
                    </a:lnTo>
                    <a:cubicBezTo>
                      <a:pt x="3247454" y="1393273"/>
                      <a:pt x="3245617" y="1397192"/>
                      <a:pt x="3243320" y="1400809"/>
                    </a:cubicBezTo>
                    <a:lnTo>
                      <a:pt x="3222654" y="1407139"/>
                    </a:lnTo>
                    <a:lnTo>
                      <a:pt x="3206579" y="1416786"/>
                    </a:lnTo>
                    <a:cubicBezTo>
                      <a:pt x="3198772" y="1417690"/>
                      <a:pt x="3190964" y="1418896"/>
                      <a:pt x="3183157" y="1419800"/>
                    </a:cubicBezTo>
                    <a:cubicBezTo>
                      <a:pt x="3182238" y="1414675"/>
                      <a:pt x="3180861" y="1409249"/>
                      <a:pt x="3179942" y="1404125"/>
                    </a:cubicBezTo>
                    <a:cubicBezTo>
                      <a:pt x="3181779" y="1398397"/>
                      <a:pt x="3184075" y="1392369"/>
                      <a:pt x="3185912" y="1386641"/>
                    </a:cubicBezTo>
                    <a:cubicBezTo>
                      <a:pt x="3182698" y="1376995"/>
                      <a:pt x="3179942" y="1367650"/>
                      <a:pt x="3176727" y="1358004"/>
                    </a:cubicBezTo>
                    <a:lnTo>
                      <a:pt x="3192342" y="1356195"/>
                    </a:lnTo>
                    <a:cubicBezTo>
                      <a:pt x="3188209" y="1348961"/>
                      <a:pt x="3184075" y="1341425"/>
                      <a:pt x="3179942" y="1334190"/>
                    </a:cubicBezTo>
                    <a:cubicBezTo>
                      <a:pt x="3175809" y="1332984"/>
                      <a:pt x="3171216" y="1332080"/>
                      <a:pt x="3167083" y="1330874"/>
                    </a:cubicBezTo>
                    <a:cubicBezTo>
                      <a:pt x="3166164" y="1332080"/>
                      <a:pt x="3164786" y="1332984"/>
                      <a:pt x="3163868" y="1334190"/>
                    </a:cubicBezTo>
                    <a:lnTo>
                      <a:pt x="3159275" y="1334190"/>
                    </a:lnTo>
                    <a:lnTo>
                      <a:pt x="3159275" y="1330874"/>
                    </a:lnTo>
                    <a:lnTo>
                      <a:pt x="3152845" y="1330874"/>
                    </a:lnTo>
                    <a:cubicBezTo>
                      <a:pt x="3150549" y="1328764"/>
                      <a:pt x="3148712" y="1326654"/>
                      <a:pt x="3146416" y="1324544"/>
                    </a:cubicBezTo>
                    <a:cubicBezTo>
                      <a:pt x="3148712" y="1320926"/>
                      <a:pt x="3150549" y="1317008"/>
                      <a:pt x="3152845" y="1313390"/>
                    </a:cubicBezTo>
                    <a:cubicBezTo>
                      <a:pt x="3155142" y="1312486"/>
                      <a:pt x="3156979" y="1311280"/>
                      <a:pt x="3159275" y="1310376"/>
                    </a:cubicBezTo>
                    <a:cubicBezTo>
                      <a:pt x="3158357" y="1309170"/>
                      <a:pt x="3156979" y="1308266"/>
                      <a:pt x="3156060" y="1307060"/>
                    </a:cubicBezTo>
                    <a:cubicBezTo>
                      <a:pt x="3158357" y="1301634"/>
                      <a:pt x="3160194" y="1296510"/>
                      <a:pt x="3162490" y="1291084"/>
                    </a:cubicBezTo>
                    <a:lnTo>
                      <a:pt x="3162490" y="1288069"/>
                    </a:lnTo>
                    <a:cubicBezTo>
                      <a:pt x="3156979" y="1286863"/>
                      <a:pt x="3151927" y="1285959"/>
                      <a:pt x="3146416" y="1284753"/>
                    </a:cubicBezTo>
                    <a:cubicBezTo>
                      <a:pt x="3143201" y="1282040"/>
                      <a:pt x="3139986" y="1279629"/>
                      <a:pt x="3136771" y="1276916"/>
                    </a:cubicBezTo>
                    <a:cubicBezTo>
                      <a:pt x="3125749" y="1279629"/>
                      <a:pt x="3114727" y="1282040"/>
                      <a:pt x="3103704" y="1284753"/>
                    </a:cubicBezTo>
                    <a:cubicBezTo>
                      <a:pt x="3098193" y="1288973"/>
                      <a:pt x="3093141" y="1293495"/>
                      <a:pt x="3087630" y="1297715"/>
                    </a:cubicBezTo>
                    <a:lnTo>
                      <a:pt x="3063748" y="1307060"/>
                    </a:lnTo>
                    <a:cubicBezTo>
                      <a:pt x="3069259" y="1301634"/>
                      <a:pt x="3074311" y="1296510"/>
                      <a:pt x="3079823" y="1291084"/>
                    </a:cubicBezTo>
                    <a:cubicBezTo>
                      <a:pt x="3077526" y="1288069"/>
                      <a:pt x="3075689" y="1284753"/>
                      <a:pt x="3073393" y="1281739"/>
                    </a:cubicBezTo>
                    <a:cubicBezTo>
                      <a:pt x="3077985" y="1276011"/>
                      <a:pt x="3083037" y="1269982"/>
                      <a:pt x="3087630" y="1264255"/>
                    </a:cubicBezTo>
                    <a:cubicBezTo>
                      <a:pt x="3084874" y="1258829"/>
                      <a:pt x="3082578" y="1253705"/>
                      <a:pt x="3079823" y="1248279"/>
                    </a:cubicBezTo>
                    <a:cubicBezTo>
                      <a:pt x="3072474" y="1252499"/>
                      <a:pt x="3064667" y="1256719"/>
                      <a:pt x="3057319" y="1260939"/>
                    </a:cubicBezTo>
                    <a:cubicBezTo>
                      <a:pt x="3049511" y="1267269"/>
                      <a:pt x="3041704" y="1273901"/>
                      <a:pt x="3033896" y="1280232"/>
                    </a:cubicBezTo>
                    <a:lnTo>
                      <a:pt x="3017822" y="1294399"/>
                    </a:lnTo>
                    <a:cubicBezTo>
                      <a:pt x="3010933" y="1295605"/>
                      <a:pt x="3004044" y="1296510"/>
                      <a:pt x="2997155" y="1297715"/>
                    </a:cubicBezTo>
                    <a:cubicBezTo>
                      <a:pt x="2993940" y="1300730"/>
                      <a:pt x="2990725" y="1304046"/>
                      <a:pt x="2987511" y="1307060"/>
                    </a:cubicBezTo>
                    <a:lnTo>
                      <a:pt x="2997155" y="1327860"/>
                    </a:lnTo>
                    <a:cubicBezTo>
                      <a:pt x="3003125" y="1328764"/>
                      <a:pt x="3008637" y="1329970"/>
                      <a:pt x="3014607" y="1330874"/>
                    </a:cubicBezTo>
                    <a:lnTo>
                      <a:pt x="3014607" y="1343535"/>
                    </a:lnTo>
                    <a:lnTo>
                      <a:pt x="3037111" y="1349865"/>
                    </a:lnTo>
                    <a:cubicBezTo>
                      <a:pt x="3044000" y="1343535"/>
                      <a:pt x="3050430" y="1337204"/>
                      <a:pt x="3057319" y="1330874"/>
                    </a:cubicBezTo>
                    <a:lnTo>
                      <a:pt x="3083037" y="1340520"/>
                    </a:lnTo>
                    <a:lnTo>
                      <a:pt x="3094060" y="1340520"/>
                    </a:lnTo>
                    <a:cubicBezTo>
                      <a:pt x="3094978" y="1345645"/>
                      <a:pt x="3096356" y="1351071"/>
                      <a:pt x="3097275" y="1356195"/>
                    </a:cubicBezTo>
                    <a:cubicBezTo>
                      <a:pt x="3087171" y="1357703"/>
                      <a:pt x="3077067" y="1359511"/>
                      <a:pt x="3066963" y="1361018"/>
                    </a:cubicBezTo>
                    <a:lnTo>
                      <a:pt x="3057319" y="1373679"/>
                    </a:lnTo>
                    <a:lnTo>
                      <a:pt x="3037111" y="1389656"/>
                    </a:lnTo>
                    <a:cubicBezTo>
                      <a:pt x="3031600" y="1395383"/>
                      <a:pt x="3026548" y="1401412"/>
                      <a:pt x="3021037" y="1407139"/>
                    </a:cubicBezTo>
                    <a:cubicBezTo>
                      <a:pt x="3029304" y="1411360"/>
                      <a:pt x="3038030" y="1415580"/>
                      <a:pt x="3046296" y="1419800"/>
                    </a:cubicBezTo>
                    <a:cubicBezTo>
                      <a:pt x="3049970" y="1427638"/>
                      <a:pt x="3053644" y="1435777"/>
                      <a:pt x="3057319" y="1443614"/>
                    </a:cubicBezTo>
                    <a:cubicBezTo>
                      <a:pt x="3061452" y="1452054"/>
                      <a:pt x="3066045" y="1460796"/>
                      <a:pt x="3070178" y="1469237"/>
                    </a:cubicBezTo>
                    <a:cubicBezTo>
                      <a:pt x="3074311" y="1474964"/>
                      <a:pt x="3078904" y="1480993"/>
                      <a:pt x="3083037" y="1486720"/>
                    </a:cubicBezTo>
                    <a:lnTo>
                      <a:pt x="3083037" y="1502396"/>
                    </a:lnTo>
                    <a:cubicBezTo>
                      <a:pt x="3078904" y="1505109"/>
                      <a:pt x="3074311" y="1507822"/>
                      <a:pt x="3070178" y="1510535"/>
                    </a:cubicBezTo>
                    <a:cubicBezTo>
                      <a:pt x="3072474" y="1514755"/>
                      <a:pt x="3074311" y="1518975"/>
                      <a:pt x="3076608" y="1523195"/>
                    </a:cubicBezTo>
                    <a:cubicBezTo>
                      <a:pt x="3080282" y="1526210"/>
                      <a:pt x="3083956" y="1529525"/>
                      <a:pt x="3087630" y="1532540"/>
                    </a:cubicBezTo>
                    <a:cubicBezTo>
                      <a:pt x="3086252" y="1538267"/>
                      <a:pt x="3084415" y="1544296"/>
                      <a:pt x="3083037" y="1550024"/>
                    </a:cubicBezTo>
                    <a:cubicBezTo>
                      <a:pt x="3082119" y="1556354"/>
                      <a:pt x="3080741" y="1562684"/>
                      <a:pt x="3079823" y="1569015"/>
                    </a:cubicBezTo>
                    <a:cubicBezTo>
                      <a:pt x="3075689" y="1570220"/>
                      <a:pt x="3071097" y="1571125"/>
                      <a:pt x="3066963" y="1572331"/>
                    </a:cubicBezTo>
                    <a:cubicBezTo>
                      <a:pt x="3061911" y="1580168"/>
                      <a:pt x="3056400" y="1588307"/>
                      <a:pt x="3051348" y="1596145"/>
                    </a:cubicBezTo>
                    <a:cubicBezTo>
                      <a:pt x="3045378" y="1606092"/>
                      <a:pt x="3039867" y="1616341"/>
                      <a:pt x="3033896" y="1626289"/>
                    </a:cubicBezTo>
                    <a:cubicBezTo>
                      <a:pt x="3027007" y="1636839"/>
                      <a:pt x="3020118" y="1647691"/>
                      <a:pt x="3013229" y="1658242"/>
                    </a:cubicBezTo>
                    <a:cubicBezTo>
                      <a:pt x="3002666" y="1665175"/>
                      <a:pt x="2992103" y="1671807"/>
                      <a:pt x="2981540" y="1678740"/>
                    </a:cubicBezTo>
                    <a:lnTo>
                      <a:pt x="2951229" y="1697731"/>
                    </a:lnTo>
                    <a:lnTo>
                      <a:pt x="2927347" y="1699540"/>
                    </a:lnTo>
                    <a:lnTo>
                      <a:pt x="2914488" y="1708884"/>
                    </a:lnTo>
                    <a:cubicBezTo>
                      <a:pt x="2911273" y="1706774"/>
                      <a:pt x="2908517" y="1704664"/>
                      <a:pt x="2905302" y="1702554"/>
                    </a:cubicBezTo>
                    <a:cubicBezTo>
                      <a:pt x="2901628" y="1706774"/>
                      <a:pt x="2897495" y="1710995"/>
                      <a:pt x="2893821" y="1715215"/>
                    </a:cubicBezTo>
                    <a:cubicBezTo>
                      <a:pt x="2882798" y="1718531"/>
                      <a:pt x="2871776" y="1721545"/>
                      <a:pt x="2860754" y="1724861"/>
                    </a:cubicBezTo>
                    <a:lnTo>
                      <a:pt x="2838250" y="1731191"/>
                    </a:lnTo>
                    <a:cubicBezTo>
                      <a:pt x="2836413" y="1739029"/>
                      <a:pt x="2834116" y="1747168"/>
                      <a:pt x="2832279" y="1755005"/>
                    </a:cubicBezTo>
                    <a:lnTo>
                      <a:pt x="2817583" y="1755005"/>
                    </a:lnTo>
                    <a:cubicBezTo>
                      <a:pt x="2816664" y="1749579"/>
                      <a:pt x="2815746" y="1744455"/>
                      <a:pt x="2814827" y="1739029"/>
                    </a:cubicBezTo>
                    <a:cubicBezTo>
                      <a:pt x="2815746" y="1736316"/>
                      <a:pt x="2816664" y="1733904"/>
                      <a:pt x="2817583" y="1731191"/>
                    </a:cubicBezTo>
                    <a:lnTo>
                      <a:pt x="2787731" y="1721545"/>
                    </a:lnTo>
                    <a:cubicBezTo>
                      <a:pt x="2784516" y="1722751"/>
                      <a:pt x="2781301" y="1723655"/>
                      <a:pt x="2778086" y="1724861"/>
                    </a:cubicBezTo>
                    <a:lnTo>
                      <a:pt x="2750990" y="1745359"/>
                    </a:lnTo>
                    <a:cubicBezTo>
                      <a:pt x="2743641" y="1752895"/>
                      <a:pt x="2736293" y="1760130"/>
                      <a:pt x="2728945" y="1767666"/>
                    </a:cubicBezTo>
                    <a:cubicBezTo>
                      <a:pt x="2728027" y="1773393"/>
                      <a:pt x="2726649" y="1779422"/>
                      <a:pt x="2725730" y="1785150"/>
                    </a:cubicBezTo>
                    <a:cubicBezTo>
                      <a:pt x="2731241" y="1792686"/>
                      <a:pt x="2736293" y="1799920"/>
                      <a:pt x="2741804" y="1807457"/>
                    </a:cubicBezTo>
                    <a:cubicBezTo>
                      <a:pt x="2748693" y="1817404"/>
                      <a:pt x="2755582" y="1827653"/>
                      <a:pt x="2762471" y="1837601"/>
                    </a:cubicBezTo>
                    <a:cubicBezTo>
                      <a:pt x="2769820" y="1842424"/>
                      <a:pt x="2777168" y="1846946"/>
                      <a:pt x="2784516" y="1851769"/>
                    </a:cubicBezTo>
                    <a:cubicBezTo>
                      <a:pt x="2788190" y="1857195"/>
                      <a:pt x="2791864" y="1862319"/>
                      <a:pt x="2795538" y="1867745"/>
                    </a:cubicBezTo>
                    <a:cubicBezTo>
                      <a:pt x="2799672" y="1881913"/>
                      <a:pt x="2804264" y="1896382"/>
                      <a:pt x="2808398" y="1910550"/>
                    </a:cubicBezTo>
                    <a:cubicBezTo>
                      <a:pt x="2806101" y="1923814"/>
                      <a:pt x="2804264" y="1937077"/>
                      <a:pt x="2801968" y="1950341"/>
                    </a:cubicBezTo>
                    <a:cubicBezTo>
                      <a:pt x="2797375" y="1956068"/>
                      <a:pt x="2792323" y="1962097"/>
                      <a:pt x="2787731" y="1967825"/>
                    </a:cubicBezTo>
                    <a:cubicBezTo>
                      <a:pt x="2778086" y="1972045"/>
                      <a:pt x="2768901" y="1976265"/>
                      <a:pt x="2759256" y="1980485"/>
                    </a:cubicBezTo>
                    <a:cubicBezTo>
                      <a:pt x="2753286" y="1986816"/>
                      <a:pt x="2747775" y="1993146"/>
                      <a:pt x="2741804" y="1999476"/>
                    </a:cubicBezTo>
                    <a:lnTo>
                      <a:pt x="2712871" y="2020276"/>
                    </a:lnTo>
                    <a:cubicBezTo>
                      <a:pt x="2711493" y="2014850"/>
                      <a:pt x="2709656" y="2009725"/>
                      <a:pt x="2708278" y="2004299"/>
                    </a:cubicBezTo>
                    <a:cubicBezTo>
                      <a:pt x="2709197" y="1999476"/>
                      <a:pt x="2710574" y="1994955"/>
                      <a:pt x="2711493" y="1990131"/>
                    </a:cubicBezTo>
                    <a:cubicBezTo>
                      <a:pt x="2705982" y="1985911"/>
                      <a:pt x="2700930" y="1981691"/>
                      <a:pt x="2695419" y="1977471"/>
                    </a:cubicBezTo>
                    <a:cubicBezTo>
                      <a:pt x="2688989" y="1976265"/>
                      <a:pt x="2683019" y="1975361"/>
                      <a:pt x="2676589" y="1974155"/>
                    </a:cubicBezTo>
                    <a:cubicBezTo>
                      <a:pt x="2673833" y="1969935"/>
                      <a:pt x="2671537" y="1965715"/>
                      <a:pt x="2668781" y="1961494"/>
                    </a:cubicBezTo>
                    <a:cubicBezTo>
                      <a:pt x="2664648" y="1954561"/>
                      <a:pt x="2660055" y="1947628"/>
                      <a:pt x="2655922" y="1940695"/>
                    </a:cubicBezTo>
                    <a:cubicBezTo>
                      <a:pt x="2649952" y="1936474"/>
                      <a:pt x="2644441" y="1932254"/>
                      <a:pt x="2638470" y="1928034"/>
                    </a:cubicBezTo>
                    <a:lnTo>
                      <a:pt x="2619181" y="1928034"/>
                    </a:lnTo>
                    <a:cubicBezTo>
                      <a:pt x="2620100" y="1922307"/>
                      <a:pt x="2621477" y="1916278"/>
                      <a:pt x="2622396" y="1910550"/>
                    </a:cubicBezTo>
                    <a:lnTo>
                      <a:pt x="2603566" y="1910550"/>
                    </a:lnTo>
                    <a:cubicBezTo>
                      <a:pt x="2602648" y="1919594"/>
                      <a:pt x="2601270" y="1928637"/>
                      <a:pt x="2600351" y="1937680"/>
                    </a:cubicBezTo>
                    <a:cubicBezTo>
                      <a:pt x="2597596" y="1947628"/>
                      <a:pt x="2595299" y="1957877"/>
                      <a:pt x="2592544" y="1967825"/>
                    </a:cubicBezTo>
                    <a:lnTo>
                      <a:pt x="2582899" y="1986816"/>
                    </a:lnTo>
                    <a:lnTo>
                      <a:pt x="2582899" y="2004299"/>
                    </a:lnTo>
                    <a:cubicBezTo>
                      <a:pt x="2587951" y="2005505"/>
                      <a:pt x="2593462" y="2006409"/>
                      <a:pt x="2598514" y="2007615"/>
                    </a:cubicBezTo>
                    <a:lnTo>
                      <a:pt x="2606781" y="2026606"/>
                    </a:lnTo>
                    <a:cubicBezTo>
                      <a:pt x="2607699" y="2033539"/>
                      <a:pt x="2609077" y="2040171"/>
                      <a:pt x="2609996" y="2047104"/>
                    </a:cubicBezTo>
                    <a:cubicBezTo>
                      <a:pt x="2614129" y="2050420"/>
                      <a:pt x="2618262" y="2053435"/>
                      <a:pt x="2622396" y="2056751"/>
                    </a:cubicBezTo>
                    <a:cubicBezTo>
                      <a:pt x="2626529" y="2057956"/>
                      <a:pt x="2631122" y="2058861"/>
                      <a:pt x="2635255" y="2060066"/>
                    </a:cubicBezTo>
                    <a:cubicBezTo>
                      <a:pt x="2639848" y="2064287"/>
                      <a:pt x="2644900" y="2068507"/>
                      <a:pt x="2649492" y="2072727"/>
                    </a:cubicBezTo>
                    <a:lnTo>
                      <a:pt x="2652707" y="2072727"/>
                    </a:lnTo>
                    <a:lnTo>
                      <a:pt x="2668781" y="2086895"/>
                    </a:lnTo>
                    <a:cubicBezTo>
                      <a:pt x="2670619" y="2092321"/>
                      <a:pt x="2672915" y="2097445"/>
                      <a:pt x="2674752" y="2102871"/>
                    </a:cubicBezTo>
                    <a:lnTo>
                      <a:pt x="2674752" y="2117039"/>
                    </a:lnTo>
                    <a:lnTo>
                      <a:pt x="2674752" y="2129700"/>
                    </a:lnTo>
                    <a:lnTo>
                      <a:pt x="2674752" y="2133016"/>
                    </a:lnTo>
                    <a:cubicBezTo>
                      <a:pt x="2675211" y="2138442"/>
                      <a:pt x="2676130" y="2143566"/>
                      <a:pt x="2676589" y="2148992"/>
                    </a:cubicBezTo>
                    <a:lnTo>
                      <a:pt x="2686234" y="2153514"/>
                    </a:lnTo>
                    <a:cubicBezTo>
                      <a:pt x="2688071" y="2161050"/>
                      <a:pt x="2690367" y="2168285"/>
                      <a:pt x="2692204" y="2175821"/>
                    </a:cubicBezTo>
                    <a:lnTo>
                      <a:pt x="2692204" y="2182151"/>
                    </a:lnTo>
                    <a:lnTo>
                      <a:pt x="2676589" y="2182151"/>
                    </a:lnTo>
                    <a:cubicBezTo>
                      <a:pt x="2669700" y="2177026"/>
                      <a:pt x="2662811" y="2171601"/>
                      <a:pt x="2655922" y="2166476"/>
                    </a:cubicBezTo>
                    <a:cubicBezTo>
                      <a:pt x="2646737" y="2160749"/>
                      <a:pt x="2638011" y="2154720"/>
                      <a:pt x="2628826" y="2148992"/>
                    </a:cubicBezTo>
                    <a:cubicBezTo>
                      <a:pt x="2627907" y="2144772"/>
                      <a:pt x="2626529" y="2140250"/>
                      <a:pt x="2625611" y="2136030"/>
                    </a:cubicBezTo>
                    <a:cubicBezTo>
                      <a:pt x="2622396" y="2131810"/>
                      <a:pt x="2619640" y="2127590"/>
                      <a:pt x="2616425" y="2123370"/>
                    </a:cubicBezTo>
                    <a:cubicBezTo>
                      <a:pt x="2615507" y="2117642"/>
                      <a:pt x="2614129" y="2111613"/>
                      <a:pt x="2613211" y="2105886"/>
                    </a:cubicBezTo>
                    <a:cubicBezTo>
                      <a:pt x="2610914" y="2100761"/>
                      <a:pt x="2609077" y="2095335"/>
                      <a:pt x="2606781" y="2090211"/>
                    </a:cubicBezTo>
                    <a:lnTo>
                      <a:pt x="2606781" y="2074234"/>
                    </a:lnTo>
                    <a:cubicBezTo>
                      <a:pt x="2605862" y="2072727"/>
                      <a:pt x="2604485" y="2070918"/>
                      <a:pt x="2603566" y="2069411"/>
                    </a:cubicBezTo>
                    <a:lnTo>
                      <a:pt x="2592544" y="2056751"/>
                    </a:lnTo>
                    <a:lnTo>
                      <a:pt x="2592544" y="2047104"/>
                    </a:lnTo>
                    <a:cubicBezTo>
                      <a:pt x="2587033" y="2043487"/>
                      <a:pt x="2581981" y="2039568"/>
                      <a:pt x="2576469" y="2035951"/>
                    </a:cubicBezTo>
                    <a:lnTo>
                      <a:pt x="2563610" y="2026606"/>
                    </a:lnTo>
                    <a:cubicBezTo>
                      <a:pt x="2563151" y="2030223"/>
                      <a:pt x="2562692" y="2034142"/>
                      <a:pt x="2562232" y="2037760"/>
                    </a:cubicBezTo>
                    <a:cubicBezTo>
                      <a:pt x="2561314" y="2034142"/>
                      <a:pt x="2559936" y="2030223"/>
                      <a:pt x="2559017" y="2026606"/>
                    </a:cubicBezTo>
                    <a:cubicBezTo>
                      <a:pt x="2559936" y="2021180"/>
                      <a:pt x="2561314" y="2016056"/>
                      <a:pt x="2562232" y="2010630"/>
                    </a:cubicBezTo>
                    <a:cubicBezTo>
                      <a:pt x="2563610" y="2003696"/>
                      <a:pt x="2565447" y="1997065"/>
                      <a:pt x="2566825" y="1990131"/>
                    </a:cubicBezTo>
                    <a:cubicBezTo>
                      <a:pt x="2565906" y="1983801"/>
                      <a:pt x="2564529" y="1977169"/>
                      <a:pt x="2563610" y="1970839"/>
                    </a:cubicBezTo>
                    <a:cubicBezTo>
                      <a:pt x="2566825" y="1966016"/>
                      <a:pt x="2570040" y="1961494"/>
                      <a:pt x="2573255" y="1956671"/>
                    </a:cubicBezTo>
                    <a:lnTo>
                      <a:pt x="2563610" y="1944011"/>
                    </a:lnTo>
                    <a:lnTo>
                      <a:pt x="2563610" y="1920197"/>
                    </a:lnTo>
                    <a:cubicBezTo>
                      <a:pt x="2562232" y="1915976"/>
                      <a:pt x="2560395" y="1911756"/>
                      <a:pt x="2559017" y="1907536"/>
                    </a:cubicBezTo>
                    <a:lnTo>
                      <a:pt x="2549373" y="1880406"/>
                    </a:lnTo>
                    <a:cubicBezTo>
                      <a:pt x="2548454" y="1869855"/>
                      <a:pt x="2547077" y="1859305"/>
                      <a:pt x="2546158" y="1848754"/>
                    </a:cubicBezTo>
                    <a:cubicBezTo>
                      <a:pt x="2542943" y="1843027"/>
                      <a:pt x="2540188" y="1836998"/>
                      <a:pt x="2536973" y="1831271"/>
                    </a:cubicBezTo>
                    <a:cubicBezTo>
                      <a:pt x="2533299" y="1836697"/>
                      <a:pt x="2529165" y="1841821"/>
                      <a:pt x="2525491" y="1847247"/>
                    </a:cubicBezTo>
                    <a:lnTo>
                      <a:pt x="2497017" y="1861415"/>
                    </a:lnTo>
                    <a:cubicBezTo>
                      <a:pt x="2493343" y="1860209"/>
                      <a:pt x="2489669" y="1859305"/>
                      <a:pt x="2485995" y="1858099"/>
                    </a:cubicBezTo>
                    <a:cubicBezTo>
                      <a:pt x="2480483" y="1855989"/>
                      <a:pt x="2475431" y="1853879"/>
                      <a:pt x="2469920" y="1851769"/>
                    </a:cubicBezTo>
                    <a:cubicBezTo>
                      <a:pt x="2473135" y="1841821"/>
                      <a:pt x="2476350" y="1831572"/>
                      <a:pt x="2479565" y="1821624"/>
                    </a:cubicBezTo>
                    <a:cubicBezTo>
                      <a:pt x="2478646" y="1814691"/>
                      <a:pt x="2477269" y="1808059"/>
                      <a:pt x="2476350" y="1801126"/>
                    </a:cubicBezTo>
                    <a:cubicBezTo>
                      <a:pt x="2469920" y="1792686"/>
                      <a:pt x="2463950" y="1783944"/>
                      <a:pt x="2457520" y="1775504"/>
                    </a:cubicBezTo>
                    <a:lnTo>
                      <a:pt x="2457520" y="1767666"/>
                    </a:lnTo>
                    <a:cubicBezTo>
                      <a:pt x="2453846" y="1766762"/>
                      <a:pt x="2450172" y="1765556"/>
                      <a:pt x="2446498" y="1764652"/>
                    </a:cubicBezTo>
                    <a:cubicBezTo>
                      <a:pt x="2440987" y="1758321"/>
                      <a:pt x="2435935" y="1751689"/>
                      <a:pt x="2430424" y="1745359"/>
                    </a:cubicBezTo>
                    <a:cubicBezTo>
                      <a:pt x="2428127" y="1741742"/>
                      <a:pt x="2426290" y="1737823"/>
                      <a:pt x="2423994" y="1734206"/>
                    </a:cubicBezTo>
                    <a:lnTo>
                      <a:pt x="2423994" y="1721545"/>
                    </a:lnTo>
                    <a:cubicBezTo>
                      <a:pt x="2423075" y="1718531"/>
                      <a:pt x="2421698" y="1715215"/>
                      <a:pt x="2420779" y="1712200"/>
                    </a:cubicBezTo>
                    <a:lnTo>
                      <a:pt x="2409757" y="1697731"/>
                    </a:lnTo>
                    <a:lnTo>
                      <a:pt x="2390927" y="1697731"/>
                    </a:lnTo>
                    <a:cubicBezTo>
                      <a:pt x="2391845" y="1700444"/>
                      <a:pt x="2393223" y="1703157"/>
                      <a:pt x="2394142" y="1705870"/>
                    </a:cubicBezTo>
                    <a:cubicBezTo>
                      <a:pt x="2390927" y="1710995"/>
                      <a:pt x="2387712" y="1716421"/>
                      <a:pt x="2384497" y="1721545"/>
                    </a:cubicBezTo>
                    <a:lnTo>
                      <a:pt x="2374853" y="1715215"/>
                    </a:lnTo>
                    <a:lnTo>
                      <a:pt x="2373475" y="1721545"/>
                    </a:lnTo>
                    <a:cubicBezTo>
                      <a:pt x="2371179" y="1720641"/>
                      <a:pt x="2369342" y="1719435"/>
                      <a:pt x="2367045" y="1718531"/>
                    </a:cubicBezTo>
                    <a:cubicBezTo>
                      <a:pt x="2364749" y="1717325"/>
                      <a:pt x="2362912" y="1716421"/>
                      <a:pt x="2360616" y="1715215"/>
                    </a:cubicBezTo>
                    <a:cubicBezTo>
                      <a:pt x="2358319" y="1717325"/>
                      <a:pt x="2356482" y="1719435"/>
                      <a:pt x="2354186" y="1721545"/>
                    </a:cubicBezTo>
                    <a:lnTo>
                      <a:pt x="2338571" y="1721545"/>
                    </a:lnTo>
                    <a:lnTo>
                      <a:pt x="2311474" y="1727875"/>
                    </a:lnTo>
                    <a:cubicBezTo>
                      <a:pt x="2312393" y="1732699"/>
                      <a:pt x="2313771" y="1737522"/>
                      <a:pt x="2314689" y="1742345"/>
                    </a:cubicBezTo>
                    <a:cubicBezTo>
                      <a:pt x="2310097" y="1747469"/>
                      <a:pt x="2305045" y="1752895"/>
                      <a:pt x="2300452" y="1758020"/>
                    </a:cubicBezTo>
                    <a:lnTo>
                      <a:pt x="2268763" y="1772489"/>
                    </a:lnTo>
                    <a:cubicBezTo>
                      <a:pt x="2260955" y="1782135"/>
                      <a:pt x="2252689" y="1791480"/>
                      <a:pt x="2244881" y="1801126"/>
                    </a:cubicBezTo>
                    <a:lnTo>
                      <a:pt x="2228807" y="1815294"/>
                    </a:lnTo>
                    <a:cubicBezTo>
                      <a:pt x="2221918" y="1820720"/>
                      <a:pt x="2215029" y="1825845"/>
                      <a:pt x="2208140" y="1831271"/>
                    </a:cubicBezTo>
                    <a:lnTo>
                      <a:pt x="2208140" y="1840615"/>
                    </a:lnTo>
                    <a:cubicBezTo>
                      <a:pt x="2204007" y="1842725"/>
                      <a:pt x="2199873" y="1845137"/>
                      <a:pt x="2195740" y="1847247"/>
                    </a:cubicBezTo>
                    <a:cubicBezTo>
                      <a:pt x="2188851" y="1849960"/>
                      <a:pt x="2181962" y="1852372"/>
                      <a:pt x="2175073" y="1855085"/>
                    </a:cubicBezTo>
                    <a:lnTo>
                      <a:pt x="2165428" y="1855085"/>
                    </a:lnTo>
                    <a:cubicBezTo>
                      <a:pt x="2163132" y="1861415"/>
                      <a:pt x="2161295" y="1867745"/>
                      <a:pt x="2158999" y="1874076"/>
                    </a:cubicBezTo>
                    <a:cubicBezTo>
                      <a:pt x="2159917" y="1884023"/>
                      <a:pt x="2161295" y="1894272"/>
                      <a:pt x="2162214" y="1904220"/>
                    </a:cubicBezTo>
                    <a:cubicBezTo>
                      <a:pt x="2163132" y="1910550"/>
                      <a:pt x="2164510" y="1916881"/>
                      <a:pt x="2165428" y="1923211"/>
                    </a:cubicBezTo>
                    <a:cubicBezTo>
                      <a:pt x="2161295" y="1930144"/>
                      <a:pt x="2156702" y="1937077"/>
                      <a:pt x="2152569" y="1944011"/>
                    </a:cubicBezTo>
                    <a:lnTo>
                      <a:pt x="2152569" y="1961494"/>
                    </a:lnTo>
                    <a:lnTo>
                      <a:pt x="2152569" y="1980485"/>
                    </a:lnTo>
                    <a:lnTo>
                      <a:pt x="2144762" y="1980485"/>
                    </a:lnTo>
                    <a:cubicBezTo>
                      <a:pt x="2140628" y="1986816"/>
                      <a:pt x="2136036" y="1993146"/>
                      <a:pt x="2131902" y="1999476"/>
                    </a:cubicBezTo>
                    <a:lnTo>
                      <a:pt x="2141547" y="2007615"/>
                    </a:lnTo>
                    <a:cubicBezTo>
                      <a:pt x="2134199" y="2008520"/>
                      <a:pt x="2126850" y="2009725"/>
                      <a:pt x="2119502" y="2010630"/>
                    </a:cubicBezTo>
                    <a:cubicBezTo>
                      <a:pt x="2116747" y="2016056"/>
                      <a:pt x="2113991" y="2021180"/>
                      <a:pt x="2111235" y="2026606"/>
                    </a:cubicBezTo>
                    <a:cubicBezTo>
                      <a:pt x="2108939" y="2028716"/>
                      <a:pt x="2107102" y="2030826"/>
                      <a:pt x="2104806" y="2032936"/>
                    </a:cubicBezTo>
                    <a:cubicBezTo>
                      <a:pt x="2097457" y="2025400"/>
                      <a:pt x="2090109" y="2018166"/>
                      <a:pt x="2082761" y="2010630"/>
                    </a:cubicBezTo>
                    <a:cubicBezTo>
                      <a:pt x="2079087" y="2001586"/>
                      <a:pt x="2075413" y="1992844"/>
                      <a:pt x="2071739" y="1983801"/>
                    </a:cubicBezTo>
                    <a:cubicBezTo>
                      <a:pt x="2069442" y="1975964"/>
                      <a:pt x="2067605" y="1967825"/>
                      <a:pt x="2065309" y="1959987"/>
                    </a:cubicBezTo>
                    <a:cubicBezTo>
                      <a:pt x="2062094" y="1956671"/>
                      <a:pt x="2058879" y="1953657"/>
                      <a:pt x="2055665" y="1950341"/>
                    </a:cubicBezTo>
                    <a:cubicBezTo>
                      <a:pt x="2052450" y="1941900"/>
                      <a:pt x="2049694" y="1933460"/>
                      <a:pt x="2046479" y="1925020"/>
                    </a:cubicBezTo>
                    <a:cubicBezTo>
                      <a:pt x="2044183" y="1915976"/>
                      <a:pt x="2042346" y="1906933"/>
                      <a:pt x="2040050" y="1897890"/>
                    </a:cubicBezTo>
                    <a:cubicBezTo>
                      <a:pt x="2038212" y="1893669"/>
                      <a:pt x="2036835" y="1889449"/>
                      <a:pt x="2034998" y="1885229"/>
                    </a:cubicBezTo>
                    <a:cubicBezTo>
                      <a:pt x="2028568" y="1874076"/>
                      <a:pt x="2022598" y="1862922"/>
                      <a:pt x="2016168" y="1851769"/>
                    </a:cubicBezTo>
                    <a:cubicBezTo>
                      <a:pt x="2012034" y="1837902"/>
                      <a:pt x="2007442" y="1824337"/>
                      <a:pt x="2003308" y="1810471"/>
                    </a:cubicBezTo>
                    <a:cubicBezTo>
                      <a:pt x="2002390" y="1800825"/>
                      <a:pt x="2001012" y="1791480"/>
                      <a:pt x="2000094" y="1781834"/>
                    </a:cubicBezTo>
                    <a:lnTo>
                      <a:pt x="2000094" y="1751689"/>
                    </a:lnTo>
                    <a:cubicBezTo>
                      <a:pt x="1998716" y="1744756"/>
                      <a:pt x="1996879" y="1738125"/>
                      <a:pt x="1995501" y="1731191"/>
                    </a:cubicBezTo>
                    <a:cubicBezTo>
                      <a:pt x="1984938" y="1734809"/>
                      <a:pt x="1974375" y="1738727"/>
                      <a:pt x="1963812" y="1742345"/>
                    </a:cubicBezTo>
                    <a:lnTo>
                      <a:pt x="1946360" y="1742345"/>
                    </a:lnTo>
                    <a:cubicBezTo>
                      <a:pt x="1937174" y="1733301"/>
                      <a:pt x="1928448" y="1724258"/>
                      <a:pt x="1919263" y="1715215"/>
                    </a:cubicBezTo>
                    <a:cubicBezTo>
                      <a:pt x="1922019" y="1712200"/>
                      <a:pt x="1924315" y="1708884"/>
                      <a:pt x="1927071" y="1705870"/>
                    </a:cubicBezTo>
                    <a:cubicBezTo>
                      <a:pt x="1926152" y="1703157"/>
                      <a:pt x="1924774" y="1700444"/>
                      <a:pt x="1923856" y="1697731"/>
                    </a:cubicBezTo>
                    <a:cubicBezTo>
                      <a:pt x="1915130" y="1691401"/>
                      <a:pt x="1905945" y="1685070"/>
                      <a:pt x="1897219" y="1678740"/>
                    </a:cubicBezTo>
                    <a:cubicBezTo>
                      <a:pt x="1892626" y="1675424"/>
                      <a:pt x="1887574" y="1672410"/>
                      <a:pt x="1882981" y="1669094"/>
                    </a:cubicBezTo>
                    <a:cubicBezTo>
                      <a:pt x="1879767" y="1664271"/>
                      <a:pt x="1876552" y="1659749"/>
                      <a:pt x="1873337" y="1654926"/>
                    </a:cubicBezTo>
                    <a:lnTo>
                      <a:pt x="1854048" y="1635935"/>
                    </a:lnTo>
                    <a:cubicBezTo>
                      <a:pt x="1840729" y="1636839"/>
                      <a:pt x="1827870" y="1638045"/>
                      <a:pt x="1814551" y="1638950"/>
                    </a:cubicBezTo>
                    <a:lnTo>
                      <a:pt x="1777810" y="1638950"/>
                    </a:lnTo>
                    <a:cubicBezTo>
                      <a:pt x="1767706" y="1640155"/>
                      <a:pt x="1758062" y="1641060"/>
                      <a:pt x="1747958" y="1642265"/>
                    </a:cubicBezTo>
                    <a:lnTo>
                      <a:pt x="1704787" y="1635935"/>
                    </a:lnTo>
                    <a:cubicBezTo>
                      <a:pt x="1696980" y="1634729"/>
                      <a:pt x="1689172" y="1633825"/>
                      <a:pt x="1681365" y="1632619"/>
                    </a:cubicBezTo>
                    <a:cubicBezTo>
                      <a:pt x="1673557" y="1631715"/>
                      <a:pt x="1665290" y="1630509"/>
                      <a:pt x="1657483" y="1629605"/>
                    </a:cubicBezTo>
                    <a:cubicBezTo>
                      <a:pt x="1654268" y="1619657"/>
                      <a:pt x="1651053" y="1609408"/>
                      <a:pt x="1647838" y="1599460"/>
                    </a:cubicBezTo>
                    <a:lnTo>
                      <a:pt x="1638194" y="1593130"/>
                    </a:lnTo>
                    <a:cubicBezTo>
                      <a:pt x="1632223" y="1595240"/>
                      <a:pt x="1626712" y="1597350"/>
                      <a:pt x="1620742" y="1599460"/>
                    </a:cubicBezTo>
                    <a:lnTo>
                      <a:pt x="1598697" y="1612121"/>
                    </a:lnTo>
                    <a:lnTo>
                      <a:pt x="1571601" y="1602475"/>
                    </a:lnTo>
                    <a:lnTo>
                      <a:pt x="1549556" y="1583484"/>
                    </a:lnTo>
                    <a:cubicBezTo>
                      <a:pt x="1542667" y="1580771"/>
                      <a:pt x="1535778" y="1578359"/>
                      <a:pt x="1528889" y="1575646"/>
                    </a:cubicBezTo>
                    <a:cubicBezTo>
                      <a:pt x="1522919" y="1569316"/>
                      <a:pt x="1517407" y="1562684"/>
                      <a:pt x="1511437" y="1556354"/>
                    </a:cubicBezTo>
                    <a:cubicBezTo>
                      <a:pt x="1505926" y="1545201"/>
                      <a:pt x="1500874" y="1534349"/>
                      <a:pt x="1495363" y="1523195"/>
                    </a:cubicBezTo>
                    <a:cubicBezTo>
                      <a:pt x="1492148" y="1524100"/>
                      <a:pt x="1488933" y="1525305"/>
                      <a:pt x="1485718" y="1526210"/>
                    </a:cubicBezTo>
                    <a:lnTo>
                      <a:pt x="1471481" y="1516865"/>
                    </a:lnTo>
                    <a:cubicBezTo>
                      <a:pt x="1468266" y="1521085"/>
                      <a:pt x="1465511" y="1525305"/>
                      <a:pt x="1462296" y="1529525"/>
                    </a:cubicBezTo>
                    <a:cubicBezTo>
                      <a:pt x="1456785" y="1528320"/>
                      <a:pt x="1451733" y="1527415"/>
                      <a:pt x="1446222" y="1526210"/>
                    </a:cubicBezTo>
                    <a:cubicBezTo>
                      <a:pt x="1448518" y="1529525"/>
                      <a:pt x="1450355" y="1532540"/>
                      <a:pt x="1452651" y="1535856"/>
                    </a:cubicBezTo>
                    <a:cubicBezTo>
                      <a:pt x="1451733" y="1537966"/>
                      <a:pt x="1450355" y="1540076"/>
                      <a:pt x="1449436" y="1542186"/>
                    </a:cubicBezTo>
                    <a:cubicBezTo>
                      <a:pt x="1452651" y="1547914"/>
                      <a:pt x="1455866" y="1553942"/>
                      <a:pt x="1459081" y="1559670"/>
                    </a:cubicBezTo>
                    <a:cubicBezTo>
                      <a:pt x="1462296" y="1567206"/>
                      <a:pt x="1465051" y="1574441"/>
                      <a:pt x="1468266" y="1581977"/>
                    </a:cubicBezTo>
                    <a:lnTo>
                      <a:pt x="1476533" y="1586498"/>
                    </a:lnTo>
                    <a:cubicBezTo>
                      <a:pt x="1478370" y="1588608"/>
                      <a:pt x="1480666" y="1591020"/>
                      <a:pt x="1482503" y="1593130"/>
                    </a:cubicBezTo>
                    <a:cubicBezTo>
                      <a:pt x="1486637" y="1597350"/>
                      <a:pt x="1491229" y="1601571"/>
                      <a:pt x="1495363" y="1605791"/>
                    </a:cubicBezTo>
                    <a:cubicBezTo>
                      <a:pt x="1496281" y="1610011"/>
                      <a:pt x="1497659" y="1614231"/>
                      <a:pt x="1498578" y="1618451"/>
                    </a:cubicBezTo>
                    <a:cubicBezTo>
                      <a:pt x="1497659" y="1619959"/>
                      <a:pt x="1496281" y="1621767"/>
                      <a:pt x="1495363" y="1623274"/>
                    </a:cubicBezTo>
                    <a:cubicBezTo>
                      <a:pt x="1496281" y="1626289"/>
                      <a:pt x="1497659" y="1629605"/>
                      <a:pt x="1498578" y="1632619"/>
                    </a:cubicBezTo>
                    <a:lnTo>
                      <a:pt x="1508222" y="1635935"/>
                    </a:lnTo>
                    <a:lnTo>
                      <a:pt x="1508222" y="1645280"/>
                    </a:lnTo>
                    <a:cubicBezTo>
                      <a:pt x="1509141" y="1647390"/>
                      <a:pt x="1510519" y="1649500"/>
                      <a:pt x="1511437" y="1651610"/>
                    </a:cubicBezTo>
                    <a:cubicBezTo>
                      <a:pt x="1510519" y="1646486"/>
                      <a:pt x="1509141" y="1641060"/>
                      <a:pt x="1508222" y="1635935"/>
                    </a:cubicBezTo>
                    <a:cubicBezTo>
                      <a:pt x="1510978" y="1631112"/>
                      <a:pt x="1513274" y="1626289"/>
                      <a:pt x="1516030" y="1621466"/>
                    </a:cubicBezTo>
                    <a:lnTo>
                      <a:pt x="1522459" y="1621466"/>
                    </a:lnTo>
                    <a:cubicBezTo>
                      <a:pt x="1524756" y="1622973"/>
                      <a:pt x="1526593" y="1624782"/>
                      <a:pt x="1528889" y="1626289"/>
                    </a:cubicBezTo>
                    <a:cubicBezTo>
                      <a:pt x="1529808" y="1630509"/>
                      <a:pt x="1531185" y="1634729"/>
                      <a:pt x="1532104" y="1638950"/>
                    </a:cubicBezTo>
                    <a:lnTo>
                      <a:pt x="1525674" y="1654926"/>
                    </a:lnTo>
                    <a:cubicBezTo>
                      <a:pt x="1526593" y="1657639"/>
                      <a:pt x="1527971" y="1660051"/>
                      <a:pt x="1528889" y="1662764"/>
                    </a:cubicBezTo>
                    <a:cubicBezTo>
                      <a:pt x="1531185" y="1661859"/>
                      <a:pt x="1533022" y="1660654"/>
                      <a:pt x="1535319" y="1659749"/>
                    </a:cubicBezTo>
                    <a:lnTo>
                      <a:pt x="1535319" y="1669094"/>
                    </a:lnTo>
                    <a:cubicBezTo>
                      <a:pt x="1541289" y="1666984"/>
                      <a:pt x="1546800" y="1664874"/>
                      <a:pt x="1552771" y="1662764"/>
                    </a:cubicBezTo>
                    <a:cubicBezTo>
                      <a:pt x="1557823" y="1663969"/>
                      <a:pt x="1563334" y="1664874"/>
                      <a:pt x="1568386" y="1666079"/>
                    </a:cubicBezTo>
                    <a:lnTo>
                      <a:pt x="1584460" y="1666079"/>
                    </a:lnTo>
                    <a:cubicBezTo>
                      <a:pt x="1589053" y="1661256"/>
                      <a:pt x="1594104" y="1656433"/>
                      <a:pt x="1598697" y="1651610"/>
                    </a:cubicBezTo>
                    <a:cubicBezTo>
                      <a:pt x="1603749" y="1646486"/>
                      <a:pt x="1609260" y="1641060"/>
                      <a:pt x="1614312" y="1635935"/>
                    </a:cubicBezTo>
                    <a:cubicBezTo>
                      <a:pt x="1618905" y="1631112"/>
                      <a:pt x="1623957" y="1626289"/>
                      <a:pt x="1628549" y="1621466"/>
                    </a:cubicBezTo>
                    <a:cubicBezTo>
                      <a:pt x="1629468" y="1624179"/>
                      <a:pt x="1630846" y="1626892"/>
                      <a:pt x="1631764" y="1629605"/>
                    </a:cubicBezTo>
                    <a:cubicBezTo>
                      <a:pt x="1632683" y="1635935"/>
                      <a:pt x="1634060" y="1642265"/>
                      <a:pt x="1634979" y="1648596"/>
                    </a:cubicBezTo>
                    <a:cubicBezTo>
                      <a:pt x="1638194" y="1653419"/>
                      <a:pt x="1641409" y="1657941"/>
                      <a:pt x="1644624" y="1662764"/>
                    </a:cubicBezTo>
                    <a:cubicBezTo>
                      <a:pt x="1648757" y="1666079"/>
                      <a:pt x="1653350" y="1669094"/>
                      <a:pt x="1657483" y="1672410"/>
                    </a:cubicBezTo>
                    <a:cubicBezTo>
                      <a:pt x="1662076" y="1673314"/>
                      <a:pt x="1667127" y="1674520"/>
                      <a:pt x="1671720" y="1675424"/>
                    </a:cubicBezTo>
                    <a:cubicBezTo>
                      <a:pt x="1676772" y="1677534"/>
                      <a:pt x="1682283" y="1679946"/>
                      <a:pt x="1687335" y="1682056"/>
                    </a:cubicBezTo>
                    <a:cubicBezTo>
                      <a:pt x="1691468" y="1686276"/>
                      <a:pt x="1696061" y="1690496"/>
                      <a:pt x="1700194" y="1694717"/>
                    </a:cubicBezTo>
                    <a:cubicBezTo>
                      <a:pt x="1700654" y="1696224"/>
                      <a:pt x="1701113" y="1698033"/>
                      <a:pt x="1701572" y="1699540"/>
                    </a:cubicBezTo>
                    <a:cubicBezTo>
                      <a:pt x="1704787" y="1700444"/>
                      <a:pt x="1708002" y="1701650"/>
                      <a:pt x="1711217" y="1702554"/>
                    </a:cubicBezTo>
                    <a:lnTo>
                      <a:pt x="1711217" y="1708884"/>
                    </a:lnTo>
                    <a:lnTo>
                      <a:pt x="1701572" y="1721545"/>
                    </a:lnTo>
                    <a:lnTo>
                      <a:pt x="1700194" y="1727875"/>
                    </a:lnTo>
                    <a:lnTo>
                      <a:pt x="1690550" y="1736014"/>
                    </a:lnTo>
                    <a:cubicBezTo>
                      <a:pt x="1687335" y="1741139"/>
                      <a:pt x="1684579" y="1746565"/>
                      <a:pt x="1681365" y="1751689"/>
                    </a:cubicBezTo>
                    <a:lnTo>
                      <a:pt x="1671720" y="1751689"/>
                    </a:lnTo>
                    <a:cubicBezTo>
                      <a:pt x="1669424" y="1753800"/>
                      <a:pt x="1667587" y="1755910"/>
                      <a:pt x="1665290" y="1758020"/>
                    </a:cubicBezTo>
                    <a:cubicBezTo>
                      <a:pt x="1664372" y="1761336"/>
                      <a:pt x="1662994" y="1764350"/>
                      <a:pt x="1662076" y="1767666"/>
                    </a:cubicBezTo>
                    <a:cubicBezTo>
                      <a:pt x="1662994" y="1773393"/>
                      <a:pt x="1664372" y="1779422"/>
                      <a:pt x="1665290" y="1785150"/>
                    </a:cubicBezTo>
                    <a:lnTo>
                      <a:pt x="1662076" y="1785150"/>
                    </a:lnTo>
                    <a:lnTo>
                      <a:pt x="1654268" y="1785150"/>
                    </a:lnTo>
                    <a:cubicBezTo>
                      <a:pt x="1650135" y="1788466"/>
                      <a:pt x="1645542" y="1791480"/>
                      <a:pt x="1641409" y="1794796"/>
                    </a:cubicBezTo>
                    <a:cubicBezTo>
                      <a:pt x="1640490" y="1797810"/>
                      <a:pt x="1639112" y="1801126"/>
                      <a:pt x="1638194" y="1804141"/>
                    </a:cubicBezTo>
                    <a:cubicBezTo>
                      <a:pt x="1635897" y="1806251"/>
                      <a:pt x="1634060" y="1808361"/>
                      <a:pt x="1631764" y="1810471"/>
                    </a:cubicBezTo>
                    <a:lnTo>
                      <a:pt x="1617527" y="1810471"/>
                    </a:lnTo>
                    <a:cubicBezTo>
                      <a:pt x="1615231" y="1811978"/>
                      <a:pt x="1613394" y="1813787"/>
                      <a:pt x="1611097" y="1815294"/>
                    </a:cubicBezTo>
                    <a:lnTo>
                      <a:pt x="1611097" y="1824940"/>
                    </a:lnTo>
                    <a:lnTo>
                      <a:pt x="1598697" y="1831271"/>
                    </a:lnTo>
                    <a:cubicBezTo>
                      <a:pt x="1595023" y="1830065"/>
                      <a:pt x="1591349" y="1829161"/>
                      <a:pt x="1587675" y="1827955"/>
                    </a:cubicBezTo>
                    <a:cubicBezTo>
                      <a:pt x="1583541" y="1831271"/>
                      <a:pt x="1578949" y="1834285"/>
                      <a:pt x="1574815" y="1837601"/>
                    </a:cubicBezTo>
                    <a:lnTo>
                      <a:pt x="1561956" y="1840615"/>
                    </a:lnTo>
                    <a:lnTo>
                      <a:pt x="1547719" y="1847247"/>
                    </a:lnTo>
                    <a:cubicBezTo>
                      <a:pt x="1545423" y="1849960"/>
                      <a:pt x="1543585" y="1852372"/>
                      <a:pt x="1541289" y="1855085"/>
                    </a:cubicBezTo>
                    <a:lnTo>
                      <a:pt x="1541289" y="1861415"/>
                    </a:lnTo>
                    <a:cubicBezTo>
                      <a:pt x="1533941" y="1864731"/>
                      <a:pt x="1526593" y="1867745"/>
                      <a:pt x="1519245" y="1871061"/>
                    </a:cubicBezTo>
                    <a:lnTo>
                      <a:pt x="1485718" y="1883722"/>
                    </a:lnTo>
                    <a:cubicBezTo>
                      <a:pt x="1478829" y="1888545"/>
                      <a:pt x="1471940" y="1893067"/>
                      <a:pt x="1465051" y="1897890"/>
                    </a:cubicBezTo>
                    <a:cubicBezTo>
                      <a:pt x="1460918" y="1899095"/>
                      <a:pt x="1456785" y="1900000"/>
                      <a:pt x="1452651" y="1901206"/>
                    </a:cubicBezTo>
                    <a:cubicBezTo>
                      <a:pt x="1450355" y="1900000"/>
                      <a:pt x="1448518" y="1899095"/>
                      <a:pt x="1446222" y="1897890"/>
                    </a:cubicBezTo>
                    <a:cubicBezTo>
                      <a:pt x="1442547" y="1901206"/>
                      <a:pt x="1438873" y="1904220"/>
                      <a:pt x="1435199" y="1907536"/>
                    </a:cubicBezTo>
                    <a:cubicBezTo>
                      <a:pt x="1431066" y="1908440"/>
                      <a:pt x="1426473" y="1909646"/>
                      <a:pt x="1422340" y="1910550"/>
                    </a:cubicBezTo>
                    <a:cubicBezTo>
                      <a:pt x="1415910" y="1911756"/>
                      <a:pt x="1409940" y="1912660"/>
                      <a:pt x="1403510" y="1913866"/>
                    </a:cubicBezTo>
                    <a:lnTo>
                      <a:pt x="1398458" y="1913866"/>
                    </a:lnTo>
                    <a:cubicBezTo>
                      <a:pt x="1396162" y="1915976"/>
                      <a:pt x="1394325" y="1918086"/>
                      <a:pt x="1392028" y="1920197"/>
                    </a:cubicBezTo>
                    <a:cubicBezTo>
                      <a:pt x="1390191" y="1921101"/>
                      <a:pt x="1387895" y="1922307"/>
                      <a:pt x="1386058" y="1923211"/>
                    </a:cubicBezTo>
                    <a:cubicBezTo>
                      <a:pt x="1385140" y="1923814"/>
                      <a:pt x="1383762" y="1924417"/>
                      <a:pt x="1382843" y="1925020"/>
                    </a:cubicBezTo>
                    <a:lnTo>
                      <a:pt x="1369984" y="1925020"/>
                    </a:lnTo>
                    <a:cubicBezTo>
                      <a:pt x="1369065" y="1925924"/>
                      <a:pt x="1367687" y="1927130"/>
                      <a:pt x="1366769" y="1928034"/>
                    </a:cubicBezTo>
                    <a:lnTo>
                      <a:pt x="1349317" y="1928034"/>
                    </a:lnTo>
                    <a:cubicBezTo>
                      <a:pt x="1348398" y="1924417"/>
                      <a:pt x="1347021" y="1920498"/>
                      <a:pt x="1346102" y="1916881"/>
                    </a:cubicBezTo>
                    <a:lnTo>
                      <a:pt x="1346102" y="1904220"/>
                    </a:lnTo>
                    <a:cubicBezTo>
                      <a:pt x="1345184" y="1902110"/>
                      <a:pt x="1343806" y="1900000"/>
                      <a:pt x="1342887" y="1897890"/>
                    </a:cubicBezTo>
                    <a:cubicBezTo>
                      <a:pt x="1340591" y="1892162"/>
                      <a:pt x="1338754" y="1886133"/>
                      <a:pt x="1336458" y="1880406"/>
                    </a:cubicBezTo>
                    <a:cubicBezTo>
                      <a:pt x="1334621" y="1877392"/>
                      <a:pt x="1332324" y="1874076"/>
                      <a:pt x="1330487" y="1871061"/>
                    </a:cubicBezTo>
                    <a:lnTo>
                      <a:pt x="1333702" y="1871061"/>
                    </a:lnTo>
                    <a:cubicBezTo>
                      <a:pt x="1332783" y="1867745"/>
                      <a:pt x="1331406" y="1864731"/>
                      <a:pt x="1330487" y="1861415"/>
                    </a:cubicBezTo>
                    <a:cubicBezTo>
                      <a:pt x="1331406" y="1859305"/>
                      <a:pt x="1332783" y="1857195"/>
                      <a:pt x="1333702" y="1855085"/>
                    </a:cubicBezTo>
                    <a:lnTo>
                      <a:pt x="1333702" y="1847247"/>
                    </a:lnTo>
                    <a:cubicBezTo>
                      <a:pt x="1332783" y="1843931"/>
                      <a:pt x="1331406" y="1840917"/>
                      <a:pt x="1330487" y="1837601"/>
                    </a:cubicBezTo>
                    <a:cubicBezTo>
                      <a:pt x="1328191" y="1834285"/>
                      <a:pt x="1326354" y="1831271"/>
                      <a:pt x="1324057" y="1827955"/>
                    </a:cubicBezTo>
                    <a:lnTo>
                      <a:pt x="1324057" y="1818610"/>
                    </a:lnTo>
                    <a:lnTo>
                      <a:pt x="1313035" y="1812280"/>
                    </a:lnTo>
                    <a:cubicBezTo>
                      <a:pt x="1308902" y="1805346"/>
                      <a:pt x="1304309" y="1798413"/>
                      <a:pt x="1300176" y="1791480"/>
                    </a:cubicBezTo>
                    <a:cubicBezTo>
                      <a:pt x="1297879" y="1785150"/>
                      <a:pt x="1296042" y="1778819"/>
                      <a:pt x="1293746" y="1772489"/>
                    </a:cubicBezTo>
                    <a:cubicBezTo>
                      <a:pt x="1289153" y="1767666"/>
                      <a:pt x="1284101" y="1762843"/>
                      <a:pt x="1279509" y="1758020"/>
                    </a:cubicBezTo>
                    <a:cubicBezTo>
                      <a:pt x="1275375" y="1757115"/>
                      <a:pt x="1270783" y="1755910"/>
                      <a:pt x="1266649" y="1755005"/>
                    </a:cubicBezTo>
                    <a:cubicBezTo>
                      <a:pt x="1261598" y="1748072"/>
                      <a:pt x="1256086" y="1741139"/>
                      <a:pt x="1251035" y="1734206"/>
                    </a:cubicBezTo>
                    <a:cubicBezTo>
                      <a:pt x="1250575" y="1729081"/>
                      <a:pt x="1249657" y="1723655"/>
                      <a:pt x="1249197" y="1718531"/>
                    </a:cubicBezTo>
                    <a:lnTo>
                      <a:pt x="1249197" y="1699540"/>
                    </a:lnTo>
                    <a:lnTo>
                      <a:pt x="1236797" y="1678740"/>
                    </a:lnTo>
                    <a:lnTo>
                      <a:pt x="1227153" y="1666079"/>
                    </a:lnTo>
                    <a:cubicBezTo>
                      <a:pt x="1223019" y="1663969"/>
                      <a:pt x="1218427" y="1661859"/>
                      <a:pt x="1214293" y="1659749"/>
                    </a:cubicBezTo>
                    <a:cubicBezTo>
                      <a:pt x="1212916" y="1656132"/>
                      <a:pt x="1211079" y="1652213"/>
                      <a:pt x="1209701" y="1648596"/>
                    </a:cubicBezTo>
                    <a:lnTo>
                      <a:pt x="1211079" y="1642265"/>
                    </a:lnTo>
                    <a:cubicBezTo>
                      <a:pt x="1208323" y="1638950"/>
                      <a:pt x="1206027" y="1635935"/>
                      <a:pt x="1203271" y="1632619"/>
                    </a:cubicBezTo>
                    <a:cubicBezTo>
                      <a:pt x="1200975" y="1630509"/>
                      <a:pt x="1199138" y="1628399"/>
                      <a:pt x="1196841" y="1626289"/>
                    </a:cubicBezTo>
                    <a:cubicBezTo>
                      <a:pt x="1194545" y="1620561"/>
                      <a:pt x="1192708" y="1614533"/>
                      <a:pt x="1190412" y="1608805"/>
                    </a:cubicBezTo>
                    <a:cubicBezTo>
                      <a:pt x="1185360" y="1602475"/>
                      <a:pt x="1179849" y="1596145"/>
                      <a:pt x="1174797" y="1589814"/>
                    </a:cubicBezTo>
                    <a:cubicBezTo>
                      <a:pt x="1171123" y="1584991"/>
                      <a:pt x="1167449" y="1580469"/>
                      <a:pt x="1163774" y="1575646"/>
                    </a:cubicBezTo>
                    <a:lnTo>
                      <a:pt x="1150915" y="1575646"/>
                    </a:lnTo>
                    <a:cubicBezTo>
                      <a:pt x="1153211" y="1570220"/>
                      <a:pt x="1155048" y="1565096"/>
                      <a:pt x="1157345" y="1559670"/>
                    </a:cubicBezTo>
                    <a:lnTo>
                      <a:pt x="1157345" y="1553340"/>
                    </a:lnTo>
                    <a:cubicBezTo>
                      <a:pt x="1158263" y="1549722"/>
                      <a:pt x="1159641" y="1545803"/>
                      <a:pt x="1160560" y="1542186"/>
                    </a:cubicBezTo>
                    <a:lnTo>
                      <a:pt x="1160560" y="1538870"/>
                    </a:lnTo>
                    <a:lnTo>
                      <a:pt x="1150915" y="1547009"/>
                    </a:lnTo>
                    <a:cubicBezTo>
                      <a:pt x="1149996" y="1553340"/>
                      <a:pt x="1148619" y="1559670"/>
                      <a:pt x="1147700" y="1566000"/>
                    </a:cubicBezTo>
                    <a:cubicBezTo>
                      <a:pt x="1145404" y="1570220"/>
                      <a:pt x="1143567" y="1574441"/>
                      <a:pt x="1141270" y="1578661"/>
                    </a:cubicBezTo>
                    <a:cubicBezTo>
                      <a:pt x="1139893" y="1579867"/>
                      <a:pt x="1138056" y="1580771"/>
                      <a:pt x="1136678" y="1581977"/>
                    </a:cubicBezTo>
                    <a:cubicBezTo>
                      <a:pt x="1134382" y="1579867"/>
                      <a:pt x="1132544" y="1577756"/>
                      <a:pt x="1130248" y="1575646"/>
                    </a:cubicBezTo>
                    <a:cubicBezTo>
                      <a:pt x="1127033" y="1572331"/>
                      <a:pt x="1123818" y="1569316"/>
                      <a:pt x="1120604" y="1566000"/>
                    </a:cubicBezTo>
                    <a:cubicBezTo>
                      <a:pt x="1115552" y="1554847"/>
                      <a:pt x="1110041" y="1543693"/>
                      <a:pt x="1104989" y="1532540"/>
                    </a:cubicBezTo>
                    <a:lnTo>
                      <a:pt x="1101774" y="1532540"/>
                    </a:lnTo>
                    <a:lnTo>
                      <a:pt x="1111418" y="1559670"/>
                    </a:lnTo>
                    <a:cubicBezTo>
                      <a:pt x="1116470" y="1567206"/>
                      <a:pt x="1121981" y="1574441"/>
                      <a:pt x="1127033" y="1581977"/>
                    </a:cubicBezTo>
                    <a:cubicBezTo>
                      <a:pt x="1131626" y="1595240"/>
                      <a:pt x="1136678" y="1608202"/>
                      <a:pt x="1141270" y="1621466"/>
                    </a:cubicBezTo>
                    <a:cubicBezTo>
                      <a:pt x="1143567" y="1625083"/>
                      <a:pt x="1145404" y="1629002"/>
                      <a:pt x="1147700" y="1632619"/>
                    </a:cubicBezTo>
                    <a:lnTo>
                      <a:pt x="1157345" y="1645280"/>
                    </a:lnTo>
                    <a:cubicBezTo>
                      <a:pt x="1163315" y="1654323"/>
                      <a:pt x="1168826" y="1663366"/>
                      <a:pt x="1174797" y="1672410"/>
                    </a:cubicBezTo>
                    <a:cubicBezTo>
                      <a:pt x="1174337" y="1673314"/>
                      <a:pt x="1173419" y="1674520"/>
                      <a:pt x="1172960" y="1675424"/>
                    </a:cubicBezTo>
                    <a:cubicBezTo>
                      <a:pt x="1173419" y="1680850"/>
                      <a:pt x="1174337" y="1685975"/>
                      <a:pt x="1174797" y="1691401"/>
                    </a:cubicBezTo>
                    <a:lnTo>
                      <a:pt x="1196841" y="1712200"/>
                    </a:lnTo>
                    <a:cubicBezTo>
                      <a:pt x="1199138" y="1713105"/>
                      <a:pt x="1200975" y="1714310"/>
                      <a:pt x="1203271" y="1715215"/>
                    </a:cubicBezTo>
                    <a:cubicBezTo>
                      <a:pt x="1205567" y="1723052"/>
                      <a:pt x="1207404" y="1731191"/>
                      <a:pt x="1209701" y="1739029"/>
                    </a:cubicBezTo>
                    <a:cubicBezTo>
                      <a:pt x="1208782" y="1740235"/>
                      <a:pt x="1207404" y="1741139"/>
                      <a:pt x="1206486" y="1742345"/>
                    </a:cubicBezTo>
                    <a:cubicBezTo>
                      <a:pt x="1207404" y="1750785"/>
                      <a:pt x="1208782" y="1759226"/>
                      <a:pt x="1209701" y="1767666"/>
                    </a:cubicBezTo>
                    <a:cubicBezTo>
                      <a:pt x="1211079" y="1776709"/>
                      <a:pt x="1212916" y="1785753"/>
                      <a:pt x="1214293" y="1794796"/>
                    </a:cubicBezTo>
                    <a:lnTo>
                      <a:pt x="1223938" y="1801126"/>
                    </a:lnTo>
                    <a:cubicBezTo>
                      <a:pt x="1228071" y="1803236"/>
                      <a:pt x="1232664" y="1805346"/>
                      <a:pt x="1236797" y="1807457"/>
                    </a:cubicBezTo>
                    <a:cubicBezTo>
                      <a:pt x="1240931" y="1816500"/>
                      <a:pt x="1245064" y="1825242"/>
                      <a:pt x="1249197" y="1834285"/>
                    </a:cubicBezTo>
                    <a:cubicBezTo>
                      <a:pt x="1251035" y="1841218"/>
                      <a:pt x="1252412" y="1848151"/>
                      <a:pt x="1254249" y="1855085"/>
                    </a:cubicBezTo>
                    <a:cubicBezTo>
                      <a:pt x="1258383" y="1858099"/>
                      <a:pt x="1262516" y="1861415"/>
                      <a:pt x="1266649" y="1864429"/>
                    </a:cubicBezTo>
                    <a:cubicBezTo>
                      <a:pt x="1277672" y="1871363"/>
                      <a:pt x="1289153" y="1878296"/>
                      <a:pt x="1300176" y="1885229"/>
                    </a:cubicBezTo>
                    <a:cubicBezTo>
                      <a:pt x="1304309" y="1890655"/>
                      <a:pt x="1308902" y="1895780"/>
                      <a:pt x="1313035" y="1901206"/>
                    </a:cubicBezTo>
                    <a:lnTo>
                      <a:pt x="1324057" y="1913866"/>
                    </a:lnTo>
                    <a:cubicBezTo>
                      <a:pt x="1324976" y="1916881"/>
                      <a:pt x="1326354" y="1920197"/>
                      <a:pt x="1327272" y="1923211"/>
                    </a:cubicBezTo>
                    <a:lnTo>
                      <a:pt x="1342887" y="1925020"/>
                    </a:lnTo>
                    <a:cubicBezTo>
                      <a:pt x="1343806" y="1928034"/>
                      <a:pt x="1345184" y="1931350"/>
                      <a:pt x="1346102" y="1934364"/>
                    </a:cubicBezTo>
                    <a:lnTo>
                      <a:pt x="1346102" y="1944011"/>
                    </a:lnTo>
                    <a:lnTo>
                      <a:pt x="1333702" y="1950341"/>
                    </a:lnTo>
                    <a:cubicBezTo>
                      <a:pt x="1336917" y="1952451"/>
                      <a:pt x="1339672" y="1954561"/>
                      <a:pt x="1342887" y="1956671"/>
                    </a:cubicBezTo>
                    <a:cubicBezTo>
                      <a:pt x="1345184" y="1957877"/>
                      <a:pt x="1347021" y="1958781"/>
                      <a:pt x="1349317" y="1959987"/>
                    </a:cubicBezTo>
                    <a:cubicBezTo>
                      <a:pt x="1350235" y="1962700"/>
                      <a:pt x="1351613" y="1965112"/>
                      <a:pt x="1352532" y="1967825"/>
                    </a:cubicBezTo>
                    <a:cubicBezTo>
                      <a:pt x="1356206" y="1971141"/>
                      <a:pt x="1359880" y="1974155"/>
                      <a:pt x="1363554" y="1977471"/>
                    </a:cubicBezTo>
                    <a:lnTo>
                      <a:pt x="1373199" y="1977471"/>
                    </a:lnTo>
                    <a:cubicBezTo>
                      <a:pt x="1380547" y="1975361"/>
                      <a:pt x="1387895" y="1972949"/>
                      <a:pt x="1395243" y="1970839"/>
                    </a:cubicBezTo>
                    <a:cubicBezTo>
                      <a:pt x="1403051" y="1969935"/>
                      <a:pt x="1411318" y="1968729"/>
                      <a:pt x="1419125" y="1967825"/>
                    </a:cubicBezTo>
                    <a:cubicBezTo>
                      <a:pt x="1426014" y="1966619"/>
                      <a:pt x="1432903" y="1965715"/>
                      <a:pt x="1439792" y="1964509"/>
                    </a:cubicBezTo>
                    <a:cubicBezTo>
                      <a:pt x="1443007" y="1963604"/>
                      <a:pt x="1446222" y="1962399"/>
                      <a:pt x="1449436" y="1961494"/>
                    </a:cubicBezTo>
                    <a:cubicBezTo>
                      <a:pt x="1452651" y="1959987"/>
                      <a:pt x="1455866" y="1958178"/>
                      <a:pt x="1459081" y="1956671"/>
                    </a:cubicBezTo>
                    <a:lnTo>
                      <a:pt x="1471481" y="1956671"/>
                    </a:lnTo>
                    <a:lnTo>
                      <a:pt x="1476533" y="1956671"/>
                    </a:lnTo>
                    <a:cubicBezTo>
                      <a:pt x="1480666" y="1955767"/>
                      <a:pt x="1484800" y="1954561"/>
                      <a:pt x="1488933" y="1953657"/>
                    </a:cubicBezTo>
                    <a:cubicBezTo>
                      <a:pt x="1492148" y="1952451"/>
                      <a:pt x="1495363" y="1951547"/>
                      <a:pt x="1498578" y="1950341"/>
                    </a:cubicBezTo>
                    <a:lnTo>
                      <a:pt x="1508222" y="1944011"/>
                    </a:lnTo>
                    <a:lnTo>
                      <a:pt x="1516030" y="1944011"/>
                    </a:lnTo>
                    <a:cubicBezTo>
                      <a:pt x="1516948" y="1946121"/>
                      <a:pt x="1518326" y="1948231"/>
                      <a:pt x="1519245" y="1950341"/>
                    </a:cubicBezTo>
                    <a:cubicBezTo>
                      <a:pt x="1518326" y="1953958"/>
                      <a:pt x="1516948" y="1957877"/>
                      <a:pt x="1516030" y="1961494"/>
                    </a:cubicBezTo>
                    <a:lnTo>
                      <a:pt x="1516030" y="1974155"/>
                    </a:lnTo>
                    <a:cubicBezTo>
                      <a:pt x="1514652" y="1977471"/>
                      <a:pt x="1512815" y="1980485"/>
                      <a:pt x="1511437" y="1983801"/>
                    </a:cubicBezTo>
                    <a:cubicBezTo>
                      <a:pt x="1510519" y="1991639"/>
                      <a:pt x="1509141" y="1999778"/>
                      <a:pt x="1508222" y="2007615"/>
                    </a:cubicBezTo>
                    <a:cubicBezTo>
                      <a:pt x="1504089" y="2014850"/>
                      <a:pt x="1499496" y="2022386"/>
                      <a:pt x="1495363" y="2029621"/>
                    </a:cubicBezTo>
                    <a:cubicBezTo>
                      <a:pt x="1491229" y="2039870"/>
                      <a:pt x="1486637" y="2049817"/>
                      <a:pt x="1482503" y="2060066"/>
                    </a:cubicBezTo>
                    <a:cubicBezTo>
                      <a:pt x="1475614" y="2070014"/>
                      <a:pt x="1469185" y="2080263"/>
                      <a:pt x="1462296" y="2090211"/>
                    </a:cubicBezTo>
                    <a:cubicBezTo>
                      <a:pt x="1455866" y="2098048"/>
                      <a:pt x="1449436" y="2106187"/>
                      <a:pt x="1443007" y="2114025"/>
                    </a:cubicBezTo>
                    <a:cubicBezTo>
                      <a:pt x="1435199" y="2125781"/>
                      <a:pt x="1426933" y="2137236"/>
                      <a:pt x="1419125" y="2148992"/>
                    </a:cubicBezTo>
                    <a:lnTo>
                      <a:pt x="1395243" y="2166476"/>
                    </a:lnTo>
                    <a:cubicBezTo>
                      <a:pt x="1384680" y="2173409"/>
                      <a:pt x="1374117" y="2180041"/>
                      <a:pt x="1363554" y="2186974"/>
                    </a:cubicBezTo>
                    <a:cubicBezTo>
                      <a:pt x="1356665" y="2192400"/>
                      <a:pt x="1349776" y="2197525"/>
                      <a:pt x="1342887" y="2202951"/>
                    </a:cubicBezTo>
                    <a:cubicBezTo>
                      <a:pt x="1335080" y="2211994"/>
                      <a:pt x="1326813" y="2220736"/>
                      <a:pt x="1319006" y="2229779"/>
                    </a:cubicBezTo>
                    <a:cubicBezTo>
                      <a:pt x="1317168" y="2233999"/>
                      <a:pt x="1314872" y="2238220"/>
                      <a:pt x="1313035" y="2242440"/>
                    </a:cubicBezTo>
                    <a:cubicBezTo>
                      <a:pt x="1312117" y="2244550"/>
                      <a:pt x="1310739" y="2246660"/>
                      <a:pt x="1309820" y="2248770"/>
                    </a:cubicBezTo>
                    <a:cubicBezTo>
                      <a:pt x="1303391" y="2250880"/>
                      <a:pt x="1296961" y="2253292"/>
                      <a:pt x="1290531" y="2255402"/>
                    </a:cubicBezTo>
                    <a:cubicBezTo>
                      <a:pt x="1289153" y="2258115"/>
                      <a:pt x="1287316" y="2260526"/>
                      <a:pt x="1285939" y="2263239"/>
                    </a:cubicBezTo>
                    <a:cubicBezTo>
                      <a:pt x="1283642" y="2264144"/>
                      <a:pt x="1281805" y="2265349"/>
                      <a:pt x="1279509" y="2266254"/>
                    </a:cubicBezTo>
                    <a:cubicBezTo>
                      <a:pt x="1278590" y="2271680"/>
                      <a:pt x="1277213" y="2276804"/>
                      <a:pt x="1276294" y="2282230"/>
                    </a:cubicBezTo>
                    <a:cubicBezTo>
                      <a:pt x="1273079" y="2285546"/>
                      <a:pt x="1269864" y="2288561"/>
                      <a:pt x="1266649" y="2291877"/>
                    </a:cubicBezTo>
                    <a:cubicBezTo>
                      <a:pt x="1265731" y="2296700"/>
                      <a:pt x="1264353" y="2301221"/>
                      <a:pt x="1263435" y="2306044"/>
                    </a:cubicBezTo>
                    <a:lnTo>
                      <a:pt x="1251035" y="2312375"/>
                    </a:lnTo>
                    <a:cubicBezTo>
                      <a:pt x="1248279" y="2322322"/>
                      <a:pt x="1245983" y="2332571"/>
                      <a:pt x="1243227" y="2342519"/>
                    </a:cubicBezTo>
                    <a:lnTo>
                      <a:pt x="1245983" y="2355180"/>
                    </a:lnTo>
                    <a:lnTo>
                      <a:pt x="1257464" y="2361811"/>
                    </a:lnTo>
                    <a:lnTo>
                      <a:pt x="1257464" y="2368142"/>
                    </a:lnTo>
                    <a:cubicBezTo>
                      <a:pt x="1255168" y="2371759"/>
                      <a:pt x="1253331" y="2375678"/>
                      <a:pt x="1251035" y="2379295"/>
                    </a:cubicBezTo>
                    <a:cubicBezTo>
                      <a:pt x="1251953" y="2381405"/>
                      <a:pt x="1253331" y="2383515"/>
                      <a:pt x="1254249" y="2385626"/>
                    </a:cubicBezTo>
                    <a:cubicBezTo>
                      <a:pt x="1253331" y="2389846"/>
                      <a:pt x="1251953" y="2394066"/>
                      <a:pt x="1251035" y="2398286"/>
                    </a:cubicBezTo>
                    <a:cubicBezTo>
                      <a:pt x="1254249" y="2403411"/>
                      <a:pt x="1257464" y="2408837"/>
                      <a:pt x="1260679" y="2413961"/>
                    </a:cubicBezTo>
                    <a:cubicBezTo>
                      <a:pt x="1263894" y="2420894"/>
                      <a:pt x="1266649" y="2427828"/>
                      <a:pt x="1269864" y="2434761"/>
                    </a:cubicBezTo>
                    <a:lnTo>
                      <a:pt x="1279509" y="2441091"/>
                    </a:lnTo>
                    <a:cubicBezTo>
                      <a:pt x="1280427" y="2444407"/>
                      <a:pt x="1281805" y="2447421"/>
                      <a:pt x="1282724" y="2450737"/>
                    </a:cubicBezTo>
                    <a:lnTo>
                      <a:pt x="1282724" y="2471236"/>
                    </a:lnTo>
                    <a:cubicBezTo>
                      <a:pt x="1283642" y="2476963"/>
                      <a:pt x="1285020" y="2482992"/>
                      <a:pt x="1285939" y="2488719"/>
                    </a:cubicBezTo>
                    <a:lnTo>
                      <a:pt x="1285939" y="2527003"/>
                    </a:lnTo>
                    <a:lnTo>
                      <a:pt x="1287316" y="2537855"/>
                    </a:lnTo>
                    <a:cubicBezTo>
                      <a:pt x="1285939" y="2543281"/>
                      <a:pt x="1284101" y="2548405"/>
                      <a:pt x="1282724" y="2553831"/>
                    </a:cubicBezTo>
                    <a:cubicBezTo>
                      <a:pt x="1280427" y="2558654"/>
                      <a:pt x="1278590" y="2563176"/>
                      <a:pt x="1276294" y="2567999"/>
                    </a:cubicBezTo>
                    <a:lnTo>
                      <a:pt x="1257464" y="2583975"/>
                    </a:lnTo>
                    <a:cubicBezTo>
                      <a:pt x="1251494" y="2586086"/>
                      <a:pt x="1245983" y="2588196"/>
                      <a:pt x="1240012" y="2590306"/>
                    </a:cubicBezTo>
                    <a:lnTo>
                      <a:pt x="1211079" y="2602966"/>
                    </a:lnTo>
                    <a:cubicBezTo>
                      <a:pt x="1204190" y="2610804"/>
                      <a:pt x="1197301" y="2618943"/>
                      <a:pt x="1190412" y="2626780"/>
                    </a:cubicBezTo>
                    <a:cubicBezTo>
                      <a:pt x="1187197" y="2627986"/>
                      <a:pt x="1184441" y="2628891"/>
                      <a:pt x="1181226" y="2630096"/>
                    </a:cubicBezTo>
                    <a:cubicBezTo>
                      <a:pt x="1176634" y="2634919"/>
                      <a:pt x="1171582" y="2639441"/>
                      <a:pt x="1166989" y="2644264"/>
                    </a:cubicBezTo>
                    <a:cubicBezTo>
                      <a:pt x="1162856" y="2646374"/>
                      <a:pt x="1158263" y="2648484"/>
                      <a:pt x="1154130" y="2650595"/>
                    </a:cubicBezTo>
                    <a:lnTo>
                      <a:pt x="1154130" y="2669887"/>
                    </a:lnTo>
                    <a:cubicBezTo>
                      <a:pt x="1158263" y="2675614"/>
                      <a:pt x="1162856" y="2681643"/>
                      <a:pt x="1166989" y="2687371"/>
                    </a:cubicBezTo>
                    <a:cubicBezTo>
                      <a:pt x="1167908" y="2691591"/>
                      <a:pt x="1169286" y="2695811"/>
                      <a:pt x="1170204" y="2700031"/>
                    </a:cubicBezTo>
                    <a:lnTo>
                      <a:pt x="1170204" y="2706362"/>
                    </a:lnTo>
                    <a:cubicBezTo>
                      <a:pt x="1171582" y="2705156"/>
                      <a:pt x="1173419" y="2704252"/>
                      <a:pt x="1174797" y="2703046"/>
                    </a:cubicBezTo>
                    <a:lnTo>
                      <a:pt x="1174797" y="2730176"/>
                    </a:lnTo>
                    <a:cubicBezTo>
                      <a:pt x="1173419" y="2733492"/>
                      <a:pt x="1171582" y="2736506"/>
                      <a:pt x="1170204" y="2739822"/>
                    </a:cubicBezTo>
                    <a:cubicBezTo>
                      <a:pt x="1171582" y="2741932"/>
                      <a:pt x="1173419" y="2744042"/>
                      <a:pt x="1174797" y="2746152"/>
                    </a:cubicBezTo>
                    <a:cubicBezTo>
                      <a:pt x="1174337" y="2748262"/>
                      <a:pt x="1173419" y="2750372"/>
                      <a:pt x="1172960" y="2752483"/>
                    </a:cubicBezTo>
                    <a:cubicBezTo>
                      <a:pt x="1169745" y="2755195"/>
                      <a:pt x="1166989" y="2757607"/>
                      <a:pt x="1163774" y="2760320"/>
                    </a:cubicBezTo>
                    <a:lnTo>
                      <a:pt x="1144485" y="2766650"/>
                    </a:lnTo>
                    <a:lnTo>
                      <a:pt x="1117389" y="2782627"/>
                    </a:lnTo>
                    <a:cubicBezTo>
                      <a:pt x="1114174" y="2785340"/>
                      <a:pt x="1111418" y="2787751"/>
                      <a:pt x="1108204" y="2790464"/>
                    </a:cubicBezTo>
                    <a:cubicBezTo>
                      <a:pt x="1109122" y="2793780"/>
                      <a:pt x="1110500" y="2796795"/>
                      <a:pt x="1111418" y="2800111"/>
                    </a:cubicBezTo>
                    <a:cubicBezTo>
                      <a:pt x="1112337" y="2801015"/>
                      <a:pt x="1113715" y="2802221"/>
                      <a:pt x="1114633" y="2803125"/>
                    </a:cubicBezTo>
                    <a:lnTo>
                      <a:pt x="1114633" y="2815786"/>
                    </a:lnTo>
                    <a:cubicBezTo>
                      <a:pt x="1112337" y="2820609"/>
                      <a:pt x="1110500" y="2825432"/>
                      <a:pt x="1108204" y="2830255"/>
                    </a:cubicBezTo>
                    <a:cubicBezTo>
                      <a:pt x="1107285" y="2837791"/>
                      <a:pt x="1105907" y="2845026"/>
                      <a:pt x="1104989" y="2852562"/>
                    </a:cubicBezTo>
                    <a:cubicBezTo>
                      <a:pt x="1102692" y="2856782"/>
                      <a:pt x="1100855" y="2861002"/>
                      <a:pt x="1098559" y="2865222"/>
                    </a:cubicBezTo>
                    <a:cubicBezTo>
                      <a:pt x="1093966" y="2867935"/>
                      <a:pt x="1088914" y="2870347"/>
                      <a:pt x="1084322" y="2873060"/>
                    </a:cubicBezTo>
                    <a:cubicBezTo>
                      <a:pt x="1083403" y="2874266"/>
                      <a:pt x="1082025" y="2875170"/>
                      <a:pt x="1081107" y="2876376"/>
                    </a:cubicBezTo>
                    <a:cubicBezTo>
                      <a:pt x="1076974" y="2881500"/>
                      <a:pt x="1072381" y="2886926"/>
                      <a:pt x="1068248" y="2892051"/>
                    </a:cubicBezTo>
                    <a:cubicBezTo>
                      <a:pt x="1067329" y="2896271"/>
                      <a:pt x="1065951" y="2900491"/>
                      <a:pt x="1065033" y="2904712"/>
                    </a:cubicBezTo>
                    <a:cubicBezTo>
                      <a:pt x="1060440" y="2909535"/>
                      <a:pt x="1055388" y="2914358"/>
                      <a:pt x="1050796" y="2919181"/>
                    </a:cubicBezTo>
                    <a:cubicBezTo>
                      <a:pt x="1042529" y="2928224"/>
                      <a:pt x="1033803" y="2936966"/>
                      <a:pt x="1025536" y="2946009"/>
                    </a:cubicBezTo>
                    <a:cubicBezTo>
                      <a:pt x="1020943" y="2950230"/>
                      <a:pt x="1015892" y="2954751"/>
                      <a:pt x="1011299" y="2958971"/>
                    </a:cubicBezTo>
                    <a:cubicBezTo>
                      <a:pt x="1005788" y="2964096"/>
                      <a:pt x="1000736" y="2969522"/>
                      <a:pt x="995225" y="2974647"/>
                    </a:cubicBezTo>
                    <a:cubicBezTo>
                      <a:pt x="987417" y="2976154"/>
                      <a:pt x="979150" y="2977962"/>
                      <a:pt x="971343" y="2979470"/>
                    </a:cubicBezTo>
                    <a:cubicBezTo>
                      <a:pt x="968128" y="2980675"/>
                      <a:pt x="965373" y="2981580"/>
                      <a:pt x="962158" y="2982785"/>
                    </a:cubicBezTo>
                    <a:cubicBezTo>
                      <a:pt x="961239" y="2984896"/>
                      <a:pt x="959861" y="2987006"/>
                      <a:pt x="958943" y="2989116"/>
                    </a:cubicBezTo>
                    <a:cubicBezTo>
                      <a:pt x="954350" y="2987910"/>
                      <a:pt x="949298" y="2987006"/>
                      <a:pt x="944706" y="2985800"/>
                    </a:cubicBezTo>
                    <a:cubicBezTo>
                      <a:pt x="940572" y="2987910"/>
                      <a:pt x="935980" y="2990020"/>
                      <a:pt x="931846" y="2992130"/>
                    </a:cubicBezTo>
                    <a:lnTo>
                      <a:pt x="907965" y="2985800"/>
                    </a:lnTo>
                    <a:cubicBezTo>
                      <a:pt x="903831" y="2987006"/>
                      <a:pt x="899698" y="2987910"/>
                      <a:pt x="895564" y="2989116"/>
                    </a:cubicBezTo>
                    <a:lnTo>
                      <a:pt x="885920" y="2989116"/>
                    </a:lnTo>
                    <a:lnTo>
                      <a:pt x="862038" y="2995446"/>
                    </a:lnTo>
                    <a:lnTo>
                      <a:pt x="842749" y="3001776"/>
                    </a:lnTo>
                    <a:cubicBezTo>
                      <a:pt x="839075" y="3004791"/>
                      <a:pt x="835401" y="3008107"/>
                      <a:pt x="831727" y="3011121"/>
                    </a:cubicBezTo>
                    <a:cubicBezTo>
                      <a:pt x="827593" y="3012327"/>
                      <a:pt x="823460" y="3013231"/>
                      <a:pt x="819327" y="3014437"/>
                    </a:cubicBezTo>
                    <a:cubicBezTo>
                      <a:pt x="817030" y="3010217"/>
                      <a:pt x="815193" y="3005997"/>
                      <a:pt x="812897" y="3001776"/>
                    </a:cubicBezTo>
                    <a:lnTo>
                      <a:pt x="803252" y="3001776"/>
                    </a:lnTo>
                    <a:cubicBezTo>
                      <a:pt x="800497" y="2998461"/>
                      <a:pt x="798201" y="2995446"/>
                      <a:pt x="795445" y="2992130"/>
                    </a:cubicBezTo>
                    <a:lnTo>
                      <a:pt x="795445" y="2995446"/>
                    </a:lnTo>
                    <a:cubicBezTo>
                      <a:pt x="794526" y="2993336"/>
                      <a:pt x="793149" y="2991226"/>
                      <a:pt x="792230" y="2989116"/>
                    </a:cubicBezTo>
                    <a:lnTo>
                      <a:pt x="792230" y="2974647"/>
                    </a:lnTo>
                    <a:cubicBezTo>
                      <a:pt x="789015" y="2969522"/>
                      <a:pt x="785800" y="2964096"/>
                      <a:pt x="782586" y="2958971"/>
                    </a:cubicBezTo>
                    <a:lnTo>
                      <a:pt x="792230" y="2952641"/>
                    </a:lnTo>
                    <a:lnTo>
                      <a:pt x="792230" y="2931842"/>
                    </a:lnTo>
                    <a:cubicBezTo>
                      <a:pt x="786719" y="2925511"/>
                      <a:pt x="781667" y="2919181"/>
                      <a:pt x="776156" y="2912851"/>
                    </a:cubicBezTo>
                    <a:lnTo>
                      <a:pt x="763756" y="2892051"/>
                    </a:lnTo>
                    <a:cubicBezTo>
                      <a:pt x="759163" y="2880898"/>
                      <a:pt x="754111" y="2870046"/>
                      <a:pt x="749519" y="2858892"/>
                    </a:cubicBezTo>
                    <a:cubicBezTo>
                      <a:pt x="744007" y="2852562"/>
                      <a:pt x="738956" y="2845930"/>
                      <a:pt x="733444" y="2839600"/>
                    </a:cubicBezTo>
                    <a:cubicBezTo>
                      <a:pt x="730230" y="2834777"/>
                      <a:pt x="727015" y="2830255"/>
                      <a:pt x="723800" y="2825432"/>
                    </a:cubicBezTo>
                    <a:lnTo>
                      <a:pt x="722422" y="2800111"/>
                    </a:lnTo>
                    <a:cubicBezTo>
                      <a:pt x="720126" y="2795288"/>
                      <a:pt x="718289" y="2790464"/>
                      <a:pt x="715992" y="2785641"/>
                    </a:cubicBezTo>
                    <a:cubicBezTo>
                      <a:pt x="712777" y="2773584"/>
                      <a:pt x="709563" y="2761224"/>
                      <a:pt x="706348" y="2749167"/>
                    </a:cubicBezTo>
                    <a:lnTo>
                      <a:pt x="706348" y="2717515"/>
                    </a:lnTo>
                    <a:cubicBezTo>
                      <a:pt x="705429" y="2713898"/>
                      <a:pt x="704051" y="2709979"/>
                      <a:pt x="703133" y="2706362"/>
                    </a:cubicBezTo>
                    <a:cubicBezTo>
                      <a:pt x="699000" y="2703046"/>
                      <a:pt x="694866" y="2700031"/>
                      <a:pt x="690733" y="2696715"/>
                    </a:cubicBezTo>
                    <a:lnTo>
                      <a:pt x="682466" y="2677724"/>
                    </a:lnTo>
                    <a:cubicBezTo>
                      <a:pt x="679251" y="2667777"/>
                      <a:pt x="676496" y="2657528"/>
                      <a:pt x="673281" y="2647580"/>
                    </a:cubicBezTo>
                    <a:cubicBezTo>
                      <a:pt x="670984" y="2643963"/>
                      <a:pt x="669147" y="2640044"/>
                      <a:pt x="666851" y="2636427"/>
                    </a:cubicBezTo>
                    <a:cubicBezTo>
                      <a:pt x="660421" y="2628891"/>
                      <a:pt x="653992" y="2621656"/>
                      <a:pt x="647562" y="2614120"/>
                    </a:cubicBezTo>
                    <a:lnTo>
                      <a:pt x="647562" y="2596636"/>
                    </a:lnTo>
                    <a:lnTo>
                      <a:pt x="646184" y="2583975"/>
                    </a:lnTo>
                    <a:cubicBezTo>
                      <a:pt x="646644" y="2577042"/>
                      <a:pt x="647103" y="2570411"/>
                      <a:pt x="647562" y="2563477"/>
                    </a:cubicBezTo>
                    <a:cubicBezTo>
                      <a:pt x="650777" y="2555037"/>
                      <a:pt x="653992" y="2546295"/>
                      <a:pt x="657207" y="2537855"/>
                    </a:cubicBezTo>
                    <a:lnTo>
                      <a:pt x="657207" y="2531524"/>
                    </a:lnTo>
                    <a:cubicBezTo>
                      <a:pt x="659503" y="2524591"/>
                      <a:pt x="661340" y="2517959"/>
                      <a:pt x="663636" y="2511026"/>
                    </a:cubicBezTo>
                    <a:cubicBezTo>
                      <a:pt x="665933" y="2508916"/>
                      <a:pt x="667770" y="2506806"/>
                      <a:pt x="670066" y="2504696"/>
                    </a:cubicBezTo>
                    <a:cubicBezTo>
                      <a:pt x="674199" y="2498968"/>
                      <a:pt x="678333" y="2492939"/>
                      <a:pt x="682466" y="2487212"/>
                    </a:cubicBezTo>
                    <a:cubicBezTo>
                      <a:pt x="684303" y="2483896"/>
                      <a:pt x="685681" y="2480882"/>
                      <a:pt x="687518" y="2477566"/>
                    </a:cubicBezTo>
                    <a:cubicBezTo>
                      <a:pt x="688437" y="2472140"/>
                      <a:pt x="689814" y="2467015"/>
                      <a:pt x="690733" y="2461589"/>
                    </a:cubicBezTo>
                    <a:lnTo>
                      <a:pt x="690733" y="2447421"/>
                    </a:lnTo>
                    <a:lnTo>
                      <a:pt x="682466" y="2441091"/>
                    </a:lnTo>
                    <a:cubicBezTo>
                      <a:pt x="681548" y="2435665"/>
                      <a:pt x="680170" y="2430541"/>
                      <a:pt x="679251" y="2425115"/>
                    </a:cubicBezTo>
                    <a:cubicBezTo>
                      <a:pt x="677414" y="2421497"/>
                      <a:pt x="675118" y="2417579"/>
                      <a:pt x="673281" y="2413961"/>
                    </a:cubicBezTo>
                    <a:cubicBezTo>
                      <a:pt x="674199" y="2411851"/>
                      <a:pt x="675577" y="2409741"/>
                      <a:pt x="676496" y="2407631"/>
                    </a:cubicBezTo>
                    <a:lnTo>
                      <a:pt x="679251" y="2401301"/>
                    </a:lnTo>
                    <a:lnTo>
                      <a:pt x="676496" y="2375979"/>
                    </a:lnTo>
                    <a:cubicBezTo>
                      <a:pt x="674199" y="2371156"/>
                      <a:pt x="672362" y="2366635"/>
                      <a:pt x="670066" y="2361811"/>
                    </a:cubicBezTo>
                    <a:cubicBezTo>
                      <a:pt x="665933" y="2357591"/>
                      <a:pt x="661340" y="2353070"/>
                      <a:pt x="657207" y="2348849"/>
                    </a:cubicBezTo>
                    <a:lnTo>
                      <a:pt x="657207" y="2342519"/>
                    </a:lnTo>
                    <a:lnTo>
                      <a:pt x="657207" y="2339505"/>
                    </a:lnTo>
                    <a:cubicBezTo>
                      <a:pt x="654910" y="2333777"/>
                      <a:pt x="653073" y="2327748"/>
                      <a:pt x="650777" y="2322021"/>
                    </a:cubicBezTo>
                    <a:cubicBezTo>
                      <a:pt x="644806" y="2314183"/>
                      <a:pt x="639295" y="2306044"/>
                      <a:pt x="633325" y="2298207"/>
                    </a:cubicBezTo>
                    <a:cubicBezTo>
                      <a:pt x="625977" y="2290671"/>
                      <a:pt x="618628" y="2283436"/>
                      <a:pt x="611280" y="2275900"/>
                    </a:cubicBezTo>
                    <a:cubicBezTo>
                      <a:pt x="605310" y="2268967"/>
                      <a:pt x="599799" y="2262335"/>
                      <a:pt x="593828" y="2255402"/>
                    </a:cubicBezTo>
                    <a:cubicBezTo>
                      <a:pt x="589695" y="2249072"/>
                      <a:pt x="585102" y="2242440"/>
                      <a:pt x="580969" y="2236109"/>
                    </a:cubicBezTo>
                    <a:lnTo>
                      <a:pt x="580969" y="2226765"/>
                    </a:lnTo>
                    <a:cubicBezTo>
                      <a:pt x="583265" y="2224052"/>
                      <a:pt x="585102" y="2221339"/>
                      <a:pt x="587398" y="2218626"/>
                    </a:cubicBezTo>
                    <a:cubicBezTo>
                      <a:pt x="588317" y="2213501"/>
                      <a:pt x="589695" y="2208075"/>
                      <a:pt x="590613" y="2202951"/>
                    </a:cubicBezTo>
                    <a:cubicBezTo>
                      <a:pt x="592910" y="2197525"/>
                      <a:pt x="594747" y="2192400"/>
                      <a:pt x="597043" y="2186974"/>
                    </a:cubicBezTo>
                    <a:cubicBezTo>
                      <a:pt x="594747" y="2186371"/>
                      <a:pt x="592910" y="2186070"/>
                      <a:pt x="590613" y="2185467"/>
                    </a:cubicBezTo>
                    <a:cubicBezTo>
                      <a:pt x="593828" y="2177026"/>
                      <a:pt x="597043" y="2168285"/>
                      <a:pt x="600258" y="2159844"/>
                    </a:cubicBezTo>
                    <a:cubicBezTo>
                      <a:pt x="601176" y="2154117"/>
                      <a:pt x="602554" y="2148088"/>
                      <a:pt x="603473" y="2142360"/>
                    </a:cubicBezTo>
                    <a:cubicBezTo>
                      <a:pt x="600258" y="2137236"/>
                      <a:pt x="597043" y="2131810"/>
                      <a:pt x="593828" y="2126685"/>
                    </a:cubicBezTo>
                    <a:cubicBezTo>
                      <a:pt x="590613" y="2125480"/>
                      <a:pt x="587398" y="2124575"/>
                      <a:pt x="584184" y="2123370"/>
                    </a:cubicBezTo>
                    <a:cubicBezTo>
                      <a:pt x="583265" y="2120355"/>
                      <a:pt x="581887" y="2117039"/>
                      <a:pt x="580969" y="2114025"/>
                    </a:cubicBezTo>
                    <a:cubicBezTo>
                      <a:pt x="578672" y="2113422"/>
                      <a:pt x="576835" y="2112819"/>
                      <a:pt x="574539" y="2112216"/>
                    </a:cubicBezTo>
                    <a:lnTo>
                      <a:pt x="574539" y="2105886"/>
                    </a:lnTo>
                    <a:lnTo>
                      <a:pt x="553872" y="2114025"/>
                    </a:lnTo>
                    <a:cubicBezTo>
                      <a:pt x="550657" y="2113422"/>
                      <a:pt x="547902" y="2112819"/>
                      <a:pt x="544687" y="2112216"/>
                    </a:cubicBezTo>
                    <a:lnTo>
                      <a:pt x="536420" y="2114025"/>
                    </a:lnTo>
                    <a:lnTo>
                      <a:pt x="517590" y="2114025"/>
                    </a:lnTo>
                    <a:cubicBezTo>
                      <a:pt x="514376" y="2110407"/>
                      <a:pt x="511161" y="2106489"/>
                      <a:pt x="507946" y="2102871"/>
                    </a:cubicBezTo>
                    <a:cubicBezTo>
                      <a:pt x="504731" y="2097445"/>
                      <a:pt x="501516" y="2092321"/>
                      <a:pt x="498301" y="2086895"/>
                    </a:cubicBezTo>
                    <a:cubicBezTo>
                      <a:pt x="493709" y="2082072"/>
                      <a:pt x="488657" y="2077550"/>
                      <a:pt x="484064" y="2072727"/>
                    </a:cubicBezTo>
                    <a:lnTo>
                      <a:pt x="465234" y="2072727"/>
                    </a:lnTo>
                    <a:lnTo>
                      <a:pt x="447782" y="2072727"/>
                    </a:lnTo>
                    <a:lnTo>
                      <a:pt x="425278" y="2072727"/>
                    </a:lnTo>
                    <a:cubicBezTo>
                      <a:pt x="420686" y="2074234"/>
                      <a:pt x="415634" y="2075741"/>
                      <a:pt x="411041" y="2077249"/>
                    </a:cubicBezTo>
                    <a:cubicBezTo>
                      <a:pt x="400019" y="2081469"/>
                      <a:pt x="388997" y="2085991"/>
                      <a:pt x="377974" y="2090211"/>
                    </a:cubicBezTo>
                    <a:cubicBezTo>
                      <a:pt x="372463" y="2093225"/>
                      <a:pt x="367411" y="2096541"/>
                      <a:pt x="361900" y="2099555"/>
                    </a:cubicBezTo>
                    <a:cubicBezTo>
                      <a:pt x="357307" y="2101666"/>
                      <a:pt x="352255" y="2103776"/>
                      <a:pt x="347663" y="2105886"/>
                    </a:cubicBezTo>
                    <a:lnTo>
                      <a:pt x="325618" y="2099555"/>
                    </a:lnTo>
                    <a:lnTo>
                      <a:pt x="312759" y="2099555"/>
                    </a:lnTo>
                    <a:lnTo>
                      <a:pt x="301736" y="2093225"/>
                    </a:lnTo>
                    <a:lnTo>
                      <a:pt x="285662" y="2093225"/>
                    </a:lnTo>
                    <a:lnTo>
                      <a:pt x="258566" y="2099555"/>
                    </a:lnTo>
                    <a:cubicBezTo>
                      <a:pt x="253514" y="2101666"/>
                      <a:pt x="248003" y="2103776"/>
                      <a:pt x="242951" y="2105886"/>
                    </a:cubicBezTo>
                    <a:lnTo>
                      <a:pt x="222284" y="2114025"/>
                    </a:lnTo>
                    <a:lnTo>
                      <a:pt x="219069" y="2114025"/>
                    </a:lnTo>
                    <a:lnTo>
                      <a:pt x="212639" y="2114025"/>
                    </a:lnTo>
                    <a:lnTo>
                      <a:pt x="188758" y="2102871"/>
                    </a:lnTo>
                    <a:cubicBezTo>
                      <a:pt x="181409" y="2097445"/>
                      <a:pt x="174061" y="2092321"/>
                      <a:pt x="166713" y="2086895"/>
                    </a:cubicBezTo>
                    <a:lnTo>
                      <a:pt x="149261" y="2072727"/>
                    </a:lnTo>
                    <a:cubicBezTo>
                      <a:pt x="145127" y="2068507"/>
                      <a:pt x="140535" y="2064287"/>
                      <a:pt x="136401" y="2060066"/>
                    </a:cubicBezTo>
                    <a:cubicBezTo>
                      <a:pt x="133187" y="2058861"/>
                      <a:pt x="130431" y="2057956"/>
                      <a:pt x="127216" y="2056751"/>
                    </a:cubicBezTo>
                    <a:lnTo>
                      <a:pt x="112520" y="2047104"/>
                    </a:lnTo>
                    <a:cubicBezTo>
                      <a:pt x="108386" y="2043487"/>
                      <a:pt x="104253" y="2039568"/>
                      <a:pt x="100120" y="2035951"/>
                    </a:cubicBezTo>
                    <a:lnTo>
                      <a:pt x="100120" y="2026606"/>
                    </a:lnTo>
                    <a:cubicBezTo>
                      <a:pt x="99201" y="2021180"/>
                      <a:pt x="97823" y="2016056"/>
                      <a:pt x="96905" y="2010630"/>
                    </a:cubicBezTo>
                    <a:cubicBezTo>
                      <a:pt x="93231" y="2007012"/>
                      <a:pt x="89557" y="2003094"/>
                      <a:pt x="85882" y="1999476"/>
                    </a:cubicBezTo>
                    <a:cubicBezTo>
                      <a:pt x="82668" y="1996462"/>
                      <a:pt x="79453" y="1993146"/>
                      <a:pt x="76238" y="1990131"/>
                    </a:cubicBezTo>
                    <a:cubicBezTo>
                      <a:pt x="75319" y="1988926"/>
                      <a:pt x="73942" y="1988021"/>
                      <a:pt x="73023" y="1986816"/>
                    </a:cubicBezTo>
                    <a:cubicBezTo>
                      <a:pt x="70727" y="1985911"/>
                      <a:pt x="68890" y="1984705"/>
                      <a:pt x="66593" y="1983801"/>
                    </a:cubicBezTo>
                    <a:cubicBezTo>
                      <a:pt x="65675" y="1980485"/>
                      <a:pt x="64297" y="1977471"/>
                      <a:pt x="63379" y="1974155"/>
                    </a:cubicBezTo>
                    <a:cubicBezTo>
                      <a:pt x="62460" y="1972045"/>
                      <a:pt x="61082" y="1969935"/>
                      <a:pt x="60164" y="1967825"/>
                    </a:cubicBezTo>
                    <a:cubicBezTo>
                      <a:pt x="58327" y="1966619"/>
                      <a:pt x="56030" y="1965715"/>
                      <a:pt x="54193" y="1964509"/>
                    </a:cubicBezTo>
                    <a:cubicBezTo>
                      <a:pt x="50519" y="1961796"/>
                      <a:pt x="46386" y="1959384"/>
                      <a:pt x="42712" y="1956671"/>
                    </a:cubicBezTo>
                    <a:cubicBezTo>
                      <a:pt x="39497" y="1955767"/>
                      <a:pt x="36741" y="1954561"/>
                      <a:pt x="33526" y="1953657"/>
                    </a:cubicBezTo>
                    <a:cubicBezTo>
                      <a:pt x="31230" y="1952451"/>
                      <a:pt x="29393" y="1951547"/>
                      <a:pt x="27097" y="1950341"/>
                    </a:cubicBezTo>
                    <a:lnTo>
                      <a:pt x="27097" y="1947025"/>
                    </a:lnTo>
                    <a:cubicBezTo>
                      <a:pt x="24800" y="1944915"/>
                      <a:pt x="22963" y="1942805"/>
                      <a:pt x="20667" y="1940695"/>
                    </a:cubicBezTo>
                    <a:cubicBezTo>
                      <a:pt x="19748" y="1938585"/>
                      <a:pt x="18371" y="1936474"/>
                      <a:pt x="17452" y="1934364"/>
                    </a:cubicBezTo>
                    <a:cubicBezTo>
                      <a:pt x="16534" y="1928637"/>
                      <a:pt x="15156" y="1922608"/>
                      <a:pt x="14237" y="1916881"/>
                    </a:cubicBezTo>
                    <a:cubicBezTo>
                      <a:pt x="15156" y="1913866"/>
                      <a:pt x="16534" y="1910550"/>
                      <a:pt x="17452" y="1907536"/>
                    </a:cubicBezTo>
                    <a:cubicBezTo>
                      <a:pt x="14697" y="1901206"/>
                      <a:pt x="12400" y="1894574"/>
                      <a:pt x="9645" y="1888243"/>
                    </a:cubicBezTo>
                    <a:lnTo>
                      <a:pt x="0" y="1883722"/>
                    </a:lnTo>
                    <a:lnTo>
                      <a:pt x="9645" y="1877392"/>
                    </a:lnTo>
                    <a:cubicBezTo>
                      <a:pt x="12400" y="1871966"/>
                      <a:pt x="14697" y="1866841"/>
                      <a:pt x="17452" y="1861415"/>
                    </a:cubicBezTo>
                    <a:cubicBezTo>
                      <a:pt x="19748" y="1857195"/>
                      <a:pt x="21586" y="1852975"/>
                      <a:pt x="23882" y="1848754"/>
                    </a:cubicBezTo>
                    <a:cubicBezTo>
                      <a:pt x="22963" y="1845137"/>
                      <a:pt x="21586" y="1841218"/>
                      <a:pt x="20667" y="1837601"/>
                    </a:cubicBezTo>
                    <a:cubicBezTo>
                      <a:pt x="22963" y="1833381"/>
                      <a:pt x="24800" y="1829161"/>
                      <a:pt x="27097" y="1824940"/>
                    </a:cubicBezTo>
                    <a:cubicBezTo>
                      <a:pt x="29393" y="1818007"/>
                      <a:pt x="31230" y="1811074"/>
                      <a:pt x="33526" y="1804141"/>
                    </a:cubicBezTo>
                    <a:cubicBezTo>
                      <a:pt x="32608" y="1797810"/>
                      <a:pt x="31230" y="1791480"/>
                      <a:pt x="30312" y="1785150"/>
                    </a:cubicBezTo>
                    <a:cubicBezTo>
                      <a:pt x="29393" y="1780327"/>
                      <a:pt x="28015" y="1775805"/>
                      <a:pt x="27097" y="1770982"/>
                    </a:cubicBezTo>
                    <a:lnTo>
                      <a:pt x="27097" y="1758020"/>
                    </a:lnTo>
                    <a:cubicBezTo>
                      <a:pt x="24800" y="1755005"/>
                      <a:pt x="22963" y="1751689"/>
                      <a:pt x="20667" y="1748675"/>
                    </a:cubicBezTo>
                    <a:cubicBezTo>
                      <a:pt x="17452" y="1745359"/>
                      <a:pt x="14237" y="1742345"/>
                      <a:pt x="11022" y="1739029"/>
                    </a:cubicBezTo>
                    <a:lnTo>
                      <a:pt x="11022" y="1727875"/>
                    </a:lnTo>
                    <a:cubicBezTo>
                      <a:pt x="11941" y="1724861"/>
                      <a:pt x="13319" y="1721545"/>
                      <a:pt x="14237" y="1718531"/>
                    </a:cubicBezTo>
                    <a:cubicBezTo>
                      <a:pt x="16534" y="1716421"/>
                      <a:pt x="18371" y="1714310"/>
                      <a:pt x="20667" y="1712200"/>
                    </a:cubicBezTo>
                    <a:lnTo>
                      <a:pt x="30312" y="1699540"/>
                    </a:lnTo>
                    <a:cubicBezTo>
                      <a:pt x="29393" y="1698033"/>
                      <a:pt x="28015" y="1696224"/>
                      <a:pt x="27097" y="1694717"/>
                    </a:cubicBezTo>
                    <a:cubicBezTo>
                      <a:pt x="29393" y="1688386"/>
                      <a:pt x="31230" y="1681755"/>
                      <a:pt x="33526" y="1675424"/>
                    </a:cubicBezTo>
                    <a:cubicBezTo>
                      <a:pt x="37660" y="1670300"/>
                      <a:pt x="41793" y="1664874"/>
                      <a:pt x="45926" y="1659749"/>
                    </a:cubicBezTo>
                    <a:cubicBezTo>
                      <a:pt x="48682" y="1659146"/>
                      <a:pt x="51438" y="1658845"/>
                      <a:pt x="54193" y="1658242"/>
                    </a:cubicBezTo>
                    <a:cubicBezTo>
                      <a:pt x="56030" y="1652816"/>
                      <a:pt x="58327" y="1647691"/>
                      <a:pt x="60164" y="1642265"/>
                    </a:cubicBezTo>
                    <a:lnTo>
                      <a:pt x="60164" y="1629605"/>
                    </a:lnTo>
                    <a:cubicBezTo>
                      <a:pt x="63379" y="1625987"/>
                      <a:pt x="66593" y="1622069"/>
                      <a:pt x="69808" y="1618451"/>
                    </a:cubicBezTo>
                    <a:cubicBezTo>
                      <a:pt x="73942" y="1615136"/>
                      <a:pt x="78534" y="1612121"/>
                      <a:pt x="82668" y="1608805"/>
                    </a:cubicBezTo>
                    <a:cubicBezTo>
                      <a:pt x="88638" y="1600365"/>
                      <a:pt x="94149" y="1591924"/>
                      <a:pt x="100120" y="1583484"/>
                    </a:cubicBezTo>
                    <a:lnTo>
                      <a:pt x="100120" y="1581977"/>
                    </a:lnTo>
                    <a:lnTo>
                      <a:pt x="109764" y="1575646"/>
                    </a:lnTo>
                    <a:cubicBezTo>
                      <a:pt x="116653" y="1574441"/>
                      <a:pt x="123083" y="1573536"/>
                      <a:pt x="129972" y="1572331"/>
                    </a:cubicBezTo>
                    <a:cubicBezTo>
                      <a:pt x="135483" y="1566905"/>
                      <a:pt x="140535" y="1561780"/>
                      <a:pt x="146046" y="1556354"/>
                    </a:cubicBezTo>
                    <a:lnTo>
                      <a:pt x="158905" y="1547009"/>
                    </a:lnTo>
                    <a:cubicBezTo>
                      <a:pt x="164876" y="1541282"/>
                      <a:pt x="170387" y="1535253"/>
                      <a:pt x="176357" y="1529525"/>
                    </a:cubicBezTo>
                    <a:cubicBezTo>
                      <a:pt x="174061" y="1518372"/>
                      <a:pt x="172224" y="1507219"/>
                      <a:pt x="169928" y="1496065"/>
                    </a:cubicBezTo>
                    <a:cubicBezTo>
                      <a:pt x="173143" y="1488529"/>
                      <a:pt x="176357" y="1481295"/>
                      <a:pt x="179572" y="1473758"/>
                    </a:cubicBezTo>
                    <a:lnTo>
                      <a:pt x="179572" y="1465921"/>
                    </a:lnTo>
                    <a:cubicBezTo>
                      <a:pt x="186002" y="1459591"/>
                      <a:pt x="191972" y="1453260"/>
                      <a:pt x="198402" y="1446930"/>
                    </a:cubicBezTo>
                    <a:lnTo>
                      <a:pt x="219069" y="1434269"/>
                    </a:lnTo>
                    <a:cubicBezTo>
                      <a:pt x="224580" y="1431556"/>
                      <a:pt x="229632" y="1428843"/>
                      <a:pt x="235143" y="1426130"/>
                    </a:cubicBezTo>
                    <a:cubicBezTo>
                      <a:pt x="239736" y="1416484"/>
                      <a:pt x="244788" y="1407139"/>
                      <a:pt x="249380" y="1397493"/>
                    </a:cubicBezTo>
                    <a:cubicBezTo>
                      <a:pt x="252595" y="1393876"/>
                      <a:pt x="255351" y="1390259"/>
                      <a:pt x="258566" y="1386641"/>
                    </a:cubicBezTo>
                    <a:lnTo>
                      <a:pt x="273262" y="1386641"/>
                    </a:lnTo>
                    <a:cubicBezTo>
                      <a:pt x="277396" y="1389656"/>
                      <a:pt x="281529" y="1392972"/>
                      <a:pt x="285662" y="1395986"/>
                    </a:cubicBezTo>
                    <a:lnTo>
                      <a:pt x="308166" y="1395986"/>
                    </a:lnTo>
                    <a:cubicBezTo>
                      <a:pt x="315055" y="1396589"/>
                      <a:pt x="321944" y="1396890"/>
                      <a:pt x="328833" y="1397493"/>
                    </a:cubicBezTo>
                    <a:lnTo>
                      <a:pt x="341233" y="1397493"/>
                    </a:lnTo>
                    <a:lnTo>
                      <a:pt x="361900" y="1386641"/>
                    </a:lnTo>
                    <a:lnTo>
                      <a:pt x="385782" y="1380311"/>
                    </a:lnTo>
                    <a:cubicBezTo>
                      <a:pt x="389915" y="1376995"/>
                      <a:pt x="394508" y="1373981"/>
                      <a:pt x="398641" y="1370665"/>
                    </a:cubicBezTo>
                    <a:lnTo>
                      <a:pt x="420686" y="1364334"/>
                    </a:lnTo>
                    <a:lnTo>
                      <a:pt x="457427" y="1358004"/>
                    </a:lnTo>
                    <a:lnTo>
                      <a:pt x="493709" y="1356195"/>
                    </a:lnTo>
                    <a:cubicBezTo>
                      <a:pt x="497383" y="1357703"/>
                      <a:pt x="501057" y="1359511"/>
                      <a:pt x="504731" y="1361018"/>
                    </a:cubicBezTo>
                    <a:lnTo>
                      <a:pt x="527235" y="1349865"/>
                    </a:lnTo>
                    <a:lnTo>
                      <a:pt x="550657" y="1349865"/>
                    </a:lnTo>
                    <a:cubicBezTo>
                      <a:pt x="552954" y="1351975"/>
                      <a:pt x="554791" y="1354085"/>
                      <a:pt x="557087" y="1356195"/>
                    </a:cubicBezTo>
                    <a:cubicBezTo>
                      <a:pt x="562598" y="1355291"/>
                      <a:pt x="567650" y="1354085"/>
                      <a:pt x="573161" y="1353181"/>
                    </a:cubicBezTo>
                    <a:cubicBezTo>
                      <a:pt x="580969" y="1349865"/>
                      <a:pt x="589236" y="1346851"/>
                      <a:pt x="597043" y="1343535"/>
                    </a:cubicBezTo>
                    <a:cubicBezTo>
                      <a:pt x="603013" y="1345645"/>
                      <a:pt x="608525" y="1347755"/>
                      <a:pt x="614495" y="1349865"/>
                    </a:cubicBezTo>
                    <a:lnTo>
                      <a:pt x="614495" y="1358004"/>
                    </a:lnTo>
                    <a:cubicBezTo>
                      <a:pt x="620925" y="1355291"/>
                      <a:pt x="626895" y="1352578"/>
                      <a:pt x="633325" y="1349865"/>
                    </a:cubicBezTo>
                    <a:lnTo>
                      <a:pt x="633325" y="1356195"/>
                    </a:lnTo>
                    <a:lnTo>
                      <a:pt x="620925" y="1364334"/>
                    </a:lnTo>
                    <a:lnTo>
                      <a:pt x="620925" y="1380311"/>
                    </a:lnTo>
                    <a:cubicBezTo>
                      <a:pt x="624140" y="1382421"/>
                      <a:pt x="626895" y="1384531"/>
                      <a:pt x="630110" y="1386641"/>
                    </a:cubicBezTo>
                    <a:cubicBezTo>
                      <a:pt x="629191" y="1393574"/>
                      <a:pt x="627814" y="1400206"/>
                      <a:pt x="626895" y="1407139"/>
                    </a:cubicBezTo>
                    <a:cubicBezTo>
                      <a:pt x="621843" y="1411360"/>
                      <a:pt x="616332" y="1415580"/>
                      <a:pt x="611280" y="1419800"/>
                    </a:cubicBezTo>
                    <a:cubicBezTo>
                      <a:pt x="613577" y="1424020"/>
                      <a:pt x="615414" y="1428240"/>
                      <a:pt x="617710" y="1432461"/>
                    </a:cubicBezTo>
                    <a:lnTo>
                      <a:pt x="626895" y="1432461"/>
                    </a:lnTo>
                    <a:cubicBezTo>
                      <a:pt x="629191" y="1437284"/>
                      <a:pt x="631029" y="1442107"/>
                      <a:pt x="633325" y="1446930"/>
                    </a:cubicBezTo>
                    <a:cubicBezTo>
                      <a:pt x="636540" y="1447834"/>
                      <a:pt x="639755" y="1449040"/>
                      <a:pt x="642969" y="1449944"/>
                    </a:cubicBezTo>
                    <a:lnTo>
                      <a:pt x="666851" y="1456275"/>
                    </a:lnTo>
                    <a:lnTo>
                      <a:pt x="679251" y="1456275"/>
                    </a:lnTo>
                    <a:cubicBezTo>
                      <a:pt x="684303" y="1457480"/>
                      <a:pt x="688896" y="1458385"/>
                      <a:pt x="693948" y="1459591"/>
                    </a:cubicBezTo>
                    <a:cubicBezTo>
                      <a:pt x="704051" y="1463208"/>
                      <a:pt x="713696" y="1467127"/>
                      <a:pt x="723800" y="1470744"/>
                    </a:cubicBezTo>
                    <a:cubicBezTo>
                      <a:pt x="727933" y="1478280"/>
                      <a:pt x="732526" y="1485515"/>
                      <a:pt x="736659" y="1493051"/>
                    </a:cubicBezTo>
                    <a:cubicBezTo>
                      <a:pt x="743089" y="1493955"/>
                      <a:pt x="749059" y="1495161"/>
                      <a:pt x="755489" y="1496065"/>
                    </a:cubicBezTo>
                    <a:lnTo>
                      <a:pt x="785800" y="1508726"/>
                    </a:lnTo>
                    <a:lnTo>
                      <a:pt x="809682" y="1519879"/>
                    </a:lnTo>
                    <a:lnTo>
                      <a:pt x="819327" y="1513549"/>
                    </a:lnTo>
                    <a:cubicBezTo>
                      <a:pt x="823460" y="1509932"/>
                      <a:pt x="827593" y="1506013"/>
                      <a:pt x="831727" y="1502396"/>
                    </a:cubicBezTo>
                    <a:cubicBezTo>
                      <a:pt x="829430" y="1496065"/>
                      <a:pt x="827593" y="1489735"/>
                      <a:pt x="825297" y="1483405"/>
                    </a:cubicBezTo>
                    <a:lnTo>
                      <a:pt x="834942" y="1470744"/>
                    </a:lnTo>
                    <a:lnTo>
                      <a:pt x="849179" y="1459591"/>
                    </a:lnTo>
                    <a:cubicBezTo>
                      <a:pt x="853312" y="1458385"/>
                      <a:pt x="857905" y="1457480"/>
                      <a:pt x="862038" y="1456275"/>
                    </a:cubicBezTo>
                    <a:lnTo>
                      <a:pt x="895564" y="1462605"/>
                    </a:lnTo>
                    <a:cubicBezTo>
                      <a:pt x="897401" y="1465318"/>
                      <a:pt x="899698" y="1468031"/>
                      <a:pt x="901535" y="1470744"/>
                    </a:cubicBezTo>
                    <a:lnTo>
                      <a:pt x="907965" y="1470744"/>
                    </a:lnTo>
                    <a:cubicBezTo>
                      <a:pt x="910720" y="1472854"/>
                      <a:pt x="913016" y="1474964"/>
                      <a:pt x="915772" y="1477074"/>
                    </a:cubicBezTo>
                    <a:cubicBezTo>
                      <a:pt x="923120" y="1477979"/>
                      <a:pt x="930928" y="1479184"/>
                      <a:pt x="938276" y="1480089"/>
                    </a:cubicBezTo>
                    <a:cubicBezTo>
                      <a:pt x="940572" y="1483405"/>
                      <a:pt x="942409" y="1486419"/>
                      <a:pt x="944706" y="1489735"/>
                    </a:cubicBezTo>
                    <a:lnTo>
                      <a:pt x="971343" y="1489735"/>
                    </a:lnTo>
                    <a:cubicBezTo>
                      <a:pt x="978232" y="1490941"/>
                      <a:pt x="985121" y="1491845"/>
                      <a:pt x="992010" y="1493051"/>
                    </a:cubicBezTo>
                    <a:cubicBezTo>
                      <a:pt x="1000736" y="1496065"/>
                      <a:pt x="1009003" y="1499381"/>
                      <a:pt x="1017729" y="1502396"/>
                    </a:cubicBezTo>
                    <a:cubicBezTo>
                      <a:pt x="1020484" y="1503601"/>
                      <a:pt x="1022780" y="1504506"/>
                      <a:pt x="1025536" y="1505711"/>
                    </a:cubicBezTo>
                    <a:lnTo>
                      <a:pt x="1044366" y="1496065"/>
                    </a:lnTo>
                    <a:cubicBezTo>
                      <a:pt x="1046662" y="1495161"/>
                      <a:pt x="1048499" y="1493955"/>
                      <a:pt x="1050796" y="1493051"/>
                    </a:cubicBezTo>
                    <a:cubicBezTo>
                      <a:pt x="1057684" y="1491845"/>
                      <a:pt x="1064573" y="1490941"/>
                      <a:pt x="1071462" y="1489735"/>
                    </a:cubicBezTo>
                    <a:cubicBezTo>
                      <a:pt x="1076974" y="1490941"/>
                      <a:pt x="1082025" y="1491845"/>
                      <a:pt x="1087537" y="1493051"/>
                    </a:cubicBezTo>
                    <a:cubicBezTo>
                      <a:pt x="1089833" y="1497271"/>
                      <a:pt x="1091670" y="1501491"/>
                      <a:pt x="1093966" y="1505711"/>
                    </a:cubicBezTo>
                    <a:cubicBezTo>
                      <a:pt x="1095344" y="1502396"/>
                      <a:pt x="1097181" y="1499381"/>
                      <a:pt x="1098559" y="1496065"/>
                    </a:cubicBezTo>
                    <a:cubicBezTo>
                      <a:pt x="1104989" y="1498175"/>
                      <a:pt x="1110959" y="1500285"/>
                      <a:pt x="1117389" y="1502396"/>
                    </a:cubicBezTo>
                    <a:lnTo>
                      <a:pt x="1133463" y="1502396"/>
                    </a:lnTo>
                    <a:lnTo>
                      <a:pt x="1144485" y="1496065"/>
                    </a:lnTo>
                    <a:cubicBezTo>
                      <a:pt x="1146782" y="1493955"/>
                      <a:pt x="1148619" y="1491845"/>
                      <a:pt x="1150915" y="1489735"/>
                    </a:cubicBezTo>
                    <a:cubicBezTo>
                      <a:pt x="1149996" y="1488831"/>
                      <a:pt x="1148619" y="1487625"/>
                      <a:pt x="1147700" y="1486720"/>
                    </a:cubicBezTo>
                    <a:cubicBezTo>
                      <a:pt x="1149996" y="1482500"/>
                      <a:pt x="1151834" y="1477979"/>
                      <a:pt x="1154130" y="1473758"/>
                    </a:cubicBezTo>
                    <a:cubicBezTo>
                      <a:pt x="1156426" y="1468031"/>
                      <a:pt x="1158263" y="1462002"/>
                      <a:pt x="1160560" y="1456275"/>
                    </a:cubicBezTo>
                    <a:cubicBezTo>
                      <a:pt x="1161478" y="1455370"/>
                      <a:pt x="1162856" y="1454165"/>
                      <a:pt x="1163774" y="1453260"/>
                    </a:cubicBezTo>
                    <a:cubicBezTo>
                      <a:pt x="1166989" y="1445423"/>
                      <a:pt x="1169745" y="1437284"/>
                      <a:pt x="1172960" y="1429446"/>
                    </a:cubicBezTo>
                    <a:cubicBezTo>
                      <a:pt x="1175715" y="1424020"/>
                      <a:pt x="1178471" y="1418896"/>
                      <a:pt x="1181226" y="1413470"/>
                    </a:cubicBezTo>
                    <a:cubicBezTo>
                      <a:pt x="1182145" y="1412565"/>
                      <a:pt x="1183523" y="1411360"/>
                      <a:pt x="1184441" y="1410455"/>
                    </a:cubicBezTo>
                    <a:cubicBezTo>
                      <a:pt x="1183523" y="1405632"/>
                      <a:pt x="1182145" y="1400809"/>
                      <a:pt x="1181226" y="1395986"/>
                    </a:cubicBezTo>
                    <a:cubicBezTo>
                      <a:pt x="1183523" y="1391766"/>
                      <a:pt x="1185360" y="1387546"/>
                      <a:pt x="1187656" y="1383325"/>
                    </a:cubicBezTo>
                    <a:lnTo>
                      <a:pt x="1178012" y="1370665"/>
                    </a:lnTo>
                    <a:cubicBezTo>
                      <a:pt x="1181226" y="1367349"/>
                      <a:pt x="1184441" y="1364334"/>
                      <a:pt x="1187656" y="1361018"/>
                    </a:cubicBezTo>
                    <a:cubicBezTo>
                      <a:pt x="1183523" y="1362224"/>
                      <a:pt x="1178930" y="1363129"/>
                      <a:pt x="1174797" y="1364334"/>
                    </a:cubicBezTo>
                    <a:lnTo>
                      <a:pt x="1154130" y="1358004"/>
                    </a:lnTo>
                    <a:cubicBezTo>
                      <a:pt x="1148619" y="1362224"/>
                      <a:pt x="1143567" y="1366444"/>
                      <a:pt x="1138056" y="1370665"/>
                    </a:cubicBezTo>
                    <a:cubicBezTo>
                      <a:pt x="1127952" y="1371569"/>
                      <a:pt x="1118307" y="1372775"/>
                      <a:pt x="1108204" y="1373679"/>
                    </a:cubicBezTo>
                    <a:lnTo>
                      <a:pt x="1087537" y="1361018"/>
                    </a:lnTo>
                    <a:lnTo>
                      <a:pt x="1065033" y="1361018"/>
                    </a:lnTo>
                    <a:cubicBezTo>
                      <a:pt x="1063655" y="1364334"/>
                      <a:pt x="1061818" y="1367349"/>
                      <a:pt x="1060440" y="1370665"/>
                    </a:cubicBezTo>
                    <a:cubicBezTo>
                      <a:pt x="1054929" y="1371569"/>
                      <a:pt x="1049877" y="1372775"/>
                      <a:pt x="1044366" y="1373679"/>
                    </a:cubicBezTo>
                    <a:cubicBezTo>
                      <a:pt x="1037477" y="1369459"/>
                      <a:pt x="1031047" y="1365239"/>
                      <a:pt x="1024158" y="1361018"/>
                    </a:cubicBezTo>
                    <a:lnTo>
                      <a:pt x="998440" y="1361018"/>
                    </a:lnTo>
                    <a:cubicBezTo>
                      <a:pt x="993847" y="1353181"/>
                      <a:pt x="988795" y="1345042"/>
                      <a:pt x="984202" y="1337204"/>
                    </a:cubicBezTo>
                    <a:cubicBezTo>
                      <a:pt x="979150" y="1332080"/>
                      <a:pt x="973639" y="1326654"/>
                      <a:pt x="968587" y="1321529"/>
                    </a:cubicBezTo>
                    <a:cubicBezTo>
                      <a:pt x="972721" y="1315802"/>
                      <a:pt x="976854" y="1309773"/>
                      <a:pt x="980987" y="1304046"/>
                    </a:cubicBezTo>
                    <a:lnTo>
                      <a:pt x="965373" y="1291084"/>
                    </a:lnTo>
                    <a:cubicBezTo>
                      <a:pt x="973180" y="1282040"/>
                      <a:pt x="980987" y="1273298"/>
                      <a:pt x="988795" y="1264255"/>
                    </a:cubicBezTo>
                    <a:lnTo>
                      <a:pt x="1024158" y="1264255"/>
                    </a:lnTo>
                    <a:cubicBezTo>
                      <a:pt x="1026914" y="1257925"/>
                      <a:pt x="1029210" y="1251594"/>
                      <a:pt x="1031966" y="1245264"/>
                    </a:cubicBezTo>
                    <a:lnTo>
                      <a:pt x="1074677" y="1245264"/>
                    </a:lnTo>
                    <a:cubicBezTo>
                      <a:pt x="1083863" y="1240441"/>
                      <a:pt x="1092589" y="1235618"/>
                      <a:pt x="1101774" y="1230795"/>
                    </a:cubicBezTo>
                    <a:lnTo>
                      <a:pt x="1130248" y="1224464"/>
                    </a:lnTo>
                    <a:lnTo>
                      <a:pt x="1166989" y="1224464"/>
                    </a:lnTo>
                    <a:cubicBezTo>
                      <a:pt x="1178930" y="1230795"/>
                      <a:pt x="1191330" y="1237125"/>
                      <a:pt x="1203271" y="1243455"/>
                    </a:cubicBezTo>
                    <a:cubicBezTo>
                      <a:pt x="1213375" y="1244963"/>
                      <a:pt x="1223479" y="1246771"/>
                      <a:pt x="1233582" y="1248279"/>
                    </a:cubicBezTo>
                    <a:cubicBezTo>
                      <a:pt x="1242768" y="1247374"/>
                      <a:pt x="1251494" y="1246168"/>
                      <a:pt x="1260679" y="1245264"/>
                    </a:cubicBezTo>
                    <a:cubicBezTo>
                      <a:pt x="1267109" y="1246168"/>
                      <a:pt x="1273079" y="1247374"/>
                      <a:pt x="1279509" y="1248279"/>
                    </a:cubicBezTo>
                    <a:cubicBezTo>
                      <a:pt x="1289613" y="1244661"/>
                      <a:pt x="1299716" y="1240742"/>
                      <a:pt x="1309820" y="1237125"/>
                    </a:cubicBezTo>
                    <a:cubicBezTo>
                      <a:pt x="1310739" y="1232905"/>
                      <a:pt x="1312117" y="1228685"/>
                      <a:pt x="1313035" y="1224464"/>
                    </a:cubicBezTo>
                    <a:cubicBezTo>
                      <a:pt x="1310739" y="1217531"/>
                      <a:pt x="1308902" y="1210900"/>
                      <a:pt x="1306605" y="1203966"/>
                    </a:cubicBezTo>
                    <a:cubicBezTo>
                      <a:pt x="1301094" y="1201856"/>
                      <a:pt x="1296042" y="1199746"/>
                      <a:pt x="1290531" y="1197636"/>
                    </a:cubicBezTo>
                    <a:cubicBezTo>
                      <a:pt x="1286857" y="1196430"/>
                      <a:pt x="1283183" y="1195526"/>
                      <a:pt x="1279509" y="1194320"/>
                    </a:cubicBezTo>
                    <a:cubicBezTo>
                      <a:pt x="1277213" y="1191004"/>
                      <a:pt x="1275375" y="1187990"/>
                      <a:pt x="1273079" y="1184674"/>
                    </a:cubicBezTo>
                    <a:lnTo>
                      <a:pt x="1243227" y="1164176"/>
                    </a:lnTo>
                    <a:lnTo>
                      <a:pt x="1214293" y="1151515"/>
                    </a:lnTo>
                    <a:cubicBezTo>
                      <a:pt x="1208323" y="1146089"/>
                      <a:pt x="1202812" y="1140965"/>
                      <a:pt x="1196841" y="1135539"/>
                    </a:cubicBezTo>
                    <a:cubicBezTo>
                      <a:pt x="1201434" y="1134031"/>
                      <a:pt x="1206486" y="1132223"/>
                      <a:pt x="1211079" y="1130715"/>
                    </a:cubicBezTo>
                    <a:cubicBezTo>
                      <a:pt x="1218427" y="1123481"/>
                      <a:pt x="1226234" y="1115945"/>
                      <a:pt x="1233582" y="1108710"/>
                    </a:cubicBezTo>
                    <a:cubicBezTo>
                      <a:pt x="1229449" y="1105394"/>
                      <a:pt x="1224856" y="1102380"/>
                      <a:pt x="1220723" y="1099064"/>
                    </a:cubicBezTo>
                    <a:cubicBezTo>
                      <a:pt x="1230827" y="1094241"/>
                      <a:pt x="1240931" y="1089719"/>
                      <a:pt x="1251035" y="1084896"/>
                    </a:cubicBezTo>
                    <a:lnTo>
                      <a:pt x="1251035" y="1081580"/>
                    </a:lnTo>
                    <a:cubicBezTo>
                      <a:pt x="1245064" y="1082786"/>
                      <a:pt x="1239553" y="1083690"/>
                      <a:pt x="1233582" y="1084896"/>
                    </a:cubicBezTo>
                    <a:cubicBezTo>
                      <a:pt x="1226234" y="1085800"/>
                      <a:pt x="1218427" y="1087006"/>
                      <a:pt x="1211079" y="1087910"/>
                    </a:cubicBezTo>
                    <a:cubicBezTo>
                      <a:pt x="1207404" y="1090623"/>
                      <a:pt x="1203730" y="1093035"/>
                      <a:pt x="1200056" y="1095748"/>
                    </a:cubicBezTo>
                    <a:lnTo>
                      <a:pt x="1178012" y="1095748"/>
                    </a:lnTo>
                    <a:lnTo>
                      <a:pt x="1160560" y="1105394"/>
                    </a:lnTo>
                    <a:lnTo>
                      <a:pt x="1160560" y="1127701"/>
                    </a:lnTo>
                    <a:cubicBezTo>
                      <a:pt x="1165152" y="1128605"/>
                      <a:pt x="1170204" y="1129811"/>
                      <a:pt x="1174797" y="1130715"/>
                    </a:cubicBezTo>
                    <a:lnTo>
                      <a:pt x="1193627" y="1130715"/>
                    </a:lnTo>
                    <a:cubicBezTo>
                      <a:pt x="1192708" y="1133428"/>
                      <a:pt x="1191330" y="1136141"/>
                      <a:pt x="1190412" y="1138854"/>
                    </a:cubicBezTo>
                    <a:cubicBezTo>
                      <a:pt x="1182604" y="1139759"/>
                      <a:pt x="1174797" y="1140965"/>
                      <a:pt x="1166989" y="1141869"/>
                    </a:cubicBezTo>
                    <a:lnTo>
                      <a:pt x="1136678" y="1160860"/>
                    </a:lnTo>
                    <a:cubicBezTo>
                      <a:pt x="1132544" y="1158750"/>
                      <a:pt x="1127952" y="1156640"/>
                      <a:pt x="1123818" y="1154530"/>
                    </a:cubicBezTo>
                    <a:cubicBezTo>
                      <a:pt x="1126115" y="1149405"/>
                      <a:pt x="1127952" y="1143979"/>
                      <a:pt x="1130248" y="1138854"/>
                    </a:cubicBezTo>
                    <a:lnTo>
                      <a:pt x="1104989" y="1132524"/>
                    </a:lnTo>
                    <a:cubicBezTo>
                      <a:pt x="1107285" y="1131017"/>
                      <a:pt x="1109122" y="1129208"/>
                      <a:pt x="1111418" y="1127701"/>
                    </a:cubicBezTo>
                    <a:cubicBezTo>
                      <a:pt x="1117848" y="1125591"/>
                      <a:pt x="1123818" y="1123481"/>
                      <a:pt x="1130248" y="1121371"/>
                    </a:cubicBezTo>
                    <a:cubicBezTo>
                      <a:pt x="1127952" y="1118055"/>
                      <a:pt x="1126115" y="1115040"/>
                      <a:pt x="1123818" y="1111725"/>
                    </a:cubicBezTo>
                    <a:lnTo>
                      <a:pt x="1087537" y="1105394"/>
                    </a:lnTo>
                    <a:lnTo>
                      <a:pt x="1087537" y="1095748"/>
                    </a:lnTo>
                    <a:cubicBezTo>
                      <a:pt x="1081107" y="1096954"/>
                      <a:pt x="1074677" y="1097858"/>
                      <a:pt x="1068248" y="1099064"/>
                    </a:cubicBezTo>
                    <a:cubicBezTo>
                      <a:pt x="1065492" y="1104490"/>
                      <a:pt x="1063196" y="1109614"/>
                      <a:pt x="1060440" y="1115040"/>
                    </a:cubicBezTo>
                    <a:cubicBezTo>
                      <a:pt x="1054010" y="1121974"/>
                      <a:pt x="1048040" y="1128605"/>
                      <a:pt x="1041610" y="1135539"/>
                    </a:cubicBezTo>
                    <a:cubicBezTo>
                      <a:pt x="1042529" y="1136744"/>
                      <a:pt x="1043447" y="1137649"/>
                      <a:pt x="1044366" y="1138854"/>
                    </a:cubicBezTo>
                    <a:lnTo>
                      <a:pt x="1031966" y="1145185"/>
                    </a:lnTo>
                    <a:cubicBezTo>
                      <a:pt x="1029210" y="1143979"/>
                      <a:pt x="1026914" y="1143075"/>
                      <a:pt x="1024158" y="1141869"/>
                    </a:cubicBezTo>
                    <a:cubicBezTo>
                      <a:pt x="1023240" y="1153927"/>
                      <a:pt x="1021862" y="1166286"/>
                      <a:pt x="1020943" y="1178344"/>
                    </a:cubicBezTo>
                    <a:cubicBezTo>
                      <a:pt x="1016810" y="1181659"/>
                      <a:pt x="1012217" y="1184674"/>
                      <a:pt x="1008084" y="1187990"/>
                    </a:cubicBezTo>
                    <a:lnTo>
                      <a:pt x="998440" y="1206981"/>
                    </a:lnTo>
                    <a:cubicBezTo>
                      <a:pt x="1001654" y="1212708"/>
                      <a:pt x="1004869" y="1218737"/>
                      <a:pt x="1008084" y="1224464"/>
                    </a:cubicBezTo>
                    <a:lnTo>
                      <a:pt x="1008084" y="1234111"/>
                    </a:lnTo>
                    <a:cubicBezTo>
                      <a:pt x="1014054" y="1237125"/>
                      <a:pt x="1019566" y="1240441"/>
                      <a:pt x="1025536" y="1243455"/>
                    </a:cubicBezTo>
                    <a:lnTo>
                      <a:pt x="1024158" y="1245264"/>
                    </a:lnTo>
                    <a:cubicBezTo>
                      <a:pt x="1015432" y="1246168"/>
                      <a:pt x="1007166" y="1247374"/>
                      <a:pt x="998440" y="1248279"/>
                    </a:cubicBezTo>
                    <a:cubicBezTo>
                      <a:pt x="994306" y="1251594"/>
                      <a:pt x="990173" y="1254609"/>
                      <a:pt x="986039" y="1257925"/>
                    </a:cubicBezTo>
                    <a:cubicBezTo>
                      <a:pt x="980069" y="1262145"/>
                      <a:pt x="974558" y="1266365"/>
                      <a:pt x="968587" y="1270585"/>
                    </a:cubicBezTo>
                    <a:cubicBezTo>
                      <a:pt x="966291" y="1267269"/>
                      <a:pt x="964454" y="1264255"/>
                      <a:pt x="962158" y="1260939"/>
                    </a:cubicBezTo>
                    <a:lnTo>
                      <a:pt x="962158" y="1254609"/>
                    </a:lnTo>
                    <a:cubicBezTo>
                      <a:pt x="958024" y="1253705"/>
                      <a:pt x="953432" y="1252499"/>
                      <a:pt x="949298" y="1251594"/>
                    </a:cubicBezTo>
                    <a:cubicBezTo>
                      <a:pt x="945624" y="1250389"/>
                      <a:pt x="941950" y="1249484"/>
                      <a:pt x="938276" y="1248279"/>
                    </a:cubicBezTo>
                    <a:lnTo>
                      <a:pt x="911179" y="1257925"/>
                    </a:lnTo>
                    <a:cubicBezTo>
                      <a:pt x="915772" y="1263351"/>
                      <a:pt x="920824" y="1268475"/>
                      <a:pt x="925417" y="1273901"/>
                    </a:cubicBezTo>
                    <a:cubicBezTo>
                      <a:pt x="922202" y="1274806"/>
                      <a:pt x="918987" y="1276011"/>
                      <a:pt x="915772" y="1276916"/>
                    </a:cubicBezTo>
                    <a:lnTo>
                      <a:pt x="904750" y="1276916"/>
                    </a:lnTo>
                    <a:lnTo>
                      <a:pt x="892350" y="1264255"/>
                    </a:lnTo>
                    <a:cubicBezTo>
                      <a:pt x="890053" y="1265159"/>
                      <a:pt x="888216" y="1266365"/>
                      <a:pt x="885920" y="1267269"/>
                    </a:cubicBezTo>
                    <a:cubicBezTo>
                      <a:pt x="888216" y="1272997"/>
                      <a:pt x="890053" y="1279026"/>
                      <a:pt x="892350" y="1284753"/>
                    </a:cubicBezTo>
                    <a:cubicBezTo>
                      <a:pt x="896483" y="1288973"/>
                      <a:pt x="900616" y="1293495"/>
                      <a:pt x="904750" y="1297715"/>
                    </a:cubicBezTo>
                    <a:cubicBezTo>
                      <a:pt x="901535" y="1299825"/>
                      <a:pt x="898779" y="1301936"/>
                      <a:pt x="895564" y="1304046"/>
                    </a:cubicBezTo>
                    <a:cubicBezTo>
                      <a:pt x="899698" y="1307060"/>
                      <a:pt x="903831" y="1310376"/>
                      <a:pt x="907965" y="1313390"/>
                    </a:cubicBezTo>
                    <a:lnTo>
                      <a:pt x="918987" y="1321529"/>
                    </a:lnTo>
                    <a:lnTo>
                      <a:pt x="918987" y="1337204"/>
                    </a:lnTo>
                    <a:lnTo>
                      <a:pt x="898320" y="1330874"/>
                    </a:lnTo>
                    <a:cubicBezTo>
                      <a:pt x="900616" y="1335094"/>
                      <a:pt x="902453" y="1339315"/>
                      <a:pt x="904750" y="1343535"/>
                    </a:cubicBezTo>
                    <a:cubicBezTo>
                      <a:pt x="900616" y="1344741"/>
                      <a:pt x="896483" y="1345645"/>
                      <a:pt x="892350" y="1346851"/>
                    </a:cubicBezTo>
                    <a:cubicBezTo>
                      <a:pt x="895564" y="1352578"/>
                      <a:pt x="898320" y="1358607"/>
                      <a:pt x="901535" y="1364334"/>
                    </a:cubicBezTo>
                    <a:lnTo>
                      <a:pt x="885920" y="1364334"/>
                    </a:lnTo>
                    <a:lnTo>
                      <a:pt x="865253" y="1356195"/>
                    </a:lnTo>
                    <a:cubicBezTo>
                      <a:pt x="862957" y="1349865"/>
                      <a:pt x="861120" y="1343535"/>
                      <a:pt x="858823" y="1337204"/>
                    </a:cubicBezTo>
                    <a:cubicBezTo>
                      <a:pt x="857905" y="1331477"/>
                      <a:pt x="856527" y="1325448"/>
                      <a:pt x="855608" y="1319721"/>
                    </a:cubicBezTo>
                    <a:cubicBezTo>
                      <a:pt x="851475" y="1315500"/>
                      <a:pt x="846882" y="1311280"/>
                      <a:pt x="842749" y="1307060"/>
                    </a:cubicBezTo>
                    <a:cubicBezTo>
                      <a:pt x="839994" y="1301634"/>
                      <a:pt x="837697" y="1296510"/>
                      <a:pt x="834942" y="1291084"/>
                    </a:cubicBezTo>
                    <a:lnTo>
                      <a:pt x="834942" y="1284753"/>
                    </a:lnTo>
                    <a:lnTo>
                      <a:pt x="828512" y="1284753"/>
                    </a:lnTo>
                    <a:lnTo>
                      <a:pt x="828512" y="1280232"/>
                    </a:lnTo>
                    <a:cubicBezTo>
                      <a:pt x="824379" y="1276011"/>
                      <a:pt x="820245" y="1271490"/>
                      <a:pt x="816112" y="1267269"/>
                    </a:cubicBezTo>
                    <a:lnTo>
                      <a:pt x="816112" y="1257925"/>
                    </a:lnTo>
                    <a:lnTo>
                      <a:pt x="816112" y="1240441"/>
                    </a:lnTo>
                    <a:cubicBezTo>
                      <a:pt x="817030" y="1237125"/>
                      <a:pt x="818408" y="1234111"/>
                      <a:pt x="819327" y="1230795"/>
                    </a:cubicBezTo>
                    <a:cubicBezTo>
                      <a:pt x="818408" y="1229890"/>
                      <a:pt x="817030" y="1228685"/>
                      <a:pt x="816112" y="1227780"/>
                    </a:cubicBezTo>
                    <a:cubicBezTo>
                      <a:pt x="813815" y="1226575"/>
                      <a:pt x="811978" y="1225670"/>
                      <a:pt x="809682" y="1224464"/>
                    </a:cubicBezTo>
                    <a:cubicBezTo>
                      <a:pt x="807386" y="1221450"/>
                      <a:pt x="805549" y="1218134"/>
                      <a:pt x="803252" y="1215120"/>
                    </a:cubicBezTo>
                    <a:cubicBezTo>
                      <a:pt x="801875" y="1213010"/>
                      <a:pt x="800038" y="1210598"/>
                      <a:pt x="798660" y="1208488"/>
                    </a:cubicBezTo>
                    <a:cubicBezTo>
                      <a:pt x="791312" y="1205775"/>
                      <a:pt x="783504" y="1203363"/>
                      <a:pt x="776156" y="1200650"/>
                    </a:cubicBezTo>
                    <a:lnTo>
                      <a:pt x="760541" y="1191306"/>
                    </a:lnTo>
                    <a:cubicBezTo>
                      <a:pt x="753652" y="1189196"/>
                      <a:pt x="746763" y="1186784"/>
                      <a:pt x="739874" y="1184674"/>
                    </a:cubicBezTo>
                    <a:cubicBezTo>
                      <a:pt x="733904" y="1177741"/>
                      <a:pt x="728392" y="1171109"/>
                      <a:pt x="722422" y="1164176"/>
                    </a:cubicBezTo>
                    <a:lnTo>
                      <a:pt x="727015" y="1164176"/>
                    </a:lnTo>
                    <a:cubicBezTo>
                      <a:pt x="724259" y="1158750"/>
                      <a:pt x="721963" y="1153625"/>
                      <a:pt x="719207" y="1148199"/>
                    </a:cubicBezTo>
                    <a:lnTo>
                      <a:pt x="719207" y="1138854"/>
                    </a:lnTo>
                    <a:cubicBezTo>
                      <a:pt x="713696" y="1137649"/>
                      <a:pt x="708644" y="1136744"/>
                      <a:pt x="703133" y="1135539"/>
                    </a:cubicBezTo>
                    <a:cubicBezTo>
                      <a:pt x="699918" y="1139759"/>
                      <a:pt x="697163" y="1143979"/>
                      <a:pt x="693948" y="1148199"/>
                    </a:cubicBezTo>
                    <a:cubicBezTo>
                      <a:pt x="693029" y="1145185"/>
                      <a:pt x="691651" y="1141869"/>
                      <a:pt x="690733" y="1138854"/>
                    </a:cubicBezTo>
                    <a:lnTo>
                      <a:pt x="690733" y="1130715"/>
                    </a:lnTo>
                    <a:lnTo>
                      <a:pt x="690733" y="1127701"/>
                    </a:lnTo>
                    <a:lnTo>
                      <a:pt x="693948" y="1127701"/>
                    </a:lnTo>
                    <a:cubicBezTo>
                      <a:pt x="688896" y="1126495"/>
                      <a:pt x="684303" y="1125591"/>
                      <a:pt x="679251" y="1124385"/>
                    </a:cubicBezTo>
                    <a:cubicBezTo>
                      <a:pt x="672822" y="1127098"/>
                      <a:pt x="666851" y="1129811"/>
                      <a:pt x="660421" y="1132524"/>
                    </a:cubicBezTo>
                    <a:lnTo>
                      <a:pt x="660421" y="1145185"/>
                    </a:lnTo>
                    <a:cubicBezTo>
                      <a:pt x="659503" y="1148199"/>
                      <a:pt x="658125" y="1151515"/>
                      <a:pt x="657207" y="1154530"/>
                    </a:cubicBezTo>
                    <a:lnTo>
                      <a:pt x="666851" y="1167190"/>
                    </a:lnTo>
                    <a:lnTo>
                      <a:pt x="687518" y="1181659"/>
                    </a:lnTo>
                    <a:cubicBezTo>
                      <a:pt x="690733" y="1187990"/>
                      <a:pt x="693488" y="1194320"/>
                      <a:pt x="696703" y="1200650"/>
                    </a:cubicBezTo>
                    <a:cubicBezTo>
                      <a:pt x="705429" y="1208488"/>
                      <a:pt x="713696" y="1216627"/>
                      <a:pt x="722422" y="1224464"/>
                    </a:cubicBezTo>
                    <a:lnTo>
                      <a:pt x="736659" y="1224464"/>
                    </a:lnTo>
                    <a:lnTo>
                      <a:pt x="746304" y="1230795"/>
                    </a:lnTo>
                    <a:lnTo>
                      <a:pt x="736659" y="1237125"/>
                    </a:lnTo>
                    <a:lnTo>
                      <a:pt x="758704" y="1245264"/>
                    </a:lnTo>
                    <a:cubicBezTo>
                      <a:pt x="764674" y="1247374"/>
                      <a:pt x="770185" y="1249484"/>
                      <a:pt x="776156" y="1251594"/>
                    </a:cubicBezTo>
                    <a:lnTo>
                      <a:pt x="795445" y="1264255"/>
                    </a:lnTo>
                    <a:cubicBezTo>
                      <a:pt x="796363" y="1266365"/>
                      <a:pt x="797741" y="1268475"/>
                      <a:pt x="798660" y="1270585"/>
                    </a:cubicBezTo>
                    <a:cubicBezTo>
                      <a:pt x="796363" y="1274203"/>
                      <a:pt x="794526" y="1278121"/>
                      <a:pt x="792230" y="1281739"/>
                    </a:cubicBezTo>
                    <a:lnTo>
                      <a:pt x="782586" y="1267269"/>
                    </a:lnTo>
                    <a:cubicBezTo>
                      <a:pt x="774778" y="1266365"/>
                      <a:pt x="766511" y="1265159"/>
                      <a:pt x="758704" y="1264255"/>
                    </a:cubicBezTo>
                    <a:cubicBezTo>
                      <a:pt x="756408" y="1269982"/>
                      <a:pt x="754570" y="1276011"/>
                      <a:pt x="752274" y="1281739"/>
                    </a:cubicBezTo>
                    <a:cubicBezTo>
                      <a:pt x="757326" y="1284753"/>
                      <a:pt x="761919" y="1288069"/>
                      <a:pt x="766971" y="1291084"/>
                    </a:cubicBezTo>
                    <a:cubicBezTo>
                      <a:pt x="766052" y="1295304"/>
                      <a:pt x="764674" y="1299825"/>
                      <a:pt x="763756" y="1304046"/>
                    </a:cubicBezTo>
                    <a:cubicBezTo>
                      <a:pt x="761000" y="1304950"/>
                      <a:pt x="758245" y="1306156"/>
                      <a:pt x="755489" y="1307060"/>
                    </a:cubicBezTo>
                    <a:lnTo>
                      <a:pt x="743089" y="1327860"/>
                    </a:lnTo>
                    <a:cubicBezTo>
                      <a:pt x="739874" y="1328764"/>
                      <a:pt x="736659" y="1329970"/>
                      <a:pt x="733444" y="1330874"/>
                    </a:cubicBezTo>
                    <a:lnTo>
                      <a:pt x="733444" y="1327860"/>
                    </a:lnTo>
                    <a:cubicBezTo>
                      <a:pt x="734363" y="1325750"/>
                      <a:pt x="735741" y="1323639"/>
                      <a:pt x="736659" y="1321529"/>
                    </a:cubicBezTo>
                    <a:lnTo>
                      <a:pt x="736659" y="1307060"/>
                    </a:lnTo>
                    <a:cubicBezTo>
                      <a:pt x="738956" y="1306156"/>
                      <a:pt x="740793" y="1304950"/>
                      <a:pt x="743089" y="1304046"/>
                    </a:cubicBezTo>
                    <a:cubicBezTo>
                      <a:pt x="740793" y="1298620"/>
                      <a:pt x="738956" y="1293495"/>
                      <a:pt x="736659" y="1288069"/>
                    </a:cubicBezTo>
                    <a:cubicBezTo>
                      <a:pt x="733444" y="1283246"/>
                      <a:pt x="730230" y="1278724"/>
                      <a:pt x="727015" y="1273901"/>
                    </a:cubicBezTo>
                    <a:cubicBezTo>
                      <a:pt x="725637" y="1272695"/>
                      <a:pt x="723800" y="1271791"/>
                      <a:pt x="722422" y="1270585"/>
                    </a:cubicBezTo>
                    <a:cubicBezTo>
                      <a:pt x="719207" y="1267269"/>
                      <a:pt x="715992" y="1264255"/>
                      <a:pt x="712777" y="1260939"/>
                    </a:cubicBezTo>
                    <a:cubicBezTo>
                      <a:pt x="707266" y="1258829"/>
                      <a:pt x="702214" y="1256719"/>
                      <a:pt x="696703" y="1254609"/>
                    </a:cubicBezTo>
                    <a:cubicBezTo>
                      <a:pt x="693488" y="1251594"/>
                      <a:pt x="690733" y="1248279"/>
                      <a:pt x="687518" y="1245264"/>
                    </a:cubicBezTo>
                    <a:lnTo>
                      <a:pt x="673281" y="1243455"/>
                    </a:lnTo>
                    <a:cubicBezTo>
                      <a:pt x="667770" y="1239235"/>
                      <a:pt x="662718" y="1235015"/>
                      <a:pt x="657207" y="1230795"/>
                    </a:cubicBezTo>
                    <a:cubicBezTo>
                      <a:pt x="649399" y="1224464"/>
                      <a:pt x="641132" y="1218134"/>
                      <a:pt x="633325" y="1211804"/>
                    </a:cubicBezTo>
                    <a:lnTo>
                      <a:pt x="617710" y="1200650"/>
                    </a:lnTo>
                    <a:cubicBezTo>
                      <a:pt x="616791" y="1191004"/>
                      <a:pt x="615414" y="1181659"/>
                      <a:pt x="614495" y="1172013"/>
                    </a:cubicBezTo>
                    <a:cubicBezTo>
                      <a:pt x="610821" y="1170506"/>
                      <a:pt x="607147" y="1168697"/>
                      <a:pt x="603473" y="1167190"/>
                    </a:cubicBezTo>
                    <a:lnTo>
                      <a:pt x="584184" y="1160860"/>
                    </a:lnTo>
                    <a:cubicBezTo>
                      <a:pt x="580510" y="1162066"/>
                      <a:pt x="576835" y="1162970"/>
                      <a:pt x="573161" y="1164176"/>
                    </a:cubicBezTo>
                    <a:cubicBezTo>
                      <a:pt x="569028" y="1167793"/>
                      <a:pt x="564435" y="1171712"/>
                      <a:pt x="560302" y="1175329"/>
                    </a:cubicBezTo>
                    <a:cubicBezTo>
                      <a:pt x="558006" y="1176233"/>
                      <a:pt x="556169" y="1177439"/>
                      <a:pt x="553872" y="1178344"/>
                    </a:cubicBezTo>
                    <a:cubicBezTo>
                      <a:pt x="546065" y="1183770"/>
                      <a:pt x="538257" y="1188894"/>
                      <a:pt x="530450" y="1194320"/>
                    </a:cubicBezTo>
                    <a:cubicBezTo>
                      <a:pt x="517131" y="1191004"/>
                      <a:pt x="503813" y="1187990"/>
                      <a:pt x="490494" y="1184674"/>
                    </a:cubicBezTo>
                    <a:cubicBezTo>
                      <a:pt x="479472" y="1187990"/>
                      <a:pt x="468449" y="1191004"/>
                      <a:pt x="457427" y="1194320"/>
                    </a:cubicBezTo>
                    <a:cubicBezTo>
                      <a:pt x="456508" y="1199143"/>
                      <a:pt x="455131" y="1203665"/>
                      <a:pt x="454212" y="1208488"/>
                    </a:cubicBezTo>
                    <a:lnTo>
                      <a:pt x="454212" y="1227780"/>
                    </a:lnTo>
                    <a:lnTo>
                      <a:pt x="431708" y="1245264"/>
                    </a:lnTo>
                    <a:cubicBezTo>
                      <a:pt x="423901" y="1246168"/>
                      <a:pt x="415634" y="1247374"/>
                      <a:pt x="407826" y="1248279"/>
                    </a:cubicBezTo>
                    <a:cubicBezTo>
                      <a:pt x="406908" y="1251594"/>
                      <a:pt x="405530" y="1254609"/>
                      <a:pt x="404612" y="1257925"/>
                    </a:cubicBezTo>
                    <a:cubicBezTo>
                      <a:pt x="400478" y="1263351"/>
                      <a:pt x="396345" y="1268475"/>
                      <a:pt x="392211" y="1273901"/>
                    </a:cubicBezTo>
                    <a:cubicBezTo>
                      <a:pt x="389456" y="1280834"/>
                      <a:pt x="387160" y="1287466"/>
                      <a:pt x="384404" y="1294399"/>
                    </a:cubicBezTo>
                    <a:cubicBezTo>
                      <a:pt x="387160" y="1298620"/>
                      <a:pt x="389456" y="1302840"/>
                      <a:pt x="392211" y="1307060"/>
                    </a:cubicBezTo>
                    <a:cubicBezTo>
                      <a:pt x="387619" y="1311280"/>
                      <a:pt x="382567" y="1315500"/>
                      <a:pt x="377974" y="1319721"/>
                    </a:cubicBezTo>
                    <a:cubicBezTo>
                      <a:pt x="375678" y="1325448"/>
                      <a:pt x="373841" y="1331477"/>
                      <a:pt x="371545" y="1337204"/>
                    </a:cubicBezTo>
                    <a:cubicBezTo>
                      <a:pt x="366033" y="1339315"/>
                      <a:pt x="360982" y="1341425"/>
                      <a:pt x="355470" y="1343535"/>
                    </a:cubicBezTo>
                    <a:cubicBezTo>
                      <a:pt x="350878" y="1349262"/>
                      <a:pt x="345826" y="1355291"/>
                      <a:pt x="341233" y="1361018"/>
                    </a:cubicBezTo>
                    <a:lnTo>
                      <a:pt x="310922" y="1361018"/>
                    </a:lnTo>
                    <a:lnTo>
                      <a:pt x="292092" y="1361018"/>
                    </a:lnTo>
                    <a:cubicBezTo>
                      <a:pt x="286581" y="1363129"/>
                      <a:pt x="281529" y="1365239"/>
                      <a:pt x="276018" y="1367349"/>
                    </a:cubicBezTo>
                    <a:cubicBezTo>
                      <a:pt x="273262" y="1371569"/>
                      <a:pt x="270966" y="1376091"/>
                      <a:pt x="268210" y="1380311"/>
                    </a:cubicBezTo>
                    <a:cubicBezTo>
                      <a:pt x="264995" y="1379105"/>
                      <a:pt x="261781" y="1378201"/>
                      <a:pt x="258566" y="1376995"/>
                    </a:cubicBezTo>
                    <a:cubicBezTo>
                      <a:pt x="255351" y="1373679"/>
                      <a:pt x="252595" y="1370665"/>
                      <a:pt x="249380" y="1367349"/>
                    </a:cubicBezTo>
                    <a:cubicBezTo>
                      <a:pt x="247084" y="1362526"/>
                      <a:pt x="245247" y="1358004"/>
                      <a:pt x="242951" y="1353181"/>
                    </a:cubicBezTo>
                    <a:cubicBezTo>
                      <a:pt x="236980" y="1351975"/>
                      <a:pt x="231469" y="1351071"/>
                      <a:pt x="225499" y="1349865"/>
                    </a:cubicBezTo>
                    <a:lnTo>
                      <a:pt x="215854" y="1356195"/>
                    </a:lnTo>
                    <a:cubicBezTo>
                      <a:pt x="210802" y="1355291"/>
                      <a:pt x="205291" y="1354085"/>
                      <a:pt x="200239" y="1353181"/>
                    </a:cubicBezTo>
                    <a:cubicBezTo>
                      <a:pt x="197484" y="1354085"/>
                      <a:pt x="194728" y="1355291"/>
                      <a:pt x="191972" y="1356195"/>
                    </a:cubicBezTo>
                    <a:cubicBezTo>
                      <a:pt x="192891" y="1349865"/>
                      <a:pt x="194269" y="1343535"/>
                      <a:pt x="195187" y="1337204"/>
                    </a:cubicBezTo>
                    <a:cubicBezTo>
                      <a:pt x="194269" y="1332080"/>
                      <a:pt x="192891" y="1326654"/>
                      <a:pt x="191972" y="1321529"/>
                    </a:cubicBezTo>
                    <a:cubicBezTo>
                      <a:pt x="188758" y="1320926"/>
                      <a:pt x="186002" y="1320324"/>
                      <a:pt x="182787" y="1319721"/>
                    </a:cubicBezTo>
                    <a:cubicBezTo>
                      <a:pt x="181869" y="1315500"/>
                      <a:pt x="180491" y="1311280"/>
                      <a:pt x="179572" y="1307060"/>
                    </a:cubicBezTo>
                    <a:lnTo>
                      <a:pt x="179572" y="1291084"/>
                    </a:lnTo>
                    <a:cubicBezTo>
                      <a:pt x="182787" y="1288069"/>
                      <a:pt x="185543" y="1284753"/>
                      <a:pt x="188758" y="1281739"/>
                    </a:cubicBezTo>
                    <a:lnTo>
                      <a:pt x="188758" y="1270585"/>
                    </a:lnTo>
                    <a:cubicBezTo>
                      <a:pt x="191054" y="1265159"/>
                      <a:pt x="192891" y="1260035"/>
                      <a:pt x="195187" y="1254609"/>
                    </a:cubicBezTo>
                    <a:lnTo>
                      <a:pt x="195187" y="1245264"/>
                    </a:lnTo>
                    <a:cubicBezTo>
                      <a:pt x="192891" y="1242551"/>
                      <a:pt x="191054" y="1239838"/>
                      <a:pt x="188758" y="1237125"/>
                    </a:cubicBezTo>
                    <a:lnTo>
                      <a:pt x="188758" y="1227780"/>
                    </a:lnTo>
                    <a:lnTo>
                      <a:pt x="188758" y="1206981"/>
                    </a:lnTo>
                    <a:cubicBezTo>
                      <a:pt x="185543" y="1203966"/>
                      <a:pt x="182787" y="1200650"/>
                      <a:pt x="179572" y="1197636"/>
                    </a:cubicBezTo>
                    <a:lnTo>
                      <a:pt x="209424" y="1175329"/>
                    </a:lnTo>
                    <a:lnTo>
                      <a:pt x="239736" y="1181659"/>
                    </a:lnTo>
                    <a:lnTo>
                      <a:pt x="268210" y="1181659"/>
                    </a:lnTo>
                    <a:cubicBezTo>
                      <a:pt x="276018" y="1182564"/>
                      <a:pt x="284284" y="1183770"/>
                      <a:pt x="292092" y="1184674"/>
                    </a:cubicBezTo>
                    <a:lnTo>
                      <a:pt x="310922" y="1184674"/>
                    </a:lnTo>
                    <a:lnTo>
                      <a:pt x="347663" y="1184674"/>
                    </a:lnTo>
                    <a:cubicBezTo>
                      <a:pt x="350418" y="1179549"/>
                      <a:pt x="352715" y="1174123"/>
                      <a:pt x="355470" y="1168999"/>
                    </a:cubicBezTo>
                    <a:cubicBezTo>
                      <a:pt x="357767" y="1150912"/>
                      <a:pt x="359604" y="1133127"/>
                      <a:pt x="361900" y="1115040"/>
                    </a:cubicBezTo>
                    <a:cubicBezTo>
                      <a:pt x="354093" y="1105093"/>
                      <a:pt x="345826" y="1094844"/>
                      <a:pt x="338018" y="1084896"/>
                    </a:cubicBezTo>
                    <a:lnTo>
                      <a:pt x="322403" y="1071934"/>
                    </a:lnTo>
                    <a:lnTo>
                      <a:pt x="288877" y="1062589"/>
                    </a:lnTo>
                    <a:cubicBezTo>
                      <a:pt x="287959" y="1054752"/>
                      <a:pt x="286581" y="1046613"/>
                      <a:pt x="285662" y="1038775"/>
                    </a:cubicBezTo>
                    <a:cubicBezTo>
                      <a:pt x="294848" y="1037569"/>
                      <a:pt x="303574" y="1036665"/>
                      <a:pt x="312759" y="1035459"/>
                    </a:cubicBezTo>
                    <a:cubicBezTo>
                      <a:pt x="324700" y="1036665"/>
                      <a:pt x="337100" y="1037569"/>
                      <a:pt x="349041" y="1038775"/>
                    </a:cubicBezTo>
                    <a:cubicBezTo>
                      <a:pt x="348581" y="1028827"/>
                      <a:pt x="348122" y="1018578"/>
                      <a:pt x="347663" y="1008631"/>
                    </a:cubicBezTo>
                    <a:cubicBezTo>
                      <a:pt x="353633" y="1012248"/>
                      <a:pt x="359144" y="1016167"/>
                      <a:pt x="365115" y="1019784"/>
                    </a:cubicBezTo>
                    <a:lnTo>
                      <a:pt x="417471" y="998985"/>
                    </a:lnTo>
                    <a:cubicBezTo>
                      <a:pt x="420227" y="991147"/>
                      <a:pt x="422523" y="983008"/>
                      <a:pt x="425278" y="975171"/>
                    </a:cubicBezTo>
                    <a:lnTo>
                      <a:pt x="444567" y="968840"/>
                    </a:lnTo>
                    <a:cubicBezTo>
                      <a:pt x="450538" y="966730"/>
                      <a:pt x="456049" y="964620"/>
                      <a:pt x="462020" y="962510"/>
                    </a:cubicBezTo>
                    <a:lnTo>
                      <a:pt x="471664" y="956180"/>
                    </a:lnTo>
                    <a:lnTo>
                      <a:pt x="493709" y="910059"/>
                    </a:lnTo>
                    <a:lnTo>
                      <a:pt x="520805" y="902221"/>
                    </a:lnTo>
                    <a:lnTo>
                      <a:pt x="538257" y="902221"/>
                    </a:lnTo>
                    <a:cubicBezTo>
                      <a:pt x="540554" y="900111"/>
                      <a:pt x="542391" y="898001"/>
                      <a:pt x="544687" y="895891"/>
                    </a:cubicBezTo>
                    <a:cubicBezTo>
                      <a:pt x="551117" y="894685"/>
                      <a:pt x="557087" y="893781"/>
                      <a:pt x="563517" y="892575"/>
                    </a:cubicBezTo>
                    <a:cubicBezTo>
                      <a:pt x="565813" y="895891"/>
                      <a:pt x="567650" y="898905"/>
                      <a:pt x="569946" y="902221"/>
                    </a:cubicBezTo>
                    <a:cubicBezTo>
                      <a:pt x="573621" y="895891"/>
                      <a:pt x="577295" y="889259"/>
                      <a:pt x="580969" y="882929"/>
                    </a:cubicBezTo>
                    <a:cubicBezTo>
                      <a:pt x="578672" y="878709"/>
                      <a:pt x="576835" y="874488"/>
                      <a:pt x="574539" y="870268"/>
                    </a:cubicBezTo>
                    <a:lnTo>
                      <a:pt x="574539" y="856100"/>
                    </a:lnTo>
                    <a:cubicBezTo>
                      <a:pt x="573161" y="850674"/>
                      <a:pt x="571324" y="845550"/>
                      <a:pt x="569946" y="840124"/>
                    </a:cubicBezTo>
                    <a:cubicBezTo>
                      <a:pt x="569028" y="828970"/>
                      <a:pt x="567650" y="818118"/>
                      <a:pt x="566732" y="806965"/>
                    </a:cubicBezTo>
                    <a:cubicBezTo>
                      <a:pt x="569028" y="802745"/>
                      <a:pt x="570865" y="798223"/>
                      <a:pt x="573161" y="794003"/>
                    </a:cubicBezTo>
                    <a:lnTo>
                      <a:pt x="574539" y="789481"/>
                    </a:lnTo>
                    <a:cubicBezTo>
                      <a:pt x="580969" y="788275"/>
                      <a:pt x="587398" y="787371"/>
                      <a:pt x="593828" y="786165"/>
                    </a:cubicBezTo>
                    <a:cubicBezTo>
                      <a:pt x="597043" y="782849"/>
                      <a:pt x="600258" y="779835"/>
                      <a:pt x="603473" y="776519"/>
                    </a:cubicBezTo>
                    <a:cubicBezTo>
                      <a:pt x="609443" y="773505"/>
                      <a:pt x="614954" y="770189"/>
                      <a:pt x="620925" y="767174"/>
                    </a:cubicBezTo>
                    <a:lnTo>
                      <a:pt x="620925" y="786165"/>
                    </a:lnTo>
                    <a:cubicBezTo>
                      <a:pt x="618628" y="788878"/>
                      <a:pt x="616791" y="791290"/>
                      <a:pt x="614495" y="794003"/>
                    </a:cubicBezTo>
                    <a:cubicBezTo>
                      <a:pt x="615414" y="797319"/>
                      <a:pt x="616791" y="800333"/>
                      <a:pt x="617710" y="803649"/>
                    </a:cubicBezTo>
                    <a:lnTo>
                      <a:pt x="630110" y="809979"/>
                    </a:lnTo>
                    <a:cubicBezTo>
                      <a:pt x="627814" y="813295"/>
                      <a:pt x="625977" y="816310"/>
                      <a:pt x="623680" y="819626"/>
                    </a:cubicBezTo>
                    <a:cubicBezTo>
                      <a:pt x="621843" y="818420"/>
                      <a:pt x="619547" y="817515"/>
                      <a:pt x="617710" y="816310"/>
                    </a:cubicBezTo>
                    <a:cubicBezTo>
                      <a:pt x="611739" y="824147"/>
                      <a:pt x="606228" y="832286"/>
                      <a:pt x="600258" y="840124"/>
                    </a:cubicBezTo>
                    <a:cubicBezTo>
                      <a:pt x="603473" y="845550"/>
                      <a:pt x="606228" y="850674"/>
                      <a:pt x="609443" y="856100"/>
                    </a:cubicBezTo>
                    <a:lnTo>
                      <a:pt x="609443" y="865445"/>
                    </a:lnTo>
                    <a:cubicBezTo>
                      <a:pt x="616332" y="866952"/>
                      <a:pt x="623221" y="868761"/>
                      <a:pt x="630110" y="870268"/>
                    </a:cubicBezTo>
                    <a:lnTo>
                      <a:pt x="630110" y="876598"/>
                    </a:lnTo>
                    <a:lnTo>
                      <a:pt x="630110" y="882929"/>
                    </a:lnTo>
                    <a:lnTo>
                      <a:pt x="650777" y="876598"/>
                    </a:lnTo>
                    <a:cubicBezTo>
                      <a:pt x="654910" y="874488"/>
                      <a:pt x="659503" y="872378"/>
                      <a:pt x="663636" y="870268"/>
                    </a:cubicBezTo>
                    <a:lnTo>
                      <a:pt x="690733" y="879914"/>
                    </a:lnTo>
                    <a:cubicBezTo>
                      <a:pt x="692570" y="884135"/>
                      <a:pt x="694866" y="888355"/>
                      <a:pt x="696703" y="892575"/>
                    </a:cubicBezTo>
                    <a:cubicBezTo>
                      <a:pt x="703133" y="889259"/>
                      <a:pt x="709563" y="886245"/>
                      <a:pt x="715992" y="882929"/>
                    </a:cubicBezTo>
                    <a:lnTo>
                      <a:pt x="749519" y="867254"/>
                    </a:lnTo>
                    <a:cubicBezTo>
                      <a:pt x="759622" y="863636"/>
                      <a:pt x="769267" y="859718"/>
                      <a:pt x="779371" y="856100"/>
                    </a:cubicBezTo>
                    <a:lnTo>
                      <a:pt x="798660" y="862431"/>
                    </a:lnTo>
                    <a:cubicBezTo>
                      <a:pt x="799119" y="865144"/>
                      <a:pt x="799578" y="867555"/>
                      <a:pt x="800038" y="870268"/>
                    </a:cubicBezTo>
                    <a:lnTo>
                      <a:pt x="822542" y="870268"/>
                    </a:lnTo>
                    <a:cubicBezTo>
                      <a:pt x="823460" y="865445"/>
                      <a:pt x="824379" y="860923"/>
                      <a:pt x="825297" y="856100"/>
                    </a:cubicBezTo>
                    <a:cubicBezTo>
                      <a:pt x="836319" y="852784"/>
                      <a:pt x="847801" y="849770"/>
                      <a:pt x="858823" y="846454"/>
                    </a:cubicBezTo>
                    <a:cubicBezTo>
                      <a:pt x="856527" y="838617"/>
                      <a:pt x="854690" y="830478"/>
                      <a:pt x="852394" y="822640"/>
                    </a:cubicBezTo>
                    <a:lnTo>
                      <a:pt x="852394" y="797319"/>
                    </a:lnTo>
                    <a:cubicBezTo>
                      <a:pt x="856527" y="790386"/>
                      <a:pt x="861120" y="783452"/>
                      <a:pt x="865253" y="776519"/>
                    </a:cubicBezTo>
                    <a:cubicBezTo>
                      <a:pt x="872142" y="773505"/>
                      <a:pt x="879031" y="770189"/>
                      <a:pt x="885920" y="767174"/>
                    </a:cubicBezTo>
                    <a:cubicBezTo>
                      <a:pt x="892350" y="775615"/>
                      <a:pt x="898320" y="784055"/>
                      <a:pt x="904750" y="792496"/>
                    </a:cubicBezTo>
                    <a:lnTo>
                      <a:pt x="918987" y="792496"/>
                    </a:lnTo>
                    <a:cubicBezTo>
                      <a:pt x="919905" y="784055"/>
                      <a:pt x="921283" y="775615"/>
                      <a:pt x="922202" y="767174"/>
                    </a:cubicBezTo>
                    <a:cubicBezTo>
                      <a:pt x="923120" y="761447"/>
                      <a:pt x="924498" y="755418"/>
                      <a:pt x="925417" y="749691"/>
                    </a:cubicBezTo>
                    <a:lnTo>
                      <a:pt x="918987" y="749691"/>
                    </a:lnTo>
                    <a:cubicBezTo>
                      <a:pt x="914394" y="746375"/>
                      <a:pt x="909342" y="743360"/>
                      <a:pt x="904750" y="740044"/>
                    </a:cubicBezTo>
                    <a:lnTo>
                      <a:pt x="904750" y="721053"/>
                    </a:lnTo>
                    <a:cubicBezTo>
                      <a:pt x="913935" y="717436"/>
                      <a:pt x="922661" y="713517"/>
                      <a:pt x="931846" y="709900"/>
                    </a:cubicBezTo>
                    <a:lnTo>
                      <a:pt x="958943" y="709900"/>
                    </a:lnTo>
                    <a:cubicBezTo>
                      <a:pt x="967210" y="711106"/>
                      <a:pt x="975936" y="712010"/>
                      <a:pt x="984202" y="713216"/>
                    </a:cubicBezTo>
                    <a:cubicBezTo>
                      <a:pt x="992010" y="712010"/>
                      <a:pt x="1000277" y="711106"/>
                      <a:pt x="1008084" y="709900"/>
                    </a:cubicBezTo>
                    <a:lnTo>
                      <a:pt x="1028751" y="690909"/>
                    </a:lnTo>
                    <a:lnTo>
                      <a:pt x="1008084" y="676440"/>
                    </a:lnTo>
                    <a:lnTo>
                      <a:pt x="965373" y="678248"/>
                    </a:lnTo>
                    <a:lnTo>
                      <a:pt x="928631" y="690909"/>
                    </a:lnTo>
                    <a:lnTo>
                      <a:pt x="892350" y="700254"/>
                    </a:lnTo>
                    <a:cubicBezTo>
                      <a:pt x="888216" y="693924"/>
                      <a:pt x="883624" y="687593"/>
                      <a:pt x="879490" y="681263"/>
                    </a:cubicBezTo>
                    <a:cubicBezTo>
                      <a:pt x="872601" y="678550"/>
                      <a:pt x="865712" y="676138"/>
                      <a:pt x="858823" y="673425"/>
                    </a:cubicBezTo>
                    <a:cubicBezTo>
                      <a:pt x="859742" y="661368"/>
                      <a:pt x="861120" y="649008"/>
                      <a:pt x="862038" y="636951"/>
                    </a:cubicBezTo>
                    <a:cubicBezTo>
                      <a:pt x="858823" y="627304"/>
                      <a:pt x="855608" y="617960"/>
                      <a:pt x="852394" y="608314"/>
                    </a:cubicBezTo>
                    <a:cubicBezTo>
                      <a:pt x="855608" y="600476"/>
                      <a:pt x="858823" y="592337"/>
                      <a:pt x="862038" y="584499"/>
                    </a:cubicBezTo>
                    <a:cubicBezTo>
                      <a:pt x="869846" y="578169"/>
                      <a:pt x="878112" y="571839"/>
                      <a:pt x="885920" y="565509"/>
                    </a:cubicBezTo>
                    <a:lnTo>
                      <a:pt x="935061" y="524211"/>
                    </a:lnTo>
                    <a:cubicBezTo>
                      <a:pt x="939194" y="522101"/>
                      <a:pt x="943787" y="519991"/>
                      <a:pt x="947921" y="517880"/>
                    </a:cubicBezTo>
                    <a:lnTo>
                      <a:pt x="947921" y="504918"/>
                    </a:lnTo>
                    <a:cubicBezTo>
                      <a:pt x="937357" y="497985"/>
                      <a:pt x="926335" y="491353"/>
                      <a:pt x="915772" y="484420"/>
                    </a:cubicBezTo>
                    <a:lnTo>
                      <a:pt x="879490" y="495574"/>
                    </a:lnTo>
                    <a:cubicBezTo>
                      <a:pt x="872601" y="505220"/>
                      <a:pt x="865712" y="514565"/>
                      <a:pt x="858823" y="524211"/>
                    </a:cubicBezTo>
                    <a:lnTo>
                      <a:pt x="858823" y="544709"/>
                    </a:lnTo>
                    <a:lnTo>
                      <a:pt x="825297" y="568523"/>
                    </a:lnTo>
                    <a:cubicBezTo>
                      <a:pt x="811060" y="580279"/>
                      <a:pt x="796823" y="591734"/>
                      <a:pt x="782586" y="603490"/>
                    </a:cubicBezTo>
                    <a:cubicBezTo>
                      <a:pt x="776156" y="618261"/>
                      <a:pt x="770185" y="633333"/>
                      <a:pt x="763756" y="648104"/>
                    </a:cubicBezTo>
                    <a:cubicBezTo>
                      <a:pt x="770185" y="657449"/>
                      <a:pt x="776156" y="667095"/>
                      <a:pt x="782586" y="676440"/>
                    </a:cubicBezTo>
                    <a:cubicBezTo>
                      <a:pt x="788556" y="681263"/>
                      <a:pt x="794067" y="686086"/>
                      <a:pt x="800038" y="690909"/>
                    </a:cubicBezTo>
                    <a:cubicBezTo>
                      <a:pt x="794067" y="704173"/>
                      <a:pt x="788556" y="717436"/>
                      <a:pt x="782586" y="730700"/>
                    </a:cubicBezTo>
                    <a:cubicBezTo>
                      <a:pt x="774778" y="731604"/>
                      <a:pt x="766511" y="732810"/>
                      <a:pt x="758704" y="733714"/>
                    </a:cubicBezTo>
                    <a:cubicBezTo>
                      <a:pt x="756408" y="753308"/>
                      <a:pt x="754570" y="772902"/>
                      <a:pt x="752274" y="792496"/>
                    </a:cubicBezTo>
                    <a:cubicBezTo>
                      <a:pt x="747222" y="801539"/>
                      <a:pt x="741711" y="810582"/>
                      <a:pt x="736659" y="819626"/>
                    </a:cubicBezTo>
                    <a:cubicBezTo>
                      <a:pt x="728852" y="818420"/>
                      <a:pt x="720585" y="817515"/>
                      <a:pt x="712777" y="816310"/>
                    </a:cubicBezTo>
                    <a:cubicBezTo>
                      <a:pt x="707266" y="824147"/>
                      <a:pt x="702214" y="832286"/>
                      <a:pt x="696703" y="840124"/>
                    </a:cubicBezTo>
                    <a:lnTo>
                      <a:pt x="676496" y="840124"/>
                    </a:lnTo>
                    <a:cubicBezTo>
                      <a:pt x="673281" y="830176"/>
                      <a:pt x="670066" y="819927"/>
                      <a:pt x="666851" y="809979"/>
                    </a:cubicBezTo>
                    <a:lnTo>
                      <a:pt x="647562" y="776519"/>
                    </a:lnTo>
                    <a:cubicBezTo>
                      <a:pt x="642969" y="762351"/>
                      <a:pt x="637918" y="747882"/>
                      <a:pt x="633325" y="733714"/>
                    </a:cubicBezTo>
                    <a:cubicBezTo>
                      <a:pt x="628273" y="725877"/>
                      <a:pt x="622762" y="717738"/>
                      <a:pt x="617710" y="709900"/>
                    </a:cubicBezTo>
                    <a:cubicBezTo>
                      <a:pt x="603013" y="723164"/>
                      <a:pt x="587858" y="736427"/>
                      <a:pt x="573161" y="749691"/>
                    </a:cubicBezTo>
                    <a:cubicBezTo>
                      <a:pt x="563517" y="751198"/>
                      <a:pt x="554332" y="753007"/>
                      <a:pt x="544687" y="754514"/>
                    </a:cubicBezTo>
                    <a:lnTo>
                      <a:pt x="511161" y="740044"/>
                    </a:lnTo>
                    <a:cubicBezTo>
                      <a:pt x="508864" y="728891"/>
                      <a:pt x="507027" y="718039"/>
                      <a:pt x="504731" y="706886"/>
                    </a:cubicBezTo>
                    <a:cubicBezTo>
                      <a:pt x="501975" y="681564"/>
                      <a:pt x="499679" y="655942"/>
                      <a:pt x="496924" y="630620"/>
                    </a:cubicBezTo>
                    <a:cubicBezTo>
                      <a:pt x="503813" y="622180"/>
                      <a:pt x="510701" y="613438"/>
                      <a:pt x="517590" y="604998"/>
                    </a:cubicBezTo>
                    <a:cubicBezTo>
                      <a:pt x="536420" y="595954"/>
                      <a:pt x="555709" y="587212"/>
                      <a:pt x="574539" y="578169"/>
                    </a:cubicBezTo>
                    <a:cubicBezTo>
                      <a:pt x="590154" y="566111"/>
                      <a:pt x="605310" y="553752"/>
                      <a:pt x="620925" y="541694"/>
                    </a:cubicBezTo>
                    <a:cubicBezTo>
                      <a:pt x="634243" y="524814"/>
                      <a:pt x="647103" y="507631"/>
                      <a:pt x="660421" y="490750"/>
                    </a:cubicBezTo>
                    <a:cubicBezTo>
                      <a:pt x="678792" y="466936"/>
                      <a:pt x="697622" y="443122"/>
                      <a:pt x="715992" y="419308"/>
                    </a:cubicBezTo>
                    <a:lnTo>
                      <a:pt x="752274" y="389164"/>
                    </a:lnTo>
                    <a:lnTo>
                      <a:pt x="812897" y="343043"/>
                    </a:lnTo>
                    <a:cubicBezTo>
                      <a:pt x="828053" y="336110"/>
                      <a:pt x="843668" y="329478"/>
                      <a:pt x="858823" y="322545"/>
                    </a:cubicBezTo>
                    <a:cubicBezTo>
                      <a:pt x="872142" y="323449"/>
                      <a:pt x="885001" y="324655"/>
                      <a:pt x="898320" y="325559"/>
                    </a:cubicBezTo>
                    <a:cubicBezTo>
                      <a:pt x="908424" y="315612"/>
                      <a:pt x="918528" y="305363"/>
                      <a:pt x="928631" y="295415"/>
                    </a:cubicBezTo>
                    <a:lnTo>
                      <a:pt x="968587" y="295415"/>
                    </a:lnTo>
                    <a:lnTo>
                      <a:pt x="1008084" y="285769"/>
                    </a:lnTo>
                    <a:cubicBezTo>
                      <a:pt x="1031506" y="295716"/>
                      <a:pt x="1054470" y="305965"/>
                      <a:pt x="1077892" y="315913"/>
                    </a:cubicBezTo>
                    <a:lnTo>
                      <a:pt x="1050796" y="325559"/>
                    </a:lnTo>
                    <a:cubicBezTo>
                      <a:pt x="1058603" y="334603"/>
                      <a:pt x="1066870" y="343646"/>
                      <a:pt x="1074677" y="352689"/>
                    </a:cubicBezTo>
                    <a:cubicBezTo>
                      <a:pt x="1082025" y="347866"/>
                      <a:pt x="1089833" y="343043"/>
                      <a:pt x="1097181" y="338220"/>
                    </a:cubicBezTo>
                    <a:cubicBezTo>
                      <a:pt x="1109122" y="345153"/>
                      <a:pt x="1121522" y="352086"/>
                      <a:pt x="1133463" y="359020"/>
                    </a:cubicBezTo>
                    <a:lnTo>
                      <a:pt x="1193627" y="371680"/>
                    </a:lnTo>
                    <a:lnTo>
                      <a:pt x="1279509" y="414485"/>
                    </a:lnTo>
                    <a:cubicBezTo>
                      <a:pt x="1285479" y="420213"/>
                      <a:pt x="1290990" y="426242"/>
                      <a:pt x="1296961" y="431969"/>
                    </a:cubicBezTo>
                    <a:lnTo>
                      <a:pt x="1296961" y="455783"/>
                    </a:lnTo>
                    <a:cubicBezTo>
                      <a:pt x="1289153" y="463319"/>
                      <a:pt x="1280887" y="470554"/>
                      <a:pt x="1273079" y="478090"/>
                    </a:cubicBezTo>
                    <a:lnTo>
                      <a:pt x="1233582" y="484420"/>
                    </a:lnTo>
                    <a:lnTo>
                      <a:pt x="1136678" y="459099"/>
                    </a:lnTo>
                    <a:cubicBezTo>
                      <a:pt x="1131167" y="460003"/>
                      <a:pt x="1126115" y="461209"/>
                      <a:pt x="1120604" y="462113"/>
                    </a:cubicBezTo>
                    <a:lnTo>
                      <a:pt x="1157345" y="490750"/>
                    </a:lnTo>
                    <a:lnTo>
                      <a:pt x="1157345" y="508234"/>
                    </a:lnTo>
                    <a:cubicBezTo>
                      <a:pt x="1158263" y="520292"/>
                      <a:pt x="1159641" y="532651"/>
                      <a:pt x="1160560" y="544709"/>
                    </a:cubicBezTo>
                    <a:lnTo>
                      <a:pt x="1190412" y="554355"/>
                    </a:lnTo>
                    <a:cubicBezTo>
                      <a:pt x="1195923" y="557370"/>
                      <a:pt x="1200975" y="560685"/>
                      <a:pt x="1206486" y="563700"/>
                    </a:cubicBezTo>
                    <a:cubicBezTo>
                      <a:pt x="1207404" y="557370"/>
                      <a:pt x="1208782" y="551039"/>
                      <a:pt x="1209701" y="544709"/>
                    </a:cubicBezTo>
                    <a:cubicBezTo>
                      <a:pt x="1204190" y="539283"/>
                      <a:pt x="1199138" y="534158"/>
                      <a:pt x="1193627" y="528732"/>
                    </a:cubicBezTo>
                    <a:cubicBezTo>
                      <a:pt x="1199138" y="525115"/>
                      <a:pt x="1204190" y="521498"/>
                      <a:pt x="1209701" y="517880"/>
                    </a:cubicBezTo>
                    <a:lnTo>
                      <a:pt x="1263435" y="538379"/>
                    </a:lnTo>
                    <a:cubicBezTo>
                      <a:pt x="1269864" y="535063"/>
                      <a:pt x="1276294" y="532048"/>
                      <a:pt x="1282724" y="528732"/>
                    </a:cubicBezTo>
                    <a:cubicBezTo>
                      <a:pt x="1277213" y="520895"/>
                      <a:pt x="1272161" y="512756"/>
                      <a:pt x="1266649" y="504918"/>
                    </a:cubicBezTo>
                    <a:lnTo>
                      <a:pt x="1319006" y="468444"/>
                    </a:lnTo>
                    <a:lnTo>
                      <a:pt x="1339672" y="468444"/>
                    </a:lnTo>
                    <a:cubicBezTo>
                      <a:pt x="1347021" y="472664"/>
                      <a:pt x="1354828" y="476884"/>
                      <a:pt x="1362176" y="481104"/>
                    </a:cubicBezTo>
                    <a:cubicBezTo>
                      <a:pt x="1365850" y="473870"/>
                      <a:pt x="1369525" y="466334"/>
                      <a:pt x="1373199" y="459099"/>
                    </a:cubicBezTo>
                    <a:cubicBezTo>
                      <a:pt x="1367228" y="451261"/>
                      <a:pt x="1361717" y="443122"/>
                      <a:pt x="1355747" y="435285"/>
                    </a:cubicBezTo>
                    <a:lnTo>
                      <a:pt x="1366769" y="414485"/>
                    </a:lnTo>
                    <a:cubicBezTo>
                      <a:pt x="1360799" y="406045"/>
                      <a:pt x="1355287" y="397604"/>
                      <a:pt x="1349317" y="389164"/>
                    </a:cubicBezTo>
                    <a:lnTo>
                      <a:pt x="1409480" y="405140"/>
                    </a:lnTo>
                    <a:cubicBezTo>
                      <a:pt x="1414992" y="410868"/>
                      <a:pt x="1420044" y="416595"/>
                      <a:pt x="1425555" y="422323"/>
                    </a:cubicBezTo>
                    <a:cubicBezTo>
                      <a:pt x="1415451" y="423529"/>
                      <a:pt x="1405347" y="424433"/>
                      <a:pt x="1395243" y="425639"/>
                    </a:cubicBezTo>
                    <a:lnTo>
                      <a:pt x="1395243" y="450960"/>
                    </a:lnTo>
                    <a:cubicBezTo>
                      <a:pt x="1401214" y="454577"/>
                      <a:pt x="1406725" y="458496"/>
                      <a:pt x="1412695" y="462113"/>
                    </a:cubicBezTo>
                    <a:lnTo>
                      <a:pt x="1446222" y="452769"/>
                    </a:lnTo>
                    <a:cubicBezTo>
                      <a:pt x="1448518" y="444931"/>
                      <a:pt x="1450355" y="436792"/>
                      <a:pt x="1452651" y="428955"/>
                    </a:cubicBezTo>
                    <a:lnTo>
                      <a:pt x="1498578" y="411471"/>
                    </a:lnTo>
                    <a:lnTo>
                      <a:pt x="1574815" y="379518"/>
                    </a:lnTo>
                    <a:cubicBezTo>
                      <a:pt x="1580786" y="380724"/>
                      <a:pt x="1586297" y="381628"/>
                      <a:pt x="1592267" y="382834"/>
                    </a:cubicBezTo>
                    <a:cubicBezTo>
                      <a:pt x="1585378" y="390370"/>
                      <a:pt x="1578490" y="397604"/>
                      <a:pt x="1571601" y="405140"/>
                    </a:cubicBezTo>
                    <a:cubicBezTo>
                      <a:pt x="1580786" y="406045"/>
                      <a:pt x="1589512" y="407251"/>
                      <a:pt x="1598697" y="408155"/>
                    </a:cubicBezTo>
                    <a:cubicBezTo>
                      <a:pt x="1603749" y="403935"/>
                      <a:pt x="1609260" y="399714"/>
                      <a:pt x="1614312" y="395494"/>
                    </a:cubicBezTo>
                    <a:cubicBezTo>
                      <a:pt x="1628549" y="394288"/>
                      <a:pt x="1643246" y="393384"/>
                      <a:pt x="1657483" y="392178"/>
                    </a:cubicBezTo>
                    <a:cubicBezTo>
                      <a:pt x="1667587" y="387054"/>
                      <a:pt x="1677231" y="381628"/>
                      <a:pt x="1687335" y="376503"/>
                    </a:cubicBezTo>
                    <a:cubicBezTo>
                      <a:pt x="1696520" y="384944"/>
                      <a:pt x="1705246" y="393384"/>
                      <a:pt x="1714432" y="401825"/>
                    </a:cubicBezTo>
                    <a:cubicBezTo>
                      <a:pt x="1722239" y="393384"/>
                      <a:pt x="1730506" y="384944"/>
                      <a:pt x="1738313" y="376503"/>
                    </a:cubicBezTo>
                    <a:cubicBezTo>
                      <a:pt x="1731424" y="368666"/>
                      <a:pt x="1724535" y="360527"/>
                      <a:pt x="1717646" y="352689"/>
                    </a:cubicBezTo>
                    <a:lnTo>
                      <a:pt x="1727291" y="340029"/>
                    </a:lnTo>
                    <a:lnTo>
                      <a:pt x="1793884" y="352689"/>
                    </a:lnTo>
                    <a:cubicBezTo>
                      <a:pt x="1803988" y="355704"/>
                      <a:pt x="1814092" y="359020"/>
                      <a:pt x="1824196" y="362034"/>
                    </a:cubicBezTo>
                    <a:lnTo>
                      <a:pt x="1903189" y="408155"/>
                    </a:lnTo>
                    <a:cubicBezTo>
                      <a:pt x="1908700" y="400619"/>
                      <a:pt x="1913752" y="393384"/>
                      <a:pt x="1919263" y="385848"/>
                    </a:cubicBezTo>
                    <a:cubicBezTo>
                      <a:pt x="1911915" y="380121"/>
                      <a:pt x="1904567" y="374092"/>
                      <a:pt x="1897219" y="368364"/>
                    </a:cubicBezTo>
                    <a:lnTo>
                      <a:pt x="1897219" y="359020"/>
                    </a:lnTo>
                    <a:cubicBezTo>
                      <a:pt x="1888033" y="357814"/>
                      <a:pt x="1879307" y="356909"/>
                      <a:pt x="1870122" y="355704"/>
                    </a:cubicBezTo>
                    <a:cubicBezTo>
                      <a:pt x="1872418" y="349976"/>
                      <a:pt x="1874255" y="343947"/>
                      <a:pt x="1876552" y="338220"/>
                    </a:cubicBezTo>
                    <a:cubicBezTo>
                      <a:pt x="1872418" y="326464"/>
                      <a:pt x="1867826" y="315009"/>
                      <a:pt x="1863692" y="303252"/>
                    </a:cubicBezTo>
                    <a:lnTo>
                      <a:pt x="1863692" y="295415"/>
                    </a:lnTo>
                    <a:cubicBezTo>
                      <a:pt x="1877011" y="282151"/>
                      <a:pt x="1889870" y="268888"/>
                      <a:pt x="1903189" y="255624"/>
                    </a:cubicBezTo>
                    <a:cubicBezTo>
                      <a:pt x="1908700" y="243567"/>
                      <a:pt x="1913752" y="231207"/>
                      <a:pt x="1919263" y="219150"/>
                    </a:cubicBezTo>
                    <a:lnTo>
                      <a:pt x="1936715" y="209504"/>
                    </a:lnTo>
                    <a:lnTo>
                      <a:pt x="1995501" y="219150"/>
                    </a:lnTo>
                    <a:cubicBezTo>
                      <a:pt x="1996420" y="226987"/>
                      <a:pt x="1997797" y="235126"/>
                      <a:pt x="1998716" y="242964"/>
                    </a:cubicBezTo>
                    <a:cubicBezTo>
                      <a:pt x="1992286" y="255021"/>
                      <a:pt x="1985856" y="267381"/>
                      <a:pt x="1979427" y="279438"/>
                    </a:cubicBezTo>
                    <a:cubicBezTo>
                      <a:pt x="1983560" y="283659"/>
                      <a:pt x="1988153" y="287879"/>
                      <a:pt x="1992286" y="292099"/>
                    </a:cubicBezTo>
                    <a:cubicBezTo>
                      <a:pt x="1994582" y="299937"/>
                      <a:pt x="1996420" y="308076"/>
                      <a:pt x="1998716" y="315913"/>
                    </a:cubicBezTo>
                    <a:cubicBezTo>
                      <a:pt x="1996420" y="334603"/>
                      <a:pt x="1994582" y="352991"/>
                      <a:pt x="1992286" y="371680"/>
                    </a:cubicBezTo>
                    <a:cubicBezTo>
                      <a:pt x="2001471" y="379518"/>
                      <a:pt x="2010197" y="387657"/>
                      <a:pt x="2019383" y="395494"/>
                    </a:cubicBezTo>
                    <a:cubicBezTo>
                      <a:pt x="2015249" y="403332"/>
                      <a:pt x="2010657" y="411471"/>
                      <a:pt x="2006523" y="419308"/>
                    </a:cubicBezTo>
                    <a:cubicBezTo>
                      <a:pt x="1993205" y="437696"/>
                      <a:pt x="1980345" y="456386"/>
                      <a:pt x="1967027" y="474774"/>
                    </a:cubicBezTo>
                    <a:lnTo>
                      <a:pt x="1989071" y="481104"/>
                    </a:lnTo>
                    <a:cubicBezTo>
                      <a:pt x="1992745" y="475980"/>
                      <a:pt x="1996420" y="470554"/>
                      <a:pt x="2000094" y="465429"/>
                    </a:cubicBezTo>
                    <a:lnTo>
                      <a:pt x="2025812" y="455783"/>
                    </a:lnTo>
                    <a:cubicBezTo>
                      <a:pt x="2027649" y="450056"/>
                      <a:pt x="2029946" y="444027"/>
                      <a:pt x="2031783" y="438299"/>
                    </a:cubicBezTo>
                    <a:cubicBezTo>
                      <a:pt x="2037753" y="431969"/>
                      <a:pt x="2043264" y="425639"/>
                      <a:pt x="2049235" y="419308"/>
                    </a:cubicBezTo>
                    <a:cubicBezTo>
                      <a:pt x="2044642" y="412375"/>
                      <a:pt x="2039590" y="405442"/>
                      <a:pt x="2034998" y="398509"/>
                    </a:cubicBezTo>
                    <a:cubicBezTo>
                      <a:pt x="2038672" y="390671"/>
                      <a:pt x="2042805" y="382532"/>
                      <a:pt x="2046479" y="374695"/>
                    </a:cubicBezTo>
                    <a:cubicBezTo>
                      <a:pt x="2038672" y="373790"/>
                      <a:pt x="2030405" y="372585"/>
                      <a:pt x="2022598" y="371680"/>
                    </a:cubicBezTo>
                    <a:cubicBezTo>
                      <a:pt x="2020301" y="364144"/>
                      <a:pt x="2018464" y="356909"/>
                      <a:pt x="2016168" y="349373"/>
                    </a:cubicBezTo>
                    <a:cubicBezTo>
                      <a:pt x="2022598" y="336110"/>
                      <a:pt x="2028568" y="322846"/>
                      <a:pt x="2034998" y="309583"/>
                    </a:cubicBezTo>
                    <a:cubicBezTo>
                      <a:pt x="2024435" y="298429"/>
                      <a:pt x="2013872" y="287577"/>
                      <a:pt x="2003308" y="276424"/>
                    </a:cubicBezTo>
                    <a:cubicBezTo>
                      <a:pt x="2017546" y="267381"/>
                      <a:pt x="2032242" y="258337"/>
                      <a:pt x="2046479" y="249294"/>
                    </a:cubicBezTo>
                    <a:cubicBezTo>
                      <a:pt x="2044183" y="239346"/>
                      <a:pt x="2042346" y="229097"/>
                      <a:pt x="2040050" y="219150"/>
                    </a:cubicBezTo>
                    <a:lnTo>
                      <a:pt x="2049235" y="219150"/>
                    </a:lnTo>
                    <a:cubicBezTo>
                      <a:pt x="2053368" y="226083"/>
                      <a:pt x="2057961" y="233016"/>
                      <a:pt x="2062094" y="239949"/>
                    </a:cubicBezTo>
                    <a:cubicBezTo>
                      <a:pt x="2058879" y="254117"/>
                      <a:pt x="2055665" y="268586"/>
                      <a:pt x="2052450" y="282754"/>
                    </a:cubicBezTo>
                    <a:lnTo>
                      <a:pt x="2076331" y="289085"/>
                    </a:lnTo>
                    <a:cubicBezTo>
                      <a:pt x="2072657" y="279137"/>
                      <a:pt x="2068983" y="268888"/>
                      <a:pt x="2065309" y="258940"/>
                    </a:cubicBezTo>
                    <a:lnTo>
                      <a:pt x="2104806" y="239949"/>
                    </a:lnTo>
                    <a:lnTo>
                      <a:pt x="2149354" y="239949"/>
                    </a:lnTo>
                    <a:lnTo>
                      <a:pt x="2192525" y="261955"/>
                    </a:lnTo>
                    <a:cubicBezTo>
                      <a:pt x="2184718" y="250198"/>
                      <a:pt x="2176451" y="238744"/>
                      <a:pt x="2168643" y="226987"/>
                    </a:cubicBezTo>
                    <a:lnTo>
                      <a:pt x="2168643" y="185689"/>
                    </a:lnTo>
                    <a:cubicBezTo>
                      <a:pt x="2181962" y="182675"/>
                      <a:pt x="2194821" y="179359"/>
                      <a:pt x="2208140" y="176345"/>
                    </a:cubicBezTo>
                    <a:lnTo>
                      <a:pt x="2260496" y="179359"/>
                    </a:lnTo>
                    <a:lnTo>
                      <a:pt x="2308259" y="173029"/>
                    </a:lnTo>
                    <a:cubicBezTo>
                      <a:pt x="2302289" y="165191"/>
                      <a:pt x="2296778" y="157052"/>
                      <a:pt x="2290807" y="149215"/>
                    </a:cubicBezTo>
                    <a:cubicBezTo>
                      <a:pt x="2299993" y="138664"/>
                      <a:pt x="2308719" y="128114"/>
                      <a:pt x="2317904" y="117563"/>
                    </a:cubicBezTo>
                    <a:lnTo>
                      <a:pt x="2341786" y="117563"/>
                    </a:lnTo>
                    <a:lnTo>
                      <a:pt x="2384497" y="96764"/>
                    </a:lnTo>
                    <a:lnTo>
                      <a:pt x="2443283" y="87419"/>
                    </a:lnTo>
                    <a:cubicBezTo>
                      <a:pt x="2446039" y="84103"/>
                      <a:pt x="2448335" y="81088"/>
                      <a:pt x="2451091" y="77773"/>
                    </a:cubicBezTo>
                    <a:lnTo>
                      <a:pt x="2506661" y="74758"/>
                    </a:lnTo>
                    <a:cubicBezTo>
                      <a:pt x="2513091" y="77773"/>
                      <a:pt x="2519062" y="81088"/>
                      <a:pt x="2525491" y="84103"/>
                    </a:cubicBezTo>
                    <a:lnTo>
                      <a:pt x="2576469" y="60289"/>
                    </a:lnTo>
                    <a:lnTo>
                      <a:pt x="2616425" y="60289"/>
                    </a:lnTo>
                    <a:cubicBezTo>
                      <a:pt x="2618262" y="53959"/>
                      <a:pt x="2620559" y="47628"/>
                      <a:pt x="2622396" y="41298"/>
                    </a:cubicBezTo>
                    <a:lnTo>
                      <a:pt x="2643063" y="2049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28" name="Freeform 217">
                <a:extLst>
                  <a:ext uri="{FF2B5EF4-FFF2-40B4-BE49-F238E27FC236}">
                    <a16:creationId xmlns:a16="http://schemas.microsoft.com/office/drawing/2014/main" id="{1B261841-1299-EB96-B390-1CC74EAE5284}"/>
                  </a:ext>
                </a:extLst>
              </p:cNvPr>
              <p:cNvSpPr>
                <a:spLocks/>
              </p:cNvSpPr>
              <p:nvPr/>
            </p:nvSpPr>
            <p:spPr bwMode="auto">
              <a:xfrm>
                <a:off x="4822825" y="2257462"/>
                <a:ext cx="92075" cy="49235"/>
              </a:xfrm>
              <a:custGeom>
                <a:avLst/>
                <a:gdLst>
                  <a:gd name="T0" fmla="*/ 31 w 58"/>
                  <a:gd name="T1" fmla="*/ 0 h 31"/>
                  <a:gd name="T2" fmla="*/ 39 w 58"/>
                  <a:gd name="T3" fmla="*/ 12 h 31"/>
                  <a:gd name="T4" fmla="*/ 58 w 58"/>
                  <a:gd name="T5" fmla="*/ 18 h 31"/>
                  <a:gd name="T6" fmla="*/ 27 w 58"/>
                  <a:gd name="T7" fmla="*/ 31 h 31"/>
                  <a:gd name="T8" fmla="*/ 0 w 58"/>
                  <a:gd name="T9" fmla="*/ 23 h 31"/>
                  <a:gd name="T10" fmla="*/ 10 w 58"/>
                  <a:gd name="T11" fmla="*/ 16 h 31"/>
                  <a:gd name="T12" fmla="*/ 2 w 58"/>
                  <a:gd name="T13" fmla="*/ 4 h 31"/>
                  <a:gd name="T14" fmla="*/ 31 w 58"/>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31">
                    <a:moveTo>
                      <a:pt x="31" y="0"/>
                    </a:moveTo>
                    <a:lnTo>
                      <a:pt x="39" y="12"/>
                    </a:lnTo>
                    <a:lnTo>
                      <a:pt x="58" y="18"/>
                    </a:lnTo>
                    <a:lnTo>
                      <a:pt x="27" y="31"/>
                    </a:lnTo>
                    <a:lnTo>
                      <a:pt x="0" y="23"/>
                    </a:lnTo>
                    <a:lnTo>
                      <a:pt x="10" y="16"/>
                    </a:lnTo>
                    <a:lnTo>
                      <a:pt x="2" y="4"/>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29" name="Freeform 225">
                <a:extLst>
                  <a:ext uri="{FF2B5EF4-FFF2-40B4-BE49-F238E27FC236}">
                    <a16:creationId xmlns:a16="http://schemas.microsoft.com/office/drawing/2014/main" id="{E071EEFE-E24F-8AD7-EC4B-F000D737D80D}"/>
                  </a:ext>
                </a:extLst>
              </p:cNvPr>
              <p:cNvSpPr>
                <a:spLocks/>
              </p:cNvSpPr>
              <p:nvPr/>
            </p:nvSpPr>
            <p:spPr bwMode="auto">
              <a:xfrm>
                <a:off x="6569075" y="2212992"/>
                <a:ext cx="130175" cy="69882"/>
              </a:xfrm>
              <a:custGeom>
                <a:avLst/>
                <a:gdLst>
                  <a:gd name="T0" fmla="*/ 36 w 82"/>
                  <a:gd name="T1" fmla="*/ 0 h 44"/>
                  <a:gd name="T2" fmla="*/ 46 w 82"/>
                  <a:gd name="T3" fmla="*/ 3 h 44"/>
                  <a:gd name="T4" fmla="*/ 82 w 82"/>
                  <a:gd name="T5" fmla="*/ 21 h 44"/>
                  <a:gd name="T6" fmla="*/ 77 w 82"/>
                  <a:gd name="T7" fmla="*/ 30 h 44"/>
                  <a:gd name="T8" fmla="*/ 0 w 82"/>
                  <a:gd name="T9" fmla="*/ 44 h 44"/>
                  <a:gd name="T10" fmla="*/ 23 w 82"/>
                  <a:gd name="T11" fmla="*/ 3 h 44"/>
                  <a:gd name="T12" fmla="*/ 36 w 82"/>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82" h="44">
                    <a:moveTo>
                      <a:pt x="36" y="0"/>
                    </a:moveTo>
                    <a:lnTo>
                      <a:pt x="46" y="3"/>
                    </a:lnTo>
                    <a:lnTo>
                      <a:pt x="82" y="21"/>
                    </a:lnTo>
                    <a:lnTo>
                      <a:pt x="77" y="30"/>
                    </a:lnTo>
                    <a:lnTo>
                      <a:pt x="0" y="44"/>
                    </a:lnTo>
                    <a:lnTo>
                      <a:pt x="23" y="3"/>
                    </a:lnTo>
                    <a:lnTo>
                      <a:pt x="3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30" name="Freeform 227">
                <a:extLst>
                  <a:ext uri="{FF2B5EF4-FFF2-40B4-BE49-F238E27FC236}">
                    <a16:creationId xmlns:a16="http://schemas.microsoft.com/office/drawing/2014/main" id="{D6F997D8-22D7-4E91-8CEF-6331BCBEBD4C}"/>
                  </a:ext>
                </a:extLst>
              </p:cNvPr>
              <p:cNvSpPr>
                <a:spLocks/>
              </p:cNvSpPr>
              <p:nvPr/>
            </p:nvSpPr>
            <p:spPr bwMode="auto">
              <a:xfrm>
                <a:off x="4597400" y="2179640"/>
                <a:ext cx="244475" cy="157234"/>
              </a:xfrm>
              <a:custGeom>
                <a:avLst/>
                <a:gdLst>
                  <a:gd name="T0" fmla="*/ 90 w 154"/>
                  <a:gd name="T1" fmla="*/ 0 h 99"/>
                  <a:gd name="T2" fmla="*/ 110 w 154"/>
                  <a:gd name="T3" fmla="*/ 11 h 99"/>
                  <a:gd name="T4" fmla="*/ 154 w 154"/>
                  <a:gd name="T5" fmla="*/ 34 h 99"/>
                  <a:gd name="T6" fmla="*/ 119 w 154"/>
                  <a:gd name="T7" fmla="*/ 46 h 99"/>
                  <a:gd name="T8" fmla="*/ 114 w 154"/>
                  <a:gd name="T9" fmla="*/ 67 h 99"/>
                  <a:gd name="T10" fmla="*/ 100 w 154"/>
                  <a:gd name="T11" fmla="*/ 72 h 99"/>
                  <a:gd name="T12" fmla="*/ 92 w 154"/>
                  <a:gd name="T13" fmla="*/ 99 h 99"/>
                  <a:gd name="T14" fmla="*/ 75 w 154"/>
                  <a:gd name="T15" fmla="*/ 99 h 99"/>
                  <a:gd name="T16" fmla="*/ 46 w 154"/>
                  <a:gd name="T17" fmla="*/ 82 h 99"/>
                  <a:gd name="T18" fmla="*/ 60 w 154"/>
                  <a:gd name="T19" fmla="*/ 71 h 99"/>
                  <a:gd name="T20" fmla="*/ 39 w 154"/>
                  <a:gd name="T21" fmla="*/ 63 h 99"/>
                  <a:gd name="T22" fmla="*/ 10 w 154"/>
                  <a:gd name="T23" fmla="*/ 36 h 99"/>
                  <a:gd name="T24" fmla="*/ 0 w 154"/>
                  <a:gd name="T25" fmla="*/ 13 h 99"/>
                  <a:gd name="T26" fmla="*/ 39 w 154"/>
                  <a:gd name="T27" fmla="*/ 1 h 99"/>
                  <a:gd name="T28" fmla="*/ 46 w 154"/>
                  <a:gd name="T29" fmla="*/ 11 h 99"/>
                  <a:gd name="T30" fmla="*/ 66 w 154"/>
                  <a:gd name="T31" fmla="*/ 11 h 99"/>
                  <a:gd name="T32" fmla="*/ 71 w 154"/>
                  <a:gd name="T33" fmla="*/ 1 h 99"/>
                  <a:gd name="T34" fmla="*/ 90 w 154"/>
                  <a:gd name="T3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99">
                    <a:moveTo>
                      <a:pt x="90" y="0"/>
                    </a:moveTo>
                    <a:lnTo>
                      <a:pt x="110" y="11"/>
                    </a:lnTo>
                    <a:lnTo>
                      <a:pt x="154" y="34"/>
                    </a:lnTo>
                    <a:lnTo>
                      <a:pt x="119" y="46"/>
                    </a:lnTo>
                    <a:lnTo>
                      <a:pt x="114" y="67"/>
                    </a:lnTo>
                    <a:lnTo>
                      <a:pt x="100" y="72"/>
                    </a:lnTo>
                    <a:lnTo>
                      <a:pt x="92" y="99"/>
                    </a:lnTo>
                    <a:lnTo>
                      <a:pt x="75" y="99"/>
                    </a:lnTo>
                    <a:lnTo>
                      <a:pt x="46" y="82"/>
                    </a:lnTo>
                    <a:lnTo>
                      <a:pt x="60" y="71"/>
                    </a:lnTo>
                    <a:lnTo>
                      <a:pt x="39" y="63"/>
                    </a:lnTo>
                    <a:lnTo>
                      <a:pt x="10" y="36"/>
                    </a:lnTo>
                    <a:lnTo>
                      <a:pt x="0" y="13"/>
                    </a:lnTo>
                    <a:lnTo>
                      <a:pt x="39" y="1"/>
                    </a:lnTo>
                    <a:lnTo>
                      <a:pt x="46" y="11"/>
                    </a:lnTo>
                    <a:lnTo>
                      <a:pt x="66" y="11"/>
                    </a:lnTo>
                    <a:lnTo>
                      <a:pt x="71" y="1"/>
                    </a:lnTo>
                    <a:lnTo>
                      <a:pt x="9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31" name="Freeform 229">
                <a:extLst>
                  <a:ext uri="{FF2B5EF4-FFF2-40B4-BE49-F238E27FC236}">
                    <a16:creationId xmlns:a16="http://schemas.microsoft.com/office/drawing/2014/main" id="{0C0AD406-37E8-AB28-8ED5-297DC92C9523}"/>
                  </a:ext>
                </a:extLst>
              </p:cNvPr>
              <p:cNvSpPr>
                <a:spLocks/>
              </p:cNvSpPr>
              <p:nvPr/>
            </p:nvSpPr>
            <p:spPr bwMode="auto">
              <a:xfrm>
                <a:off x="4749800" y="2144699"/>
                <a:ext cx="222250" cy="65117"/>
              </a:xfrm>
              <a:custGeom>
                <a:avLst/>
                <a:gdLst>
                  <a:gd name="T0" fmla="*/ 79 w 140"/>
                  <a:gd name="T1" fmla="*/ 0 h 41"/>
                  <a:gd name="T2" fmla="*/ 113 w 140"/>
                  <a:gd name="T3" fmla="*/ 8 h 41"/>
                  <a:gd name="T4" fmla="*/ 140 w 140"/>
                  <a:gd name="T5" fmla="*/ 22 h 41"/>
                  <a:gd name="T6" fmla="*/ 121 w 140"/>
                  <a:gd name="T7" fmla="*/ 37 h 41"/>
                  <a:gd name="T8" fmla="*/ 81 w 140"/>
                  <a:gd name="T9" fmla="*/ 41 h 41"/>
                  <a:gd name="T10" fmla="*/ 39 w 140"/>
                  <a:gd name="T11" fmla="*/ 35 h 41"/>
                  <a:gd name="T12" fmla="*/ 37 w 140"/>
                  <a:gd name="T13" fmla="*/ 27 h 41"/>
                  <a:gd name="T14" fmla="*/ 18 w 140"/>
                  <a:gd name="T15" fmla="*/ 27 h 41"/>
                  <a:gd name="T16" fmla="*/ 0 w 140"/>
                  <a:gd name="T17" fmla="*/ 12 h 41"/>
                  <a:gd name="T18" fmla="*/ 44 w 140"/>
                  <a:gd name="T19" fmla="*/ 4 h 41"/>
                  <a:gd name="T20" fmla="*/ 64 w 140"/>
                  <a:gd name="T21" fmla="*/ 10 h 41"/>
                  <a:gd name="T22" fmla="*/ 79 w 140"/>
                  <a:gd name="T23"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41">
                    <a:moveTo>
                      <a:pt x="79" y="0"/>
                    </a:moveTo>
                    <a:lnTo>
                      <a:pt x="113" y="8"/>
                    </a:lnTo>
                    <a:lnTo>
                      <a:pt x="140" y="22"/>
                    </a:lnTo>
                    <a:lnTo>
                      <a:pt x="121" y="37"/>
                    </a:lnTo>
                    <a:lnTo>
                      <a:pt x="81" y="41"/>
                    </a:lnTo>
                    <a:lnTo>
                      <a:pt x="39" y="35"/>
                    </a:lnTo>
                    <a:lnTo>
                      <a:pt x="37" y="27"/>
                    </a:lnTo>
                    <a:lnTo>
                      <a:pt x="18" y="27"/>
                    </a:lnTo>
                    <a:lnTo>
                      <a:pt x="0" y="12"/>
                    </a:lnTo>
                    <a:lnTo>
                      <a:pt x="44" y="4"/>
                    </a:lnTo>
                    <a:lnTo>
                      <a:pt x="64" y="10"/>
                    </a:lnTo>
                    <a:lnTo>
                      <a:pt x="7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32" name="Freeform 231">
                <a:extLst>
                  <a:ext uri="{FF2B5EF4-FFF2-40B4-BE49-F238E27FC236}">
                    <a16:creationId xmlns:a16="http://schemas.microsoft.com/office/drawing/2014/main" id="{B738B239-8523-B3A5-B223-86E8055F1BF5}"/>
                  </a:ext>
                </a:extLst>
              </p:cNvPr>
              <p:cNvSpPr>
                <a:spLocks/>
              </p:cNvSpPr>
              <p:nvPr/>
            </p:nvSpPr>
            <p:spPr bwMode="auto">
              <a:xfrm>
                <a:off x="5359400" y="2133581"/>
                <a:ext cx="149225" cy="47647"/>
              </a:xfrm>
              <a:custGeom>
                <a:avLst/>
                <a:gdLst>
                  <a:gd name="T0" fmla="*/ 71 w 94"/>
                  <a:gd name="T1" fmla="*/ 0 h 30"/>
                  <a:gd name="T2" fmla="*/ 94 w 94"/>
                  <a:gd name="T3" fmla="*/ 7 h 30"/>
                  <a:gd name="T4" fmla="*/ 88 w 94"/>
                  <a:gd name="T5" fmla="*/ 13 h 30"/>
                  <a:gd name="T6" fmla="*/ 69 w 94"/>
                  <a:gd name="T7" fmla="*/ 15 h 30"/>
                  <a:gd name="T8" fmla="*/ 58 w 94"/>
                  <a:gd name="T9" fmla="*/ 19 h 30"/>
                  <a:gd name="T10" fmla="*/ 56 w 94"/>
                  <a:gd name="T11" fmla="*/ 25 h 30"/>
                  <a:gd name="T12" fmla="*/ 38 w 94"/>
                  <a:gd name="T13" fmla="*/ 30 h 30"/>
                  <a:gd name="T14" fmla="*/ 23 w 94"/>
                  <a:gd name="T15" fmla="*/ 21 h 30"/>
                  <a:gd name="T16" fmla="*/ 33 w 94"/>
                  <a:gd name="T17" fmla="*/ 11 h 30"/>
                  <a:gd name="T18" fmla="*/ 0 w 94"/>
                  <a:gd name="T19" fmla="*/ 11 h 30"/>
                  <a:gd name="T20" fmla="*/ 27 w 94"/>
                  <a:gd name="T21" fmla="*/ 5 h 30"/>
                  <a:gd name="T22" fmla="*/ 48 w 94"/>
                  <a:gd name="T23" fmla="*/ 5 h 30"/>
                  <a:gd name="T24" fmla="*/ 52 w 94"/>
                  <a:gd name="T25" fmla="*/ 13 h 30"/>
                  <a:gd name="T26" fmla="*/ 61 w 94"/>
                  <a:gd name="T27" fmla="*/ 5 h 30"/>
                  <a:gd name="T28" fmla="*/ 71 w 94"/>
                  <a:gd name="T2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 h="30">
                    <a:moveTo>
                      <a:pt x="71" y="0"/>
                    </a:moveTo>
                    <a:lnTo>
                      <a:pt x="94" y="7"/>
                    </a:lnTo>
                    <a:lnTo>
                      <a:pt x="88" y="13"/>
                    </a:lnTo>
                    <a:lnTo>
                      <a:pt x="69" y="15"/>
                    </a:lnTo>
                    <a:lnTo>
                      <a:pt x="58" y="19"/>
                    </a:lnTo>
                    <a:lnTo>
                      <a:pt x="56" y="25"/>
                    </a:lnTo>
                    <a:lnTo>
                      <a:pt x="38" y="30"/>
                    </a:lnTo>
                    <a:lnTo>
                      <a:pt x="23" y="21"/>
                    </a:lnTo>
                    <a:lnTo>
                      <a:pt x="33" y="11"/>
                    </a:lnTo>
                    <a:lnTo>
                      <a:pt x="0" y="11"/>
                    </a:lnTo>
                    <a:lnTo>
                      <a:pt x="27" y="5"/>
                    </a:lnTo>
                    <a:lnTo>
                      <a:pt x="48" y="5"/>
                    </a:lnTo>
                    <a:lnTo>
                      <a:pt x="52" y="13"/>
                    </a:lnTo>
                    <a:lnTo>
                      <a:pt x="61" y="5"/>
                    </a:lnTo>
                    <a:lnTo>
                      <a:pt x="7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033" name="Freeform 233">
                <a:extLst>
                  <a:ext uri="{FF2B5EF4-FFF2-40B4-BE49-F238E27FC236}">
                    <a16:creationId xmlns:a16="http://schemas.microsoft.com/office/drawing/2014/main" id="{42E3583D-30F9-86FF-AAF5-3E9E39456F89}"/>
                  </a:ext>
                </a:extLst>
              </p:cNvPr>
              <p:cNvSpPr>
                <a:spLocks/>
              </p:cNvSpPr>
              <p:nvPr/>
            </p:nvSpPr>
            <p:spPr bwMode="auto">
              <a:xfrm>
                <a:off x="6383338" y="2117699"/>
                <a:ext cx="200025" cy="125470"/>
              </a:xfrm>
              <a:custGeom>
                <a:avLst/>
                <a:gdLst>
                  <a:gd name="T0" fmla="*/ 67 w 126"/>
                  <a:gd name="T1" fmla="*/ 0 h 79"/>
                  <a:gd name="T2" fmla="*/ 94 w 126"/>
                  <a:gd name="T3" fmla="*/ 15 h 79"/>
                  <a:gd name="T4" fmla="*/ 126 w 126"/>
                  <a:gd name="T5" fmla="*/ 46 h 79"/>
                  <a:gd name="T6" fmla="*/ 123 w 126"/>
                  <a:gd name="T7" fmla="*/ 75 h 79"/>
                  <a:gd name="T8" fmla="*/ 92 w 126"/>
                  <a:gd name="T9" fmla="*/ 79 h 79"/>
                  <a:gd name="T10" fmla="*/ 53 w 126"/>
                  <a:gd name="T11" fmla="*/ 69 h 79"/>
                  <a:gd name="T12" fmla="*/ 30 w 126"/>
                  <a:gd name="T13" fmla="*/ 58 h 79"/>
                  <a:gd name="T14" fmla="*/ 21 w 126"/>
                  <a:gd name="T15" fmla="*/ 35 h 79"/>
                  <a:gd name="T16" fmla="*/ 0 w 126"/>
                  <a:gd name="T17" fmla="*/ 29 h 79"/>
                  <a:gd name="T18" fmla="*/ 36 w 126"/>
                  <a:gd name="T19" fmla="*/ 6 h 79"/>
                  <a:gd name="T20" fmla="*/ 67 w 126"/>
                  <a:gd name="T2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79">
                    <a:moveTo>
                      <a:pt x="67" y="0"/>
                    </a:moveTo>
                    <a:lnTo>
                      <a:pt x="94" y="15"/>
                    </a:lnTo>
                    <a:lnTo>
                      <a:pt x="126" y="46"/>
                    </a:lnTo>
                    <a:lnTo>
                      <a:pt x="123" y="75"/>
                    </a:lnTo>
                    <a:lnTo>
                      <a:pt x="92" y="79"/>
                    </a:lnTo>
                    <a:lnTo>
                      <a:pt x="53" y="69"/>
                    </a:lnTo>
                    <a:lnTo>
                      <a:pt x="30" y="58"/>
                    </a:lnTo>
                    <a:lnTo>
                      <a:pt x="21" y="35"/>
                    </a:lnTo>
                    <a:lnTo>
                      <a:pt x="0" y="29"/>
                    </a:lnTo>
                    <a:lnTo>
                      <a:pt x="36" y="6"/>
                    </a:lnTo>
                    <a:lnTo>
                      <a:pt x="6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nvGrpSpPr>
            <p:cNvPr id="27" name="Group 127">
              <a:extLst>
                <a:ext uri="{FF2B5EF4-FFF2-40B4-BE49-F238E27FC236}">
                  <a16:creationId xmlns:a16="http://schemas.microsoft.com/office/drawing/2014/main" id="{62BA7E07-2BD6-53FE-D2D7-22A351EAD446}"/>
                </a:ext>
              </a:extLst>
            </p:cNvPr>
            <p:cNvGrpSpPr/>
            <p:nvPr/>
          </p:nvGrpSpPr>
          <p:grpSpPr>
            <a:xfrm>
              <a:off x="5193506" y="1987465"/>
              <a:ext cx="3527424" cy="3891134"/>
              <a:chOff x="571501" y="1987465"/>
              <a:chExt cx="3527424" cy="3891134"/>
            </a:xfrm>
            <a:grpFill/>
          </p:grpSpPr>
          <p:sp>
            <p:nvSpPr>
              <p:cNvPr id="28" name="Freeform 7">
                <a:extLst>
                  <a:ext uri="{FF2B5EF4-FFF2-40B4-BE49-F238E27FC236}">
                    <a16:creationId xmlns:a16="http://schemas.microsoft.com/office/drawing/2014/main" id="{CB00517E-6218-FAD0-BB9C-B59092F44FF3}"/>
                  </a:ext>
                </a:extLst>
              </p:cNvPr>
              <p:cNvSpPr>
                <a:spLocks/>
              </p:cNvSpPr>
              <p:nvPr/>
            </p:nvSpPr>
            <p:spPr bwMode="auto">
              <a:xfrm>
                <a:off x="2714626" y="5784894"/>
                <a:ext cx="214313" cy="93705"/>
              </a:xfrm>
              <a:custGeom>
                <a:avLst/>
                <a:gdLst>
                  <a:gd name="T0" fmla="*/ 75 w 135"/>
                  <a:gd name="T1" fmla="*/ 0 h 59"/>
                  <a:gd name="T2" fmla="*/ 85 w 135"/>
                  <a:gd name="T3" fmla="*/ 2 h 59"/>
                  <a:gd name="T4" fmla="*/ 91 w 135"/>
                  <a:gd name="T5" fmla="*/ 11 h 59"/>
                  <a:gd name="T6" fmla="*/ 96 w 135"/>
                  <a:gd name="T7" fmla="*/ 25 h 59"/>
                  <a:gd name="T8" fmla="*/ 116 w 135"/>
                  <a:gd name="T9" fmla="*/ 36 h 59"/>
                  <a:gd name="T10" fmla="*/ 135 w 135"/>
                  <a:gd name="T11" fmla="*/ 40 h 59"/>
                  <a:gd name="T12" fmla="*/ 131 w 135"/>
                  <a:gd name="T13" fmla="*/ 52 h 59"/>
                  <a:gd name="T14" fmla="*/ 116 w 135"/>
                  <a:gd name="T15" fmla="*/ 52 h 59"/>
                  <a:gd name="T16" fmla="*/ 110 w 135"/>
                  <a:gd name="T17" fmla="*/ 46 h 59"/>
                  <a:gd name="T18" fmla="*/ 104 w 135"/>
                  <a:gd name="T19" fmla="*/ 52 h 59"/>
                  <a:gd name="T20" fmla="*/ 93 w 135"/>
                  <a:gd name="T21" fmla="*/ 59 h 59"/>
                  <a:gd name="T22" fmla="*/ 85 w 135"/>
                  <a:gd name="T23" fmla="*/ 59 h 59"/>
                  <a:gd name="T24" fmla="*/ 77 w 135"/>
                  <a:gd name="T25" fmla="*/ 57 h 59"/>
                  <a:gd name="T26" fmla="*/ 68 w 135"/>
                  <a:gd name="T27" fmla="*/ 52 h 59"/>
                  <a:gd name="T28" fmla="*/ 52 w 135"/>
                  <a:gd name="T29" fmla="*/ 50 h 59"/>
                  <a:gd name="T30" fmla="*/ 33 w 135"/>
                  <a:gd name="T31" fmla="*/ 36 h 59"/>
                  <a:gd name="T32" fmla="*/ 20 w 135"/>
                  <a:gd name="T33" fmla="*/ 27 h 59"/>
                  <a:gd name="T34" fmla="*/ 0 w 135"/>
                  <a:gd name="T35" fmla="*/ 6 h 59"/>
                  <a:gd name="T36" fmla="*/ 12 w 135"/>
                  <a:gd name="T37" fmla="*/ 11 h 59"/>
                  <a:gd name="T38" fmla="*/ 33 w 135"/>
                  <a:gd name="T39" fmla="*/ 23 h 59"/>
                  <a:gd name="T40" fmla="*/ 50 w 135"/>
                  <a:gd name="T41" fmla="*/ 29 h 59"/>
                  <a:gd name="T42" fmla="*/ 56 w 135"/>
                  <a:gd name="T43" fmla="*/ 21 h 59"/>
                  <a:gd name="T44" fmla="*/ 62 w 135"/>
                  <a:gd name="T45" fmla="*/ 8 h 59"/>
                  <a:gd name="T46" fmla="*/ 75 w 135"/>
                  <a:gd name="T4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5" h="59">
                    <a:moveTo>
                      <a:pt x="75" y="0"/>
                    </a:moveTo>
                    <a:lnTo>
                      <a:pt x="85" y="2"/>
                    </a:lnTo>
                    <a:lnTo>
                      <a:pt x="91" y="11"/>
                    </a:lnTo>
                    <a:lnTo>
                      <a:pt x="96" y="25"/>
                    </a:lnTo>
                    <a:lnTo>
                      <a:pt x="116" y="36"/>
                    </a:lnTo>
                    <a:lnTo>
                      <a:pt x="135" y="40"/>
                    </a:lnTo>
                    <a:lnTo>
                      <a:pt x="131" y="52"/>
                    </a:lnTo>
                    <a:lnTo>
                      <a:pt x="116" y="52"/>
                    </a:lnTo>
                    <a:lnTo>
                      <a:pt x="110" y="46"/>
                    </a:lnTo>
                    <a:lnTo>
                      <a:pt x="104" y="52"/>
                    </a:lnTo>
                    <a:lnTo>
                      <a:pt x="93" y="59"/>
                    </a:lnTo>
                    <a:lnTo>
                      <a:pt x="85" y="59"/>
                    </a:lnTo>
                    <a:lnTo>
                      <a:pt x="77" y="57"/>
                    </a:lnTo>
                    <a:lnTo>
                      <a:pt x="68" y="52"/>
                    </a:lnTo>
                    <a:lnTo>
                      <a:pt x="52" y="50"/>
                    </a:lnTo>
                    <a:lnTo>
                      <a:pt x="33" y="36"/>
                    </a:lnTo>
                    <a:lnTo>
                      <a:pt x="20" y="27"/>
                    </a:lnTo>
                    <a:lnTo>
                      <a:pt x="0" y="6"/>
                    </a:lnTo>
                    <a:lnTo>
                      <a:pt x="12" y="11"/>
                    </a:lnTo>
                    <a:lnTo>
                      <a:pt x="33" y="23"/>
                    </a:lnTo>
                    <a:lnTo>
                      <a:pt x="50" y="29"/>
                    </a:lnTo>
                    <a:lnTo>
                      <a:pt x="56" y="21"/>
                    </a:lnTo>
                    <a:lnTo>
                      <a:pt x="62" y="8"/>
                    </a:lnTo>
                    <a:lnTo>
                      <a:pt x="7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 name="Freeform 9">
                <a:extLst>
                  <a:ext uri="{FF2B5EF4-FFF2-40B4-BE49-F238E27FC236}">
                    <a16:creationId xmlns:a16="http://schemas.microsoft.com/office/drawing/2014/main" id="{17B6D9CF-B674-AFE0-345F-9C4331FD4DBB}"/>
                  </a:ext>
                </a:extLst>
              </p:cNvPr>
              <p:cNvSpPr>
                <a:spLocks/>
              </p:cNvSpPr>
              <p:nvPr/>
            </p:nvSpPr>
            <p:spPr bwMode="auto">
              <a:xfrm>
                <a:off x="3014663" y="5745189"/>
                <a:ext cx="74613" cy="30177"/>
              </a:xfrm>
              <a:custGeom>
                <a:avLst/>
                <a:gdLst>
                  <a:gd name="T0" fmla="*/ 38 w 47"/>
                  <a:gd name="T1" fmla="*/ 0 h 19"/>
                  <a:gd name="T2" fmla="*/ 47 w 47"/>
                  <a:gd name="T3" fmla="*/ 8 h 19"/>
                  <a:gd name="T4" fmla="*/ 46 w 47"/>
                  <a:gd name="T5" fmla="*/ 13 h 19"/>
                  <a:gd name="T6" fmla="*/ 24 w 47"/>
                  <a:gd name="T7" fmla="*/ 19 h 19"/>
                  <a:gd name="T8" fmla="*/ 21 w 47"/>
                  <a:gd name="T9" fmla="*/ 11 h 19"/>
                  <a:gd name="T10" fmla="*/ 9 w 47"/>
                  <a:gd name="T11" fmla="*/ 19 h 19"/>
                  <a:gd name="T12" fmla="*/ 0 w 47"/>
                  <a:gd name="T13" fmla="*/ 11 h 19"/>
                  <a:gd name="T14" fmla="*/ 17 w 47"/>
                  <a:gd name="T15" fmla="*/ 2 h 19"/>
                  <a:gd name="T16" fmla="*/ 30 w 47"/>
                  <a:gd name="T17" fmla="*/ 6 h 19"/>
                  <a:gd name="T18" fmla="*/ 38 w 47"/>
                  <a:gd name="T1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19">
                    <a:moveTo>
                      <a:pt x="38" y="0"/>
                    </a:moveTo>
                    <a:lnTo>
                      <a:pt x="47" y="8"/>
                    </a:lnTo>
                    <a:lnTo>
                      <a:pt x="46" y="13"/>
                    </a:lnTo>
                    <a:lnTo>
                      <a:pt x="24" y="19"/>
                    </a:lnTo>
                    <a:lnTo>
                      <a:pt x="21" y="11"/>
                    </a:lnTo>
                    <a:lnTo>
                      <a:pt x="9" y="19"/>
                    </a:lnTo>
                    <a:lnTo>
                      <a:pt x="0" y="11"/>
                    </a:lnTo>
                    <a:lnTo>
                      <a:pt x="17" y="2"/>
                    </a:lnTo>
                    <a:lnTo>
                      <a:pt x="30" y="6"/>
                    </a:lnTo>
                    <a:lnTo>
                      <a:pt x="3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0" name="Freeform 79">
                <a:extLst>
                  <a:ext uri="{FF2B5EF4-FFF2-40B4-BE49-F238E27FC236}">
                    <a16:creationId xmlns:a16="http://schemas.microsoft.com/office/drawing/2014/main" id="{30C7B226-D4BB-2C6F-CD23-68A11BB7C117}"/>
                  </a:ext>
                </a:extLst>
              </p:cNvPr>
              <p:cNvSpPr>
                <a:spLocks/>
              </p:cNvSpPr>
              <p:nvPr/>
            </p:nvSpPr>
            <p:spPr bwMode="auto">
              <a:xfrm>
                <a:off x="2998788" y="4260205"/>
                <a:ext cx="23813" cy="19059"/>
              </a:xfrm>
              <a:custGeom>
                <a:avLst/>
                <a:gdLst>
                  <a:gd name="T0" fmla="*/ 11 w 15"/>
                  <a:gd name="T1" fmla="*/ 0 h 12"/>
                  <a:gd name="T2" fmla="*/ 15 w 15"/>
                  <a:gd name="T3" fmla="*/ 0 h 12"/>
                  <a:gd name="T4" fmla="*/ 15 w 15"/>
                  <a:gd name="T5" fmla="*/ 10 h 12"/>
                  <a:gd name="T6" fmla="*/ 2 w 15"/>
                  <a:gd name="T7" fmla="*/ 12 h 12"/>
                  <a:gd name="T8" fmla="*/ 0 w 15"/>
                  <a:gd name="T9" fmla="*/ 10 h 12"/>
                  <a:gd name="T10" fmla="*/ 4 w 15"/>
                  <a:gd name="T11" fmla="*/ 8 h 12"/>
                  <a:gd name="T12" fmla="*/ 2 w 15"/>
                  <a:gd name="T13" fmla="*/ 2 h 12"/>
                  <a:gd name="T14" fmla="*/ 11 w 15"/>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2">
                    <a:moveTo>
                      <a:pt x="11" y="0"/>
                    </a:moveTo>
                    <a:lnTo>
                      <a:pt x="15" y="0"/>
                    </a:lnTo>
                    <a:lnTo>
                      <a:pt x="15" y="10"/>
                    </a:lnTo>
                    <a:lnTo>
                      <a:pt x="2" y="12"/>
                    </a:lnTo>
                    <a:lnTo>
                      <a:pt x="0" y="10"/>
                    </a:lnTo>
                    <a:lnTo>
                      <a:pt x="4" y="8"/>
                    </a:lnTo>
                    <a:lnTo>
                      <a:pt x="2" y="2"/>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1" name="Freeform 93">
                <a:extLst>
                  <a:ext uri="{FF2B5EF4-FFF2-40B4-BE49-F238E27FC236}">
                    <a16:creationId xmlns:a16="http://schemas.microsoft.com/office/drawing/2014/main" id="{AA42B0EB-C786-F8B8-4154-5833F9C69072}"/>
                  </a:ext>
                </a:extLst>
              </p:cNvPr>
              <p:cNvSpPr>
                <a:spLocks/>
              </p:cNvSpPr>
              <p:nvPr/>
            </p:nvSpPr>
            <p:spPr bwMode="auto">
              <a:xfrm>
                <a:off x="2879726" y="4090266"/>
                <a:ext cx="39688" cy="12706"/>
              </a:xfrm>
              <a:custGeom>
                <a:avLst/>
                <a:gdLst>
                  <a:gd name="T0" fmla="*/ 2 w 25"/>
                  <a:gd name="T1" fmla="*/ 0 h 8"/>
                  <a:gd name="T2" fmla="*/ 14 w 25"/>
                  <a:gd name="T3" fmla="*/ 0 h 8"/>
                  <a:gd name="T4" fmla="*/ 19 w 25"/>
                  <a:gd name="T5" fmla="*/ 0 h 8"/>
                  <a:gd name="T6" fmla="*/ 25 w 25"/>
                  <a:gd name="T7" fmla="*/ 2 h 8"/>
                  <a:gd name="T8" fmla="*/ 19 w 25"/>
                  <a:gd name="T9" fmla="*/ 6 h 8"/>
                  <a:gd name="T10" fmla="*/ 10 w 25"/>
                  <a:gd name="T11" fmla="*/ 6 h 8"/>
                  <a:gd name="T12" fmla="*/ 2 w 25"/>
                  <a:gd name="T13" fmla="*/ 8 h 8"/>
                  <a:gd name="T14" fmla="*/ 0 w 25"/>
                  <a:gd name="T15" fmla="*/ 2 h 8"/>
                  <a:gd name="T16" fmla="*/ 2 w 25"/>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
                    <a:moveTo>
                      <a:pt x="2" y="0"/>
                    </a:moveTo>
                    <a:lnTo>
                      <a:pt x="14" y="0"/>
                    </a:lnTo>
                    <a:lnTo>
                      <a:pt x="19" y="0"/>
                    </a:lnTo>
                    <a:lnTo>
                      <a:pt x="25" y="2"/>
                    </a:lnTo>
                    <a:lnTo>
                      <a:pt x="19" y="6"/>
                    </a:lnTo>
                    <a:lnTo>
                      <a:pt x="10" y="6"/>
                    </a:lnTo>
                    <a:lnTo>
                      <a:pt x="2" y="8"/>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 name="Freeform 95">
                <a:extLst>
                  <a:ext uri="{FF2B5EF4-FFF2-40B4-BE49-F238E27FC236}">
                    <a16:creationId xmlns:a16="http://schemas.microsoft.com/office/drawing/2014/main" id="{B63FD274-A4DE-6B1C-00EB-171CC10A196E}"/>
                  </a:ext>
                </a:extLst>
              </p:cNvPr>
              <p:cNvSpPr>
                <a:spLocks/>
              </p:cNvSpPr>
              <p:nvPr/>
            </p:nvSpPr>
            <p:spPr bwMode="auto">
              <a:xfrm>
                <a:off x="2636838" y="4090266"/>
                <a:ext cx="44450" cy="17471"/>
              </a:xfrm>
              <a:custGeom>
                <a:avLst/>
                <a:gdLst>
                  <a:gd name="T0" fmla="*/ 5 w 28"/>
                  <a:gd name="T1" fmla="*/ 0 h 11"/>
                  <a:gd name="T2" fmla="*/ 9 w 28"/>
                  <a:gd name="T3" fmla="*/ 0 h 11"/>
                  <a:gd name="T4" fmla="*/ 19 w 28"/>
                  <a:gd name="T5" fmla="*/ 2 h 11"/>
                  <a:gd name="T6" fmla="*/ 26 w 28"/>
                  <a:gd name="T7" fmla="*/ 4 h 11"/>
                  <a:gd name="T8" fmla="*/ 28 w 28"/>
                  <a:gd name="T9" fmla="*/ 8 h 11"/>
                  <a:gd name="T10" fmla="*/ 19 w 28"/>
                  <a:gd name="T11" fmla="*/ 8 h 11"/>
                  <a:gd name="T12" fmla="*/ 15 w 28"/>
                  <a:gd name="T13" fmla="*/ 11 h 11"/>
                  <a:gd name="T14" fmla="*/ 7 w 28"/>
                  <a:gd name="T15" fmla="*/ 8 h 11"/>
                  <a:gd name="T16" fmla="*/ 0 w 28"/>
                  <a:gd name="T17" fmla="*/ 2 h 11"/>
                  <a:gd name="T18" fmla="*/ 1 w 28"/>
                  <a:gd name="T19" fmla="*/ 0 h 11"/>
                  <a:gd name="T20" fmla="*/ 5 w 28"/>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1">
                    <a:moveTo>
                      <a:pt x="5" y="0"/>
                    </a:moveTo>
                    <a:lnTo>
                      <a:pt x="9" y="0"/>
                    </a:lnTo>
                    <a:lnTo>
                      <a:pt x="19" y="2"/>
                    </a:lnTo>
                    <a:lnTo>
                      <a:pt x="26" y="4"/>
                    </a:lnTo>
                    <a:lnTo>
                      <a:pt x="28" y="8"/>
                    </a:lnTo>
                    <a:lnTo>
                      <a:pt x="19" y="8"/>
                    </a:lnTo>
                    <a:lnTo>
                      <a:pt x="15" y="11"/>
                    </a:lnTo>
                    <a:lnTo>
                      <a:pt x="7" y="8"/>
                    </a:lnTo>
                    <a:lnTo>
                      <a:pt x="0" y="2"/>
                    </a:lnTo>
                    <a:lnTo>
                      <a:pt x="1" y="0"/>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 name="Freeform 97">
                <a:extLst>
                  <a:ext uri="{FF2B5EF4-FFF2-40B4-BE49-F238E27FC236}">
                    <a16:creationId xmlns:a16="http://schemas.microsoft.com/office/drawing/2014/main" id="{4F2E7A4C-E320-9B21-8644-07FB067E8063}"/>
                  </a:ext>
                </a:extLst>
              </p:cNvPr>
              <p:cNvSpPr>
                <a:spLocks/>
              </p:cNvSpPr>
              <p:nvPr/>
            </p:nvSpPr>
            <p:spPr bwMode="auto">
              <a:xfrm>
                <a:off x="2720976" y="4056913"/>
                <a:ext cx="134938" cy="53999"/>
              </a:xfrm>
              <a:custGeom>
                <a:avLst/>
                <a:gdLst>
                  <a:gd name="T0" fmla="*/ 18 w 85"/>
                  <a:gd name="T1" fmla="*/ 0 h 34"/>
                  <a:gd name="T2" fmla="*/ 27 w 85"/>
                  <a:gd name="T3" fmla="*/ 0 h 34"/>
                  <a:gd name="T4" fmla="*/ 39 w 85"/>
                  <a:gd name="T5" fmla="*/ 2 h 34"/>
                  <a:gd name="T6" fmla="*/ 41 w 85"/>
                  <a:gd name="T7" fmla="*/ 11 h 34"/>
                  <a:gd name="T8" fmla="*/ 39 w 85"/>
                  <a:gd name="T9" fmla="*/ 2 h 34"/>
                  <a:gd name="T10" fmla="*/ 41 w 85"/>
                  <a:gd name="T11" fmla="*/ 0 h 34"/>
                  <a:gd name="T12" fmla="*/ 50 w 85"/>
                  <a:gd name="T13" fmla="*/ 0 h 34"/>
                  <a:gd name="T14" fmla="*/ 58 w 85"/>
                  <a:gd name="T15" fmla="*/ 4 h 34"/>
                  <a:gd name="T16" fmla="*/ 64 w 85"/>
                  <a:gd name="T17" fmla="*/ 4 h 34"/>
                  <a:gd name="T18" fmla="*/ 66 w 85"/>
                  <a:gd name="T19" fmla="*/ 9 h 34"/>
                  <a:gd name="T20" fmla="*/ 73 w 85"/>
                  <a:gd name="T21" fmla="*/ 9 h 34"/>
                  <a:gd name="T22" fmla="*/ 71 w 85"/>
                  <a:gd name="T23" fmla="*/ 13 h 34"/>
                  <a:gd name="T24" fmla="*/ 79 w 85"/>
                  <a:gd name="T25" fmla="*/ 13 h 34"/>
                  <a:gd name="T26" fmla="*/ 85 w 85"/>
                  <a:gd name="T27" fmla="*/ 19 h 34"/>
                  <a:gd name="T28" fmla="*/ 81 w 85"/>
                  <a:gd name="T29" fmla="*/ 23 h 34"/>
                  <a:gd name="T30" fmla="*/ 73 w 85"/>
                  <a:gd name="T31" fmla="*/ 21 h 34"/>
                  <a:gd name="T32" fmla="*/ 67 w 85"/>
                  <a:gd name="T33" fmla="*/ 23 h 34"/>
                  <a:gd name="T34" fmla="*/ 64 w 85"/>
                  <a:gd name="T35" fmla="*/ 21 h 34"/>
                  <a:gd name="T36" fmla="*/ 60 w 85"/>
                  <a:gd name="T37" fmla="*/ 23 h 34"/>
                  <a:gd name="T38" fmla="*/ 54 w 85"/>
                  <a:gd name="T39" fmla="*/ 25 h 34"/>
                  <a:gd name="T40" fmla="*/ 52 w 85"/>
                  <a:gd name="T41" fmla="*/ 21 h 34"/>
                  <a:gd name="T42" fmla="*/ 48 w 85"/>
                  <a:gd name="T43" fmla="*/ 23 h 34"/>
                  <a:gd name="T44" fmla="*/ 43 w 85"/>
                  <a:gd name="T45" fmla="*/ 34 h 34"/>
                  <a:gd name="T46" fmla="*/ 39 w 85"/>
                  <a:gd name="T47" fmla="*/ 30 h 34"/>
                  <a:gd name="T48" fmla="*/ 39 w 85"/>
                  <a:gd name="T49" fmla="*/ 27 h 34"/>
                  <a:gd name="T50" fmla="*/ 39 w 85"/>
                  <a:gd name="T51" fmla="*/ 23 h 34"/>
                  <a:gd name="T52" fmla="*/ 39 w 85"/>
                  <a:gd name="T53" fmla="*/ 27 h 34"/>
                  <a:gd name="T54" fmla="*/ 29 w 85"/>
                  <a:gd name="T55" fmla="*/ 23 h 34"/>
                  <a:gd name="T56" fmla="*/ 23 w 85"/>
                  <a:gd name="T57" fmla="*/ 25 h 34"/>
                  <a:gd name="T58" fmla="*/ 14 w 85"/>
                  <a:gd name="T59" fmla="*/ 23 h 34"/>
                  <a:gd name="T60" fmla="*/ 8 w 85"/>
                  <a:gd name="T61" fmla="*/ 27 h 34"/>
                  <a:gd name="T62" fmla="*/ 0 w 85"/>
                  <a:gd name="T63" fmla="*/ 23 h 34"/>
                  <a:gd name="T64" fmla="*/ 2 w 85"/>
                  <a:gd name="T65" fmla="*/ 17 h 34"/>
                  <a:gd name="T66" fmla="*/ 14 w 85"/>
                  <a:gd name="T67" fmla="*/ 21 h 34"/>
                  <a:gd name="T68" fmla="*/ 25 w 85"/>
                  <a:gd name="T69" fmla="*/ 21 h 34"/>
                  <a:gd name="T70" fmla="*/ 29 w 85"/>
                  <a:gd name="T71" fmla="*/ 17 h 34"/>
                  <a:gd name="T72" fmla="*/ 23 w 85"/>
                  <a:gd name="T73" fmla="*/ 13 h 34"/>
                  <a:gd name="T74" fmla="*/ 23 w 85"/>
                  <a:gd name="T75" fmla="*/ 9 h 34"/>
                  <a:gd name="T76" fmla="*/ 23 w 85"/>
                  <a:gd name="T77" fmla="*/ 5 h 34"/>
                  <a:gd name="T78" fmla="*/ 14 w 85"/>
                  <a:gd name="T79" fmla="*/ 4 h 34"/>
                  <a:gd name="T80" fmla="*/ 18 w 85"/>
                  <a:gd name="T8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 h="34">
                    <a:moveTo>
                      <a:pt x="18" y="0"/>
                    </a:moveTo>
                    <a:lnTo>
                      <a:pt x="27" y="0"/>
                    </a:lnTo>
                    <a:lnTo>
                      <a:pt x="39" y="2"/>
                    </a:lnTo>
                    <a:lnTo>
                      <a:pt x="41" y="11"/>
                    </a:lnTo>
                    <a:lnTo>
                      <a:pt x="39" y="2"/>
                    </a:lnTo>
                    <a:lnTo>
                      <a:pt x="41" y="0"/>
                    </a:lnTo>
                    <a:lnTo>
                      <a:pt x="50" y="0"/>
                    </a:lnTo>
                    <a:lnTo>
                      <a:pt x="58" y="4"/>
                    </a:lnTo>
                    <a:lnTo>
                      <a:pt x="64" y="4"/>
                    </a:lnTo>
                    <a:lnTo>
                      <a:pt x="66" y="9"/>
                    </a:lnTo>
                    <a:lnTo>
                      <a:pt x="73" y="9"/>
                    </a:lnTo>
                    <a:lnTo>
                      <a:pt x="71" y="13"/>
                    </a:lnTo>
                    <a:lnTo>
                      <a:pt x="79" y="13"/>
                    </a:lnTo>
                    <a:lnTo>
                      <a:pt x="85" y="19"/>
                    </a:lnTo>
                    <a:lnTo>
                      <a:pt x="81" y="23"/>
                    </a:lnTo>
                    <a:lnTo>
                      <a:pt x="73" y="21"/>
                    </a:lnTo>
                    <a:lnTo>
                      <a:pt x="67" y="23"/>
                    </a:lnTo>
                    <a:lnTo>
                      <a:pt x="64" y="21"/>
                    </a:lnTo>
                    <a:lnTo>
                      <a:pt x="60" y="23"/>
                    </a:lnTo>
                    <a:lnTo>
                      <a:pt x="54" y="25"/>
                    </a:lnTo>
                    <a:lnTo>
                      <a:pt x="52" y="21"/>
                    </a:lnTo>
                    <a:lnTo>
                      <a:pt x="48" y="23"/>
                    </a:lnTo>
                    <a:lnTo>
                      <a:pt x="43" y="34"/>
                    </a:lnTo>
                    <a:lnTo>
                      <a:pt x="39" y="30"/>
                    </a:lnTo>
                    <a:lnTo>
                      <a:pt x="39" y="27"/>
                    </a:lnTo>
                    <a:lnTo>
                      <a:pt x="39" y="23"/>
                    </a:lnTo>
                    <a:lnTo>
                      <a:pt x="39" y="27"/>
                    </a:lnTo>
                    <a:lnTo>
                      <a:pt x="29" y="23"/>
                    </a:lnTo>
                    <a:lnTo>
                      <a:pt x="23" y="25"/>
                    </a:lnTo>
                    <a:lnTo>
                      <a:pt x="14" y="23"/>
                    </a:lnTo>
                    <a:lnTo>
                      <a:pt x="8" y="27"/>
                    </a:lnTo>
                    <a:lnTo>
                      <a:pt x="0" y="23"/>
                    </a:lnTo>
                    <a:lnTo>
                      <a:pt x="2" y="17"/>
                    </a:lnTo>
                    <a:lnTo>
                      <a:pt x="14" y="21"/>
                    </a:lnTo>
                    <a:lnTo>
                      <a:pt x="25" y="21"/>
                    </a:lnTo>
                    <a:lnTo>
                      <a:pt x="29" y="17"/>
                    </a:lnTo>
                    <a:lnTo>
                      <a:pt x="23" y="13"/>
                    </a:lnTo>
                    <a:lnTo>
                      <a:pt x="23" y="9"/>
                    </a:lnTo>
                    <a:lnTo>
                      <a:pt x="23" y="5"/>
                    </a:lnTo>
                    <a:lnTo>
                      <a:pt x="14" y="4"/>
                    </a:lnTo>
                    <a:lnTo>
                      <a:pt x="1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 name="Freeform 101">
                <a:extLst>
                  <a:ext uri="{FF2B5EF4-FFF2-40B4-BE49-F238E27FC236}">
                    <a16:creationId xmlns:a16="http://schemas.microsoft.com/office/drawing/2014/main" id="{83CE7773-D151-148A-4CD7-1509B5EB5407}"/>
                  </a:ext>
                </a:extLst>
              </p:cNvPr>
              <p:cNvSpPr>
                <a:spLocks/>
              </p:cNvSpPr>
              <p:nvPr/>
            </p:nvSpPr>
            <p:spPr bwMode="auto">
              <a:xfrm>
                <a:off x="917577" y="4050560"/>
                <a:ext cx="28575" cy="27000"/>
              </a:xfrm>
              <a:custGeom>
                <a:avLst/>
                <a:gdLst>
                  <a:gd name="T0" fmla="*/ 2 w 18"/>
                  <a:gd name="T1" fmla="*/ 0 h 17"/>
                  <a:gd name="T2" fmla="*/ 4 w 18"/>
                  <a:gd name="T3" fmla="*/ 0 h 17"/>
                  <a:gd name="T4" fmla="*/ 10 w 18"/>
                  <a:gd name="T5" fmla="*/ 0 h 17"/>
                  <a:gd name="T6" fmla="*/ 12 w 18"/>
                  <a:gd name="T7" fmla="*/ 2 h 17"/>
                  <a:gd name="T8" fmla="*/ 14 w 18"/>
                  <a:gd name="T9" fmla="*/ 4 h 17"/>
                  <a:gd name="T10" fmla="*/ 18 w 18"/>
                  <a:gd name="T11" fmla="*/ 9 h 17"/>
                  <a:gd name="T12" fmla="*/ 18 w 18"/>
                  <a:gd name="T13" fmla="*/ 11 h 17"/>
                  <a:gd name="T14" fmla="*/ 12 w 18"/>
                  <a:gd name="T15" fmla="*/ 13 h 17"/>
                  <a:gd name="T16" fmla="*/ 8 w 18"/>
                  <a:gd name="T17" fmla="*/ 17 h 17"/>
                  <a:gd name="T18" fmla="*/ 6 w 18"/>
                  <a:gd name="T19" fmla="*/ 17 h 17"/>
                  <a:gd name="T20" fmla="*/ 2 w 18"/>
                  <a:gd name="T21" fmla="*/ 17 h 17"/>
                  <a:gd name="T22" fmla="*/ 2 w 18"/>
                  <a:gd name="T23" fmla="*/ 13 h 17"/>
                  <a:gd name="T24" fmla="*/ 0 w 18"/>
                  <a:gd name="T25" fmla="*/ 6 h 17"/>
                  <a:gd name="T26" fmla="*/ 0 w 18"/>
                  <a:gd name="T27" fmla="*/ 4 h 17"/>
                  <a:gd name="T28" fmla="*/ 4 w 18"/>
                  <a:gd name="T29" fmla="*/ 2 h 17"/>
                  <a:gd name="T30" fmla="*/ 2 w 18"/>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7">
                    <a:moveTo>
                      <a:pt x="2" y="0"/>
                    </a:moveTo>
                    <a:lnTo>
                      <a:pt x="4" y="0"/>
                    </a:lnTo>
                    <a:lnTo>
                      <a:pt x="10" y="0"/>
                    </a:lnTo>
                    <a:lnTo>
                      <a:pt x="12" y="2"/>
                    </a:lnTo>
                    <a:lnTo>
                      <a:pt x="14" y="4"/>
                    </a:lnTo>
                    <a:lnTo>
                      <a:pt x="18" y="9"/>
                    </a:lnTo>
                    <a:lnTo>
                      <a:pt x="18" y="11"/>
                    </a:lnTo>
                    <a:lnTo>
                      <a:pt x="12" y="13"/>
                    </a:lnTo>
                    <a:lnTo>
                      <a:pt x="8" y="17"/>
                    </a:lnTo>
                    <a:lnTo>
                      <a:pt x="6" y="17"/>
                    </a:lnTo>
                    <a:lnTo>
                      <a:pt x="2" y="17"/>
                    </a:lnTo>
                    <a:lnTo>
                      <a:pt x="2" y="13"/>
                    </a:lnTo>
                    <a:lnTo>
                      <a:pt x="0" y="6"/>
                    </a:lnTo>
                    <a:lnTo>
                      <a:pt x="0" y="4"/>
                    </a:lnTo>
                    <a:lnTo>
                      <a:pt x="4"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 name="Freeform 103">
                <a:extLst>
                  <a:ext uri="{FF2B5EF4-FFF2-40B4-BE49-F238E27FC236}">
                    <a16:creationId xmlns:a16="http://schemas.microsoft.com/office/drawing/2014/main" id="{B753CDF7-4816-6163-1FC9-757DE7A1DB14}"/>
                  </a:ext>
                </a:extLst>
              </p:cNvPr>
              <p:cNvSpPr>
                <a:spLocks/>
              </p:cNvSpPr>
              <p:nvPr/>
            </p:nvSpPr>
            <p:spPr bwMode="auto">
              <a:xfrm>
                <a:off x="903289" y="4031501"/>
                <a:ext cx="14288" cy="9529"/>
              </a:xfrm>
              <a:custGeom>
                <a:avLst/>
                <a:gdLst>
                  <a:gd name="T0" fmla="*/ 2 w 9"/>
                  <a:gd name="T1" fmla="*/ 0 h 6"/>
                  <a:gd name="T2" fmla="*/ 6 w 9"/>
                  <a:gd name="T3" fmla="*/ 2 h 6"/>
                  <a:gd name="T4" fmla="*/ 9 w 9"/>
                  <a:gd name="T5" fmla="*/ 2 h 6"/>
                  <a:gd name="T6" fmla="*/ 9 w 9"/>
                  <a:gd name="T7" fmla="*/ 4 h 6"/>
                  <a:gd name="T8" fmla="*/ 4 w 9"/>
                  <a:gd name="T9" fmla="*/ 6 h 6"/>
                  <a:gd name="T10" fmla="*/ 2 w 9"/>
                  <a:gd name="T11" fmla="*/ 2 h 6"/>
                  <a:gd name="T12" fmla="*/ 0 w 9"/>
                  <a:gd name="T13" fmla="*/ 2 h 6"/>
                  <a:gd name="T14" fmla="*/ 2 w 9"/>
                  <a:gd name="T15" fmla="*/ 0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2" y="0"/>
                    </a:moveTo>
                    <a:lnTo>
                      <a:pt x="6" y="2"/>
                    </a:lnTo>
                    <a:lnTo>
                      <a:pt x="9" y="2"/>
                    </a:lnTo>
                    <a:lnTo>
                      <a:pt x="9" y="4"/>
                    </a:lnTo>
                    <a:lnTo>
                      <a:pt x="4" y="6"/>
                    </a:lnTo>
                    <a:lnTo>
                      <a:pt x="2"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 name="Freeform 105">
                <a:extLst>
                  <a:ext uri="{FF2B5EF4-FFF2-40B4-BE49-F238E27FC236}">
                    <a16:creationId xmlns:a16="http://schemas.microsoft.com/office/drawing/2014/main" id="{E0331ED1-9E60-9DC8-6A1F-21A506891703}"/>
                  </a:ext>
                </a:extLst>
              </p:cNvPr>
              <p:cNvSpPr>
                <a:spLocks/>
              </p:cNvSpPr>
              <p:nvPr/>
            </p:nvSpPr>
            <p:spPr bwMode="auto">
              <a:xfrm>
                <a:off x="890589" y="4026737"/>
                <a:ext cx="12700" cy="4765"/>
              </a:xfrm>
              <a:custGeom>
                <a:avLst/>
                <a:gdLst>
                  <a:gd name="T0" fmla="*/ 0 w 8"/>
                  <a:gd name="T1" fmla="*/ 0 h 3"/>
                  <a:gd name="T2" fmla="*/ 8 w 8"/>
                  <a:gd name="T3" fmla="*/ 1 h 3"/>
                  <a:gd name="T4" fmla="*/ 8 w 8"/>
                  <a:gd name="T5" fmla="*/ 3 h 3"/>
                  <a:gd name="T6" fmla="*/ 0 w 8"/>
                  <a:gd name="T7" fmla="*/ 1 h 3"/>
                  <a:gd name="T8" fmla="*/ 0 w 8"/>
                  <a:gd name="T9" fmla="*/ 0 h 3"/>
                </a:gdLst>
                <a:ahLst/>
                <a:cxnLst>
                  <a:cxn ang="0">
                    <a:pos x="T0" y="T1"/>
                  </a:cxn>
                  <a:cxn ang="0">
                    <a:pos x="T2" y="T3"/>
                  </a:cxn>
                  <a:cxn ang="0">
                    <a:pos x="T4" y="T5"/>
                  </a:cxn>
                  <a:cxn ang="0">
                    <a:pos x="T6" y="T7"/>
                  </a:cxn>
                  <a:cxn ang="0">
                    <a:pos x="T8" y="T9"/>
                  </a:cxn>
                </a:cxnLst>
                <a:rect l="0" t="0" r="r" b="b"/>
                <a:pathLst>
                  <a:path w="8" h="3">
                    <a:moveTo>
                      <a:pt x="0" y="0"/>
                    </a:moveTo>
                    <a:lnTo>
                      <a:pt x="8" y="1"/>
                    </a:lnTo>
                    <a:lnTo>
                      <a:pt x="8" y="3"/>
                    </a:lnTo>
                    <a:lnTo>
                      <a:pt x="0" y="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 name="Freeform 107">
                <a:extLst>
                  <a:ext uri="{FF2B5EF4-FFF2-40B4-BE49-F238E27FC236}">
                    <a16:creationId xmlns:a16="http://schemas.microsoft.com/office/drawing/2014/main" id="{A02A8BCF-EDE0-88D6-56AB-31216541CFF3}"/>
                  </a:ext>
                </a:extLst>
              </p:cNvPr>
              <p:cNvSpPr>
                <a:spLocks/>
              </p:cNvSpPr>
              <p:nvPr/>
            </p:nvSpPr>
            <p:spPr bwMode="auto">
              <a:xfrm>
                <a:off x="869952" y="4014032"/>
                <a:ext cx="14288" cy="12706"/>
              </a:xfrm>
              <a:custGeom>
                <a:avLst/>
                <a:gdLst>
                  <a:gd name="T0" fmla="*/ 2 w 9"/>
                  <a:gd name="T1" fmla="*/ 0 h 8"/>
                  <a:gd name="T2" fmla="*/ 3 w 9"/>
                  <a:gd name="T3" fmla="*/ 0 h 8"/>
                  <a:gd name="T4" fmla="*/ 9 w 9"/>
                  <a:gd name="T5" fmla="*/ 6 h 8"/>
                  <a:gd name="T6" fmla="*/ 7 w 9"/>
                  <a:gd name="T7" fmla="*/ 8 h 8"/>
                  <a:gd name="T8" fmla="*/ 5 w 9"/>
                  <a:gd name="T9" fmla="*/ 8 h 8"/>
                  <a:gd name="T10" fmla="*/ 2 w 9"/>
                  <a:gd name="T11" fmla="*/ 6 h 8"/>
                  <a:gd name="T12" fmla="*/ 0 w 9"/>
                  <a:gd name="T13" fmla="*/ 2 h 8"/>
                  <a:gd name="T14" fmla="*/ 0 w 9"/>
                  <a:gd name="T15" fmla="*/ 2 h 8"/>
                  <a:gd name="T16" fmla="*/ 2 w 9"/>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8">
                    <a:moveTo>
                      <a:pt x="2" y="0"/>
                    </a:moveTo>
                    <a:lnTo>
                      <a:pt x="3" y="0"/>
                    </a:lnTo>
                    <a:lnTo>
                      <a:pt x="9" y="6"/>
                    </a:lnTo>
                    <a:lnTo>
                      <a:pt x="7" y="8"/>
                    </a:lnTo>
                    <a:lnTo>
                      <a:pt x="5" y="8"/>
                    </a:lnTo>
                    <a:lnTo>
                      <a:pt x="2" y="6"/>
                    </a:lnTo>
                    <a:lnTo>
                      <a:pt x="0"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 name="Freeform 109">
                <a:extLst>
                  <a:ext uri="{FF2B5EF4-FFF2-40B4-BE49-F238E27FC236}">
                    <a16:creationId xmlns:a16="http://schemas.microsoft.com/office/drawing/2014/main" id="{DC582ACE-19F7-AF9F-9C62-44F871689212}"/>
                  </a:ext>
                </a:extLst>
              </p:cNvPr>
              <p:cNvSpPr>
                <a:spLocks/>
              </p:cNvSpPr>
              <p:nvPr/>
            </p:nvSpPr>
            <p:spPr bwMode="auto">
              <a:xfrm>
                <a:off x="836614" y="4001326"/>
                <a:ext cx="7938" cy="9529"/>
              </a:xfrm>
              <a:custGeom>
                <a:avLst/>
                <a:gdLst>
                  <a:gd name="T0" fmla="*/ 1 w 5"/>
                  <a:gd name="T1" fmla="*/ 0 h 6"/>
                  <a:gd name="T2" fmla="*/ 5 w 5"/>
                  <a:gd name="T3" fmla="*/ 2 h 6"/>
                  <a:gd name="T4" fmla="*/ 5 w 5"/>
                  <a:gd name="T5" fmla="*/ 6 h 6"/>
                  <a:gd name="T6" fmla="*/ 3 w 5"/>
                  <a:gd name="T7" fmla="*/ 6 h 6"/>
                  <a:gd name="T8" fmla="*/ 0 w 5"/>
                  <a:gd name="T9" fmla="*/ 4 h 6"/>
                  <a:gd name="T10" fmla="*/ 0 w 5"/>
                  <a:gd name="T11" fmla="*/ 2 h 6"/>
                  <a:gd name="T12" fmla="*/ 1 w 5"/>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1" y="0"/>
                    </a:moveTo>
                    <a:lnTo>
                      <a:pt x="5" y="2"/>
                    </a:lnTo>
                    <a:lnTo>
                      <a:pt x="5" y="6"/>
                    </a:lnTo>
                    <a:lnTo>
                      <a:pt x="3" y="6"/>
                    </a:lnTo>
                    <a:lnTo>
                      <a:pt x="0" y="4"/>
                    </a:lnTo>
                    <a:lnTo>
                      <a:pt x="0" y="2"/>
                    </a:lnTo>
                    <a:lnTo>
                      <a:pt x="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 name="Freeform 111">
                <a:extLst>
                  <a:ext uri="{FF2B5EF4-FFF2-40B4-BE49-F238E27FC236}">
                    <a16:creationId xmlns:a16="http://schemas.microsoft.com/office/drawing/2014/main" id="{A61B531A-1557-29FD-8F78-C437941CCAEC}"/>
                  </a:ext>
                </a:extLst>
              </p:cNvPr>
              <p:cNvSpPr>
                <a:spLocks/>
              </p:cNvSpPr>
              <p:nvPr/>
            </p:nvSpPr>
            <p:spPr bwMode="auto">
              <a:xfrm>
                <a:off x="2489202" y="3980679"/>
                <a:ext cx="238125" cy="76234"/>
              </a:xfrm>
              <a:custGeom>
                <a:avLst/>
                <a:gdLst>
                  <a:gd name="T0" fmla="*/ 37 w 150"/>
                  <a:gd name="T1" fmla="*/ 0 h 48"/>
                  <a:gd name="T2" fmla="*/ 48 w 150"/>
                  <a:gd name="T3" fmla="*/ 2 h 48"/>
                  <a:gd name="T4" fmla="*/ 60 w 150"/>
                  <a:gd name="T5" fmla="*/ 2 h 48"/>
                  <a:gd name="T6" fmla="*/ 73 w 150"/>
                  <a:gd name="T7" fmla="*/ 6 h 48"/>
                  <a:gd name="T8" fmla="*/ 79 w 150"/>
                  <a:gd name="T9" fmla="*/ 11 h 48"/>
                  <a:gd name="T10" fmla="*/ 93 w 150"/>
                  <a:gd name="T11" fmla="*/ 9 h 48"/>
                  <a:gd name="T12" fmla="*/ 96 w 150"/>
                  <a:gd name="T13" fmla="*/ 13 h 48"/>
                  <a:gd name="T14" fmla="*/ 110 w 150"/>
                  <a:gd name="T15" fmla="*/ 21 h 48"/>
                  <a:gd name="T16" fmla="*/ 118 w 150"/>
                  <a:gd name="T17" fmla="*/ 29 h 48"/>
                  <a:gd name="T18" fmla="*/ 121 w 150"/>
                  <a:gd name="T19" fmla="*/ 29 h 48"/>
                  <a:gd name="T20" fmla="*/ 131 w 150"/>
                  <a:gd name="T21" fmla="*/ 32 h 48"/>
                  <a:gd name="T22" fmla="*/ 129 w 150"/>
                  <a:gd name="T23" fmla="*/ 34 h 48"/>
                  <a:gd name="T24" fmla="*/ 139 w 150"/>
                  <a:gd name="T25" fmla="*/ 36 h 48"/>
                  <a:gd name="T26" fmla="*/ 150 w 150"/>
                  <a:gd name="T27" fmla="*/ 42 h 48"/>
                  <a:gd name="T28" fmla="*/ 148 w 150"/>
                  <a:gd name="T29" fmla="*/ 44 h 48"/>
                  <a:gd name="T30" fmla="*/ 139 w 150"/>
                  <a:gd name="T31" fmla="*/ 48 h 48"/>
                  <a:gd name="T32" fmla="*/ 129 w 150"/>
                  <a:gd name="T33" fmla="*/ 48 h 48"/>
                  <a:gd name="T34" fmla="*/ 121 w 150"/>
                  <a:gd name="T35" fmla="*/ 46 h 48"/>
                  <a:gd name="T36" fmla="*/ 100 w 150"/>
                  <a:gd name="T37" fmla="*/ 48 h 48"/>
                  <a:gd name="T38" fmla="*/ 110 w 150"/>
                  <a:gd name="T39" fmla="*/ 40 h 48"/>
                  <a:gd name="T40" fmla="*/ 104 w 150"/>
                  <a:gd name="T41" fmla="*/ 36 h 48"/>
                  <a:gd name="T42" fmla="*/ 94 w 150"/>
                  <a:gd name="T43" fmla="*/ 34 h 48"/>
                  <a:gd name="T44" fmla="*/ 91 w 150"/>
                  <a:gd name="T45" fmla="*/ 32 h 48"/>
                  <a:gd name="T46" fmla="*/ 87 w 150"/>
                  <a:gd name="T47" fmla="*/ 23 h 48"/>
                  <a:gd name="T48" fmla="*/ 79 w 150"/>
                  <a:gd name="T49" fmla="*/ 23 h 48"/>
                  <a:gd name="T50" fmla="*/ 66 w 150"/>
                  <a:gd name="T51" fmla="*/ 21 h 48"/>
                  <a:gd name="T52" fmla="*/ 62 w 150"/>
                  <a:gd name="T53" fmla="*/ 17 h 48"/>
                  <a:gd name="T54" fmla="*/ 45 w 150"/>
                  <a:gd name="T55" fmla="*/ 15 h 48"/>
                  <a:gd name="T56" fmla="*/ 39 w 150"/>
                  <a:gd name="T57" fmla="*/ 11 h 48"/>
                  <a:gd name="T58" fmla="*/ 45 w 150"/>
                  <a:gd name="T59" fmla="*/ 7 h 48"/>
                  <a:gd name="T60" fmla="*/ 31 w 150"/>
                  <a:gd name="T61" fmla="*/ 6 h 48"/>
                  <a:gd name="T62" fmla="*/ 20 w 150"/>
                  <a:gd name="T63" fmla="*/ 15 h 48"/>
                  <a:gd name="T64" fmla="*/ 14 w 150"/>
                  <a:gd name="T65" fmla="*/ 15 h 48"/>
                  <a:gd name="T66" fmla="*/ 12 w 150"/>
                  <a:gd name="T67" fmla="*/ 19 h 48"/>
                  <a:gd name="T68" fmla="*/ 6 w 150"/>
                  <a:gd name="T69" fmla="*/ 21 h 48"/>
                  <a:gd name="T70" fmla="*/ 0 w 150"/>
                  <a:gd name="T71" fmla="*/ 19 h 48"/>
                  <a:gd name="T72" fmla="*/ 8 w 150"/>
                  <a:gd name="T73" fmla="*/ 15 h 48"/>
                  <a:gd name="T74" fmla="*/ 10 w 150"/>
                  <a:gd name="T75" fmla="*/ 9 h 48"/>
                  <a:gd name="T76" fmla="*/ 18 w 150"/>
                  <a:gd name="T77" fmla="*/ 6 h 48"/>
                  <a:gd name="T78" fmla="*/ 23 w 150"/>
                  <a:gd name="T79" fmla="*/ 4 h 48"/>
                  <a:gd name="T80" fmla="*/ 33 w 150"/>
                  <a:gd name="T81" fmla="*/ 2 h 48"/>
                  <a:gd name="T82" fmla="*/ 37 w 150"/>
                  <a:gd name="T8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48">
                    <a:moveTo>
                      <a:pt x="37" y="0"/>
                    </a:moveTo>
                    <a:lnTo>
                      <a:pt x="48" y="2"/>
                    </a:lnTo>
                    <a:lnTo>
                      <a:pt x="60" y="2"/>
                    </a:lnTo>
                    <a:lnTo>
                      <a:pt x="73" y="6"/>
                    </a:lnTo>
                    <a:lnTo>
                      <a:pt x="79" y="11"/>
                    </a:lnTo>
                    <a:lnTo>
                      <a:pt x="93" y="9"/>
                    </a:lnTo>
                    <a:lnTo>
                      <a:pt x="96" y="13"/>
                    </a:lnTo>
                    <a:lnTo>
                      <a:pt x="110" y="21"/>
                    </a:lnTo>
                    <a:lnTo>
                      <a:pt x="118" y="29"/>
                    </a:lnTo>
                    <a:lnTo>
                      <a:pt x="121" y="29"/>
                    </a:lnTo>
                    <a:lnTo>
                      <a:pt x="131" y="32"/>
                    </a:lnTo>
                    <a:lnTo>
                      <a:pt x="129" y="34"/>
                    </a:lnTo>
                    <a:lnTo>
                      <a:pt x="139" y="36"/>
                    </a:lnTo>
                    <a:lnTo>
                      <a:pt x="150" y="42"/>
                    </a:lnTo>
                    <a:lnTo>
                      <a:pt x="148" y="44"/>
                    </a:lnTo>
                    <a:lnTo>
                      <a:pt x="139" y="48"/>
                    </a:lnTo>
                    <a:lnTo>
                      <a:pt x="129" y="48"/>
                    </a:lnTo>
                    <a:lnTo>
                      <a:pt x="121" y="46"/>
                    </a:lnTo>
                    <a:lnTo>
                      <a:pt x="100" y="48"/>
                    </a:lnTo>
                    <a:lnTo>
                      <a:pt x="110" y="40"/>
                    </a:lnTo>
                    <a:lnTo>
                      <a:pt x="104" y="36"/>
                    </a:lnTo>
                    <a:lnTo>
                      <a:pt x="94" y="34"/>
                    </a:lnTo>
                    <a:lnTo>
                      <a:pt x="91" y="32"/>
                    </a:lnTo>
                    <a:lnTo>
                      <a:pt x="87" y="23"/>
                    </a:lnTo>
                    <a:lnTo>
                      <a:pt x="79" y="23"/>
                    </a:lnTo>
                    <a:lnTo>
                      <a:pt x="66" y="21"/>
                    </a:lnTo>
                    <a:lnTo>
                      <a:pt x="62" y="17"/>
                    </a:lnTo>
                    <a:lnTo>
                      <a:pt x="45" y="15"/>
                    </a:lnTo>
                    <a:lnTo>
                      <a:pt x="39" y="11"/>
                    </a:lnTo>
                    <a:lnTo>
                      <a:pt x="45" y="7"/>
                    </a:lnTo>
                    <a:lnTo>
                      <a:pt x="31" y="6"/>
                    </a:lnTo>
                    <a:lnTo>
                      <a:pt x="20" y="15"/>
                    </a:lnTo>
                    <a:lnTo>
                      <a:pt x="14" y="15"/>
                    </a:lnTo>
                    <a:lnTo>
                      <a:pt x="12" y="19"/>
                    </a:lnTo>
                    <a:lnTo>
                      <a:pt x="6" y="21"/>
                    </a:lnTo>
                    <a:lnTo>
                      <a:pt x="0" y="19"/>
                    </a:lnTo>
                    <a:lnTo>
                      <a:pt x="8" y="15"/>
                    </a:lnTo>
                    <a:lnTo>
                      <a:pt x="10" y="9"/>
                    </a:lnTo>
                    <a:lnTo>
                      <a:pt x="18" y="6"/>
                    </a:lnTo>
                    <a:lnTo>
                      <a:pt x="23" y="4"/>
                    </a:lnTo>
                    <a:lnTo>
                      <a:pt x="33" y="2"/>
                    </a:lnTo>
                    <a:lnTo>
                      <a:pt x="3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 name="Freeform 113">
                <a:extLst>
                  <a:ext uri="{FF2B5EF4-FFF2-40B4-BE49-F238E27FC236}">
                    <a16:creationId xmlns:a16="http://schemas.microsoft.com/office/drawing/2014/main" id="{A60A247A-1F14-A785-6EE8-8FF4E5D9B221}"/>
                  </a:ext>
                </a:extLst>
              </p:cNvPr>
              <p:cNvSpPr>
                <a:spLocks/>
              </p:cNvSpPr>
              <p:nvPr/>
            </p:nvSpPr>
            <p:spPr bwMode="auto">
              <a:xfrm>
                <a:off x="2633663" y="3931444"/>
                <a:ext cx="17463" cy="36530"/>
              </a:xfrm>
              <a:custGeom>
                <a:avLst/>
                <a:gdLst>
                  <a:gd name="T0" fmla="*/ 3 w 11"/>
                  <a:gd name="T1" fmla="*/ 0 h 23"/>
                  <a:gd name="T2" fmla="*/ 7 w 11"/>
                  <a:gd name="T3" fmla="*/ 2 h 23"/>
                  <a:gd name="T4" fmla="*/ 11 w 11"/>
                  <a:gd name="T5" fmla="*/ 13 h 23"/>
                  <a:gd name="T6" fmla="*/ 11 w 11"/>
                  <a:gd name="T7" fmla="*/ 23 h 23"/>
                  <a:gd name="T8" fmla="*/ 7 w 11"/>
                  <a:gd name="T9" fmla="*/ 23 h 23"/>
                  <a:gd name="T10" fmla="*/ 3 w 11"/>
                  <a:gd name="T11" fmla="*/ 13 h 23"/>
                  <a:gd name="T12" fmla="*/ 0 w 11"/>
                  <a:gd name="T13" fmla="*/ 12 h 23"/>
                  <a:gd name="T14" fmla="*/ 3 w 1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3">
                    <a:moveTo>
                      <a:pt x="3" y="0"/>
                    </a:moveTo>
                    <a:lnTo>
                      <a:pt x="7" y="2"/>
                    </a:lnTo>
                    <a:lnTo>
                      <a:pt x="11" y="13"/>
                    </a:lnTo>
                    <a:lnTo>
                      <a:pt x="11" y="23"/>
                    </a:lnTo>
                    <a:lnTo>
                      <a:pt x="7" y="23"/>
                    </a:lnTo>
                    <a:lnTo>
                      <a:pt x="3" y="13"/>
                    </a:lnTo>
                    <a:lnTo>
                      <a:pt x="0" y="12"/>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 name="Freeform 119">
                <a:extLst>
                  <a:ext uri="{FF2B5EF4-FFF2-40B4-BE49-F238E27FC236}">
                    <a16:creationId xmlns:a16="http://schemas.microsoft.com/office/drawing/2014/main" id="{63CDDA60-EEEF-7A1F-810A-D40F3718DBC3}"/>
                  </a:ext>
                </a:extLst>
              </p:cNvPr>
              <p:cNvSpPr>
                <a:spLocks/>
              </p:cNvSpPr>
              <p:nvPr/>
            </p:nvSpPr>
            <p:spPr bwMode="auto">
              <a:xfrm>
                <a:off x="2620963" y="3891738"/>
                <a:ext cx="23813" cy="12706"/>
              </a:xfrm>
              <a:custGeom>
                <a:avLst/>
                <a:gdLst>
                  <a:gd name="T0" fmla="*/ 6 w 15"/>
                  <a:gd name="T1" fmla="*/ 0 h 8"/>
                  <a:gd name="T2" fmla="*/ 15 w 15"/>
                  <a:gd name="T3" fmla="*/ 2 h 8"/>
                  <a:gd name="T4" fmla="*/ 15 w 15"/>
                  <a:gd name="T5" fmla="*/ 6 h 8"/>
                  <a:gd name="T6" fmla="*/ 2 w 15"/>
                  <a:gd name="T7" fmla="*/ 8 h 8"/>
                  <a:gd name="T8" fmla="*/ 0 w 15"/>
                  <a:gd name="T9" fmla="*/ 2 h 8"/>
                  <a:gd name="T10" fmla="*/ 6 w 15"/>
                  <a:gd name="T11" fmla="*/ 0 h 8"/>
                </a:gdLst>
                <a:ahLst/>
                <a:cxnLst>
                  <a:cxn ang="0">
                    <a:pos x="T0" y="T1"/>
                  </a:cxn>
                  <a:cxn ang="0">
                    <a:pos x="T2" y="T3"/>
                  </a:cxn>
                  <a:cxn ang="0">
                    <a:pos x="T4" y="T5"/>
                  </a:cxn>
                  <a:cxn ang="0">
                    <a:pos x="T6" y="T7"/>
                  </a:cxn>
                  <a:cxn ang="0">
                    <a:pos x="T8" y="T9"/>
                  </a:cxn>
                  <a:cxn ang="0">
                    <a:pos x="T10" y="T11"/>
                  </a:cxn>
                </a:cxnLst>
                <a:rect l="0" t="0" r="r" b="b"/>
                <a:pathLst>
                  <a:path w="15" h="8">
                    <a:moveTo>
                      <a:pt x="6" y="0"/>
                    </a:moveTo>
                    <a:lnTo>
                      <a:pt x="15" y="2"/>
                    </a:lnTo>
                    <a:lnTo>
                      <a:pt x="15" y="6"/>
                    </a:lnTo>
                    <a:lnTo>
                      <a:pt x="2" y="8"/>
                    </a:lnTo>
                    <a:lnTo>
                      <a:pt x="0" y="2"/>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 name="Freeform 121">
                <a:extLst>
                  <a:ext uri="{FF2B5EF4-FFF2-40B4-BE49-F238E27FC236}">
                    <a16:creationId xmlns:a16="http://schemas.microsoft.com/office/drawing/2014/main" id="{65309A9D-639F-031F-9043-6524489FB1A5}"/>
                  </a:ext>
                </a:extLst>
              </p:cNvPr>
              <p:cNvSpPr>
                <a:spLocks/>
              </p:cNvSpPr>
              <p:nvPr/>
            </p:nvSpPr>
            <p:spPr bwMode="auto">
              <a:xfrm>
                <a:off x="2644776" y="3888562"/>
                <a:ext cx="22225" cy="27000"/>
              </a:xfrm>
              <a:custGeom>
                <a:avLst/>
                <a:gdLst>
                  <a:gd name="T0" fmla="*/ 0 w 14"/>
                  <a:gd name="T1" fmla="*/ 0 h 17"/>
                  <a:gd name="T2" fmla="*/ 14 w 14"/>
                  <a:gd name="T3" fmla="*/ 8 h 17"/>
                  <a:gd name="T4" fmla="*/ 10 w 14"/>
                  <a:gd name="T5" fmla="*/ 17 h 17"/>
                  <a:gd name="T6" fmla="*/ 8 w 14"/>
                  <a:gd name="T7" fmla="*/ 16 h 17"/>
                  <a:gd name="T8" fmla="*/ 8 w 14"/>
                  <a:gd name="T9" fmla="*/ 8 h 17"/>
                  <a:gd name="T10" fmla="*/ 0 w 14"/>
                  <a:gd name="T11" fmla="*/ 2 h 17"/>
                  <a:gd name="T12" fmla="*/ 0 w 14"/>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4" h="17">
                    <a:moveTo>
                      <a:pt x="0" y="0"/>
                    </a:moveTo>
                    <a:lnTo>
                      <a:pt x="14" y="8"/>
                    </a:lnTo>
                    <a:lnTo>
                      <a:pt x="10" y="17"/>
                    </a:lnTo>
                    <a:lnTo>
                      <a:pt x="8" y="16"/>
                    </a:lnTo>
                    <a:lnTo>
                      <a:pt x="8" y="8"/>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 name="Freeform 136">
                <a:extLst>
                  <a:ext uri="{FF2B5EF4-FFF2-40B4-BE49-F238E27FC236}">
                    <a16:creationId xmlns:a16="http://schemas.microsoft.com/office/drawing/2014/main" id="{35F5D70F-0880-1782-535B-5D13A4A819B4}"/>
                  </a:ext>
                </a:extLst>
              </p:cNvPr>
              <p:cNvSpPr>
                <a:spLocks/>
              </p:cNvSpPr>
              <p:nvPr/>
            </p:nvSpPr>
            <p:spPr bwMode="auto">
              <a:xfrm>
                <a:off x="2789238" y="3427979"/>
                <a:ext cx="0" cy="3176"/>
              </a:xfrm>
              <a:custGeom>
                <a:avLst/>
                <a:gdLst>
                  <a:gd name="T0" fmla="*/ 0 h 2"/>
                  <a:gd name="T1" fmla="*/ 2 h 2"/>
                  <a:gd name="T2" fmla="*/ 0 h 2"/>
                </a:gdLst>
                <a:ahLst/>
                <a:cxnLst>
                  <a:cxn ang="0">
                    <a:pos x="0" y="T0"/>
                  </a:cxn>
                  <a:cxn ang="0">
                    <a:pos x="0" y="T1"/>
                  </a:cxn>
                  <a:cxn ang="0">
                    <a:pos x="0" y="T2"/>
                  </a:cxn>
                </a:cxnLst>
                <a:rect l="0" t="0" r="r" b="b"/>
                <a:pathLst>
                  <a:path h="2">
                    <a:moveTo>
                      <a:pt x="0" y="0"/>
                    </a:move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4" name="Freeform 140">
                <a:extLst>
                  <a:ext uri="{FF2B5EF4-FFF2-40B4-BE49-F238E27FC236}">
                    <a16:creationId xmlns:a16="http://schemas.microsoft.com/office/drawing/2014/main" id="{E011FBA0-33E3-4F30-A430-D0471F640AE0}"/>
                  </a:ext>
                </a:extLst>
              </p:cNvPr>
              <p:cNvSpPr>
                <a:spLocks/>
              </p:cNvSpPr>
              <p:nvPr/>
            </p:nvSpPr>
            <p:spPr bwMode="auto">
              <a:xfrm>
                <a:off x="2943226" y="3377156"/>
                <a:ext cx="55563" cy="33353"/>
              </a:xfrm>
              <a:custGeom>
                <a:avLst/>
                <a:gdLst>
                  <a:gd name="T0" fmla="*/ 6 w 35"/>
                  <a:gd name="T1" fmla="*/ 0 h 21"/>
                  <a:gd name="T2" fmla="*/ 12 w 35"/>
                  <a:gd name="T3" fmla="*/ 9 h 21"/>
                  <a:gd name="T4" fmla="*/ 21 w 35"/>
                  <a:gd name="T5" fmla="*/ 11 h 21"/>
                  <a:gd name="T6" fmla="*/ 35 w 35"/>
                  <a:gd name="T7" fmla="*/ 11 h 21"/>
                  <a:gd name="T8" fmla="*/ 27 w 35"/>
                  <a:gd name="T9" fmla="*/ 19 h 21"/>
                  <a:gd name="T10" fmla="*/ 23 w 35"/>
                  <a:gd name="T11" fmla="*/ 21 h 21"/>
                  <a:gd name="T12" fmla="*/ 4 w 35"/>
                  <a:gd name="T13" fmla="*/ 11 h 21"/>
                  <a:gd name="T14" fmla="*/ 0 w 35"/>
                  <a:gd name="T15" fmla="*/ 7 h 21"/>
                  <a:gd name="T16" fmla="*/ 6 w 3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1">
                    <a:moveTo>
                      <a:pt x="6" y="0"/>
                    </a:moveTo>
                    <a:lnTo>
                      <a:pt x="12" y="9"/>
                    </a:lnTo>
                    <a:lnTo>
                      <a:pt x="21" y="11"/>
                    </a:lnTo>
                    <a:lnTo>
                      <a:pt x="35" y="11"/>
                    </a:lnTo>
                    <a:lnTo>
                      <a:pt x="27" y="19"/>
                    </a:lnTo>
                    <a:lnTo>
                      <a:pt x="23" y="21"/>
                    </a:lnTo>
                    <a:lnTo>
                      <a:pt x="4" y="11"/>
                    </a:lnTo>
                    <a:lnTo>
                      <a:pt x="0" y="7"/>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5" name="Freeform 141">
                <a:extLst>
                  <a:ext uri="{FF2B5EF4-FFF2-40B4-BE49-F238E27FC236}">
                    <a16:creationId xmlns:a16="http://schemas.microsoft.com/office/drawing/2014/main" id="{3FF22E27-DC9C-9318-24AB-8B37B4B4FA27}"/>
                  </a:ext>
                </a:extLst>
              </p:cNvPr>
              <p:cNvSpPr>
                <a:spLocks/>
              </p:cNvSpPr>
              <p:nvPr/>
            </p:nvSpPr>
            <p:spPr bwMode="auto">
              <a:xfrm>
                <a:off x="2803526" y="3373979"/>
                <a:ext cx="30163" cy="49235"/>
              </a:xfrm>
              <a:custGeom>
                <a:avLst/>
                <a:gdLst>
                  <a:gd name="T0" fmla="*/ 19 w 19"/>
                  <a:gd name="T1" fmla="*/ 0 h 31"/>
                  <a:gd name="T2" fmla="*/ 10 w 19"/>
                  <a:gd name="T3" fmla="*/ 9 h 31"/>
                  <a:gd name="T4" fmla="*/ 6 w 19"/>
                  <a:gd name="T5" fmla="*/ 23 h 31"/>
                  <a:gd name="T6" fmla="*/ 0 w 19"/>
                  <a:gd name="T7" fmla="*/ 31 h 31"/>
                  <a:gd name="T8" fmla="*/ 6 w 19"/>
                  <a:gd name="T9" fmla="*/ 23 h 31"/>
                  <a:gd name="T10" fmla="*/ 10 w 19"/>
                  <a:gd name="T11" fmla="*/ 9 h 31"/>
                  <a:gd name="T12" fmla="*/ 19 w 19"/>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19" h="31">
                    <a:moveTo>
                      <a:pt x="19" y="0"/>
                    </a:moveTo>
                    <a:lnTo>
                      <a:pt x="10" y="9"/>
                    </a:lnTo>
                    <a:lnTo>
                      <a:pt x="6" y="23"/>
                    </a:lnTo>
                    <a:lnTo>
                      <a:pt x="0" y="31"/>
                    </a:lnTo>
                    <a:lnTo>
                      <a:pt x="6" y="23"/>
                    </a:lnTo>
                    <a:lnTo>
                      <a:pt x="10" y="9"/>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6" name="Freeform 143">
                <a:extLst>
                  <a:ext uri="{FF2B5EF4-FFF2-40B4-BE49-F238E27FC236}">
                    <a16:creationId xmlns:a16="http://schemas.microsoft.com/office/drawing/2014/main" id="{499B803C-FACC-C9FE-7BEC-29B15F8F2FF8}"/>
                  </a:ext>
                </a:extLst>
              </p:cNvPr>
              <p:cNvSpPr>
                <a:spLocks/>
              </p:cNvSpPr>
              <p:nvPr/>
            </p:nvSpPr>
            <p:spPr bwMode="auto">
              <a:xfrm>
                <a:off x="2940051" y="3297745"/>
                <a:ext cx="61913" cy="23824"/>
              </a:xfrm>
              <a:custGeom>
                <a:avLst/>
                <a:gdLst>
                  <a:gd name="T0" fmla="*/ 6 w 39"/>
                  <a:gd name="T1" fmla="*/ 0 h 15"/>
                  <a:gd name="T2" fmla="*/ 25 w 39"/>
                  <a:gd name="T3" fmla="*/ 4 h 15"/>
                  <a:gd name="T4" fmla="*/ 39 w 39"/>
                  <a:gd name="T5" fmla="*/ 9 h 15"/>
                  <a:gd name="T6" fmla="*/ 39 w 39"/>
                  <a:gd name="T7" fmla="*/ 13 h 15"/>
                  <a:gd name="T8" fmla="*/ 31 w 39"/>
                  <a:gd name="T9" fmla="*/ 15 h 15"/>
                  <a:gd name="T10" fmla="*/ 16 w 39"/>
                  <a:gd name="T11" fmla="*/ 9 h 15"/>
                  <a:gd name="T12" fmla="*/ 0 w 39"/>
                  <a:gd name="T13" fmla="*/ 0 h 15"/>
                  <a:gd name="T14" fmla="*/ 6 w 39"/>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5">
                    <a:moveTo>
                      <a:pt x="6" y="0"/>
                    </a:moveTo>
                    <a:lnTo>
                      <a:pt x="25" y="4"/>
                    </a:lnTo>
                    <a:lnTo>
                      <a:pt x="39" y="9"/>
                    </a:lnTo>
                    <a:lnTo>
                      <a:pt x="39" y="13"/>
                    </a:lnTo>
                    <a:lnTo>
                      <a:pt x="31" y="15"/>
                    </a:lnTo>
                    <a:lnTo>
                      <a:pt x="16" y="9"/>
                    </a:lnTo>
                    <a:lnTo>
                      <a:pt x="0" y="0"/>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7" name="Freeform 145">
                <a:extLst>
                  <a:ext uri="{FF2B5EF4-FFF2-40B4-BE49-F238E27FC236}">
                    <a16:creationId xmlns:a16="http://schemas.microsoft.com/office/drawing/2014/main" id="{8057743E-6D75-448C-531C-0B3982B8770F}"/>
                  </a:ext>
                </a:extLst>
              </p:cNvPr>
              <p:cNvSpPr>
                <a:spLocks/>
              </p:cNvSpPr>
              <p:nvPr/>
            </p:nvSpPr>
            <p:spPr bwMode="auto">
              <a:xfrm>
                <a:off x="1527177" y="3270746"/>
                <a:ext cx="109538" cy="69882"/>
              </a:xfrm>
              <a:custGeom>
                <a:avLst/>
                <a:gdLst>
                  <a:gd name="T0" fmla="*/ 0 w 69"/>
                  <a:gd name="T1" fmla="*/ 0 h 44"/>
                  <a:gd name="T2" fmla="*/ 17 w 69"/>
                  <a:gd name="T3" fmla="*/ 5 h 44"/>
                  <a:gd name="T4" fmla="*/ 25 w 69"/>
                  <a:gd name="T5" fmla="*/ 7 h 44"/>
                  <a:gd name="T6" fmla="*/ 38 w 69"/>
                  <a:gd name="T7" fmla="*/ 9 h 44"/>
                  <a:gd name="T8" fmla="*/ 42 w 69"/>
                  <a:gd name="T9" fmla="*/ 17 h 44"/>
                  <a:gd name="T10" fmla="*/ 50 w 69"/>
                  <a:gd name="T11" fmla="*/ 25 h 44"/>
                  <a:gd name="T12" fmla="*/ 63 w 69"/>
                  <a:gd name="T13" fmla="*/ 32 h 44"/>
                  <a:gd name="T14" fmla="*/ 69 w 69"/>
                  <a:gd name="T15" fmla="*/ 42 h 44"/>
                  <a:gd name="T16" fmla="*/ 63 w 69"/>
                  <a:gd name="T17" fmla="*/ 44 h 44"/>
                  <a:gd name="T18" fmla="*/ 38 w 69"/>
                  <a:gd name="T19" fmla="*/ 36 h 44"/>
                  <a:gd name="T20" fmla="*/ 35 w 69"/>
                  <a:gd name="T21" fmla="*/ 30 h 44"/>
                  <a:gd name="T22" fmla="*/ 23 w 69"/>
                  <a:gd name="T23" fmla="*/ 25 h 44"/>
                  <a:gd name="T24" fmla="*/ 19 w 69"/>
                  <a:gd name="T25" fmla="*/ 19 h 44"/>
                  <a:gd name="T26" fmla="*/ 6 w 69"/>
                  <a:gd name="T27" fmla="*/ 17 h 44"/>
                  <a:gd name="T28" fmla="*/ 0 w 69"/>
                  <a:gd name="T29" fmla="*/ 5 h 44"/>
                  <a:gd name="T30" fmla="*/ 0 w 69"/>
                  <a:gd name="T3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44">
                    <a:moveTo>
                      <a:pt x="0" y="0"/>
                    </a:moveTo>
                    <a:lnTo>
                      <a:pt x="17" y="5"/>
                    </a:lnTo>
                    <a:lnTo>
                      <a:pt x="25" y="7"/>
                    </a:lnTo>
                    <a:lnTo>
                      <a:pt x="38" y="9"/>
                    </a:lnTo>
                    <a:lnTo>
                      <a:pt x="42" y="17"/>
                    </a:lnTo>
                    <a:lnTo>
                      <a:pt x="50" y="25"/>
                    </a:lnTo>
                    <a:lnTo>
                      <a:pt x="63" y="32"/>
                    </a:lnTo>
                    <a:lnTo>
                      <a:pt x="69" y="42"/>
                    </a:lnTo>
                    <a:lnTo>
                      <a:pt x="63" y="44"/>
                    </a:lnTo>
                    <a:lnTo>
                      <a:pt x="38" y="36"/>
                    </a:lnTo>
                    <a:lnTo>
                      <a:pt x="35" y="30"/>
                    </a:lnTo>
                    <a:lnTo>
                      <a:pt x="23" y="25"/>
                    </a:lnTo>
                    <a:lnTo>
                      <a:pt x="19" y="19"/>
                    </a:lnTo>
                    <a:lnTo>
                      <a:pt x="6" y="17"/>
                    </a:lnTo>
                    <a:lnTo>
                      <a:pt x="0" y="5"/>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8" name="Freeform 147">
                <a:extLst>
                  <a:ext uri="{FF2B5EF4-FFF2-40B4-BE49-F238E27FC236}">
                    <a16:creationId xmlns:a16="http://schemas.microsoft.com/office/drawing/2014/main" id="{1C8623F8-DAF1-C7C3-C55D-A5FBB57F551D}"/>
                  </a:ext>
                </a:extLst>
              </p:cNvPr>
              <p:cNvSpPr>
                <a:spLocks/>
              </p:cNvSpPr>
              <p:nvPr/>
            </p:nvSpPr>
            <p:spPr bwMode="auto">
              <a:xfrm>
                <a:off x="3052763" y="3248511"/>
                <a:ext cx="152400" cy="142940"/>
              </a:xfrm>
              <a:custGeom>
                <a:avLst/>
                <a:gdLst>
                  <a:gd name="T0" fmla="*/ 50 w 96"/>
                  <a:gd name="T1" fmla="*/ 0 h 90"/>
                  <a:gd name="T2" fmla="*/ 58 w 96"/>
                  <a:gd name="T3" fmla="*/ 0 h 90"/>
                  <a:gd name="T4" fmla="*/ 54 w 96"/>
                  <a:gd name="T5" fmla="*/ 4 h 90"/>
                  <a:gd name="T6" fmla="*/ 48 w 96"/>
                  <a:gd name="T7" fmla="*/ 15 h 90"/>
                  <a:gd name="T8" fmla="*/ 37 w 96"/>
                  <a:gd name="T9" fmla="*/ 33 h 90"/>
                  <a:gd name="T10" fmla="*/ 48 w 96"/>
                  <a:gd name="T11" fmla="*/ 27 h 90"/>
                  <a:gd name="T12" fmla="*/ 56 w 96"/>
                  <a:gd name="T13" fmla="*/ 31 h 90"/>
                  <a:gd name="T14" fmla="*/ 50 w 96"/>
                  <a:gd name="T15" fmla="*/ 37 h 90"/>
                  <a:gd name="T16" fmla="*/ 64 w 96"/>
                  <a:gd name="T17" fmla="*/ 40 h 90"/>
                  <a:gd name="T18" fmla="*/ 70 w 96"/>
                  <a:gd name="T19" fmla="*/ 39 h 90"/>
                  <a:gd name="T20" fmla="*/ 85 w 96"/>
                  <a:gd name="T21" fmla="*/ 42 h 90"/>
                  <a:gd name="T22" fmla="*/ 79 w 96"/>
                  <a:gd name="T23" fmla="*/ 56 h 90"/>
                  <a:gd name="T24" fmla="*/ 91 w 96"/>
                  <a:gd name="T25" fmla="*/ 52 h 90"/>
                  <a:gd name="T26" fmla="*/ 91 w 96"/>
                  <a:gd name="T27" fmla="*/ 63 h 90"/>
                  <a:gd name="T28" fmla="*/ 96 w 96"/>
                  <a:gd name="T29" fmla="*/ 73 h 90"/>
                  <a:gd name="T30" fmla="*/ 91 w 96"/>
                  <a:gd name="T31" fmla="*/ 88 h 90"/>
                  <a:gd name="T32" fmla="*/ 83 w 96"/>
                  <a:gd name="T33" fmla="*/ 90 h 90"/>
                  <a:gd name="T34" fmla="*/ 73 w 96"/>
                  <a:gd name="T35" fmla="*/ 87 h 90"/>
                  <a:gd name="T36" fmla="*/ 77 w 96"/>
                  <a:gd name="T37" fmla="*/ 71 h 90"/>
                  <a:gd name="T38" fmla="*/ 71 w 96"/>
                  <a:gd name="T39" fmla="*/ 69 h 90"/>
                  <a:gd name="T40" fmla="*/ 58 w 96"/>
                  <a:gd name="T41" fmla="*/ 85 h 90"/>
                  <a:gd name="T42" fmla="*/ 48 w 96"/>
                  <a:gd name="T43" fmla="*/ 85 h 90"/>
                  <a:gd name="T44" fmla="*/ 60 w 96"/>
                  <a:gd name="T45" fmla="*/ 77 h 90"/>
                  <a:gd name="T46" fmla="*/ 47 w 96"/>
                  <a:gd name="T47" fmla="*/ 71 h 90"/>
                  <a:gd name="T48" fmla="*/ 31 w 96"/>
                  <a:gd name="T49" fmla="*/ 73 h 90"/>
                  <a:gd name="T50" fmla="*/ 4 w 96"/>
                  <a:gd name="T51" fmla="*/ 71 h 90"/>
                  <a:gd name="T52" fmla="*/ 0 w 96"/>
                  <a:gd name="T53" fmla="*/ 67 h 90"/>
                  <a:gd name="T54" fmla="*/ 8 w 96"/>
                  <a:gd name="T55" fmla="*/ 62 h 90"/>
                  <a:gd name="T56" fmla="*/ 4 w 96"/>
                  <a:gd name="T57" fmla="*/ 56 h 90"/>
                  <a:gd name="T58" fmla="*/ 16 w 96"/>
                  <a:gd name="T59" fmla="*/ 44 h 90"/>
                  <a:gd name="T60" fmla="*/ 29 w 96"/>
                  <a:gd name="T61" fmla="*/ 15 h 90"/>
                  <a:gd name="T62" fmla="*/ 39 w 96"/>
                  <a:gd name="T63" fmla="*/ 6 h 90"/>
                  <a:gd name="T64" fmla="*/ 50 w 96"/>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0">
                    <a:moveTo>
                      <a:pt x="50" y="0"/>
                    </a:moveTo>
                    <a:lnTo>
                      <a:pt x="58" y="0"/>
                    </a:lnTo>
                    <a:lnTo>
                      <a:pt x="54" y="4"/>
                    </a:lnTo>
                    <a:lnTo>
                      <a:pt x="48" y="15"/>
                    </a:lnTo>
                    <a:lnTo>
                      <a:pt x="37" y="33"/>
                    </a:lnTo>
                    <a:lnTo>
                      <a:pt x="48" y="27"/>
                    </a:lnTo>
                    <a:lnTo>
                      <a:pt x="56" y="31"/>
                    </a:lnTo>
                    <a:lnTo>
                      <a:pt x="50" y="37"/>
                    </a:lnTo>
                    <a:lnTo>
                      <a:pt x="64" y="40"/>
                    </a:lnTo>
                    <a:lnTo>
                      <a:pt x="70" y="39"/>
                    </a:lnTo>
                    <a:lnTo>
                      <a:pt x="85" y="42"/>
                    </a:lnTo>
                    <a:lnTo>
                      <a:pt x="79" y="56"/>
                    </a:lnTo>
                    <a:lnTo>
                      <a:pt x="91" y="52"/>
                    </a:lnTo>
                    <a:lnTo>
                      <a:pt x="91" y="63"/>
                    </a:lnTo>
                    <a:lnTo>
                      <a:pt x="96" y="73"/>
                    </a:lnTo>
                    <a:lnTo>
                      <a:pt x="91" y="88"/>
                    </a:lnTo>
                    <a:lnTo>
                      <a:pt x="83" y="90"/>
                    </a:lnTo>
                    <a:lnTo>
                      <a:pt x="73" y="87"/>
                    </a:lnTo>
                    <a:lnTo>
                      <a:pt x="77" y="71"/>
                    </a:lnTo>
                    <a:lnTo>
                      <a:pt x="71" y="69"/>
                    </a:lnTo>
                    <a:lnTo>
                      <a:pt x="58" y="85"/>
                    </a:lnTo>
                    <a:lnTo>
                      <a:pt x="48" y="85"/>
                    </a:lnTo>
                    <a:lnTo>
                      <a:pt x="60" y="77"/>
                    </a:lnTo>
                    <a:lnTo>
                      <a:pt x="47" y="71"/>
                    </a:lnTo>
                    <a:lnTo>
                      <a:pt x="31" y="73"/>
                    </a:lnTo>
                    <a:lnTo>
                      <a:pt x="4" y="71"/>
                    </a:lnTo>
                    <a:lnTo>
                      <a:pt x="0" y="67"/>
                    </a:lnTo>
                    <a:lnTo>
                      <a:pt x="8" y="62"/>
                    </a:lnTo>
                    <a:lnTo>
                      <a:pt x="4" y="56"/>
                    </a:lnTo>
                    <a:lnTo>
                      <a:pt x="16" y="44"/>
                    </a:lnTo>
                    <a:lnTo>
                      <a:pt x="29" y="15"/>
                    </a:lnTo>
                    <a:lnTo>
                      <a:pt x="39" y="6"/>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9" name="Freeform 149">
                <a:extLst>
                  <a:ext uri="{FF2B5EF4-FFF2-40B4-BE49-F238E27FC236}">
                    <a16:creationId xmlns:a16="http://schemas.microsoft.com/office/drawing/2014/main" id="{3D3A268D-0AE6-37DD-D672-D1CEA98583AC}"/>
                  </a:ext>
                </a:extLst>
              </p:cNvPr>
              <p:cNvSpPr>
                <a:spLocks/>
              </p:cNvSpPr>
              <p:nvPr/>
            </p:nvSpPr>
            <p:spPr bwMode="auto">
              <a:xfrm>
                <a:off x="1423989" y="3169100"/>
                <a:ext cx="42863" cy="61941"/>
              </a:xfrm>
              <a:custGeom>
                <a:avLst/>
                <a:gdLst>
                  <a:gd name="T0" fmla="*/ 0 w 27"/>
                  <a:gd name="T1" fmla="*/ 0 h 39"/>
                  <a:gd name="T2" fmla="*/ 6 w 27"/>
                  <a:gd name="T3" fmla="*/ 4 h 39"/>
                  <a:gd name="T4" fmla="*/ 19 w 27"/>
                  <a:gd name="T5" fmla="*/ 2 h 39"/>
                  <a:gd name="T6" fmla="*/ 15 w 27"/>
                  <a:gd name="T7" fmla="*/ 25 h 39"/>
                  <a:gd name="T8" fmla="*/ 27 w 27"/>
                  <a:gd name="T9" fmla="*/ 39 h 39"/>
                  <a:gd name="T10" fmla="*/ 23 w 27"/>
                  <a:gd name="T11" fmla="*/ 39 h 39"/>
                  <a:gd name="T12" fmla="*/ 15 w 27"/>
                  <a:gd name="T13" fmla="*/ 31 h 39"/>
                  <a:gd name="T14" fmla="*/ 9 w 27"/>
                  <a:gd name="T15" fmla="*/ 21 h 39"/>
                  <a:gd name="T16" fmla="*/ 0 w 27"/>
                  <a:gd name="T17" fmla="*/ 16 h 39"/>
                  <a:gd name="T18" fmla="*/ 0 w 27"/>
                  <a:gd name="T19" fmla="*/ 8 h 39"/>
                  <a:gd name="T20" fmla="*/ 0 w 27"/>
                  <a:gd name="T21"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39">
                    <a:moveTo>
                      <a:pt x="0" y="0"/>
                    </a:moveTo>
                    <a:lnTo>
                      <a:pt x="6" y="4"/>
                    </a:lnTo>
                    <a:lnTo>
                      <a:pt x="19" y="2"/>
                    </a:lnTo>
                    <a:lnTo>
                      <a:pt x="15" y="25"/>
                    </a:lnTo>
                    <a:lnTo>
                      <a:pt x="27" y="39"/>
                    </a:lnTo>
                    <a:lnTo>
                      <a:pt x="23" y="39"/>
                    </a:lnTo>
                    <a:lnTo>
                      <a:pt x="15" y="31"/>
                    </a:lnTo>
                    <a:lnTo>
                      <a:pt x="9" y="21"/>
                    </a:lnTo>
                    <a:lnTo>
                      <a:pt x="0" y="16"/>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0" name="Freeform 157">
                <a:extLst>
                  <a:ext uri="{FF2B5EF4-FFF2-40B4-BE49-F238E27FC236}">
                    <a16:creationId xmlns:a16="http://schemas.microsoft.com/office/drawing/2014/main" id="{BE974357-C0D6-A03A-6ABC-0281A19FC9C7}"/>
                  </a:ext>
                </a:extLst>
              </p:cNvPr>
              <p:cNvSpPr>
                <a:spLocks/>
              </p:cNvSpPr>
              <p:nvPr/>
            </p:nvSpPr>
            <p:spPr bwMode="auto">
              <a:xfrm>
                <a:off x="949327" y="3053159"/>
                <a:ext cx="53975" cy="36530"/>
              </a:xfrm>
              <a:custGeom>
                <a:avLst/>
                <a:gdLst>
                  <a:gd name="T0" fmla="*/ 19 w 34"/>
                  <a:gd name="T1" fmla="*/ 0 h 23"/>
                  <a:gd name="T2" fmla="*/ 30 w 34"/>
                  <a:gd name="T3" fmla="*/ 0 h 23"/>
                  <a:gd name="T4" fmla="*/ 34 w 34"/>
                  <a:gd name="T5" fmla="*/ 8 h 23"/>
                  <a:gd name="T6" fmla="*/ 23 w 34"/>
                  <a:gd name="T7" fmla="*/ 18 h 23"/>
                  <a:gd name="T8" fmla="*/ 9 w 34"/>
                  <a:gd name="T9" fmla="*/ 23 h 23"/>
                  <a:gd name="T10" fmla="*/ 1 w 34"/>
                  <a:gd name="T11" fmla="*/ 20 h 23"/>
                  <a:gd name="T12" fmla="*/ 0 w 34"/>
                  <a:gd name="T13" fmla="*/ 10 h 23"/>
                  <a:gd name="T14" fmla="*/ 11 w 34"/>
                  <a:gd name="T15" fmla="*/ 2 h 23"/>
                  <a:gd name="T16" fmla="*/ 19 w 3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3">
                    <a:moveTo>
                      <a:pt x="19" y="0"/>
                    </a:moveTo>
                    <a:lnTo>
                      <a:pt x="30" y="0"/>
                    </a:lnTo>
                    <a:lnTo>
                      <a:pt x="34" y="8"/>
                    </a:lnTo>
                    <a:lnTo>
                      <a:pt x="23" y="18"/>
                    </a:lnTo>
                    <a:lnTo>
                      <a:pt x="9" y="23"/>
                    </a:lnTo>
                    <a:lnTo>
                      <a:pt x="1" y="20"/>
                    </a:lnTo>
                    <a:lnTo>
                      <a:pt x="0" y="10"/>
                    </a:lnTo>
                    <a:lnTo>
                      <a:pt x="11"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1" name="Freeform 161">
                <a:extLst>
                  <a:ext uri="{FF2B5EF4-FFF2-40B4-BE49-F238E27FC236}">
                    <a16:creationId xmlns:a16="http://schemas.microsoft.com/office/drawing/2014/main" id="{1C422B85-F327-A31F-0642-2D2B1ADC7BE6}"/>
                  </a:ext>
                </a:extLst>
              </p:cNvPr>
              <p:cNvSpPr>
                <a:spLocks/>
              </p:cNvSpPr>
              <p:nvPr/>
            </p:nvSpPr>
            <p:spPr bwMode="auto">
              <a:xfrm>
                <a:off x="2590801" y="2903867"/>
                <a:ext cx="23813" cy="28588"/>
              </a:xfrm>
              <a:custGeom>
                <a:avLst/>
                <a:gdLst>
                  <a:gd name="T0" fmla="*/ 7 w 15"/>
                  <a:gd name="T1" fmla="*/ 0 h 18"/>
                  <a:gd name="T2" fmla="*/ 11 w 15"/>
                  <a:gd name="T3" fmla="*/ 2 h 18"/>
                  <a:gd name="T4" fmla="*/ 15 w 15"/>
                  <a:gd name="T5" fmla="*/ 6 h 18"/>
                  <a:gd name="T6" fmla="*/ 9 w 15"/>
                  <a:gd name="T7" fmla="*/ 18 h 18"/>
                  <a:gd name="T8" fmla="*/ 4 w 15"/>
                  <a:gd name="T9" fmla="*/ 16 h 18"/>
                  <a:gd name="T10" fmla="*/ 0 w 15"/>
                  <a:gd name="T11" fmla="*/ 10 h 18"/>
                  <a:gd name="T12" fmla="*/ 0 w 15"/>
                  <a:gd name="T13" fmla="*/ 8 h 18"/>
                  <a:gd name="T14" fmla="*/ 7 w 15"/>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8">
                    <a:moveTo>
                      <a:pt x="7" y="0"/>
                    </a:moveTo>
                    <a:lnTo>
                      <a:pt x="11" y="2"/>
                    </a:lnTo>
                    <a:lnTo>
                      <a:pt x="15" y="6"/>
                    </a:lnTo>
                    <a:lnTo>
                      <a:pt x="9" y="18"/>
                    </a:lnTo>
                    <a:lnTo>
                      <a:pt x="4" y="16"/>
                    </a:lnTo>
                    <a:lnTo>
                      <a:pt x="0" y="10"/>
                    </a:lnTo>
                    <a:lnTo>
                      <a:pt x="0" y="8"/>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2" name="Freeform 163">
                <a:extLst>
                  <a:ext uri="{FF2B5EF4-FFF2-40B4-BE49-F238E27FC236}">
                    <a16:creationId xmlns:a16="http://schemas.microsoft.com/office/drawing/2014/main" id="{293C5CAF-B5A6-6A54-9268-A56290CA8C6F}"/>
                  </a:ext>
                </a:extLst>
              </p:cNvPr>
              <p:cNvSpPr>
                <a:spLocks/>
              </p:cNvSpPr>
              <p:nvPr/>
            </p:nvSpPr>
            <p:spPr bwMode="auto">
              <a:xfrm>
                <a:off x="2511427" y="2889574"/>
                <a:ext cx="46038" cy="23824"/>
              </a:xfrm>
              <a:custGeom>
                <a:avLst/>
                <a:gdLst>
                  <a:gd name="T0" fmla="*/ 9 w 29"/>
                  <a:gd name="T1" fmla="*/ 0 h 15"/>
                  <a:gd name="T2" fmla="*/ 29 w 29"/>
                  <a:gd name="T3" fmla="*/ 0 h 15"/>
                  <a:gd name="T4" fmla="*/ 29 w 29"/>
                  <a:gd name="T5" fmla="*/ 4 h 15"/>
                  <a:gd name="T6" fmla="*/ 11 w 29"/>
                  <a:gd name="T7" fmla="*/ 15 h 15"/>
                  <a:gd name="T8" fmla="*/ 4 w 29"/>
                  <a:gd name="T9" fmla="*/ 15 h 15"/>
                  <a:gd name="T10" fmla="*/ 0 w 29"/>
                  <a:gd name="T11" fmla="*/ 9 h 15"/>
                  <a:gd name="T12" fmla="*/ 9 w 29"/>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9" h="15">
                    <a:moveTo>
                      <a:pt x="9" y="0"/>
                    </a:moveTo>
                    <a:lnTo>
                      <a:pt x="29" y="0"/>
                    </a:lnTo>
                    <a:lnTo>
                      <a:pt x="29" y="4"/>
                    </a:lnTo>
                    <a:lnTo>
                      <a:pt x="11" y="15"/>
                    </a:lnTo>
                    <a:lnTo>
                      <a:pt x="4" y="15"/>
                    </a:lnTo>
                    <a:lnTo>
                      <a:pt x="0" y="9"/>
                    </a:lnTo>
                    <a:lnTo>
                      <a:pt x="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3" name="Freeform 165">
                <a:extLst>
                  <a:ext uri="{FF2B5EF4-FFF2-40B4-BE49-F238E27FC236}">
                    <a16:creationId xmlns:a16="http://schemas.microsoft.com/office/drawing/2014/main" id="{A05BD739-B772-AE0A-5519-406DBE8A74E9}"/>
                  </a:ext>
                </a:extLst>
              </p:cNvPr>
              <p:cNvSpPr>
                <a:spLocks/>
              </p:cNvSpPr>
              <p:nvPr/>
            </p:nvSpPr>
            <p:spPr bwMode="auto">
              <a:xfrm>
                <a:off x="2441577" y="2787928"/>
                <a:ext cx="155575" cy="95293"/>
              </a:xfrm>
              <a:custGeom>
                <a:avLst/>
                <a:gdLst>
                  <a:gd name="T0" fmla="*/ 17 w 98"/>
                  <a:gd name="T1" fmla="*/ 0 h 60"/>
                  <a:gd name="T2" fmla="*/ 27 w 98"/>
                  <a:gd name="T3" fmla="*/ 2 h 60"/>
                  <a:gd name="T4" fmla="*/ 30 w 98"/>
                  <a:gd name="T5" fmla="*/ 12 h 60"/>
                  <a:gd name="T6" fmla="*/ 38 w 98"/>
                  <a:gd name="T7" fmla="*/ 8 h 60"/>
                  <a:gd name="T8" fmla="*/ 46 w 98"/>
                  <a:gd name="T9" fmla="*/ 14 h 60"/>
                  <a:gd name="T10" fmla="*/ 61 w 98"/>
                  <a:gd name="T11" fmla="*/ 21 h 60"/>
                  <a:gd name="T12" fmla="*/ 77 w 98"/>
                  <a:gd name="T13" fmla="*/ 29 h 60"/>
                  <a:gd name="T14" fmla="*/ 77 w 98"/>
                  <a:gd name="T15" fmla="*/ 41 h 60"/>
                  <a:gd name="T16" fmla="*/ 86 w 98"/>
                  <a:gd name="T17" fmla="*/ 39 h 60"/>
                  <a:gd name="T18" fmla="*/ 98 w 98"/>
                  <a:gd name="T19" fmla="*/ 46 h 60"/>
                  <a:gd name="T20" fmla="*/ 86 w 98"/>
                  <a:gd name="T21" fmla="*/ 52 h 60"/>
                  <a:gd name="T22" fmla="*/ 63 w 98"/>
                  <a:gd name="T23" fmla="*/ 46 h 60"/>
                  <a:gd name="T24" fmla="*/ 55 w 98"/>
                  <a:gd name="T25" fmla="*/ 37 h 60"/>
                  <a:gd name="T26" fmla="*/ 42 w 98"/>
                  <a:gd name="T27" fmla="*/ 48 h 60"/>
                  <a:gd name="T28" fmla="*/ 21 w 98"/>
                  <a:gd name="T29" fmla="*/ 60 h 60"/>
                  <a:gd name="T30" fmla="*/ 17 w 98"/>
                  <a:gd name="T31" fmla="*/ 46 h 60"/>
                  <a:gd name="T32" fmla="*/ 0 w 98"/>
                  <a:gd name="T33" fmla="*/ 48 h 60"/>
                  <a:gd name="T34" fmla="*/ 9 w 98"/>
                  <a:gd name="T35" fmla="*/ 39 h 60"/>
                  <a:gd name="T36" fmla="*/ 11 w 98"/>
                  <a:gd name="T37" fmla="*/ 20 h 60"/>
                  <a:gd name="T38" fmla="*/ 17 w 98"/>
                  <a:gd name="T3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 h="60">
                    <a:moveTo>
                      <a:pt x="17" y="0"/>
                    </a:moveTo>
                    <a:lnTo>
                      <a:pt x="27" y="2"/>
                    </a:lnTo>
                    <a:lnTo>
                      <a:pt x="30" y="12"/>
                    </a:lnTo>
                    <a:lnTo>
                      <a:pt x="38" y="8"/>
                    </a:lnTo>
                    <a:lnTo>
                      <a:pt x="46" y="14"/>
                    </a:lnTo>
                    <a:lnTo>
                      <a:pt x="61" y="21"/>
                    </a:lnTo>
                    <a:lnTo>
                      <a:pt x="77" y="29"/>
                    </a:lnTo>
                    <a:lnTo>
                      <a:pt x="77" y="41"/>
                    </a:lnTo>
                    <a:lnTo>
                      <a:pt x="86" y="39"/>
                    </a:lnTo>
                    <a:lnTo>
                      <a:pt x="98" y="46"/>
                    </a:lnTo>
                    <a:lnTo>
                      <a:pt x="86" y="52"/>
                    </a:lnTo>
                    <a:lnTo>
                      <a:pt x="63" y="46"/>
                    </a:lnTo>
                    <a:lnTo>
                      <a:pt x="55" y="37"/>
                    </a:lnTo>
                    <a:lnTo>
                      <a:pt x="42" y="48"/>
                    </a:lnTo>
                    <a:lnTo>
                      <a:pt x="21" y="60"/>
                    </a:lnTo>
                    <a:lnTo>
                      <a:pt x="17" y="46"/>
                    </a:lnTo>
                    <a:lnTo>
                      <a:pt x="0" y="48"/>
                    </a:lnTo>
                    <a:lnTo>
                      <a:pt x="9" y="39"/>
                    </a:lnTo>
                    <a:lnTo>
                      <a:pt x="11" y="20"/>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4" name="Freeform 169">
                <a:extLst>
                  <a:ext uri="{FF2B5EF4-FFF2-40B4-BE49-F238E27FC236}">
                    <a16:creationId xmlns:a16="http://schemas.microsoft.com/office/drawing/2014/main" id="{32EDDFA4-7FCA-11B4-5834-A73391345EB2}"/>
                  </a:ext>
                </a:extLst>
              </p:cNvPr>
              <p:cNvSpPr>
                <a:spLocks/>
              </p:cNvSpPr>
              <p:nvPr/>
            </p:nvSpPr>
            <p:spPr bwMode="auto">
              <a:xfrm>
                <a:off x="2660651" y="2694222"/>
                <a:ext cx="46038" cy="46059"/>
              </a:xfrm>
              <a:custGeom>
                <a:avLst/>
                <a:gdLst>
                  <a:gd name="T0" fmla="*/ 17 w 29"/>
                  <a:gd name="T1" fmla="*/ 0 h 29"/>
                  <a:gd name="T2" fmla="*/ 29 w 29"/>
                  <a:gd name="T3" fmla="*/ 6 h 29"/>
                  <a:gd name="T4" fmla="*/ 29 w 29"/>
                  <a:gd name="T5" fmla="*/ 11 h 29"/>
                  <a:gd name="T6" fmla="*/ 29 w 29"/>
                  <a:gd name="T7" fmla="*/ 15 h 29"/>
                  <a:gd name="T8" fmla="*/ 27 w 29"/>
                  <a:gd name="T9" fmla="*/ 19 h 29"/>
                  <a:gd name="T10" fmla="*/ 17 w 29"/>
                  <a:gd name="T11" fmla="*/ 27 h 29"/>
                  <a:gd name="T12" fmla="*/ 4 w 29"/>
                  <a:gd name="T13" fmla="*/ 29 h 29"/>
                  <a:gd name="T14" fmla="*/ 0 w 29"/>
                  <a:gd name="T15" fmla="*/ 15 h 29"/>
                  <a:gd name="T16" fmla="*/ 4 w 29"/>
                  <a:gd name="T17" fmla="*/ 2 h 29"/>
                  <a:gd name="T18" fmla="*/ 17 w 29"/>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9">
                    <a:moveTo>
                      <a:pt x="17" y="0"/>
                    </a:moveTo>
                    <a:lnTo>
                      <a:pt x="29" y="6"/>
                    </a:lnTo>
                    <a:lnTo>
                      <a:pt x="29" y="11"/>
                    </a:lnTo>
                    <a:lnTo>
                      <a:pt x="29" y="15"/>
                    </a:lnTo>
                    <a:lnTo>
                      <a:pt x="27" y="19"/>
                    </a:lnTo>
                    <a:lnTo>
                      <a:pt x="17" y="27"/>
                    </a:lnTo>
                    <a:lnTo>
                      <a:pt x="4" y="29"/>
                    </a:lnTo>
                    <a:lnTo>
                      <a:pt x="0" y="15"/>
                    </a:lnTo>
                    <a:lnTo>
                      <a:pt x="4" y="2"/>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5" name="Freeform 171">
                <a:extLst>
                  <a:ext uri="{FF2B5EF4-FFF2-40B4-BE49-F238E27FC236}">
                    <a16:creationId xmlns:a16="http://schemas.microsoft.com/office/drawing/2014/main" id="{423B5D6A-159A-86BD-5031-E16650BF279C}"/>
                  </a:ext>
                </a:extLst>
              </p:cNvPr>
              <p:cNvSpPr>
                <a:spLocks/>
              </p:cNvSpPr>
              <p:nvPr/>
            </p:nvSpPr>
            <p:spPr bwMode="auto">
              <a:xfrm>
                <a:off x="2160589" y="2621164"/>
                <a:ext cx="92075" cy="53999"/>
              </a:xfrm>
              <a:custGeom>
                <a:avLst/>
                <a:gdLst>
                  <a:gd name="T0" fmla="*/ 21 w 58"/>
                  <a:gd name="T1" fmla="*/ 0 h 34"/>
                  <a:gd name="T2" fmla="*/ 37 w 58"/>
                  <a:gd name="T3" fmla="*/ 7 h 34"/>
                  <a:gd name="T4" fmla="*/ 44 w 58"/>
                  <a:gd name="T5" fmla="*/ 11 h 34"/>
                  <a:gd name="T6" fmla="*/ 50 w 58"/>
                  <a:gd name="T7" fmla="*/ 17 h 34"/>
                  <a:gd name="T8" fmla="*/ 58 w 58"/>
                  <a:gd name="T9" fmla="*/ 25 h 34"/>
                  <a:gd name="T10" fmla="*/ 50 w 58"/>
                  <a:gd name="T11" fmla="*/ 34 h 34"/>
                  <a:gd name="T12" fmla="*/ 31 w 58"/>
                  <a:gd name="T13" fmla="*/ 27 h 34"/>
                  <a:gd name="T14" fmla="*/ 19 w 58"/>
                  <a:gd name="T15" fmla="*/ 29 h 34"/>
                  <a:gd name="T16" fmla="*/ 0 w 58"/>
                  <a:gd name="T17" fmla="*/ 19 h 34"/>
                  <a:gd name="T18" fmla="*/ 12 w 58"/>
                  <a:gd name="T19" fmla="*/ 9 h 34"/>
                  <a:gd name="T20" fmla="*/ 21 w 58"/>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34">
                    <a:moveTo>
                      <a:pt x="21" y="0"/>
                    </a:moveTo>
                    <a:lnTo>
                      <a:pt x="37" y="7"/>
                    </a:lnTo>
                    <a:lnTo>
                      <a:pt x="44" y="11"/>
                    </a:lnTo>
                    <a:lnTo>
                      <a:pt x="50" y="17"/>
                    </a:lnTo>
                    <a:lnTo>
                      <a:pt x="58" y="25"/>
                    </a:lnTo>
                    <a:lnTo>
                      <a:pt x="50" y="34"/>
                    </a:lnTo>
                    <a:lnTo>
                      <a:pt x="31" y="27"/>
                    </a:lnTo>
                    <a:lnTo>
                      <a:pt x="19" y="29"/>
                    </a:lnTo>
                    <a:lnTo>
                      <a:pt x="0" y="19"/>
                    </a:lnTo>
                    <a:lnTo>
                      <a:pt x="12" y="9"/>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6" name="Freeform 175">
                <a:extLst>
                  <a:ext uri="{FF2B5EF4-FFF2-40B4-BE49-F238E27FC236}">
                    <a16:creationId xmlns:a16="http://schemas.microsoft.com/office/drawing/2014/main" id="{C4632052-2412-6BAF-932D-F4EFA0DD0718}"/>
                  </a:ext>
                </a:extLst>
              </p:cNvPr>
              <p:cNvSpPr>
                <a:spLocks/>
              </p:cNvSpPr>
              <p:nvPr/>
            </p:nvSpPr>
            <p:spPr bwMode="auto">
              <a:xfrm>
                <a:off x="649289" y="2548106"/>
                <a:ext cx="2952749" cy="3276493"/>
              </a:xfrm>
              <a:custGeom>
                <a:avLst/>
                <a:gdLst>
                  <a:gd name="T0" fmla="*/ 1221 w 1860"/>
                  <a:gd name="T1" fmla="*/ 1128 h 2063"/>
                  <a:gd name="T2" fmla="*/ 1173 w 1860"/>
                  <a:gd name="T3" fmla="*/ 1101 h 2063"/>
                  <a:gd name="T4" fmla="*/ 1138 w 1860"/>
                  <a:gd name="T5" fmla="*/ 1067 h 2063"/>
                  <a:gd name="T6" fmla="*/ 1081 w 1860"/>
                  <a:gd name="T7" fmla="*/ 1036 h 2063"/>
                  <a:gd name="T8" fmla="*/ 927 w 1860"/>
                  <a:gd name="T9" fmla="*/ 982 h 2063"/>
                  <a:gd name="T10" fmla="*/ 864 w 1860"/>
                  <a:gd name="T11" fmla="*/ 908 h 2063"/>
                  <a:gd name="T12" fmla="*/ 766 w 1860"/>
                  <a:gd name="T13" fmla="*/ 789 h 2063"/>
                  <a:gd name="T14" fmla="*/ 778 w 1860"/>
                  <a:gd name="T15" fmla="*/ 838 h 2063"/>
                  <a:gd name="T16" fmla="*/ 787 w 1860"/>
                  <a:gd name="T17" fmla="*/ 883 h 2063"/>
                  <a:gd name="T18" fmla="*/ 733 w 1860"/>
                  <a:gd name="T19" fmla="*/ 806 h 2063"/>
                  <a:gd name="T20" fmla="*/ 636 w 1860"/>
                  <a:gd name="T21" fmla="*/ 683 h 2063"/>
                  <a:gd name="T22" fmla="*/ 607 w 1860"/>
                  <a:gd name="T23" fmla="*/ 499 h 2063"/>
                  <a:gd name="T24" fmla="*/ 524 w 1860"/>
                  <a:gd name="T25" fmla="*/ 380 h 2063"/>
                  <a:gd name="T26" fmla="*/ 279 w 1860"/>
                  <a:gd name="T27" fmla="*/ 263 h 2063"/>
                  <a:gd name="T28" fmla="*/ 179 w 1860"/>
                  <a:gd name="T29" fmla="*/ 322 h 2063"/>
                  <a:gd name="T30" fmla="*/ 106 w 1860"/>
                  <a:gd name="T31" fmla="*/ 357 h 2063"/>
                  <a:gd name="T32" fmla="*/ 87 w 1860"/>
                  <a:gd name="T33" fmla="*/ 291 h 2063"/>
                  <a:gd name="T34" fmla="*/ 104 w 1860"/>
                  <a:gd name="T35" fmla="*/ 195 h 2063"/>
                  <a:gd name="T36" fmla="*/ 60 w 1860"/>
                  <a:gd name="T37" fmla="*/ 142 h 2063"/>
                  <a:gd name="T38" fmla="*/ 162 w 1860"/>
                  <a:gd name="T39" fmla="*/ 17 h 2063"/>
                  <a:gd name="T40" fmla="*/ 426 w 1860"/>
                  <a:gd name="T41" fmla="*/ 75 h 2063"/>
                  <a:gd name="T42" fmla="*/ 634 w 1860"/>
                  <a:gd name="T43" fmla="*/ 53 h 2063"/>
                  <a:gd name="T44" fmla="*/ 854 w 1860"/>
                  <a:gd name="T45" fmla="*/ 80 h 2063"/>
                  <a:gd name="T46" fmla="*/ 1029 w 1860"/>
                  <a:gd name="T47" fmla="*/ 73 h 2063"/>
                  <a:gd name="T48" fmla="*/ 1127 w 1860"/>
                  <a:gd name="T49" fmla="*/ 119 h 2063"/>
                  <a:gd name="T50" fmla="*/ 1129 w 1860"/>
                  <a:gd name="T51" fmla="*/ 163 h 2063"/>
                  <a:gd name="T52" fmla="*/ 1102 w 1860"/>
                  <a:gd name="T53" fmla="*/ 339 h 2063"/>
                  <a:gd name="T54" fmla="*/ 1253 w 1860"/>
                  <a:gd name="T55" fmla="*/ 374 h 2063"/>
                  <a:gd name="T56" fmla="*/ 1348 w 1860"/>
                  <a:gd name="T57" fmla="*/ 251 h 2063"/>
                  <a:gd name="T58" fmla="*/ 1536 w 1860"/>
                  <a:gd name="T59" fmla="*/ 378 h 2063"/>
                  <a:gd name="T60" fmla="*/ 1388 w 1860"/>
                  <a:gd name="T61" fmla="*/ 487 h 2063"/>
                  <a:gd name="T62" fmla="*/ 1511 w 1860"/>
                  <a:gd name="T63" fmla="*/ 543 h 2063"/>
                  <a:gd name="T64" fmla="*/ 1355 w 1860"/>
                  <a:gd name="T65" fmla="*/ 595 h 2063"/>
                  <a:gd name="T66" fmla="*/ 1340 w 1860"/>
                  <a:gd name="T67" fmla="*/ 627 h 2063"/>
                  <a:gd name="T68" fmla="*/ 1284 w 1860"/>
                  <a:gd name="T69" fmla="*/ 689 h 2063"/>
                  <a:gd name="T70" fmla="*/ 1253 w 1860"/>
                  <a:gd name="T71" fmla="*/ 739 h 2063"/>
                  <a:gd name="T72" fmla="*/ 1227 w 1860"/>
                  <a:gd name="T73" fmla="*/ 863 h 2063"/>
                  <a:gd name="T74" fmla="*/ 1148 w 1860"/>
                  <a:gd name="T75" fmla="*/ 798 h 2063"/>
                  <a:gd name="T76" fmla="*/ 1044 w 1860"/>
                  <a:gd name="T77" fmla="*/ 804 h 2063"/>
                  <a:gd name="T78" fmla="*/ 985 w 1860"/>
                  <a:gd name="T79" fmla="*/ 929 h 2063"/>
                  <a:gd name="T80" fmla="*/ 1094 w 1860"/>
                  <a:gd name="T81" fmla="*/ 931 h 2063"/>
                  <a:gd name="T82" fmla="*/ 1113 w 1860"/>
                  <a:gd name="T83" fmla="*/ 975 h 2063"/>
                  <a:gd name="T84" fmla="*/ 1123 w 1860"/>
                  <a:gd name="T85" fmla="*/ 1007 h 2063"/>
                  <a:gd name="T86" fmla="*/ 1181 w 1860"/>
                  <a:gd name="T87" fmla="*/ 1015 h 2063"/>
                  <a:gd name="T88" fmla="*/ 1177 w 1860"/>
                  <a:gd name="T89" fmla="*/ 1078 h 2063"/>
                  <a:gd name="T90" fmla="*/ 1248 w 1860"/>
                  <a:gd name="T91" fmla="*/ 1099 h 2063"/>
                  <a:gd name="T92" fmla="*/ 1344 w 1860"/>
                  <a:gd name="T93" fmla="*/ 1055 h 2063"/>
                  <a:gd name="T94" fmla="*/ 1363 w 1860"/>
                  <a:gd name="T95" fmla="*/ 1065 h 2063"/>
                  <a:gd name="T96" fmla="*/ 1474 w 1860"/>
                  <a:gd name="T97" fmla="*/ 1090 h 2063"/>
                  <a:gd name="T98" fmla="*/ 1591 w 1860"/>
                  <a:gd name="T99" fmla="*/ 1151 h 2063"/>
                  <a:gd name="T100" fmla="*/ 1693 w 1860"/>
                  <a:gd name="T101" fmla="*/ 1243 h 2063"/>
                  <a:gd name="T102" fmla="*/ 1846 w 1860"/>
                  <a:gd name="T103" fmla="*/ 1364 h 2063"/>
                  <a:gd name="T104" fmla="*/ 1743 w 1860"/>
                  <a:gd name="T105" fmla="*/ 1556 h 2063"/>
                  <a:gd name="T106" fmla="*/ 1601 w 1860"/>
                  <a:gd name="T107" fmla="*/ 1719 h 2063"/>
                  <a:gd name="T108" fmla="*/ 1490 w 1860"/>
                  <a:gd name="T109" fmla="*/ 1802 h 2063"/>
                  <a:gd name="T110" fmla="*/ 1434 w 1860"/>
                  <a:gd name="T111" fmla="*/ 1892 h 2063"/>
                  <a:gd name="T112" fmla="*/ 1376 w 1860"/>
                  <a:gd name="T113" fmla="*/ 2032 h 2063"/>
                  <a:gd name="T114" fmla="*/ 1301 w 1860"/>
                  <a:gd name="T115" fmla="*/ 1915 h 2063"/>
                  <a:gd name="T116" fmla="*/ 1348 w 1860"/>
                  <a:gd name="T117" fmla="*/ 1698 h 2063"/>
                  <a:gd name="T118" fmla="*/ 1278 w 1860"/>
                  <a:gd name="T119" fmla="*/ 1424 h 2063"/>
                  <a:gd name="T120" fmla="*/ 1223 w 1860"/>
                  <a:gd name="T121" fmla="*/ 1268 h 2063"/>
                  <a:gd name="T122" fmla="*/ 1263 w 1860"/>
                  <a:gd name="T123" fmla="*/ 1184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60" h="2063">
                    <a:moveTo>
                      <a:pt x="1257" y="1128"/>
                    </a:moveTo>
                    <a:lnTo>
                      <a:pt x="1253" y="1126"/>
                    </a:lnTo>
                    <a:lnTo>
                      <a:pt x="1250" y="1117"/>
                    </a:lnTo>
                    <a:lnTo>
                      <a:pt x="1253" y="1115"/>
                    </a:lnTo>
                    <a:lnTo>
                      <a:pt x="1250" y="1115"/>
                    </a:lnTo>
                    <a:lnTo>
                      <a:pt x="1246" y="1109"/>
                    </a:lnTo>
                    <a:lnTo>
                      <a:pt x="1240" y="1105"/>
                    </a:lnTo>
                    <a:lnTo>
                      <a:pt x="1234" y="1105"/>
                    </a:lnTo>
                    <a:lnTo>
                      <a:pt x="1232" y="1111"/>
                    </a:lnTo>
                    <a:lnTo>
                      <a:pt x="1227" y="1115"/>
                    </a:lnTo>
                    <a:lnTo>
                      <a:pt x="1223" y="1115"/>
                    </a:lnTo>
                    <a:lnTo>
                      <a:pt x="1221" y="1117"/>
                    </a:lnTo>
                    <a:lnTo>
                      <a:pt x="1229" y="1126"/>
                    </a:lnTo>
                    <a:lnTo>
                      <a:pt x="1225" y="1128"/>
                    </a:lnTo>
                    <a:lnTo>
                      <a:pt x="1221" y="1128"/>
                    </a:lnTo>
                    <a:lnTo>
                      <a:pt x="1215" y="1128"/>
                    </a:lnTo>
                    <a:lnTo>
                      <a:pt x="1213" y="1121"/>
                    </a:lnTo>
                    <a:lnTo>
                      <a:pt x="1211" y="1124"/>
                    </a:lnTo>
                    <a:lnTo>
                      <a:pt x="1206" y="1122"/>
                    </a:lnTo>
                    <a:lnTo>
                      <a:pt x="1206" y="1117"/>
                    </a:lnTo>
                    <a:lnTo>
                      <a:pt x="1198" y="1115"/>
                    </a:lnTo>
                    <a:lnTo>
                      <a:pt x="1194" y="1115"/>
                    </a:lnTo>
                    <a:lnTo>
                      <a:pt x="1188" y="1115"/>
                    </a:lnTo>
                    <a:lnTo>
                      <a:pt x="1188" y="1117"/>
                    </a:lnTo>
                    <a:lnTo>
                      <a:pt x="1186" y="1115"/>
                    </a:lnTo>
                    <a:lnTo>
                      <a:pt x="1179" y="1113"/>
                    </a:lnTo>
                    <a:lnTo>
                      <a:pt x="1177" y="1109"/>
                    </a:lnTo>
                    <a:lnTo>
                      <a:pt x="1177" y="1107"/>
                    </a:lnTo>
                    <a:lnTo>
                      <a:pt x="1177" y="1105"/>
                    </a:lnTo>
                    <a:lnTo>
                      <a:pt x="1173" y="1101"/>
                    </a:lnTo>
                    <a:lnTo>
                      <a:pt x="1167" y="1098"/>
                    </a:lnTo>
                    <a:lnTo>
                      <a:pt x="1163" y="1096"/>
                    </a:lnTo>
                    <a:lnTo>
                      <a:pt x="1163" y="1092"/>
                    </a:lnTo>
                    <a:lnTo>
                      <a:pt x="1159" y="1088"/>
                    </a:lnTo>
                    <a:lnTo>
                      <a:pt x="1159" y="1094"/>
                    </a:lnTo>
                    <a:lnTo>
                      <a:pt x="1156" y="1098"/>
                    </a:lnTo>
                    <a:lnTo>
                      <a:pt x="1154" y="1092"/>
                    </a:lnTo>
                    <a:lnTo>
                      <a:pt x="1148" y="1092"/>
                    </a:lnTo>
                    <a:lnTo>
                      <a:pt x="1148" y="1088"/>
                    </a:lnTo>
                    <a:lnTo>
                      <a:pt x="1148" y="1084"/>
                    </a:lnTo>
                    <a:lnTo>
                      <a:pt x="1148" y="1080"/>
                    </a:lnTo>
                    <a:lnTo>
                      <a:pt x="1144" y="1078"/>
                    </a:lnTo>
                    <a:lnTo>
                      <a:pt x="1148" y="1076"/>
                    </a:lnTo>
                    <a:lnTo>
                      <a:pt x="1144" y="1071"/>
                    </a:lnTo>
                    <a:lnTo>
                      <a:pt x="1138" y="1067"/>
                    </a:lnTo>
                    <a:lnTo>
                      <a:pt x="1135" y="1061"/>
                    </a:lnTo>
                    <a:lnTo>
                      <a:pt x="1129" y="1055"/>
                    </a:lnTo>
                    <a:lnTo>
                      <a:pt x="1121" y="1050"/>
                    </a:lnTo>
                    <a:lnTo>
                      <a:pt x="1123" y="1048"/>
                    </a:lnTo>
                    <a:lnTo>
                      <a:pt x="1125" y="1050"/>
                    </a:lnTo>
                    <a:lnTo>
                      <a:pt x="1127" y="1050"/>
                    </a:lnTo>
                    <a:lnTo>
                      <a:pt x="1125" y="1044"/>
                    </a:lnTo>
                    <a:lnTo>
                      <a:pt x="1119" y="1042"/>
                    </a:lnTo>
                    <a:lnTo>
                      <a:pt x="1117" y="1046"/>
                    </a:lnTo>
                    <a:lnTo>
                      <a:pt x="1110" y="1046"/>
                    </a:lnTo>
                    <a:lnTo>
                      <a:pt x="1104" y="1046"/>
                    </a:lnTo>
                    <a:lnTo>
                      <a:pt x="1100" y="1042"/>
                    </a:lnTo>
                    <a:lnTo>
                      <a:pt x="1090" y="1040"/>
                    </a:lnTo>
                    <a:lnTo>
                      <a:pt x="1087" y="1038"/>
                    </a:lnTo>
                    <a:lnTo>
                      <a:pt x="1081" y="1036"/>
                    </a:lnTo>
                    <a:lnTo>
                      <a:pt x="1071" y="1036"/>
                    </a:lnTo>
                    <a:lnTo>
                      <a:pt x="1065" y="1032"/>
                    </a:lnTo>
                    <a:lnTo>
                      <a:pt x="1058" y="1026"/>
                    </a:lnTo>
                    <a:lnTo>
                      <a:pt x="1042" y="1011"/>
                    </a:lnTo>
                    <a:lnTo>
                      <a:pt x="1035" y="1007"/>
                    </a:lnTo>
                    <a:lnTo>
                      <a:pt x="1025" y="1003"/>
                    </a:lnTo>
                    <a:lnTo>
                      <a:pt x="1016" y="1003"/>
                    </a:lnTo>
                    <a:lnTo>
                      <a:pt x="1004" y="1009"/>
                    </a:lnTo>
                    <a:lnTo>
                      <a:pt x="996" y="1011"/>
                    </a:lnTo>
                    <a:lnTo>
                      <a:pt x="987" y="1007"/>
                    </a:lnTo>
                    <a:lnTo>
                      <a:pt x="977" y="1003"/>
                    </a:lnTo>
                    <a:lnTo>
                      <a:pt x="964" y="998"/>
                    </a:lnTo>
                    <a:lnTo>
                      <a:pt x="954" y="996"/>
                    </a:lnTo>
                    <a:lnTo>
                      <a:pt x="939" y="988"/>
                    </a:lnTo>
                    <a:lnTo>
                      <a:pt x="927" y="982"/>
                    </a:lnTo>
                    <a:lnTo>
                      <a:pt x="922" y="979"/>
                    </a:lnTo>
                    <a:lnTo>
                      <a:pt x="916" y="977"/>
                    </a:lnTo>
                    <a:lnTo>
                      <a:pt x="900" y="973"/>
                    </a:lnTo>
                    <a:lnTo>
                      <a:pt x="895" y="967"/>
                    </a:lnTo>
                    <a:lnTo>
                      <a:pt x="881" y="959"/>
                    </a:lnTo>
                    <a:lnTo>
                      <a:pt x="874" y="948"/>
                    </a:lnTo>
                    <a:lnTo>
                      <a:pt x="870" y="942"/>
                    </a:lnTo>
                    <a:lnTo>
                      <a:pt x="875" y="940"/>
                    </a:lnTo>
                    <a:lnTo>
                      <a:pt x="874" y="936"/>
                    </a:lnTo>
                    <a:lnTo>
                      <a:pt x="877" y="934"/>
                    </a:lnTo>
                    <a:lnTo>
                      <a:pt x="877" y="931"/>
                    </a:lnTo>
                    <a:lnTo>
                      <a:pt x="877" y="927"/>
                    </a:lnTo>
                    <a:lnTo>
                      <a:pt x="872" y="923"/>
                    </a:lnTo>
                    <a:lnTo>
                      <a:pt x="870" y="915"/>
                    </a:lnTo>
                    <a:lnTo>
                      <a:pt x="864" y="908"/>
                    </a:lnTo>
                    <a:lnTo>
                      <a:pt x="854" y="894"/>
                    </a:lnTo>
                    <a:lnTo>
                      <a:pt x="839" y="883"/>
                    </a:lnTo>
                    <a:lnTo>
                      <a:pt x="833" y="873"/>
                    </a:lnTo>
                    <a:lnTo>
                      <a:pt x="820" y="867"/>
                    </a:lnTo>
                    <a:lnTo>
                      <a:pt x="818" y="863"/>
                    </a:lnTo>
                    <a:lnTo>
                      <a:pt x="820" y="854"/>
                    </a:lnTo>
                    <a:lnTo>
                      <a:pt x="814" y="850"/>
                    </a:lnTo>
                    <a:lnTo>
                      <a:pt x="804" y="842"/>
                    </a:lnTo>
                    <a:lnTo>
                      <a:pt x="801" y="833"/>
                    </a:lnTo>
                    <a:lnTo>
                      <a:pt x="793" y="831"/>
                    </a:lnTo>
                    <a:lnTo>
                      <a:pt x="787" y="823"/>
                    </a:lnTo>
                    <a:lnTo>
                      <a:pt x="780" y="817"/>
                    </a:lnTo>
                    <a:lnTo>
                      <a:pt x="778" y="812"/>
                    </a:lnTo>
                    <a:lnTo>
                      <a:pt x="772" y="800"/>
                    </a:lnTo>
                    <a:lnTo>
                      <a:pt x="766" y="789"/>
                    </a:lnTo>
                    <a:lnTo>
                      <a:pt x="766" y="781"/>
                    </a:lnTo>
                    <a:lnTo>
                      <a:pt x="757" y="777"/>
                    </a:lnTo>
                    <a:lnTo>
                      <a:pt x="751" y="777"/>
                    </a:lnTo>
                    <a:lnTo>
                      <a:pt x="743" y="773"/>
                    </a:lnTo>
                    <a:lnTo>
                      <a:pt x="741" y="779"/>
                    </a:lnTo>
                    <a:lnTo>
                      <a:pt x="743" y="787"/>
                    </a:lnTo>
                    <a:lnTo>
                      <a:pt x="745" y="798"/>
                    </a:lnTo>
                    <a:lnTo>
                      <a:pt x="751" y="804"/>
                    </a:lnTo>
                    <a:lnTo>
                      <a:pt x="760" y="815"/>
                    </a:lnTo>
                    <a:lnTo>
                      <a:pt x="762" y="819"/>
                    </a:lnTo>
                    <a:lnTo>
                      <a:pt x="764" y="819"/>
                    </a:lnTo>
                    <a:lnTo>
                      <a:pt x="766" y="825"/>
                    </a:lnTo>
                    <a:lnTo>
                      <a:pt x="770" y="823"/>
                    </a:lnTo>
                    <a:lnTo>
                      <a:pt x="772" y="833"/>
                    </a:lnTo>
                    <a:lnTo>
                      <a:pt x="778" y="838"/>
                    </a:lnTo>
                    <a:lnTo>
                      <a:pt x="780" y="842"/>
                    </a:lnTo>
                    <a:lnTo>
                      <a:pt x="787" y="850"/>
                    </a:lnTo>
                    <a:lnTo>
                      <a:pt x="793" y="865"/>
                    </a:lnTo>
                    <a:lnTo>
                      <a:pt x="797" y="869"/>
                    </a:lnTo>
                    <a:lnTo>
                      <a:pt x="799" y="879"/>
                    </a:lnTo>
                    <a:lnTo>
                      <a:pt x="801" y="884"/>
                    </a:lnTo>
                    <a:lnTo>
                      <a:pt x="808" y="886"/>
                    </a:lnTo>
                    <a:lnTo>
                      <a:pt x="814" y="894"/>
                    </a:lnTo>
                    <a:lnTo>
                      <a:pt x="818" y="898"/>
                    </a:lnTo>
                    <a:lnTo>
                      <a:pt x="818" y="902"/>
                    </a:lnTo>
                    <a:lnTo>
                      <a:pt x="812" y="908"/>
                    </a:lnTo>
                    <a:lnTo>
                      <a:pt x="810" y="908"/>
                    </a:lnTo>
                    <a:lnTo>
                      <a:pt x="806" y="898"/>
                    </a:lnTo>
                    <a:lnTo>
                      <a:pt x="797" y="890"/>
                    </a:lnTo>
                    <a:lnTo>
                      <a:pt x="787" y="883"/>
                    </a:lnTo>
                    <a:lnTo>
                      <a:pt x="780" y="879"/>
                    </a:lnTo>
                    <a:lnTo>
                      <a:pt x="780" y="869"/>
                    </a:lnTo>
                    <a:lnTo>
                      <a:pt x="778" y="860"/>
                    </a:lnTo>
                    <a:lnTo>
                      <a:pt x="772" y="856"/>
                    </a:lnTo>
                    <a:lnTo>
                      <a:pt x="760" y="848"/>
                    </a:lnTo>
                    <a:lnTo>
                      <a:pt x="760" y="850"/>
                    </a:lnTo>
                    <a:lnTo>
                      <a:pt x="757" y="846"/>
                    </a:lnTo>
                    <a:lnTo>
                      <a:pt x="749" y="842"/>
                    </a:lnTo>
                    <a:lnTo>
                      <a:pt x="739" y="835"/>
                    </a:lnTo>
                    <a:lnTo>
                      <a:pt x="741" y="833"/>
                    </a:lnTo>
                    <a:lnTo>
                      <a:pt x="747" y="835"/>
                    </a:lnTo>
                    <a:lnTo>
                      <a:pt x="751" y="829"/>
                    </a:lnTo>
                    <a:lnTo>
                      <a:pt x="753" y="821"/>
                    </a:lnTo>
                    <a:lnTo>
                      <a:pt x="741" y="812"/>
                    </a:lnTo>
                    <a:lnTo>
                      <a:pt x="733" y="806"/>
                    </a:lnTo>
                    <a:lnTo>
                      <a:pt x="728" y="798"/>
                    </a:lnTo>
                    <a:lnTo>
                      <a:pt x="722" y="789"/>
                    </a:lnTo>
                    <a:lnTo>
                      <a:pt x="716" y="775"/>
                    </a:lnTo>
                    <a:lnTo>
                      <a:pt x="712" y="762"/>
                    </a:lnTo>
                    <a:lnTo>
                      <a:pt x="709" y="754"/>
                    </a:lnTo>
                    <a:lnTo>
                      <a:pt x="699" y="744"/>
                    </a:lnTo>
                    <a:lnTo>
                      <a:pt x="693" y="742"/>
                    </a:lnTo>
                    <a:lnTo>
                      <a:pt x="691" y="739"/>
                    </a:lnTo>
                    <a:lnTo>
                      <a:pt x="684" y="739"/>
                    </a:lnTo>
                    <a:lnTo>
                      <a:pt x="680" y="733"/>
                    </a:lnTo>
                    <a:lnTo>
                      <a:pt x="666" y="731"/>
                    </a:lnTo>
                    <a:lnTo>
                      <a:pt x="662" y="729"/>
                    </a:lnTo>
                    <a:lnTo>
                      <a:pt x="661" y="719"/>
                    </a:lnTo>
                    <a:lnTo>
                      <a:pt x="647" y="704"/>
                    </a:lnTo>
                    <a:lnTo>
                      <a:pt x="636" y="683"/>
                    </a:lnTo>
                    <a:lnTo>
                      <a:pt x="636" y="677"/>
                    </a:lnTo>
                    <a:lnTo>
                      <a:pt x="630" y="673"/>
                    </a:lnTo>
                    <a:lnTo>
                      <a:pt x="618" y="660"/>
                    </a:lnTo>
                    <a:lnTo>
                      <a:pt x="616" y="646"/>
                    </a:lnTo>
                    <a:lnTo>
                      <a:pt x="609" y="637"/>
                    </a:lnTo>
                    <a:lnTo>
                      <a:pt x="613" y="623"/>
                    </a:lnTo>
                    <a:lnTo>
                      <a:pt x="613" y="610"/>
                    </a:lnTo>
                    <a:lnTo>
                      <a:pt x="607" y="595"/>
                    </a:lnTo>
                    <a:lnTo>
                      <a:pt x="613" y="581"/>
                    </a:lnTo>
                    <a:lnTo>
                      <a:pt x="616" y="564"/>
                    </a:lnTo>
                    <a:lnTo>
                      <a:pt x="616" y="549"/>
                    </a:lnTo>
                    <a:lnTo>
                      <a:pt x="615" y="526"/>
                    </a:lnTo>
                    <a:lnTo>
                      <a:pt x="609" y="510"/>
                    </a:lnTo>
                    <a:lnTo>
                      <a:pt x="607" y="503"/>
                    </a:lnTo>
                    <a:lnTo>
                      <a:pt x="607" y="499"/>
                    </a:lnTo>
                    <a:lnTo>
                      <a:pt x="628" y="506"/>
                    </a:lnTo>
                    <a:lnTo>
                      <a:pt x="634" y="522"/>
                    </a:lnTo>
                    <a:lnTo>
                      <a:pt x="638" y="518"/>
                    </a:lnTo>
                    <a:lnTo>
                      <a:pt x="636" y="503"/>
                    </a:lnTo>
                    <a:lnTo>
                      <a:pt x="632" y="489"/>
                    </a:lnTo>
                    <a:lnTo>
                      <a:pt x="630" y="487"/>
                    </a:lnTo>
                    <a:lnTo>
                      <a:pt x="603" y="472"/>
                    </a:lnTo>
                    <a:lnTo>
                      <a:pt x="591" y="462"/>
                    </a:lnTo>
                    <a:lnTo>
                      <a:pt x="568" y="455"/>
                    </a:lnTo>
                    <a:lnTo>
                      <a:pt x="559" y="439"/>
                    </a:lnTo>
                    <a:lnTo>
                      <a:pt x="563" y="428"/>
                    </a:lnTo>
                    <a:lnTo>
                      <a:pt x="544" y="418"/>
                    </a:lnTo>
                    <a:lnTo>
                      <a:pt x="542" y="405"/>
                    </a:lnTo>
                    <a:lnTo>
                      <a:pt x="524" y="389"/>
                    </a:lnTo>
                    <a:lnTo>
                      <a:pt x="524" y="380"/>
                    </a:lnTo>
                    <a:lnTo>
                      <a:pt x="517" y="374"/>
                    </a:lnTo>
                    <a:lnTo>
                      <a:pt x="503" y="368"/>
                    </a:lnTo>
                    <a:lnTo>
                      <a:pt x="501" y="349"/>
                    </a:lnTo>
                    <a:lnTo>
                      <a:pt x="482" y="334"/>
                    </a:lnTo>
                    <a:lnTo>
                      <a:pt x="474" y="314"/>
                    </a:lnTo>
                    <a:lnTo>
                      <a:pt x="463" y="313"/>
                    </a:lnTo>
                    <a:lnTo>
                      <a:pt x="440" y="313"/>
                    </a:lnTo>
                    <a:lnTo>
                      <a:pt x="425" y="307"/>
                    </a:lnTo>
                    <a:lnTo>
                      <a:pt x="396" y="286"/>
                    </a:lnTo>
                    <a:lnTo>
                      <a:pt x="382" y="282"/>
                    </a:lnTo>
                    <a:lnTo>
                      <a:pt x="357" y="274"/>
                    </a:lnTo>
                    <a:lnTo>
                      <a:pt x="338" y="276"/>
                    </a:lnTo>
                    <a:lnTo>
                      <a:pt x="309" y="266"/>
                    </a:lnTo>
                    <a:lnTo>
                      <a:pt x="294" y="259"/>
                    </a:lnTo>
                    <a:lnTo>
                      <a:pt x="279" y="263"/>
                    </a:lnTo>
                    <a:lnTo>
                      <a:pt x="283" y="276"/>
                    </a:lnTo>
                    <a:lnTo>
                      <a:pt x="273" y="278"/>
                    </a:lnTo>
                    <a:lnTo>
                      <a:pt x="258" y="282"/>
                    </a:lnTo>
                    <a:lnTo>
                      <a:pt x="244" y="290"/>
                    </a:lnTo>
                    <a:lnTo>
                      <a:pt x="229" y="293"/>
                    </a:lnTo>
                    <a:lnTo>
                      <a:pt x="229" y="282"/>
                    </a:lnTo>
                    <a:lnTo>
                      <a:pt x="235" y="263"/>
                    </a:lnTo>
                    <a:lnTo>
                      <a:pt x="248" y="255"/>
                    </a:lnTo>
                    <a:lnTo>
                      <a:pt x="244" y="249"/>
                    </a:lnTo>
                    <a:lnTo>
                      <a:pt x="227" y="263"/>
                    </a:lnTo>
                    <a:lnTo>
                      <a:pt x="219" y="274"/>
                    </a:lnTo>
                    <a:lnTo>
                      <a:pt x="198" y="290"/>
                    </a:lnTo>
                    <a:lnTo>
                      <a:pt x="208" y="301"/>
                    </a:lnTo>
                    <a:lnTo>
                      <a:pt x="194" y="313"/>
                    </a:lnTo>
                    <a:lnTo>
                      <a:pt x="179" y="322"/>
                    </a:lnTo>
                    <a:lnTo>
                      <a:pt x="166" y="328"/>
                    </a:lnTo>
                    <a:lnTo>
                      <a:pt x="162" y="338"/>
                    </a:lnTo>
                    <a:lnTo>
                      <a:pt x="141" y="349"/>
                    </a:lnTo>
                    <a:lnTo>
                      <a:pt x="137" y="357"/>
                    </a:lnTo>
                    <a:lnTo>
                      <a:pt x="119" y="366"/>
                    </a:lnTo>
                    <a:lnTo>
                      <a:pt x="112" y="364"/>
                    </a:lnTo>
                    <a:lnTo>
                      <a:pt x="96" y="368"/>
                    </a:lnTo>
                    <a:lnTo>
                      <a:pt x="83" y="376"/>
                    </a:lnTo>
                    <a:lnTo>
                      <a:pt x="71" y="382"/>
                    </a:lnTo>
                    <a:lnTo>
                      <a:pt x="48" y="387"/>
                    </a:lnTo>
                    <a:lnTo>
                      <a:pt x="45" y="385"/>
                    </a:lnTo>
                    <a:lnTo>
                      <a:pt x="58" y="376"/>
                    </a:lnTo>
                    <a:lnTo>
                      <a:pt x="75" y="370"/>
                    </a:lnTo>
                    <a:lnTo>
                      <a:pt x="89" y="359"/>
                    </a:lnTo>
                    <a:lnTo>
                      <a:pt x="106" y="357"/>
                    </a:lnTo>
                    <a:lnTo>
                      <a:pt x="114" y="349"/>
                    </a:lnTo>
                    <a:lnTo>
                      <a:pt x="133" y="338"/>
                    </a:lnTo>
                    <a:lnTo>
                      <a:pt x="137" y="334"/>
                    </a:lnTo>
                    <a:lnTo>
                      <a:pt x="146" y="326"/>
                    </a:lnTo>
                    <a:lnTo>
                      <a:pt x="148" y="311"/>
                    </a:lnTo>
                    <a:lnTo>
                      <a:pt x="156" y="299"/>
                    </a:lnTo>
                    <a:lnTo>
                      <a:pt x="139" y="305"/>
                    </a:lnTo>
                    <a:lnTo>
                      <a:pt x="135" y="301"/>
                    </a:lnTo>
                    <a:lnTo>
                      <a:pt x="127" y="309"/>
                    </a:lnTo>
                    <a:lnTo>
                      <a:pt x="118" y="299"/>
                    </a:lnTo>
                    <a:lnTo>
                      <a:pt x="114" y="305"/>
                    </a:lnTo>
                    <a:lnTo>
                      <a:pt x="110" y="295"/>
                    </a:lnTo>
                    <a:lnTo>
                      <a:pt x="96" y="303"/>
                    </a:lnTo>
                    <a:lnTo>
                      <a:pt x="87" y="303"/>
                    </a:lnTo>
                    <a:lnTo>
                      <a:pt x="87" y="291"/>
                    </a:lnTo>
                    <a:lnTo>
                      <a:pt x="87" y="284"/>
                    </a:lnTo>
                    <a:lnTo>
                      <a:pt x="79" y="276"/>
                    </a:lnTo>
                    <a:lnTo>
                      <a:pt x="60" y="280"/>
                    </a:lnTo>
                    <a:lnTo>
                      <a:pt x="48" y="270"/>
                    </a:lnTo>
                    <a:lnTo>
                      <a:pt x="39" y="265"/>
                    </a:lnTo>
                    <a:lnTo>
                      <a:pt x="39" y="253"/>
                    </a:lnTo>
                    <a:lnTo>
                      <a:pt x="29" y="245"/>
                    </a:lnTo>
                    <a:lnTo>
                      <a:pt x="35" y="232"/>
                    </a:lnTo>
                    <a:lnTo>
                      <a:pt x="47" y="220"/>
                    </a:lnTo>
                    <a:lnTo>
                      <a:pt x="50" y="209"/>
                    </a:lnTo>
                    <a:lnTo>
                      <a:pt x="60" y="207"/>
                    </a:lnTo>
                    <a:lnTo>
                      <a:pt x="71" y="211"/>
                    </a:lnTo>
                    <a:lnTo>
                      <a:pt x="83" y="199"/>
                    </a:lnTo>
                    <a:lnTo>
                      <a:pt x="93" y="201"/>
                    </a:lnTo>
                    <a:lnTo>
                      <a:pt x="104" y="195"/>
                    </a:lnTo>
                    <a:lnTo>
                      <a:pt x="100" y="184"/>
                    </a:lnTo>
                    <a:lnTo>
                      <a:pt x="93" y="182"/>
                    </a:lnTo>
                    <a:lnTo>
                      <a:pt x="104" y="172"/>
                    </a:lnTo>
                    <a:lnTo>
                      <a:pt x="95" y="172"/>
                    </a:lnTo>
                    <a:lnTo>
                      <a:pt x="79" y="178"/>
                    </a:lnTo>
                    <a:lnTo>
                      <a:pt x="77" y="182"/>
                    </a:lnTo>
                    <a:lnTo>
                      <a:pt x="64" y="178"/>
                    </a:lnTo>
                    <a:lnTo>
                      <a:pt x="45" y="180"/>
                    </a:lnTo>
                    <a:lnTo>
                      <a:pt x="24" y="174"/>
                    </a:lnTo>
                    <a:lnTo>
                      <a:pt x="20" y="167"/>
                    </a:lnTo>
                    <a:lnTo>
                      <a:pt x="0" y="153"/>
                    </a:lnTo>
                    <a:lnTo>
                      <a:pt x="20" y="142"/>
                    </a:lnTo>
                    <a:lnTo>
                      <a:pt x="50" y="132"/>
                    </a:lnTo>
                    <a:lnTo>
                      <a:pt x="62" y="132"/>
                    </a:lnTo>
                    <a:lnTo>
                      <a:pt x="60" y="142"/>
                    </a:lnTo>
                    <a:lnTo>
                      <a:pt x="91" y="142"/>
                    </a:lnTo>
                    <a:lnTo>
                      <a:pt x="79" y="128"/>
                    </a:lnTo>
                    <a:lnTo>
                      <a:pt x="62" y="121"/>
                    </a:lnTo>
                    <a:lnTo>
                      <a:pt x="52" y="107"/>
                    </a:lnTo>
                    <a:lnTo>
                      <a:pt x="39" y="98"/>
                    </a:lnTo>
                    <a:lnTo>
                      <a:pt x="20" y="90"/>
                    </a:lnTo>
                    <a:lnTo>
                      <a:pt x="27" y="76"/>
                    </a:lnTo>
                    <a:lnTo>
                      <a:pt x="52" y="76"/>
                    </a:lnTo>
                    <a:lnTo>
                      <a:pt x="70" y="65"/>
                    </a:lnTo>
                    <a:lnTo>
                      <a:pt x="73" y="53"/>
                    </a:lnTo>
                    <a:lnTo>
                      <a:pt x="87" y="40"/>
                    </a:lnTo>
                    <a:lnTo>
                      <a:pt x="100" y="38"/>
                    </a:lnTo>
                    <a:lnTo>
                      <a:pt x="127" y="27"/>
                    </a:lnTo>
                    <a:lnTo>
                      <a:pt x="141" y="29"/>
                    </a:lnTo>
                    <a:lnTo>
                      <a:pt x="162" y="17"/>
                    </a:lnTo>
                    <a:lnTo>
                      <a:pt x="183" y="21"/>
                    </a:lnTo>
                    <a:lnTo>
                      <a:pt x="192" y="32"/>
                    </a:lnTo>
                    <a:lnTo>
                      <a:pt x="200" y="27"/>
                    </a:lnTo>
                    <a:lnTo>
                      <a:pt x="223" y="29"/>
                    </a:lnTo>
                    <a:lnTo>
                      <a:pt x="221" y="34"/>
                    </a:lnTo>
                    <a:lnTo>
                      <a:pt x="242" y="38"/>
                    </a:lnTo>
                    <a:lnTo>
                      <a:pt x="258" y="36"/>
                    </a:lnTo>
                    <a:lnTo>
                      <a:pt x="286" y="44"/>
                    </a:lnTo>
                    <a:lnTo>
                      <a:pt x="313" y="46"/>
                    </a:lnTo>
                    <a:lnTo>
                      <a:pt x="325" y="50"/>
                    </a:lnTo>
                    <a:lnTo>
                      <a:pt x="344" y="46"/>
                    </a:lnTo>
                    <a:lnTo>
                      <a:pt x="363" y="53"/>
                    </a:lnTo>
                    <a:lnTo>
                      <a:pt x="378" y="55"/>
                    </a:lnTo>
                    <a:lnTo>
                      <a:pt x="405" y="63"/>
                    </a:lnTo>
                    <a:lnTo>
                      <a:pt x="426" y="75"/>
                    </a:lnTo>
                    <a:lnTo>
                      <a:pt x="442" y="76"/>
                    </a:lnTo>
                    <a:lnTo>
                      <a:pt x="453" y="65"/>
                    </a:lnTo>
                    <a:lnTo>
                      <a:pt x="471" y="59"/>
                    </a:lnTo>
                    <a:lnTo>
                      <a:pt x="490" y="61"/>
                    </a:lnTo>
                    <a:lnTo>
                      <a:pt x="513" y="52"/>
                    </a:lnTo>
                    <a:lnTo>
                      <a:pt x="534" y="44"/>
                    </a:lnTo>
                    <a:lnTo>
                      <a:pt x="544" y="55"/>
                    </a:lnTo>
                    <a:lnTo>
                      <a:pt x="553" y="50"/>
                    </a:lnTo>
                    <a:lnTo>
                      <a:pt x="557" y="38"/>
                    </a:lnTo>
                    <a:lnTo>
                      <a:pt x="568" y="38"/>
                    </a:lnTo>
                    <a:lnTo>
                      <a:pt x="591" y="63"/>
                    </a:lnTo>
                    <a:lnTo>
                      <a:pt x="609" y="46"/>
                    </a:lnTo>
                    <a:lnTo>
                      <a:pt x="611" y="65"/>
                    </a:lnTo>
                    <a:lnTo>
                      <a:pt x="628" y="59"/>
                    </a:lnTo>
                    <a:lnTo>
                      <a:pt x="634" y="53"/>
                    </a:lnTo>
                    <a:lnTo>
                      <a:pt x="651" y="55"/>
                    </a:lnTo>
                    <a:lnTo>
                      <a:pt x="672" y="65"/>
                    </a:lnTo>
                    <a:lnTo>
                      <a:pt x="705" y="75"/>
                    </a:lnTo>
                    <a:lnTo>
                      <a:pt x="722" y="78"/>
                    </a:lnTo>
                    <a:lnTo>
                      <a:pt x="737" y="76"/>
                    </a:lnTo>
                    <a:lnTo>
                      <a:pt x="757" y="88"/>
                    </a:lnTo>
                    <a:lnTo>
                      <a:pt x="737" y="101"/>
                    </a:lnTo>
                    <a:lnTo>
                      <a:pt x="760" y="105"/>
                    </a:lnTo>
                    <a:lnTo>
                      <a:pt x="799" y="103"/>
                    </a:lnTo>
                    <a:lnTo>
                      <a:pt x="812" y="98"/>
                    </a:lnTo>
                    <a:lnTo>
                      <a:pt x="826" y="113"/>
                    </a:lnTo>
                    <a:lnTo>
                      <a:pt x="841" y="101"/>
                    </a:lnTo>
                    <a:lnTo>
                      <a:pt x="826" y="92"/>
                    </a:lnTo>
                    <a:lnTo>
                      <a:pt x="835" y="82"/>
                    </a:lnTo>
                    <a:lnTo>
                      <a:pt x="854" y="80"/>
                    </a:lnTo>
                    <a:lnTo>
                      <a:pt x="864" y="80"/>
                    </a:lnTo>
                    <a:lnTo>
                      <a:pt x="875" y="84"/>
                    </a:lnTo>
                    <a:lnTo>
                      <a:pt x="889" y="98"/>
                    </a:lnTo>
                    <a:lnTo>
                      <a:pt x="904" y="96"/>
                    </a:lnTo>
                    <a:lnTo>
                      <a:pt x="929" y="105"/>
                    </a:lnTo>
                    <a:lnTo>
                      <a:pt x="950" y="103"/>
                    </a:lnTo>
                    <a:lnTo>
                      <a:pt x="970" y="103"/>
                    </a:lnTo>
                    <a:lnTo>
                      <a:pt x="968" y="88"/>
                    </a:lnTo>
                    <a:lnTo>
                      <a:pt x="983" y="84"/>
                    </a:lnTo>
                    <a:lnTo>
                      <a:pt x="1004" y="94"/>
                    </a:lnTo>
                    <a:lnTo>
                      <a:pt x="1004" y="103"/>
                    </a:lnTo>
                    <a:lnTo>
                      <a:pt x="1004" y="115"/>
                    </a:lnTo>
                    <a:lnTo>
                      <a:pt x="1012" y="96"/>
                    </a:lnTo>
                    <a:lnTo>
                      <a:pt x="1025" y="96"/>
                    </a:lnTo>
                    <a:lnTo>
                      <a:pt x="1029" y="73"/>
                    </a:lnTo>
                    <a:lnTo>
                      <a:pt x="1016" y="57"/>
                    </a:lnTo>
                    <a:lnTo>
                      <a:pt x="998" y="48"/>
                    </a:lnTo>
                    <a:lnTo>
                      <a:pt x="1000" y="19"/>
                    </a:lnTo>
                    <a:lnTo>
                      <a:pt x="1016" y="0"/>
                    </a:lnTo>
                    <a:lnTo>
                      <a:pt x="1035" y="4"/>
                    </a:lnTo>
                    <a:lnTo>
                      <a:pt x="1048" y="17"/>
                    </a:lnTo>
                    <a:lnTo>
                      <a:pt x="1067" y="44"/>
                    </a:lnTo>
                    <a:lnTo>
                      <a:pt x="1056" y="55"/>
                    </a:lnTo>
                    <a:lnTo>
                      <a:pt x="1081" y="61"/>
                    </a:lnTo>
                    <a:lnTo>
                      <a:pt x="1081" y="75"/>
                    </a:lnTo>
                    <a:lnTo>
                      <a:pt x="1081" y="86"/>
                    </a:lnTo>
                    <a:lnTo>
                      <a:pt x="1100" y="67"/>
                    </a:lnTo>
                    <a:lnTo>
                      <a:pt x="1115" y="82"/>
                    </a:lnTo>
                    <a:lnTo>
                      <a:pt x="1111" y="101"/>
                    </a:lnTo>
                    <a:lnTo>
                      <a:pt x="1127" y="119"/>
                    </a:lnTo>
                    <a:lnTo>
                      <a:pt x="1138" y="100"/>
                    </a:lnTo>
                    <a:lnTo>
                      <a:pt x="1150" y="80"/>
                    </a:lnTo>
                    <a:lnTo>
                      <a:pt x="1150" y="53"/>
                    </a:lnTo>
                    <a:lnTo>
                      <a:pt x="1171" y="55"/>
                    </a:lnTo>
                    <a:lnTo>
                      <a:pt x="1190" y="57"/>
                    </a:lnTo>
                    <a:lnTo>
                      <a:pt x="1209" y="69"/>
                    </a:lnTo>
                    <a:lnTo>
                      <a:pt x="1211" y="82"/>
                    </a:lnTo>
                    <a:lnTo>
                      <a:pt x="1202" y="94"/>
                    </a:lnTo>
                    <a:lnTo>
                      <a:pt x="1209" y="107"/>
                    </a:lnTo>
                    <a:lnTo>
                      <a:pt x="1207" y="121"/>
                    </a:lnTo>
                    <a:lnTo>
                      <a:pt x="1181" y="136"/>
                    </a:lnTo>
                    <a:lnTo>
                      <a:pt x="1163" y="140"/>
                    </a:lnTo>
                    <a:lnTo>
                      <a:pt x="1148" y="132"/>
                    </a:lnTo>
                    <a:lnTo>
                      <a:pt x="1142" y="142"/>
                    </a:lnTo>
                    <a:lnTo>
                      <a:pt x="1129" y="163"/>
                    </a:lnTo>
                    <a:lnTo>
                      <a:pt x="1127" y="172"/>
                    </a:lnTo>
                    <a:lnTo>
                      <a:pt x="1110" y="188"/>
                    </a:lnTo>
                    <a:lnTo>
                      <a:pt x="1088" y="190"/>
                    </a:lnTo>
                    <a:lnTo>
                      <a:pt x="1079" y="197"/>
                    </a:lnTo>
                    <a:lnTo>
                      <a:pt x="1077" y="213"/>
                    </a:lnTo>
                    <a:lnTo>
                      <a:pt x="1064" y="217"/>
                    </a:lnTo>
                    <a:lnTo>
                      <a:pt x="1044" y="234"/>
                    </a:lnTo>
                    <a:lnTo>
                      <a:pt x="1029" y="257"/>
                    </a:lnTo>
                    <a:lnTo>
                      <a:pt x="1025" y="274"/>
                    </a:lnTo>
                    <a:lnTo>
                      <a:pt x="1025" y="299"/>
                    </a:lnTo>
                    <a:lnTo>
                      <a:pt x="1044" y="301"/>
                    </a:lnTo>
                    <a:lnTo>
                      <a:pt x="1050" y="320"/>
                    </a:lnTo>
                    <a:lnTo>
                      <a:pt x="1058" y="336"/>
                    </a:lnTo>
                    <a:lnTo>
                      <a:pt x="1075" y="332"/>
                    </a:lnTo>
                    <a:lnTo>
                      <a:pt x="1102" y="339"/>
                    </a:lnTo>
                    <a:lnTo>
                      <a:pt x="1115" y="347"/>
                    </a:lnTo>
                    <a:lnTo>
                      <a:pt x="1127" y="357"/>
                    </a:lnTo>
                    <a:lnTo>
                      <a:pt x="1142" y="362"/>
                    </a:lnTo>
                    <a:lnTo>
                      <a:pt x="1158" y="370"/>
                    </a:lnTo>
                    <a:lnTo>
                      <a:pt x="1181" y="372"/>
                    </a:lnTo>
                    <a:lnTo>
                      <a:pt x="1196" y="374"/>
                    </a:lnTo>
                    <a:lnTo>
                      <a:pt x="1194" y="389"/>
                    </a:lnTo>
                    <a:lnTo>
                      <a:pt x="1198" y="409"/>
                    </a:lnTo>
                    <a:lnTo>
                      <a:pt x="1207" y="430"/>
                    </a:lnTo>
                    <a:lnTo>
                      <a:pt x="1230" y="447"/>
                    </a:lnTo>
                    <a:lnTo>
                      <a:pt x="1240" y="443"/>
                    </a:lnTo>
                    <a:lnTo>
                      <a:pt x="1248" y="422"/>
                    </a:lnTo>
                    <a:lnTo>
                      <a:pt x="1240" y="393"/>
                    </a:lnTo>
                    <a:lnTo>
                      <a:pt x="1230" y="382"/>
                    </a:lnTo>
                    <a:lnTo>
                      <a:pt x="1253" y="374"/>
                    </a:lnTo>
                    <a:lnTo>
                      <a:pt x="1269" y="361"/>
                    </a:lnTo>
                    <a:lnTo>
                      <a:pt x="1277" y="347"/>
                    </a:lnTo>
                    <a:lnTo>
                      <a:pt x="1275" y="334"/>
                    </a:lnTo>
                    <a:lnTo>
                      <a:pt x="1265" y="316"/>
                    </a:lnTo>
                    <a:lnTo>
                      <a:pt x="1248" y="301"/>
                    </a:lnTo>
                    <a:lnTo>
                      <a:pt x="1265" y="280"/>
                    </a:lnTo>
                    <a:lnTo>
                      <a:pt x="1257" y="261"/>
                    </a:lnTo>
                    <a:lnTo>
                      <a:pt x="1253" y="226"/>
                    </a:lnTo>
                    <a:lnTo>
                      <a:pt x="1265" y="222"/>
                    </a:lnTo>
                    <a:lnTo>
                      <a:pt x="1288" y="228"/>
                    </a:lnTo>
                    <a:lnTo>
                      <a:pt x="1301" y="230"/>
                    </a:lnTo>
                    <a:lnTo>
                      <a:pt x="1313" y="224"/>
                    </a:lnTo>
                    <a:lnTo>
                      <a:pt x="1326" y="232"/>
                    </a:lnTo>
                    <a:lnTo>
                      <a:pt x="1344" y="243"/>
                    </a:lnTo>
                    <a:lnTo>
                      <a:pt x="1348" y="251"/>
                    </a:lnTo>
                    <a:lnTo>
                      <a:pt x="1374" y="253"/>
                    </a:lnTo>
                    <a:lnTo>
                      <a:pt x="1372" y="272"/>
                    </a:lnTo>
                    <a:lnTo>
                      <a:pt x="1376" y="299"/>
                    </a:lnTo>
                    <a:lnTo>
                      <a:pt x="1390" y="301"/>
                    </a:lnTo>
                    <a:lnTo>
                      <a:pt x="1399" y="313"/>
                    </a:lnTo>
                    <a:lnTo>
                      <a:pt x="1420" y="301"/>
                    </a:lnTo>
                    <a:lnTo>
                      <a:pt x="1434" y="278"/>
                    </a:lnTo>
                    <a:lnTo>
                      <a:pt x="1443" y="270"/>
                    </a:lnTo>
                    <a:lnTo>
                      <a:pt x="1455" y="288"/>
                    </a:lnTo>
                    <a:lnTo>
                      <a:pt x="1472" y="313"/>
                    </a:lnTo>
                    <a:lnTo>
                      <a:pt x="1488" y="339"/>
                    </a:lnTo>
                    <a:lnTo>
                      <a:pt x="1482" y="349"/>
                    </a:lnTo>
                    <a:lnTo>
                      <a:pt x="1501" y="362"/>
                    </a:lnTo>
                    <a:lnTo>
                      <a:pt x="1513" y="372"/>
                    </a:lnTo>
                    <a:lnTo>
                      <a:pt x="1536" y="378"/>
                    </a:lnTo>
                    <a:lnTo>
                      <a:pt x="1545" y="384"/>
                    </a:lnTo>
                    <a:lnTo>
                      <a:pt x="1549" y="401"/>
                    </a:lnTo>
                    <a:lnTo>
                      <a:pt x="1561" y="403"/>
                    </a:lnTo>
                    <a:lnTo>
                      <a:pt x="1566" y="409"/>
                    </a:lnTo>
                    <a:lnTo>
                      <a:pt x="1566" y="430"/>
                    </a:lnTo>
                    <a:lnTo>
                      <a:pt x="1557" y="437"/>
                    </a:lnTo>
                    <a:lnTo>
                      <a:pt x="1547" y="443"/>
                    </a:lnTo>
                    <a:lnTo>
                      <a:pt x="1524" y="451"/>
                    </a:lnTo>
                    <a:lnTo>
                      <a:pt x="1507" y="466"/>
                    </a:lnTo>
                    <a:lnTo>
                      <a:pt x="1482" y="470"/>
                    </a:lnTo>
                    <a:lnTo>
                      <a:pt x="1453" y="466"/>
                    </a:lnTo>
                    <a:lnTo>
                      <a:pt x="1434" y="464"/>
                    </a:lnTo>
                    <a:lnTo>
                      <a:pt x="1417" y="466"/>
                    </a:lnTo>
                    <a:lnTo>
                      <a:pt x="1405" y="480"/>
                    </a:lnTo>
                    <a:lnTo>
                      <a:pt x="1388" y="487"/>
                    </a:lnTo>
                    <a:lnTo>
                      <a:pt x="1369" y="510"/>
                    </a:lnTo>
                    <a:lnTo>
                      <a:pt x="1351" y="528"/>
                    </a:lnTo>
                    <a:lnTo>
                      <a:pt x="1363" y="524"/>
                    </a:lnTo>
                    <a:lnTo>
                      <a:pt x="1386" y="501"/>
                    </a:lnTo>
                    <a:lnTo>
                      <a:pt x="1415" y="485"/>
                    </a:lnTo>
                    <a:lnTo>
                      <a:pt x="1436" y="483"/>
                    </a:lnTo>
                    <a:lnTo>
                      <a:pt x="1449" y="491"/>
                    </a:lnTo>
                    <a:lnTo>
                      <a:pt x="1436" y="504"/>
                    </a:lnTo>
                    <a:lnTo>
                      <a:pt x="1440" y="524"/>
                    </a:lnTo>
                    <a:lnTo>
                      <a:pt x="1443" y="537"/>
                    </a:lnTo>
                    <a:lnTo>
                      <a:pt x="1463" y="547"/>
                    </a:lnTo>
                    <a:lnTo>
                      <a:pt x="1486" y="543"/>
                    </a:lnTo>
                    <a:lnTo>
                      <a:pt x="1501" y="524"/>
                    </a:lnTo>
                    <a:lnTo>
                      <a:pt x="1501" y="535"/>
                    </a:lnTo>
                    <a:lnTo>
                      <a:pt x="1511" y="543"/>
                    </a:lnTo>
                    <a:lnTo>
                      <a:pt x="1493" y="554"/>
                    </a:lnTo>
                    <a:lnTo>
                      <a:pt x="1461" y="564"/>
                    </a:lnTo>
                    <a:lnTo>
                      <a:pt x="1447" y="572"/>
                    </a:lnTo>
                    <a:lnTo>
                      <a:pt x="1434" y="583"/>
                    </a:lnTo>
                    <a:lnTo>
                      <a:pt x="1420" y="583"/>
                    </a:lnTo>
                    <a:lnTo>
                      <a:pt x="1420" y="568"/>
                    </a:lnTo>
                    <a:lnTo>
                      <a:pt x="1445" y="554"/>
                    </a:lnTo>
                    <a:lnTo>
                      <a:pt x="1422" y="554"/>
                    </a:lnTo>
                    <a:lnTo>
                      <a:pt x="1407" y="556"/>
                    </a:lnTo>
                    <a:lnTo>
                      <a:pt x="1409" y="560"/>
                    </a:lnTo>
                    <a:lnTo>
                      <a:pt x="1395" y="570"/>
                    </a:lnTo>
                    <a:lnTo>
                      <a:pt x="1380" y="575"/>
                    </a:lnTo>
                    <a:lnTo>
                      <a:pt x="1365" y="581"/>
                    </a:lnTo>
                    <a:lnTo>
                      <a:pt x="1357" y="591"/>
                    </a:lnTo>
                    <a:lnTo>
                      <a:pt x="1355" y="595"/>
                    </a:lnTo>
                    <a:lnTo>
                      <a:pt x="1355" y="599"/>
                    </a:lnTo>
                    <a:lnTo>
                      <a:pt x="1355" y="604"/>
                    </a:lnTo>
                    <a:lnTo>
                      <a:pt x="1359" y="614"/>
                    </a:lnTo>
                    <a:lnTo>
                      <a:pt x="1367" y="614"/>
                    </a:lnTo>
                    <a:lnTo>
                      <a:pt x="1365" y="608"/>
                    </a:lnTo>
                    <a:lnTo>
                      <a:pt x="1369" y="612"/>
                    </a:lnTo>
                    <a:lnTo>
                      <a:pt x="1367" y="616"/>
                    </a:lnTo>
                    <a:lnTo>
                      <a:pt x="1357" y="618"/>
                    </a:lnTo>
                    <a:lnTo>
                      <a:pt x="1351" y="618"/>
                    </a:lnTo>
                    <a:lnTo>
                      <a:pt x="1342" y="622"/>
                    </a:lnTo>
                    <a:lnTo>
                      <a:pt x="1334" y="622"/>
                    </a:lnTo>
                    <a:lnTo>
                      <a:pt x="1326" y="623"/>
                    </a:lnTo>
                    <a:lnTo>
                      <a:pt x="1315" y="627"/>
                    </a:lnTo>
                    <a:lnTo>
                      <a:pt x="1336" y="623"/>
                    </a:lnTo>
                    <a:lnTo>
                      <a:pt x="1340" y="627"/>
                    </a:lnTo>
                    <a:lnTo>
                      <a:pt x="1319" y="633"/>
                    </a:lnTo>
                    <a:lnTo>
                      <a:pt x="1311" y="633"/>
                    </a:lnTo>
                    <a:lnTo>
                      <a:pt x="1311" y="629"/>
                    </a:lnTo>
                    <a:lnTo>
                      <a:pt x="1309" y="635"/>
                    </a:lnTo>
                    <a:lnTo>
                      <a:pt x="1311" y="635"/>
                    </a:lnTo>
                    <a:lnTo>
                      <a:pt x="1309" y="648"/>
                    </a:lnTo>
                    <a:lnTo>
                      <a:pt x="1298" y="660"/>
                    </a:lnTo>
                    <a:lnTo>
                      <a:pt x="1298" y="656"/>
                    </a:lnTo>
                    <a:lnTo>
                      <a:pt x="1294" y="654"/>
                    </a:lnTo>
                    <a:lnTo>
                      <a:pt x="1290" y="652"/>
                    </a:lnTo>
                    <a:lnTo>
                      <a:pt x="1294" y="660"/>
                    </a:lnTo>
                    <a:lnTo>
                      <a:pt x="1296" y="662"/>
                    </a:lnTo>
                    <a:lnTo>
                      <a:pt x="1296" y="668"/>
                    </a:lnTo>
                    <a:lnTo>
                      <a:pt x="1292" y="675"/>
                    </a:lnTo>
                    <a:lnTo>
                      <a:pt x="1284" y="689"/>
                    </a:lnTo>
                    <a:lnTo>
                      <a:pt x="1282" y="687"/>
                    </a:lnTo>
                    <a:lnTo>
                      <a:pt x="1288" y="677"/>
                    </a:lnTo>
                    <a:lnTo>
                      <a:pt x="1280" y="670"/>
                    </a:lnTo>
                    <a:lnTo>
                      <a:pt x="1278" y="656"/>
                    </a:lnTo>
                    <a:lnTo>
                      <a:pt x="1277" y="662"/>
                    </a:lnTo>
                    <a:lnTo>
                      <a:pt x="1280" y="673"/>
                    </a:lnTo>
                    <a:lnTo>
                      <a:pt x="1271" y="671"/>
                    </a:lnTo>
                    <a:lnTo>
                      <a:pt x="1280" y="677"/>
                    </a:lnTo>
                    <a:lnTo>
                      <a:pt x="1280" y="691"/>
                    </a:lnTo>
                    <a:lnTo>
                      <a:pt x="1282" y="693"/>
                    </a:lnTo>
                    <a:lnTo>
                      <a:pt x="1284" y="698"/>
                    </a:lnTo>
                    <a:lnTo>
                      <a:pt x="1288" y="716"/>
                    </a:lnTo>
                    <a:lnTo>
                      <a:pt x="1278" y="727"/>
                    </a:lnTo>
                    <a:lnTo>
                      <a:pt x="1265" y="729"/>
                    </a:lnTo>
                    <a:lnTo>
                      <a:pt x="1253" y="739"/>
                    </a:lnTo>
                    <a:lnTo>
                      <a:pt x="1248" y="741"/>
                    </a:lnTo>
                    <a:lnTo>
                      <a:pt x="1242" y="746"/>
                    </a:lnTo>
                    <a:lnTo>
                      <a:pt x="1240" y="752"/>
                    </a:lnTo>
                    <a:lnTo>
                      <a:pt x="1223" y="762"/>
                    </a:lnTo>
                    <a:lnTo>
                      <a:pt x="1215" y="769"/>
                    </a:lnTo>
                    <a:lnTo>
                      <a:pt x="1209" y="779"/>
                    </a:lnTo>
                    <a:lnTo>
                      <a:pt x="1207" y="790"/>
                    </a:lnTo>
                    <a:lnTo>
                      <a:pt x="1209" y="800"/>
                    </a:lnTo>
                    <a:lnTo>
                      <a:pt x="1215" y="813"/>
                    </a:lnTo>
                    <a:lnTo>
                      <a:pt x="1219" y="823"/>
                    </a:lnTo>
                    <a:lnTo>
                      <a:pt x="1219" y="827"/>
                    </a:lnTo>
                    <a:lnTo>
                      <a:pt x="1221" y="831"/>
                    </a:lnTo>
                    <a:lnTo>
                      <a:pt x="1227" y="846"/>
                    </a:lnTo>
                    <a:lnTo>
                      <a:pt x="1227" y="858"/>
                    </a:lnTo>
                    <a:lnTo>
                      <a:pt x="1227" y="863"/>
                    </a:lnTo>
                    <a:lnTo>
                      <a:pt x="1223" y="871"/>
                    </a:lnTo>
                    <a:lnTo>
                      <a:pt x="1217" y="873"/>
                    </a:lnTo>
                    <a:lnTo>
                      <a:pt x="1211" y="871"/>
                    </a:lnTo>
                    <a:lnTo>
                      <a:pt x="1209" y="865"/>
                    </a:lnTo>
                    <a:lnTo>
                      <a:pt x="1206" y="861"/>
                    </a:lnTo>
                    <a:lnTo>
                      <a:pt x="1196" y="850"/>
                    </a:lnTo>
                    <a:lnTo>
                      <a:pt x="1190" y="838"/>
                    </a:lnTo>
                    <a:lnTo>
                      <a:pt x="1188" y="831"/>
                    </a:lnTo>
                    <a:lnTo>
                      <a:pt x="1190" y="821"/>
                    </a:lnTo>
                    <a:lnTo>
                      <a:pt x="1188" y="813"/>
                    </a:lnTo>
                    <a:lnTo>
                      <a:pt x="1177" y="802"/>
                    </a:lnTo>
                    <a:lnTo>
                      <a:pt x="1171" y="798"/>
                    </a:lnTo>
                    <a:lnTo>
                      <a:pt x="1156" y="804"/>
                    </a:lnTo>
                    <a:lnTo>
                      <a:pt x="1154" y="804"/>
                    </a:lnTo>
                    <a:lnTo>
                      <a:pt x="1148" y="798"/>
                    </a:lnTo>
                    <a:lnTo>
                      <a:pt x="1138" y="794"/>
                    </a:lnTo>
                    <a:lnTo>
                      <a:pt x="1123" y="796"/>
                    </a:lnTo>
                    <a:lnTo>
                      <a:pt x="1110" y="794"/>
                    </a:lnTo>
                    <a:lnTo>
                      <a:pt x="1100" y="794"/>
                    </a:lnTo>
                    <a:lnTo>
                      <a:pt x="1094" y="798"/>
                    </a:lnTo>
                    <a:lnTo>
                      <a:pt x="1098" y="802"/>
                    </a:lnTo>
                    <a:lnTo>
                      <a:pt x="1096" y="808"/>
                    </a:lnTo>
                    <a:lnTo>
                      <a:pt x="1100" y="812"/>
                    </a:lnTo>
                    <a:lnTo>
                      <a:pt x="1098" y="813"/>
                    </a:lnTo>
                    <a:lnTo>
                      <a:pt x="1092" y="810"/>
                    </a:lnTo>
                    <a:lnTo>
                      <a:pt x="1087" y="813"/>
                    </a:lnTo>
                    <a:lnTo>
                      <a:pt x="1075" y="813"/>
                    </a:lnTo>
                    <a:lnTo>
                      <a:pt x="1065" y="804"/>
                    </a:lnTo>
                    <a:lnTo>
                      <a:pt x="1054" y="806"/>
                    </a:lnTo>
                    <a:lnTo>
                      <a:pt x="1044" y="804"/>
                    </a:lnTo>
                    <a:lnTo>
                      <a:pt x="1035" y="804"/>
                    </a:lnTo>
                    <a:lnTo>
                      <a:pt x="1025" y="808"/>
                    </a:lnTo>
                    <a:lnTo>
                      <a:pt x="1010" y="821"/>
                    </a:lnTo>
                    <a:lnTo>
                      <a:pt x="996" y="827"/>
                    </a:lnTo>
                    <a:lnTo>
                      <a:pt x="989" y="833"/>
                    </a:lnTo>
                    <a:lnTo>
                      <a:pt x="985" y="840"/>
                    </a:lnTo>
                    <a:lnTo>
                      <a:pt x="985" y="850"/>
                    </a:lnTo>
                    <a:lnTo>
                      <a:pt x="987" y="858"/>
                    </a:lnTo>
                    <a:lnTo>
                      <a:pt x="989" y="861"/>
                    </a:lnTo>
                    <a:lnTo>
                      <a:pt x="985" y="875"/>
                    </a:lnTo>
                    <a:lnTo>
                      <a:pt x="983" y="886"/>
                    </a:lnTo>
                    <a:lnTo>
                      <a:pt x="981" y="906"/>
                    </a:lnTo>
                    <a:lnTo>
                      <a:pt x="979" y="913"/>
                    </a:lnTo>
                    <a:lnTo>
                      <a:pt x="983" y="921"/>
                    </a:lnTo>
                    <a:lnTo>
                      <a:pt x="985" y="929"/>
                    </a:lnTo>
                    <a:lnTo>
                      <a:pt x="989" y="938"/>
                    </a:lnTo>
                    <a:lnTo>
                      <a:pt x="996" y="950"/>
                    </a:lnTo>
                    <a:lnTo>
                      <a:pt x="1000" y="959"/>
                    </a:lnTo>
                    <a:lnTo>
                      <a:pt x="1006" y="965"/>
                    </a:lnTo>
                    <a:lnTo>
                      <a:pt x="1021" y="969"/>
                    </a:lnTo>
                    <a:lnTo>
                      <a:pt x="1027" y="975"/>
                    </a:lnTo>
                    <a:lnTo>
                      <a:pt x="1039" y="971"/>
                    </a:lnTo>
                    <a:lnTo>
                      <a:pt x="1050" y="971"/>
                    </a:lnTo>
                    <a:lnTo>
                      <a:pt x="1062" y="967"/>
                    </a:lnTo>
                    <a:lnTo>
                      <a:pt x="1069" y="965"/>
                    </a:lnTo>
                    <a:lnTo>
                      <a:pt x="1077" y="959"/>
                    </a:lnTo>
                    <a:lnTo>
                      <a:pt x="1081" y="950"/>
                    </a:lnTo>
                    <a:lnTo>
                      <a:pt x="1083" y="938"/>
                    </a:lnTo>
                    <a:lnTo>
                      <a:pt x="1085" y="934"/>
                    </a:lnTo>
                    <a:lnTo>
                      <a:pt x="1094" y="931"/>
                    </a:lnTo>
                    <a:lnTo>
                      <a:pt x="1110" y="927"/>
                    </a:lnTo>
                    <a:lnTo>
                      <a:pt x="1121" y="927"/>
                    </a:lnTo>
                    <a:lnTo>
                      <a:pt x="1129" y="925"/>
                    </a:lnTo>
                    <a:lnTo>
                      <a:pt x="1133" y="929"/>
                    </a:lnTo>
                    <a:lnTo>
                      <a:pt x="1133" y="936"/>
                    </a:lnTo>
                    <a:lnTo>
                      <a:pt x="1125" y="946"/>
                    </a:lnTo>
                    <a:lnTo>
                      <a:pt x="1123" y="954"/>
                    </a:lnTo>
                    <a:lnTo>
                      <a:pt x="1125" y="955"/>
                    </a:lnTo>
                    <a:lnTo>
                      <a:pt x="1123" y="963"/>
                    </a:lnTo>
                    <a:lnTo>
                      <a:pt x="1119" y="973"/>
                    </a:lnTo>
                    <a:lnTo>
                      <a:pt x="1115" y="971"/>
                    </a:lnTo>
                    <a:lnTo>
                      <a:pt x="1111" y="971"/>
                    </a:lnTo>
                    <a:lnTo>
                      <a:pt x="1111" y="973"/>
                    </a:lnTo>
                    <a:lnTo>
                      <a:pt x="1113" y="973"/>
                    </a:lnTo>
                    <a:lnTo>
                      <a:pt x="1113" y="975"/>
                    </a:lnTo>
                    <a:lnTo>
                      <a:pt x="1111" y="982"/>
                    </a:lnTo>
                    <a:lnTo>
                      <a:pt x="1113" y="984"/>
                    </a:lnTo>
                    <a:lnTo>
                      <a:pt x="1111" y="990"/>
                    </a:lnTo>
                    <a:lnTo>
                      <a:pt x="1110" y="1000"/>
                    </a:lnTo>
                    <a:lnTo>
                      <a:pt x="1110" y="1002"/>
                    </a:lnTo>
                    <a:lnTo>
                      <a:pt x="1106" y="1002"/>
                    </a:lnTo>
                    <a:lnTo>
                      <a:pt x="1104" y="1007"/>
                    </a:lnTo>
                    <a:lnTo>
                      <a:pt x="1108" y="1011"/>
                    </a:lnTo>
                    <a:lnTo>
                      <a:pt x="1110" y="1007"/>
                    </a:lnTo>
                    <a:lnTo>
                      <a:pt x="1111" y="1011"/>
                    </a:lnTo>
                    <a:lnTo>
                      <a:pt x="1098" y="1025"/>
                    </a:lnTo>
                    <a:lnTo>
                      <a:pt x="1111" y="1011"/>
                    </a:lnTo>
                    <a:lnTo>
                      <a:pt x="1113" y="1011"/>
                    </a:lnTo>
                    <a:lnTo>
                      <a:pt x="1117" y="1007"/>
                    </a:lnTo>
                    <a:lnTo>
                      <a:pt x="1123" y="1007"/>
                    </a:lnTo>
                    <a:lnTo>
                      <a:pt x="1123" y="1009"/>
                    </a:lnTo>
                    <a:lnTo>
                      <a:pt x="1127" y="1009"/>
                    </a:lnTo>
                    <a:lnTo>
                      <a:pt x="1131" y="1009"/>
                    </a:lnTo>
                    <a:lnTo>
                      <a:pt x="1138" y="1009"/>
                    </a:lnTo>
                    <a:lnTo>
                      <a:pt x="1142" y="1007"/>
                    </a:lnTo>
                    <a:lnTo>
                      <a:pt x="1144" y="1005"/>
                    </a:lnTo>
                    <a:lnTo>
                      <a:pt x="1148" y="1007"/>
                    </a:lnTo>
                    <a:lnTo>
                      <a:pt x="1152" y="1007"/>
                    </a:lnTo>
                    <a:lnTo>
                      <a:pt x="1156" y="1007"/>
                    </a:lnTo>
                    <a:lnTo>
                      <a:pt x="1158" y="1005"/>
                    </a:lnTo>
                    <a:lnTo>
                      <a:pt x="1165" y="1007"/>
                    </a:lnTo>
                    <a:lnTo>
                      <a:pt x="1167" y="1009"/>
                    </a:lnTo>
                    <a:lnTo>
                      <a:pt x="1171" y="1011"/>
                    </a:lnTo>
                    <a:lnTo>
                      <a:pt x="1177" y="1013"/>
                    </a:lnTo>
                    <a:lnTo>
                      <a:pt x="1181" y="1015"/>
                    </a:lnTo>
                    <a:lnTo>
                      <a:pt x="1184" y="1021"/>
                    </a:lnTo>
                    <a:lnTo>
                      <a:pt x="1182" y="1023"/>
                    </a:lnTo>
                    <a:lnTo>
                      <a:pt x="1182" y="1026"/>
                    </a:lnTo>
                    <a:lnTo>
                      <a:pt x="1182" y="1030"/>
                    </a:lnTo>
                    <a:lnTo>
                      <a:pt x="1181" y="1036"/>
                    </a:lnTo>
                    <a:lnTo>
                      <a:pt x="1179" y="1040"/>
                    </a:lnTo>
                    <a:lnTo>
                      <a:pt x="1177" y="1048"/>
                    </a:lnTo>
                    <a:lnTo>
                      <a:pt x="1179" y="1050"/>
                    </a:lnTo>
                    <a:lnTo>
                      <a:pt x="1179" y="1057"/>
                    </a:lnTo>
                    <a:lnTo>
                      <a:pt x="1177" y="1057"/>
                    </a:lnTo>
                    <a:lnTo>
                      <a:pt x="1177" y="1065"/>
                    </a:lnTo>
                    <a:lnTo>
                      <a:pt x="1177" y="1067"/>
                    </a:lnTo>
                    <a:lnTo>
                      <a:pt x="1175" y="1071"/>
                    </a:lnTo>
                    <a:lnTo>
                      <a:pt x="1175" y="1076"/>
                    </a:lnTo>
                    <a:lnTo>
                      <a:pt x="1177" y="1078"/>
                    </a:lnTo>
                    <a:lnTo>
                      <a:pt x="1181" y="1086"/>
                    </a:lnTo>
                    <a:lnTo>
                      <a:pt x="1186" y="1090"/>
                    </a:lnTo>
                    <a:lnTo>
                      <a:pt x="1192" y="1098"/>
                    </a:lnTo>
                    <a:lnTo>
                      <a:pt x="1198" y="1103"/>
                    </a:lnTo>
                    <a:lnTo>
                      <a:pt x="1198" y="1105"/>
                    </a:lnTo>
                    <a:lnTo>
                      <a:pt x="1204" y="1105"/>
                    </a:lnTo>
                    <a:lnTo>
                      <a:pt x="1206" y="1105"/>
                    </a:lnTo>
                    <a:lnTo>
                      <a:pt x="1207" y="1107"/>
                    </a:lnTo>
                    <a:lnTo>
                      <a:pt x="1215" y="1107"/>
                    </a:lnTo>
                    <a:lnTo>
                      <a:pt x="1221" y="1103"/>
                    </a:lnTo>
                    <a:lnTo>
                      <a:pt x="1230" y="1101"/>
                    </a:lnTo>
                    <a:lnTo>
                      <a:pt x="1234" y="1096"/>
                    </a:lnTo>
                    <a:lnTo>
                      <a:pt x="1242" y="1098"/>
                    </a:lnTo>
                    <a:lnTo>
                      <a:pt x="1242" y="1099"/>
                    </a:lnTo>
                    <a:lnTo>
                      <a:pt x="1248" y="1099"/>
                    </a:lnTo>
                    <a:lnTo>
                      <a:pt x="1253" y="1101"/>
                    </a:lnTo>
                    <a:lnTo>
                      <a:pt x="1259" y="1105"/>
                    </a:lnTo>
                    <a:lnTo>
                      <a:pt x="1265" y="1109"/>
                    </a:lnTo>
                    <a:lnTo>
                      <a:pt x="1271" y="1109"/>
                    </a:lnTo>
                    <a:lnTo>
                      <a:pt x="1282" y="1101"/>
                    </a:lnTo>
                    <a:lnTo>
                      <a:pt x="1288" y="1099"/>
                    </a:lnTo>
                    <a:lnTo>
                      <a:pt x="1288" y="1094"/>
                    </a:lnTo>
                    <a:lnTo>
                      <a:pt x="1292" y="1082"/>
                    </a:lnTo>
                    <a:lnTo>
                      <a:pt x="1298" y="1076"/>
                    </a:lnTo>
                    <a:lnTo>
                      <a:pt x="1309" y="1076"/>
                    </a:lnTo>
                    <a:lnTo>
                      <a:pt x="1309" y="1073"/>
                    </a:lnTo>
                    <a:lnTo>
                      <a:pt x="1319" y="1074"/>
                    </a:lnTo>
                    <a:lnTo>
                      <a:pt x="1330" y="1067"/>
                    </a:lnTo>
                    <a:lnTo>
                      <a:pt x="1336" y="1065"/>
                    </a:lnTo>
                    <a:lnTo>
                      <a:pt x="1344" y="1055"/>
                    </a:lnTo>
                    <a:lnTo>
                      <a:pt x="1348" y="1057"/>
                    </a:lnTo>
                    <a:lnTo>
                      <a:pt x="1351" y="1061"/>
                    </a:lnTo>
                    <a:lnTo>
                      <a:pt x="1348" y="1067"/>
                    </a:lnTo>
                    <a:lnTo>
                      <a:pt x="1348" y="1069"/>
                    </a:lnTo>
                    <a:lnTo>
                      <a:pt x="1340" y="1071"/>
                    </a:lnTo>
                    <a:lnTo>
                      <a:pt x="1346" y="1078"/>
                    </a:lnTo>
                    <a:lnTo>
                      <a:pt x="1346" y="1084"/>
                    </a:lnTo>
                    <a:lnTo>
                      <a:pt x="1338" y="1092"/>
                    </a:lnTo>
                    <a:lnTo>
                      <a:pt x="1344" y="1105"/>
                    </a:lnTo>
                    <a:lnTo>
                      <a:pt x="1349" y="1103"/>
                    </a:lnTo>
                    <a:lnTo>
                      <a:pt x="1353" y="1092"/>
                    </a:lnTo>
                    <a:lnTo>
                      <a:pt x="1348" y="1088"/>
                    </a:lnTo>
                    <a:lnTo>
                      <a:pt x="1348" y="1078"/>
                    </a:lnTo>
                    <a:lnTo>
                      <a:pt x="1365" y="1071"/>
                    </a:lnTo>
                    <a:lnTo>
                      <a:pt x="1363" y="1065"/>
                    </a:lnTo>
                    <a:lnTo>
                      <a:pt x="1369" y="1061"/>
                    </a:lnTo>
                    <a:lnTo>
                      <a:pt x="1374" y="1071"/>
                    </a:lnTo>
                    <a:lnTo>
                      <a:pt x="1382" y="1071"/>
                    </a:lnTo>
                    <a:lnTo>
                      <a:pt x="1392" y="1078"/>
                    </a:lnTo>
                    <a:lnTo>
                      <a:pt x="1392" y="1082"/>
                    </a:lnTo>
                    <a:lnTo>
                      <a:pt x="1405" y="1082"/>
                    </a:lnTo>
                    <a:lnTo>
                      <a:pt x="1420" y="1082"/>
                    </a:lnTo>
                    <a:lnTo>
                      <a:pt x="1428" y="1088"/>
                    </a:lnTo>
                    <a:lnTo>
                      <a:pt x="1440" y="1088"/>
                    </a:lnTo>
                    <a:lnTo>
                      <a:pt x="1445" y="1086"/>
                    </a:lnTo>
                    <a:lnTo>
                      <a:pt x="1445" y="1082"/>
                    </a:lnTo>
                    <a:lnTo>
                      <a:pt x="1465" y="1080"/>
                    </a:lnTo>
                    <a:lnTo>
                      <a:pt x="1482" y="1080"/>
                    </a:lnTo>
                    <a:lnTo>
                      <a:pt x="1470" y="1084"/>
                    </a:lnTo>
                    <a:lnTo>
                      <a:pt x="1474" y="1090"/>
                    </a:lnTo>
                    <a:lnTo>
                      <a:pt x="1484" y="1092"/>
                    </a:lnTo>
                    <a:lnTo>
                      <a:pt x="1497" y="1099"/>
                    </a:lnTo>
                    <a:lnTo>
                      <a:pt x="1499" y="1111"/>
                    </a:lnTo>
                    <a:lnTo>
                      <a:pt x="1505" y="1111"/>
                    </a:lnTo>
                    <a:lnTo>
                      <a:pt x="1511" y="1115"/>
                    </a:lnTo>
                    <a:lnTo>
                      <a:pt x="1520" y="1119"/>
                    </a:lnTo>
                    <a:lnTo>
                      <a:pt x="1528" y="1128"/>
                    </a:lnTo>
                    <a:lnTo>
                      <a:pt x="1528" y="1136"/>
                    </a:lnTo>
                    <a:lnTo>
                      <a:pt x="1534" y="1136"/>
                    </a:lnTo>
                    <a:lnTo>
                      <a:pt x="1541" y="1144"/>
                    </a:lnTo>
                    <a:lnTo>
                      <a:pt x="1547" y="1147"/>
                    </a:lnTo>
                    <a:lnTo>
                      <a:pt x="1562" y="1149"/>
                    </a:lnTo>
                    <a:lnTo>
                      <a:pt x="1564" y="1147"/>
                    </a:lnTo>
                    <a:lnTo>
                      <a:pt x="1576" y="1145"/>
                    </a:lnTo>
                    <a:lnTo>
                      <a:pt x="1591" y="1151"/>
                    </a:lnTo>
                    <a:lnTo>
                      <a:pt x="1597" y="1151"/>
                    </a:lnTo>
                    <a:lnTo>
                      <a:pt x="1607" y="1153"/>
                    </a:lnTo>
                    <a:lnTo>
                      <a:pt x="1622" y="1169"/>
                    </a:lnTo>
                    <a:lnTo>
                      <a:pt x="1624" y="1172"/>
                    </a:lnTo>
                    <a:lnTo>
                      <a:pt x="1628" y="1172"/>
                    </a:lnTo>
                    <a:lnTo>
                      <a:pt x="1632" y="1180"/>
                    </a:lnTo>
                    <a:lnTo>
                      <a:pt x="1639" y="1205"/>
                    </a:lnTo>
                    <a:lnTo>
                      <a:pt x="1647" y="1207"/>
                    </a:lnTo>
                    <a:lnTo>
                      <a:pt x="1647" y="1216"/>
                    </a:lnTo>
                    <a:lnTo>
                      <a:pt x="1637" y="1228"/>
                    </a:lnTo>
                    <a:lnTo>
                      <a:pt x="1641" y="1232"/>
                    </a:lnTo>
                    <a:lnTo>
                      <a:pt x="1666" y="1234"/>
                    </a:lnTo>
                    <a:lnTo>
                      <a:pt x="1666" y="1247"/>
                    </a:lnTo>
                    <a:lnTo>
                      <a:pt x="1678" y="1238"/>
                    </a:lnTo>
                    <a:lnTo>
                      <a:pt x="1693" y="1243"/>
                    </a:lnTo>
                    <a:lnTo>
                      <a:pt x="1718" y="1251"/>
                    </a:lnTo>
                    <a:lnTo>
                      <a:pt x="1724" y="1259"/>
                    </a:lnTo>
                    <a:lnTo>
                      <a:pt x="1722" y="1268"/>
                    </a:lnTo>
                    <a:lnTo>
                      <a:pt x="1737" y="1263"/>
                    </a:lnTo>
                    <a:lnTo>
                      <a:pt x="1766" y="1272"/>
                    </a:lnTo>
                    <a:lnTo>
                      <a:pt x="1785" y="1270"/>
                    </a:lnTo>
                    <a:lnTo>
                      <a:pt x="1806" y="1282"/>
                    </a:lnTo>
                    <a:lnTo>
                      <a:pt x="1823" y="1297"/>
                    </a:lnTo>
                    <a:lnTo>
                      <a:pt x="1833" y="1301"/>
                    </a:lnTo>
                    <a:lnTo>
                      <a:pt x="1848" y="1301"/>
                    </a:lnTo>
                    <a:lnTo>
                      <a:pt x="1852" y="1307"/>
                    </a:lnTo>
                    <a:lnTo>
                      <a:pt x="1856" y="1324"/>
                    </a:lnTo>
                    <a:lnTo>
                      <a:pt x="1860" y="1334"/>
                    </a:lnTo>
                    <a:lnTo>
                      <a:pt x="1852" y="1357"/>
                    </a:lnTo>
                    <a:lnTo>
                      <a:pt x="1846" y="1364"/>
                    </a:lnTo>
                    <a:lnTo>
                      <a:pt x="1827" y="1385"/>
                    </a:lnTo>
                    <a:lnTo>
                      <a:pt x="1818" y="1399"/>
                    </a:lnTo>
                    <a:lnTo>
                      <a:pt x="1808" y="1414"/>
                    </a:lnTo>
                    <a:lnTo>
                      <a:pt x="1804" y="1414"/>
                    </a:lnTo>
                    <a:lnTo>
                      <a:pt x="1800" y="1424"/>
                    </a:lnTo>
                    <a:lnTo>
                      <a:pt x="1800" y="1451"/>
                    </a:lnTo>
                    <a:lnTo>
                      <a:pt x="1797" y="1472"/>
                    </a:lnTo>
                    <a:lnTo>
                      <a:pt x="1795" y="1481"/>
                    </a:lnTo>
                    <a:lnTo>
                      <a:pt x="1791" y="1487"/>
                    </a:lnTo>
                    <a:lnTo>
                      <a:pt x="1789" y="1506"/>
                    </a:lnTo>
                    <a:lnTo>
                      <a:pt x="1773" y="1525"/>
                    </a:lnTo>
                    <a:lnTo>
                      <a:pt x="1772" y="1541"/>
                    </a:lnTo>
                    <a:lnTo>
                      <a:pt x="1760" y="1547"/>
                    </a:lnTo>
                    <a:lnTo>
                      <a:pt x="1756" y="1556"/>
                    </a:lnTo>
                    <a:lnTo>
                      <a:pt x="1743" y="1556"/>
                    </a:lnTo>
                    <a:lnTo>
                      <a:pt x="1720" y="1560"/>
                    </a:lnTo>
                    <a:lnTo>
                      <a:pt x="1710" y="1568"/>
                    </a:lnTo>
                    <a:lnTo>
                      <a:pt x="1695" y="1572"/>
                    </a:lnTo>
                    <a:lnTo>
                      <a:pt x="1679" y="1583"/>
                    </a:lnTo>
                    <a:lnTo>
                      <a:pt x="1666" y="1598"/>
                    </a:lnTo>
                    <a:lnTo>
                      <a:pt x="1666" y="1608"/>
                    </a:lnTo>
                    <a:lnTo>
                      <a:pt x="1666" y="1618"/>
                    </a:lnTo>
                    <a:lnTo>
                      <a:pt x="1666" y="1633"/>
                    </a:lnTo>
                    <a:lnTo>
                      <a:pt x="1662" y="1641"/>
                    </a:lnTo>
                    <a:lnTo>
                      <a:pt x="1653" y="1648"/>
                    </a:lnTo>
                    <a:lnTo>
                      <a:pt x="1637" y="1675"/>
                    </a:lnTo>
                    <a:lnTo>
                      <a:pt x="1624" y="1687"/>
                    </a:lnTo>
                    <a:lnTo>
                      <a:pt x="1614" y="1696"/>
                    </a:lnTo>
                    <a:lnTo>
                      <a:pt x="1608" y="1710"/>
                    </a:lnTo>
                    <a:lnTo>
                      <a:pt x="1601" y="1719"/>
                    </a:lnTo>
                    <a:lnTo>
                      <a:pt x="1593" y="1729"/>
                    </a:lnTo>
                    <a:lnTo>
                      <a:pt x="1578" y="1739"/>
                    </a:lnTo>
                    <a:lnTo>
                      <a:pt x="1566" y="1735"/>
                    </a:lnTo>
                    <a:lnTo>
                      <a:pt x="1561" y="1737"/>
                    </a:lnTo>
                    <a:lnTo>
                      <a:pt x="1547" y="1729"/>
                    </a:lnTo>
                    <a:lnTo>
                      <a:pt x="1537" y="1729"/>
                    </a:lnTo>
                    <a:lnTo>
                      <a:pt x="1530" y="1721"/>
                    </a:lnTo>
                    <a:lnTo>
                      <a:pt x="1528" y="1729"/>
                    </a:lnTo>
                    <a:lnTo>
                      <a:pt x="1547" y="1742"/>
                    </a:lnTo>
                    <a:lnTo>
                      <a:pt x="1543" y="1752"/>
                    </a:lnTo>
                    <a:lnTo>
                      <a:pt x="1553" y="1762"/>
                    </a:lnTo>
                    <a:lnTo>
                      <a:pt x="1551" y="1767"/>
                    </a:lnTo>
                    <a:lnTo>
                      <a:pt x="1537" y="1788"/>
                    </a:lnTo>
                    <a:lnTo>
                      <a:pt x="1518" y="1798"/>
                    </a:lnTo>
                    <a:lnTo>
                      <a:pt x="1490" y="1802"/>
                    </a:lnTo>
                    <a:lnTo>
                      <a:pt x="1474" y="1800"/>
                    </a:lnTo>
                    <a:lnTo>
                      <a:pt x="1478" y="1810"/>
                    </a:lnTo>
                    <a:lnTo>
                      <a:pt x="1474" y="1821"/>
                    </a:lnTo>
                    <a:lnTo>
                      <a:pt x="1478" y="1829"/>
                    </a:lnTo>
                    <a:lnTo>
                      <a:pt x="1470" y="1834"/>
                    </a:lnTo>
                    <a:lnTo>
                      <a:pt x="1455" y="1838"/>
                    </a:lnTo>
                    <a:lnTo>
                      <a:pt x="1442" y="1831"/>
                    </a:lnTo>
                    <a:lnTo>
                      <a:pt x="1436" y="1836"/>
                    </a:lnTo>
                    <a:lnTo>
                      <a:pt x="1438" y="1854"/>
                    </a:lnTo>
                    <a:lnTo>
                      <a:pt x="1447" y="1858"/>
                    </a:lnTo>
                    <a:lnTo>
                      <a:pt x="1455" y="1854"/>
                    </a:lnTo>
                    <a:lnTo>
                      <a:pt x="1459" y="1861"/>
                    </a:lnTo>
                    <a:lnTo>
                      <a:pt x="1445" y="1867"/>
                    </a:lnTo>
                    <a:lnTo>
                      <a:pt x="1434" y="1877"/>
                    </a:lnTo>
                    <a:lnTo>
                      <a:pt x="1434" y="1892"/>
                    </a:lnTo>
                    <a:lnTo>
                      <a:pt x="1430" y="1904"/>
                    </a:lnTo>
                    <a:lnTo>
                      <a:pt x="1415" y="1904"/>
                    </a:lnTo>
                    <a:lnTo>
                      <a:pt x="1405" y="1911"/>
                    </a:lnTo>
                    <a:lnTo>
                      <a:pt x="1399" y="1925"/>
                    </a:lnTo>
                    <a:lnTo>
                      <a:pt x="1415" y="1938"/>
                    </a:lnTo>
                    <a:lnTo>
                      <a:pt x="1428" y="1942"/>
                    </a:lnTo>
                    <a:lnTo>
                      <a:pt x="1424" y="1957"/>
                    </a:lnTo>
                    <a:lnTo>
                      <a:pt x="1407" y="1969"/>
                    </a:lnTo>
                    <a:lnTo>
                      <a:pt x="1395" y="1988"/>
                    </a:lnTo>
                    <a:lnTo>
                      <a:pt x="1386" y="1996"/>
                    </a:lnTo>
                    <a:lnTo>
                      <a:pt x="1378" y="2005"/>
                    </a:lnTo>
                    <a:lnTo>
                      <a:pt x="1384" y="2023"/>
                    </a:lnTo>
                    <a:lnTo>
                      <a:pt x="1394" y="2034"/>
                    </a:lnTo>
                    <a:lnTo>
                      <a:pt x="1386" y="2032"/>
                    </a:lnTo>
                    <a:lnTo>
                      <a:pt x="1376" y="2032"/>
                    </a:lnTo>
                    <a:lnTo>
                      <a:pt x="1369" y="2038"/>
                    </a:lnTo>
                    <a:lnTo>
                      <a:pt x="1355" y="2046"/>
                    </a:lnTo>
                    <a:lnTo>
                      <a:pt x="1353" y="2063"/>
                    </a:lnTo>
                    <a:lnTo>
                      <a:pt x="1348" y="2063"/>
                    </a:lnTo>
                    <a:lnTo>
                      <a:pt x="1332" y="2057"/>
                    </a:lnTo>
                    <a:lnTo>
                      <a:pt x="1315" y="2044"/>
                    </a:lnTo>
                    <a:lnTo>
                      <a:pt x="1298" y="2032"/>
                    </a:lnTo>
                    <a:lnTo>
                      <a:pt x="1294" y="2023"/>
                    </a:lnTo>
                    <a:lnTo>
                      <a:pt x="1298" y="2011"/>
                    </a:lnTo>
                    <a:lnTo>
                      <a:pt x="1292" y="1998"/>
                    </a:lnTo>
                    <a:lnTo>
                      <a:pt x="1290" y="1969"/>
                    </a:lnTo>
                    <a:lnTo>
                      <a:pt x="1294" y="1950"/>
                    </a:lnTo>
                    <a:lnTo>
                      <a:pt x="1309" y="1936"/>
                    </a:lnTo>
                    <a:lnTo>
                      <a:pt x="1288" y="1930"/>
                    </a:lnTo>
                    <a:lnTo>
                      <a:pt x="1301" y="1915"/>
                    </a:lnTo>
                    <a:lnTo>
                      <a:pt x="1307" y="1886"/>
                    </a:lnTo>
                    <a:lnTo>
                      <a:pt x="1321" y="1892"/>
                    </a:lnTo>
                    <a:lnTo>
                      <a:pt x="1330" y="1858"/>
                    </a:lnTo>
                    <a:lnTo>
                      <a:pt x="1319" y="1854"/>
                    </a:lnTo>
                    <a:lnTo>
                      <a:pt x="1315" y="1875"/>
                    </a:lnTo>
                    <a:lnTo>
                      <a:pt x="1307" y="1871"/>
                    </a:lnTo>
                    <a:lnTo>
                      <a:pt x="1311" y="1848"/>
                    </a:lnTo>
                    <a:lnTo>
                      <a:pt x="1317" y="1817"/>
                    </a:lnTo>
                    <a:lnTo>
                      <a:pt x="1321" y="1806"/>
                    </a:lnTo>
                    <a:lnTo>
                      <a:pt x="1319" y="1790"/>
                    </a:lnTo>
                    <a:lnTo>
                      <a:pt x="1317" y="1773"/>
                    </a:lnTo>
                    <a:lnTo>
                      <a:pt x="1323" y="1771"/>
                    </a:lnTo>
                    <a:lnTo>
                      <a:pt x="1332" y="1746"/>
                    </a:lnTo>
                    <a:lnTo>
                      <a:pt x="1342" y="1721"/>
                    </a:lnTo>
                    <a:lnTo>
                      <a:pt x="1348" y="1698"/>
                    </a:lnTo>
                    <a:lnTo>
                      <a:pt x="1344" y="1673"/>
                    </a:lnTo>
                    <a:lnTo>
                      <a:pt x="1348" y="1664"/>
                    </a:lnTo>
                    <a:lnTo>
                      <a:pt x="1348" y="1644"/>
                    </a:lnTo>
                    <a:lnTo>
                      <a:pt x="1355" y="1625"/>
                    </a:lnTo>
                    <a:lnTo>
                      <a:pt x="1357" y="1596"/>
                    </a:lnTo>
                    <a:lnTo>
                      <a:pt x="1361" y="1566"/>
                    </a:lnTo>
                    <a:lnTo>
                      <a:pt x="1365" y="1531"/>
                    </a:lnTo>
                    <a:lnTo>
                      <a:pt x="1365" y="1508"/>
                    </a:lnTo>
                    <a:lnTo>
                      <a:pt x="1361" y="1489"/>
                    </a:lnTo>
                    <a:lnTo>
                      <a:pt x="1348" y="1479"/>
                    </a:lnTo>
                    <a:lnTo>
                      <a:pt x="1348" y="1476"/>
                    </a:lnTo>
                    <a:lnTo>
                      <a:pt x="1319" y="1460"/>
                    </a:lnTo>
                    <a:lnTo>
                      <a:pt x="1294" y="1445"/>
                    </a:lnTo>
                    <a:lnTo>
                      <a:pt x="1282" y="1435"/>
                    </a:lnTo>
                    <a:lnTo>
                      <a:pt x="1278" y="1424"/>
                    </a:lnTo>
                    <a:lnTo>
                      <a:pt x="1280" y="1420"/>
                    </a:lnTo>
                    <a:lnTo>
                      <a:pt x="1269" y="1401"/>
                    </a:lnTo>
                    <a:lnTo>
                      <a:pt x="1253" y="1376"/>
                    </a:lnTo>
                    <a:lnTo>
                      <a:pt x="1242" y="1349"/>
                    </a:lnTo>
                    <a:lnTo>
                      <a:pt x="1236" y="1341"/>
                    </a:lnTo>
                    <a:lnTo>
                      <a:pt x="1232" y="1332"/>
                    </a:lnTo>
                    <a:lnTo>
                      <a:pt x="1219" y="1322"/>
                    </a:lnTo>
                    <a:lnTo>
                      <a:pt x="1211" y="1316"/>
                    </a:lnTo>
                    <a:lnTo>
                      <a:pt x="1215" y="1311"/>
                    </a:lnTo>
                    <a:lnTo>
                      <a:pt x="1207" y="1295"/>
                    </a:lnTo>
                    <a:lnTo>
                      <a:pt x="1213" y="1286"/>
                    </a:lnTo>
                    <a:lnTo>
                      <a:pt x="1223" y="1278"/>
                    </a:lnTo>
                    <a:lnTo>
                      <a:pt x="1232" y="1268"/>
                    </a:lnTo>
                    <a:lnTo>
                      <a:pt x="1229" y="1261"/>
                    </a:lnTo>
                    <a:lnTo>
                      <a:pt x="1223" y="1268"/>
                    </a:lnTo>
                    <a:lnTo>
                      <a:pt x="1215" y="1261"/>
                    </a:lnTo>
                    <a:lnTo>
                      <a:pt x="1217" y="1257"/>
                    </a:lnTo>
                    <a:lnTo>
                      <a:pt x="1215" y="1245"/>
                    </a:lnTo>
                    <a:lnTo>
                      <a:pt x="1219" y="1243"/>
                    </a:lnTo>
                    <a:lnTo>
                      <a:pt x="1223" y="1234"/>
                    </a:lnTo>
                    <a:lnTo>
                      <a:pt x="1229" y="1226"/>
                    </a:lnTo>
                    <a:lnTo>
                      <a:pt x="1227" y="1218"/>
                    </a:lnTo>
                    <a:lnTo>
                      <a:pt x="1234" y="1216"/>
                    </a:lnTo>
                    <a:lnTo>
                      <a:pt x="1244" y="1211"/>
                    </a:lnTo>
                    <a:lnTo>
                      <a:pt x="1242" y="1207"/>
                    </a:lnTo>
                    <a:lnTo>
                      <a:pt x="1246" y="1207"/>
                    </a:lnTo>
                    <a:lnTo>
                      <a:pt x="1246" y="1199"/>
                    </a:lnTo>
                    <a:lnTo>
                      <a:pt x="1250" y="1193"/>
                    </a:lnTo>
                    <a:lnTo>
                      <a:pt x="1255" y="1192"/>
                    </a:lnTo>
                    <a:lnTo>
                      <a:pt x="1263" y="1184"/>
                    </a:lnTo>
                    <a:lnTo>
                      <a:pt x="1269" y="1176"/>
                    </a:lnTo>
                    <a:lnTo>
                      <a:pt x="1263" y="1172"/>
                    </a:lnTo>
                    <a:lnTo>
                      <a:pt x="1265" y="1167"/>
                    </a:lnTo>
                    <a:lnTo>
                      <a:pt x="1261" y="1153"/>
                    </a:lnTo>
                    <a:lnTo>
                      <a:pt x="1265" y="1149"/>
                    </a:lnTo>
                    <a:lnTo>
                      <a:pt x="1263" y="1138"/>
                    </a:lnTo>
                    <a:lnTo>
                      <a:pt x="1257" y="1128"/>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7" name="Freeform 177">
                <a:extLst>
                  <a:ext uri="{FF2B5EF4-FFF2-40B4-BE49-F238E27FC236}">
                    <a16:creationId xmlns:a16="http://schemas.microsoft.com/office/drawing/2014/main" id="{5B9652CB-27B9-5965-8050-70A53048F4B9}"/>
                  </a:ext>
                </a:extLst>
              </p:cNvPr>
              <p:cNvSpPr>
                <a:spLocks/>
              </p:cNvSpPr>
              <p:nvPr/>
            </p:nvSpPr>
            <p:spPr bwMode="auto">
              <a:xfrm>
                <a:off x="1728789" y="2489343"/>
                <a:ext cx="404813" cy="192175"/>
              </a:xfrm>
              <a:custGeom>
                <a:avLst/>
                <a:gdLst>
                  <a:gd name="T0" fmla="*/ 57 w 255"/>
                  <a:gd name="T1" fmla="*/ 0 h 121"/>
                  <a:gd name="T2" fmla="*/ 73 w 255"/>
                  <a:gd name="T3" fmla="*/ 6 h 121"/>
                  <a:gd name="T4" fmla="*/ 65 w 255"/>
                  <a:gd name="T5" fmla="*/ 18 h 121"/>
                  <a:gd name="T6" fmla="*/ 98 w 255"/>
                  <a:gd name="T7" fmla="*/ 12 h 121"/>
                  <a:gd name="T8" fmla="*/ 115 w 255"/>
                  <a:gd name="T9" fmla="*/ 25 h 121"/>
                  <a:gd name="T10" fmla="*/ 132 w 255"/>
                  <a:gd name="T11" fmla="*/ 12 h 121"/>
                  <a:gd name="T12" fmla="*/ 144 w 255"/>
                  <a:gd name="T13" fmla="*/ 19 h 121"/>
                  <a:gd name="T14" fmla="*/ 155 w 255"/>
                  <a:gd name="T15" fmla="*/ 44 h 121"/>
                  <a:gd name="T16" fmla="*/ 161 w 255"/>
                  <a:gd name="T17" fmla="*/ 35 h 121"/>
                  <a:gd name="T18" fmla="*/ 153 w 255"/>
                  <a:gd name="T19" fmla="*/ 6 h 121"/>
                  <a:gd name="T20" fmla="*/ 165 w 255"/>
                  <a:gd name="T21" fmla="*/ 2 h 121"/>
                  <a:gd name="T22" fmla="*/ 178 w 255"/>
                  <a:gd name="T23" fmla="*/ 8 h 121"/>
                  <a:gd name="T24" fmla="*/ 194 w 255"/>
                  <a:gd name="T25" fmla="*/ 18 h 121"/>
                  <a:gd name="T26" fmla="*/ 203 w 255"/>
                  <a:gd name="T27" fmla="*/ 42 h 121"/>
                  <a:gd name="T28" fmla="*/ 207 w 255"/>
                  <a:gd name="T29" fmla="*/ 62 h 121"/>
                  <a:gd name="T30" fmla="*/ 230 w 255"/>
                  <a:gd name="T31" fmla="*/ 75 h 121"/>
                  <a:gd name="T32" fmla="*/ 255 w 255"/>
                  <a:gd name="T33" fmla="*/ 87 h 121"/>
                  <a:gd name="T34" fmla="*/ 253 w 255"/>
                  <a:gd name="T35" fmla="*/ 96 h 121"/>
                  <a:gd name="T36" fmla="*/ 232 w 255"/>
                  <a:gd name="T37" fmla="*/ 98 h 121"/>
                  <a:gd name="T38" fmla="*/ 242 w 255"/>
                  <a:gd name="T39" fmla="*/ 108 h 121"/>
                  <a:gd name="T40" fmla="*/ 236 w 255"/>
                  <a:gd name="T41" fmla="*/ 117 h 121"/>
                  <a:gd name="T42" fmla="*/ 211 w 255"/>
                  <a:gd name="T43" fmla="*/ 113 h 121"/>
                  <a:gd name="T44" fmla="*/ 186 w 255"/>
                  <a:gd name="T45" fmla="*/ 106 h 121"/>
                  <a:gd name="T46" fmla="*/ 171 w 255"/>
                  <a:gd name="T47" fmla="*/ 108 h 121"/>
                  <a:gd name="T48" fmla="*/ 146 w 255"/>
                  <a:gd name="T49" fmla="*/ 117 h 121"/>
                  <a:gd name="T50" fmla="*/ 107 w 255"/>
                  <a:gd name="T51" fmla="*/ 119 h 121"/>
                  <a:gd name="T52" fmla="*/ 84 w 255"/>
                  <a:gd name="T53" fmla="*/ 121 h 121"/>
                  <a:gd name="T54" fmla="*/ 77 w 255"/>
                  <a:gd name="T55" fmla="*/ 112 h 121"/>
                  <a:gd name="T56" fmla="*/ 57 w 255"/>
                  <a:gd name="T57" fmla="*/ 104 h 121"/>
                  <a:gd name="T58" fmla="*/ 44 w 255"/>
                  <a:gd name="T59" fmla="*/ 106 h 121"/>
                  <a:gd name="T60" fmla="*/ 29 w 255"/>
                  <a:gd name="T61" fmla="*/ 89 h 121"/>
                  <a:gd name="T62" fmla="*/ 38 w 255"/>
                  <a:gd name="T63" fmla="*/ 85 h 121"/>
                  <a:gd name="T64" fmla="*/ 59 w 255"/>
                  <a:gd name="T65" fmla="*/ 79 h 121"/>
                  <a:gd name="T66" fmla="*/ 78 w 255"/>
                  <a:gd name="T67" fmla="*/ 81 h 121"/>
                  <a:gd name="T68" fmla="*/ 98 w 255"/>
                  <a:gd name="T69" fmla="*/ 77 h 121"/>
                  <a:gd name="T70" fmla="*/ 71 w 255"/>
                  <a:gd name="T71" fmla="*/ 71 h 121"/>
                  <a:gd name="T72" fmla="*/ 40 w 255"/>
                  <a:gd name="T73" fmla="*/ 73 h 121"/>
                  <a:gd name="T74" fmla="*/ 19 w 255"/>
                  <a:gd name="T75" fmla="*/ 73 h 121"/>
                  <a:gd name="T76" fmla="*/ 13 w 255"/>
                  <a:gd name="T77" fmla="*/ 64 h 121"/>
                  <a:gd name="T78" fmla="*/ 44 w 255"/>
                  <a:gd name="T79" fmla="*/ 54 h 121"/>
                  <a:gd name="T80" fmla="*/ 23 w 255"/>
                  <a:gd name="T81" fmla="*/ 54 h 121"/>
                  <a:gd name="T82" fmla="*/ 0 w 255"/>
                  <a:gd name="T83" fmla="*/ 46 h 121"/>
                  <a:gd name="T84" fmla="*/ 11 w 255"/>
                  <a:gd name="T85" fmla="*/ 27 h 121"/>
                  <a:gd name="T86" fmla="*/ 21 w 255"/>
                  <a:gd name="T87" fmla="*/ 18 h 121"/>
                  <a:gd name="T88" fmla="*/ 57 w 255"/>
                  <a:gd name="T8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5" h="121">
                    <a:moveTo>
                      <a:pt x="57" y="0"/>
                    </a:moveTo>
                    <a:lnTo>
                      <a:pt x="73" y="6"/>
                    </a:lnTo>
                    <a:lnTo>
                      <a:pt x="65" y="18"/>
                    </a:lnTo>
                    <a:lnTo>
                      <a:pt x="98" y="12"/>
                    </a:lnTo>
                    <a:lnTo>
                      <a:pt x="115" y="25"/>
                    </a:lnTo>
                    <a:lnTo>
                      <a:pt x="132" y="12"/>
                    </a:lnTo>
                    <a:lnTo>
                      <a:pt x="144" y="19"/>
                    </a:lnTo>
                    <a:lnTo>
                      <a:pt x="155" y="44"/>
                    </a:lnTo>
                    <a:lnTo>
                      <a:pt x="161" y="35"/>
                    </a:lnTo>
                    <a:lnTo>
                      <a:pt x="153" y="6"/>
                    </a:lnTo>
                    <a:lnTo>
                      <a:pt x="165" y="2"/>
                    </a:lnTo>
                    <a:lnTo>
                      <a:pt x="178" y="8"/>
                    </a:lnTo>
                    <a:lnTo>
                      <a:pt x="194" y="18"/>
                    </a:lnTo>
                    <a:lnTo>
                      <a:pt x="203" y="42"/>
                    </a:lnTo>
                    <a:lnTo>
                      <a:pt x="207" y="62"/>
                    </a:lnTo>
                    <a:lnTo>
                      <a:pt x="230" y="75"/>
                    </a:lnTo>
                    <a:lnTo>
                      <a:pt x="255" y="87"/>
                    </a:lnTo>
                    <a:lnTo>
                      <a:pt x="253" y="96"/>
                    </a:lnTo>
                    <a:lnTo>
                      <a:pt x="232" y="98"/>
                    </a:lnTo>
                    <a:lnTo>
                      <a:pt x="242" y="108"/>
                    </a:lnTo>
                    <a:lnTo>
                      <a:pt x="236" y="117"/>
                    </a:lnTo>
                    <a:lnTo>
                      <a:pt x="211" y="113"/>
                    </a:lnTo>
                    <a:lnTo>
                      <a:pt x="186" y="106"/>
                    </a:lnTo>
                    <a:lnTo>
                      <a:pt x="171" y="108"/>
                    </a:lnTo>
                    <a:lnTo>
                      <a:pt x="146" y="117"/>
                    </a:lnTo>
                    <a:lnTo>
                      <a:pt x="107" y="119"/>
                    </a:lnTo>
                    <a:lnTo>
                      <a:pt x="84" y="121"/>
                    </a:lnTo>
                    <a:lnTo>
                      <a:pt x="77" y="112"/>
                    </a:lnTo>
                    <a:lnTo>
                      <a:pt x="57" y="104"/>
                    </a:lnTo>
                    <a:lnTo>
                      <a:pt x="44" y="106"/>
                    </a:lnTo>
                    <a:lnTo>
                      <a:pt x="29" y="89"/>
                    </a:lnTo>
                    <a:lnTo>
                      <a:pt x="38" y="85"/>
                    </a:lnTo>
                    <a:lnTo>
                      <a:pt x="59" y="79"/>
                    </a:lnTo>
                    <a:lnTo>
                      <a:pt x="78" y="81"/>
                    </a:lnTo>
                    <a:lnTo>
                      <a:pt x="98" y="77"/>
                    </a:lnTo>
                    <a:lnTo>
                      <a:pt x="71" y="71"/>
                    </a:lnTo>
                    <a:lnTo>
                      <a:pt x="40" y="73"/>
                    </a:lnTo>
                    <a:lnTo>
                      <a:pt x="19" y="73"/>
                    </a:lnTo>
                    <a:lnTo>
                      <a:pt x="13" y="64"/>
                    </a:lnTo>
                    <a:lnTo>
                      <a:pt x="44" y="54"/>
                    </a:lnTo>
                    <a:lnTo>
                      <a:pt x="23" y="54"/>
                    </a:lnTo>
                    <a:lnTo>
                      <a:pt x="0" y="46"/>
                    </a:lnTo>
                    <a:lnTo>
                      <a:pt x="11" y="27"/>
                    </a:lnTo>
                    <a:lnTo>
                      <a:pt x="21" y="18"/>
                    </a:lnTo>
                    <a:lnTo>
                      <a:pt x="5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8" name="Freeform 179">
                <a:extLst>
                  <a:ext uri="{FF2B5EF4-FFF2-40B4-BE49-F238E27FC236}">
                    <a16:creationId xmlns:a16="http://schemas.microsoft.com/office/drawing/2014/main" id="{08BB1764-43F5-91AE-0EFD-45001EA316A5}"/>
                  </a:ext>
                </a:extLst>
              </p:cNvPr>
              <p:cNvSpPr>
                <a:spLocks/>
              </p:cNvSpPr>
              <p:nvPr/>
            </p:nvSpPr>
            <p:spPr bwMode="auto">
              <a:xfrm>
                <a:off x="2005014" y="2478225"/>
                <a:ext cx="52388" cy="36530"/>
              </a:xfrm>
              <a:custGeom>
                <a:avLst/>
                <a:gdLst>
                  <a:gd name="T0" fmla="*/ 23 w 33"/>
                  <a:gd name="T1" fmla="*/ 0 h 23"/>
                  <a:gd name="T2" fmla="*/ 33 w 33"/>
                  <a:gd name="T3" fmla="*/ 5 h 23"/>
                  <a:gd name="T4" fmla="*/ 21 w 33"/>
                  <a:gd name="T5" fmla="*/ 23 h 23"/>
                  <a:gd name="T6" fmla="*/ 0 w 33"/>
                  <a:gd name="T7" fmla="*/ 5 h 23"/>
                  <a:gd name="T8" fmla="*/ 4 w 33"/>
                  <a:gd name="T9" fmla="*/ 0 h 23"/>
                  <a:gd name="T10" fmla="*/ 23 w 33"/>
                  <a:gd name="T11" fmla="*/ 0 h 23"/>
                </a:gdLst>
                <a:ahLst/>
                <a:cxnLst>
                  <a:cxn ang="0">
                    <a:pos x="T0" y="T1"/>
                  </a:cxn>
                  <a:cxn ang="0">
                    <a:pos x="T2" y="T3"/>
                  </a:cxn>
                  <a:cxn ang="0">
                    <a:pos x="T4" y="T5"/>
                  </a:cxn>
                  <a:cxn ang="0">
                    <a:pos x="T6" y="T7"/>
                  </a:cxn>
                  <a:cxn ang="0">
                    <a:pos x="T8" y="T9"/>
                  </a:cxn>
                  <a:cxn ang="0">
                    <a:pos x="T10" y="T11"/>
                  </a:cxn>
                </a:cxnLst>
                <a:rect l="0" t="0" r="r" b="b"/>
                <a:pathLst>
                  <a:path w="33" h="23">
                    <a:moveTo>
                      <a:pt x="23" y="0"/>
                    </a:moveTo>
                    <a:lnTo>
                      <a:pt x="33" y="5"/>
                    </a:lnTo>
                    <a:lnTo>
                      <a:pt x="21" y="23"/>
                    </a:lnTo>
                    <a:lnTo>
                      <a:pt x="0" y="5"/>
                    </a:lnTo>
                    <a:lnTo>
                      <a:pt x="4"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9" name="Freeform 181">
                <a:extLst>
                  <a:ext uri="{FF2B5EF4-FFF2-40B4-BE49-F238E27FC236}">
                    <a16:creationId xmlns:a16="http://schemas.microsoft.com/office/drawing/2014/main" id="{DCA56F6E-FA47-C07F-B5DD-DD94113EEF46}"/>
                  </a:ext>
                </a:extLst>
              </p:cNvPr>
              <p:cNvSpPr>
                <a:spLocks/>
              </p:cNvSpPr>
              <p:nvPr/>
            </p:nvSpPr>
            <p:spPr bwMode="auto">
              <a:xfrm>
                <a:off x="2578101" y="2471872"/>
                <a:ext cx="103188" cy="42882"/>
              </a:xfrm>
              <a:custGeom>
                <a:avLst/>
                <a:gdLst>
                  <a:gd name="T0" fmla="*/ 8 w 65"/>
                  <a:gd name="T1" fmla="*/ 0 h 27"/>
                  <a:gd name="T2" fmla="*/ 38 w 65"/>
                  <a:gd name="T3" fmla="*/ 2 h 27"/>
                  <a:gd name="T4" fmla="*/ 63 w 65"/>
                  <a:gd name="T5" fmla="*/ 17 h 27"/>
                  <a:gd name="T6" fmla="*/ 65 w 65"/>
                  <a:gd name="T7" fmla="*/ 25 h 27"/>
                  <a:gd name="T8" fmla="*/ 50 w 65"/>
                  <a:gd name="T9" fmla="*/ 25 h 27"/>
                  <a:gd name="T10" fmla="*/ 35 w 65"/>
                  <a:gd name="T11" fmla="*/ 25 h 27"/>
                  <a:gd name="T12" fmla="*/ 19 w 65"/>
                  <a:gd name="T13" fmla="*/ 27 h 27"/>
                  <a:gd name="T14" fmla="*/ 17 w 65"/>
                  <a:gd name="T15" fmla="*/ 25 h 27"/>
                  <a:gd name="T16" fmla="*/ 0 w 65"/>
                  <a:gd name="T17" fmla="*/ 11 h 27"/>
                  <a:gd name="T18" fmla="*/ 0 w 65"/>
                  <a:gd name="T19" fmla="*/ 2 h 27"/>
                  <a:gd name="T20" fmla="*/ 8 w 65"/>
                  <a:gd name="T21"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 h="27">
                    <a:moveTo>
                      <a:pt x="8" y="0"/>
                    </a:moveTo>
                    <a:lnTo>
                      <a:pt x="38" y="2"/>
                    </a:lnTo>
                    <a:lnTo>
                      <a:pt x="63" y="17"/>
                    </a:lnTo>
                    <a:lnTo>
                      <a:pt x="65" y="25"/>
                    </a:lnTo>
                    <a:lnTo>
                      <a:pt x="50" y="25"/>
                    </a:lnTo>
                    <a:lnTo>
                      <a:pt x="35" y="25"/>
                    </a:lnTo>
                    <a:lnTo>
                      <a:pt x="19" y="27"/>
                    </a:lnTo>
                    <a:lnTo>
                      <a:pt x="17" y="25"/>
                    </a:lnTo>
                    <a:lnTo>
                      <a:pt x="0" y="11"/>
                    </a:lnTo>
                    <a:lnTo>
                      <a:pt x="0" y="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60" name="Freeform 183">
                <a:extLst>
                  <a:ext uri="{FF2B5EF4-FFF2-40B4-BE49-F238E27FC236}">
                    <a16:creationId xmlns:a16="http://schemas.microsoft.com/office/drawing/2014/main" id="{50C95AE9-8E1C-D75C-73D0-B4C3F5E039C9}"/>
                  </a:ext>
                </a:extLst>
              </p:cNvPr>
              <p:cNvSpPr>
                <a:spLocks/>
              </p:cNvSpPr>
              <p:nvPr/>
            </p:nvSpPr>
            <p:spPr bwMode="auto">
              <a:xfrm>
                <a:off x="2374902" y="2471872"/>
                <a:ext cx="627063" cy="451054"/>
              </a:xfrm>
              <a:custGeom>
                <a:avLst/>
                <a:gdLst>
                  <a:gd name="T0" fmla="*/ 49 w 395"/>
                  <a:gd name="T1" fmla="*/ 15 h 284"/>
                  <a:gd name="T2" fmla="*/ 74 w 395"/>
                  <a:gd name="T3" fmla="*/ 9 h 284"/>
                  <a:gd name="T4" fmla="*/ 132 w 395"/>
                  <a:gd name="T5" fmla="*/ 27 h 284"/>
                  <a:gd name="T6" fmla="*/ 157 w 395"/>
                  <a:gd name="T7" fmla="*/ 38 h 284"/>
                  <a:gd name="T8" fmla="*/ 203 w 395"/>
                  <a:gd name="T9" fmla="*/ 40 h 284"/>
                  <a:gd name="T10" fmla="*/ 222 w 395"/>
                  <a:gd name="T11" fmla="*/ 65 h 284"/>
                  <a:gd name="T12" fmla="*/ 262 w 395"/>
                  <a:gd name="T13" fmla="*/ 75 h 284"/>
                  <a:gd name="T14" fmla="*/ 308 w 395"/>
                  <a:gd name="T15" fmla="*/ 94 h 284"/>
                  <a:gd name="T16" fmla="*/ 297 w 395"/>
                  <a:gd name="T17" fmla="*/ 128 h 284"/>
                  <a:gd name="T18" fmla="*/ 353 w 395"/>
                  <a:gd name="T19" fmla="*/ 149 h 284"/>
                  <a:gd name="T20" fmla="*/ 395 w 395"/>
                  <a:gd name="T21" fmla="*/ 172 h 284"/>
                  <a:gd name="T22" fmla="*/ 366 w 395"/>
                  <a:gd name="T23" fmla="*/ 217 h 284"/>
                  <a:gd name="T24" fmla="*/ 326 w 395"/>
                  <a:gd name="T25" fmla="*/ 184 h 284"/>
                  <a:gd name="T26" fmla="*/ 307 w 395"/>
                  <a:gd name="T27" fmla="*/ 201 h 284"/>
                  <a:gd name="T28" fmla="*/ 341 w 395"/>
                  <a:gd name="T29" fmla="*/ 224 h 284"/>
                  <a:gd name="T30" fmla="*/ 356 w 395"/>
                  <a:gd name="T31" fmla="*/ 251 h 284"/>
                  <a:gd name="T32" fmla="*/ 332 w 395"/>
                  <a:gd name="T33" fmla="*/ 261 h 284"/>
                  <a:gd name="T34" fmla="*/ 316 w 395"/>
                  <a:gd name="T35" fmla="*/ 263 h 284"/>
                  <a:gd name="T36" fmla="*/ 333 w 395"/>
                  <a:gd name="T37" fmla="*/ 284 h 284"/>
                  <a:gd name="T38" fmla="*/ 266 w 395"/>
                  <a:gd name="T39" fmla="*/ 263 h 284"/>
                  <a:gd name="T40" fmla="*/ 253 w 395"/>
                  <a:gd name="T41" fmla="*/ 245 h 284"/>
                  <a:gd name="T42" fmla="*/ 213 w 395"/>
                  <a:gd name="T43" fmla="*/ 222 h 284"/>
                  <a:gd name="T44" fmla="*/ 172 w 395"/>
                  <a:gd name="T45" fmla="*/ 232 h 284"/>
                  <a:gd name="T46" fmla="*/ 168 w 395"/>
                  <a:gd name="T47" fmla="*/ 209 h 284"/>
                  <a:gd name="T48" fmla="*/ 224 w 395"/>
                  <a:gd name="T49" fmla="*/ 207 h 284"/>
                  <a:gd name="T50" fmla="*/ 224 w 395"/>
                  <a:gd name="T51" fmla="*/ 186 h 284"/>
                  <a:gd name="T52" fmla="*/ 239 w 395"/>
                  <a:gd name="T53" fmla="*/ 151 h 284"/>
                  <a:gd name="T54" fmla="*/ 213 w 395"/>
                  <a:gd name="T55" fmla="*/ 132 h 284"/>
                  <a:gd name="T56" fmla="*/ 193 w 395"/>
                  <a:gd name="T57" fmla="*/ 119 h 284"/>
                  <a:gd name="T58" fmla="*/ 166 w 395"/>
                  <a:gd name="T59" fmla="*/ 103 h 284"/>
                  <a:gd name="T60" fmla="*/ 147 w 395"/>
                  <a:gd name="T61" fmla="*/ 101 h 284"/>
                  <a:gd name="T62" fmla="*/ 72 w 395"/>
                  <a:gd name="T63" fmla="*/ 100 h 284"/>
                  <a:gd name="T64" fmla="*/ 21 w 395"/>
                  <a:gd name="T65" fmla="*/ 86 h 284"/>
                  <a:gd name="T66" fmla="*/ 23 w 395"/>
                  <a:gd name="T67" fmla="*/ 67 h 284"/>
                  <a:gd name="T68" fmla="*/ 0 w 395"/>
                  <a:gd name="T69" fmla="*/ 40 h 284"/>
                  <a:gd name="T70" fmla="*/ 23 w 395"/>
                  <a:gd name="T71" fmla="*/ 6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95" h="284">
                    <a:moveTo>
                      <a:pt x="59" y="0"/>
                    </a:moveTo>
                    <a:lnTo>
                      <a:pt x="49" y="15"/>
                    </a:lnTo>
                    <a:lnTo>
                      <a:pt x="61" y="32"/>
                    </a:lnTo>
                    <a:lnTo>
                      <a:pt x="74" y="9"/>
                    </a:lnTo>
                    <a:lnTo>
                      <a:pt x="109" y="0"/>
                    </a:lnTo>
                    <a:lnTo>
                      <a:pt x="132" y="27"/>
                    </a:lnTo>
                    <a:lnTo>
                      <a:pt x="130" y="46"/>
                    </a:lnTo>
                    <a:lnTo>
                      <a:pt x="157" y="38"/>
                    </a:lnTo>
                    <a:lnTo>
                      <a:pt x="170" y="27"/>
                    </a:lnTo>
                    <a:lnTo>
                      <a:pt x="203" y="40"/>
                    </a:lnTo>
                    <a:lnTo>
                      <a:pt x="222" y="52"/>
                    </a:lnTo>
                    <a:lnTo>
                      <a:pt x="222" y="65"/>
                    </a:lnTo>
                    <a:lnTo>
                      <a:pt x="249" y="57"/>
                    </a:lnTo>
                    <a:lnTo>
                      <a:pt x="262" y="75"/>
                    </a:lnTo>
                    <a:lnTo>
                      <a:pt x="297" y="84"/>
                    </a:lnTo>
                    <a:lnTo>
                      <a:pt x="308" y="94"/>
                    </a:lnTo>
                    <a:lnTo>
                      <a:pt x="322" y="117"/>
                    </a:lnTo>
                    <a:lnTo>
                      <a:pt x="297" y="128"/>
                    </a:lnTo>
                    <a:lnTo>
                      <a:pt x="330" y="144"/>
                    </a:lnTo>
                    <a:lnTo>
                      <a:pt x="353" y="149"/>
                    </a:lnTo>
                    <a:lnTo>
                      <a:pt x="372" y="171"/>
                    </a:lnTo>
                    <a:lnTo>
                      <a:pt x="395" y="172"/>
                    </a:lnTo>
                    <a:lnTo>
                      <a:pt x="389" y="190"/>
                    </a:lnTo>
                    <a:lnTo>
                      <a:pt x="366" y="217"/>
                    </a:lnTo>
                    <a:lnTo>
                      <a:pt x="349" y="207"/>
                    </a:lnTo>
                    <a:lnTo>
                      <a:pt x="326" y="184"/>
                    </a:lnTo>
                    <a:lnTo>
                      <a:pt x="308" y="188"/>
                    </a:lnTo>
                    <a:lnTo>
                      <a:pt x="307" y="201"/>
                    </a:lnTo>
                    <a:lnTo>
                      <a:pt x="320" y="213"/>
                    </a:lnTo>
                    <a:lnTo>
                      <a:pt x="341" y="224"/>
                    </a:lnTo>
                    <a:lnTo>
                      <a:pt x="347" y="230"/>
                    </a:lnTo>
                    <a:lnTo>
                      <a:pt x="356" y="251"/>
                    </a:lnTo>
                    <a:lnTo>
                      <a:pt x="351" y="268"/>
                    </a:lnTo>
                    <a:lnTo>
                      <a:pt x="332" y="261"/>
                    </a:lnTo>
                    <a:lnTo>
                      <a:pt x="297" y="245"/>
                    </a:lnTo>
                    <a:lnTo>
                      <a:pt x="316" y="263"/>
                    </a:lnTo>
                    <a:lnTo>
                      <a:pt x="332" y="276"/>
                    </a:lnTo>
                    <a:lnTo>
                      <a:pt x="333" y="284"/>
                    </a:lnTo>
                    <a:lnTo>
                      <a:pt x="297" y="274"/>
                    </a:lnTo>
                    <a:lnTo>
                      <a:pt x="266" y="263"/>
                    </a:lnTo>
                    <a:lnTo>
                      <a:pt x="249" y="251"/>
                    </a:lnTo>
                    <a:lnTo>
                      <a:pt x="253" y="245"/>
                    </a:lnTo>
                    <a:lnTo>
                      <a:pt x="232" y="234"/>
                    </a:lnTo>
                    <a:lnTo>
                      <a:pt x="213" y="222"/>
                    </a:lnTo>
                    <a:lnTo>
                      <a:pt x="213" y="230"/>
                    </a:lnTo>
                    <a:lnTo>
                      <a:pt x="172" y="232"/>
                    </a:lnTo>
                    <a:lnTo>
                      <a:pt x="161" y="226"/>
                    </a:lnTo>
                    <a:lnTo>
                      <a:pt x="168" y="209"/>
                    </a:lnTo>
                    <a:lnTo>
                      <a:pt x="195" y="207"/>
                    </a:lnTo>
                    <a:lnTo>
                      <a:pt x="224" y="207"/>
                    </a:lnTo>
                    <a:lnTo>
                      <a:pt x="220" y="197"/>
                    </a:lnTo>
                    <a:lnTo>
                      <a:pt x="224" y="186"/>
                    </a:lnTo>
                    <a:lnTo>
                      <a:pt x="243" y="163"/>
                    </a:lnTo>
                    <a:lnTo>
                      <a:pt x="239" y="151"/>
                    </a:lnTo>
                    <a:lnTo>
                      <a:pt x="234" y="144"/>
                    </a:lnTo>
                    <a:lnTo>
                      <a:pt x="213" y="132"/>
                    </a:lnTo>
                    <a:lnTo>
                      <a:pt x="184" y="124"/>
                    </a:lnTo>
                    <a:lnTo>
                      <a:pt x="193" y="119"/>
                    </a:lnTo>
                    <a:lnTo>
                      <a:pt x="180" y="103"/>
                    </a:lnTo>
                    <a:lnTo>
                      <a:pt x="166" y="103"/>
                    </a:lnTo>
                    <a:lnTo>
                      <a:pt x="157" y="94"/>
                    </a:lnTo>
                    <a:lnTo>
                      <a:pt x="147" y="101"/>
                    </a:lnTo>
                    <a:lnTo>
                      <a:pt x="122" y="103"/>
                    </a:lnTo>
                    <a:lnTo>
                      <a:pt x="72" y="100"/>
                    </a:lnTo>
                    <a:lnTo>
                      <a:pt x="42" y="90"/>
                    </a:lnTo>
                    <a:lnTo>
                      <a:pt x="21" y="86"/>
                    </a:lnTo>
                    <a:lnTo>
                      <a:pt x="9" y="78"/>
                    </a:lnTo>
                    <a:lnTo>
                      <a:pt x="23" y="67"/>
                    </a:lnTo>
                    <a:lnTo>
                      <a:pt x="3" y="67"/>
                    </a:lnTo>
                    <a:lnTo>
                      <a:pt x="0" y="40"/>
                    </a:lnTo>
                    <a:lnTo>
                      <a:pt x="9" y="17"/>
                    </a:lnTo>
                    <a:lnTo>
                      <a:pt x="23" y="6"/>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61" name="Freeform 185">
                <a:extLst>
                  <a:ext uri="{FF2B5EF4-FFF2-40B4-BE49-F238E27FC236}">
                    <a16:creationId xmlns:a16="http://schemas.microsoft.com/office/drawing/2014/main" id="{D548F2FC-CD56-AD1C-C83C-C1EFC3899E96}"/>
                  </a:ext>
                </a:extLst>
              </p:cNvPr>
              <p:cNvSpPr>
                <a:spLocks/>
              </p:cNvSpPr>
              <p:nvPr/>
            </p:nvSpPr>
            <p:spPr bwMode="auto">
              <a:xfrm>
                <a:off x="2103439" y="2468695"/>
                <a:ext cx="127000" cy="109588"/>
              </a:xfrm>
              <a:custGeom>
                <a:avLst/>
                <a:gdLst>
                  <a:gd name="T0" fmla="*/ 27 w 80"/>
                  <a:gd name="T1" fmla="*/ 0 h 69"/>
                  <a:gd name="T2" fmla="*/ 44 w 80"/>
                  <a:gd name="T3" fmla="*/ 6 h 69"/>
                  <a:gd name="T4" fmla="*/ 69 w 80"/>
                  <a:gd name="T5" fmla="*/ 2 h 69"/>
                  <a:gd name="T6" fmla="*/ 73 w 80"/>
                  <a:gd name="T7" fmla="*/ 9 h 69"/>
                  <a:gd name="T8" fmla="*/ 61 w 80"/>
                  <a:gd name="T9" fmla="*/ 23 h 69"/>
                  <a:gd name="T10" fmla="*/ 80 w 80"/>
                  <a:gd name="T11" fmla="*/ 34 h 69"/>
                  <a:gd name="T12" fmla="*/ 80 w 80"/>
                  <a:gd name="T13" fmla="*/ 57 h 69"/>
                  <a:gd name="T14" fmla="*/ 55 w 80"/>
                  <a:gd name="T15" fmla="*/ 69 h 69"/>
                  <a:gd name="T16" fmla="*/ 42 w 80"/>
                  <a:gd name="T17" fmla="*/ 67 h 69"/>
                  <a:gd name="T18" fmla="*/ 32 w 80"/>
                  <a:gd name="T19" fmla="*/ 55 h 69"/>
                  <a:gd name="T20" fmla="*/ 0 w 80"/>
                  <a:gd name="T21" fmla="*/ 36 h 69"/>
                  <a:gd name="T22" fmla="*/ 0 w 80"/>
                  <a:gd name="T23" fmla="*/ 27 h 69"/>
                  <a:gd name="T24" fmla="*/ 27 w 80"/>
                  <a:gd name="T25" fmla="*/ 31 h 69"/>
                  <a:gd name="T26" fmla="*/ 13 w 80"/>
                  <a:gd name="T27" fmla="*/ 11 h 69"/>
                  <a:gd name="T28" fmla="*/ 27 w 80"/>
                  <a:gd name="T2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 h="69">
                    <a:moveTo>
                      <a:pt x="27" y="0"/>
                    </a:moveTo>
                    <a:lnTo>
                      <a:pt x="44" y="6"/>
                    </a:lnTo>
                    <a:lnTo>
                      <a:pt x="69" y="2"/>
                    </a:lnTo>
                    <a:lnTo>
                      <a:pt x="73" y="9"/>
                    </a:lnTo>
                    <a:lnTo>
                      <a:pt x="61" y="23"/>
                    </a:lnTo>
                    <a:lnTo>
                      <a:pt x="80" y="34"/>
                    </a:lnTo>
                    <a:lnTo>
                      <a:pt x="80" y="57"/>
                    </a:lnTo>
                    <a:lnTo>
                      <a:pt x="55" y="69"/>
                    </a:lnTo>
                    <a:lnTo>
                      <a:pt x="42" y="67"/>
                    </a:lnTo>
                    <a:lnTo>
                      <a:pt x="32" y="55"/>
                    </a:lnTo>
                    <a:lnTo>
                      <a:pt x="0" y="36"/>
                    </a:lnTo>
                    <a:lnTo>
                      <a:pt x="0" y="27"/>
                    </a:lnTo>
                    <a:lnTo>
                      <a:pt x="27" y="31"/>
                    </a:lnTo>
                    <a:lnTo>
                      <a:pt x="13" y="11"/>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62" name="Freeform 189">
                <a:extLst>
                  <a:ext uri="{FF2B5EF4-FFF2-40B4-BE49-F238E27FC236}">
                    <a16:creationId xmlns:a16="http://schemas.microsoft.com/office/drawing/2014/main" id="{C47635DE-B782-9A33-9B4C-6AE1115A2415}"/>
                  </a:ext>
                </a:extLst>
              </p:cNvPr>
              <p:cNvSpPr>
                <a:spLocks/>
              </p:cNvSpPr>
              <p:nvPr/>
            </p:nvSpPr>
            <p:spPr bwMode="auto">
              <a:xfrm>
                <a:off x="2243139" y="2455990"/>
                <a:ext cx="122238" cy="88940"/>
              </a:xfrm>
              <a:custGeom>
                <a:avLst/>
                <a:gdLst>
                  <a:gd name="T0" fmla="*/ 21 w 77"/>
                  <a:gd name="T1" fmla="*/ 0 h 56"/>
                  <a:gd name="T2" fmla="*/ 52 w 77"/>
                  <a:gd name="T3" fmla="*/ 0 h 56"/>
                  <a:gd name="T4" fmla="*/ 77 w 77"/>
                  <a:gd name="T5" fmla="*/ 8 h 56"/>
                  <a:gd name="T6" fmla="*/ 58 w 77"/>
                  <a:gd name="T7" fmla="*/ 31 h 56"/>
                  <a:gd name="T8" fmla="*/ 40 w 77"/>
                  <a:gd name="T9" fmla="*/ 37 h 56"/>
                  <a:gd name="T10" fmla="*/ 25 w 77"/>
                  <a:gd name="T11" fmla="*/ 56 h 56"/>
                  <a:gd name="T12" fmla="*/ 10 w 77"/>
                  <a:gd name="T13" fmla="*/ 56 h 56"/>
                  <a:gd name="T14" fmla="*/ 0 w 77"/>
                  <a:gd name="T15" fmla="*/ 33 h 56"/>
                  <a:gd name="T16" fmla="*/ 0 w 77"/>
                  <a:gd name="T17" fmla="*/ 25 h 56"/>
                  <a:gd name="T18" fmla="*/ 2 w 77"/>
                  <a:gd name="T19" fmla="*/ 19 h 56"/>
                  <a:gd name="T20" fmla="*/ 8 w 77"/>
                  <a:gd name="T21" fmla="*/ 8 h 56"/>
                  <a:gd name="T22" fmla="*/ 21 w 77"/>
                  <a:gd name="T2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56">
                    <a:moveTo>
                      <a:pt x="21" y="0"/>
                    </a:moveTo>
                    <a:lnTo>
                      <a:pt x="52" y="0"/>
                    </a:lnTo>
                    <a:lnTo>
                      <a:pt x="77" y="8"/>
                    </a:lnTo>
                    <a:lnTo>
                      <a:pt x="58" y="31"/>
                    </a:lnTo>
                    <a:lnTo>
                      <a:pt x="40" y="37"/>
                    </a:lnTo>
                    <a:lnTo>
                      <a:pt x="25" y="56"/>
                    </a:lnTo>
                    <a:lnTo>
                      <a:pt x="10" y="56"/>
                    </a:lnTo>
                    <a:lnTo>
                      <a:pt x="0" y="33"/>
                    </a:lnTo>
                    <a:lnTo>
                      <a:pt x="0" y="25"/>
                    </a:lnTo>
                    <a:lnTo>
                      <a:pt x="2" y="19"/>
                    </a:lnTo>
                    <a:lnTo>
                      <a:pt x="8" y="8"/>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63" name="Freeform 191">
                <a:extLst>
                  <a:ext uri="{FF2B5EF4-FFF2-40B4-BE49-F238E27FC236}">
                    <a16:creationId xmlns:a16="http://schemas.microsoft.com/office/drawing/2014/main" id="{BB1684B0-6F94-EE29-C1E2-33043D1A2166}"/>
                  </a:ext>
                </a:extLst>
              </p:cNvPr>
              <p:cNvSpPr>
                <a:spLocks/>
              </p:cNvSpPr>
              <p:nvPr/>
            </p:nvSpPr>
            <p:spPr bwMode="auto">
              <a:xfrm>
                <a:off x="1585914" y="2441696"/>
                <a:ext cx="227013" cy="149292"/>
              </a:xfrm>
              <a:custGeom>
                <a:avLst/>
                <a:gdLst>
                  <a:gd name="T0" fmla="*/ 59 w 143"/>
                  <a:gd name="T1" fmla="*/ 0 h 94"/>
                  <a:gd name="T2" fmla="*/ 80 w 143"/>
                  <a:gd name="T3" fmla="*/ 5 h 94"/>
                  <a:gd name="T4" fmla="*/ 115 w 143"/>
                  <a:gd name="T5" fmla="*/ 7 h 94"/>
                  <a:gd name="T6" fmla="*/ 128 w 143"/>
                  <a:gd name="T7" fmla="*/ 17 h 94"/>
                  <a:gd name="T8" fmla="*/ 143 w 143"/>
                  <a:gd name="T9" fmla="*/ 26 h 94"/>
                  <a:gd name="T10" fmla="*/ 126 w 143"/>
                  <a:gd name="T11" fmla="*/ 32 h 94"/>
                  <a:gd name="T12" fmla="*/ 92 w 143"/>
                  <a:gd name="T13" fmla="*/ 51 h 94"/>
                  <a:gd name="T14" fmla="*/ 74 w 143"/>
                  <a:gd name="T15" fmla="*/ 69 h 94"/>
                  <a:gd name="T16" fmla="*/ 74 w 143"/>
                  <a:gd name="T17" fmla="*/ 82 h 94"/>
                  <a:gd name="T18" fmla="*/ 38 w 143"/>
                  <a:gd name="T19" fmla="*/ 94 h 94"/>
                  <a:gd name="T20" fmla="*/ 30 w 143"/>
                  <a:gd name="T21" fmla="*/ 84 h 94"/>
                  <a:gd name="T22" fmla="*/ 0 w 143"/>
                  <a:gd name="T23" fmla="*/ 69 h 94"/>
                  <a:gd name="T24" fmla="*/ 3 w 143"/>
                  <a:gd name="T25" fmla="*/ 57 h 94"/>
                  <a:gd name="T26" fmla="*/ 15 w 143"/>
                  <a:gd name="T27" fmla="*/ 40 h 94"/>
                  <a:gd name="T28" fmla="*/ 26 w 143"/>
                  <a:gd name="T29" fmla="*/ 21 h 94"/>
                  <a:gd name="T30" fmla="*/ 13 w 143"/>
                  <a:gd name="T31" fmla="*/ 3 h 94"/>
                  <a:gd name="T32" fmla="*/ 59 w 143"/>
                  <a:gd name="T3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3" h="94">
                    <a:moveTo>
                      <a:pt x="59" y="0"/>
                    </a:moveTo>
                    <a:lnTo>
                      <a:pt x="80" y="5"/>
                    </a:lnTo>
                    <a:lnTo>
                      <a:pt x="115" y="7"/>
                    </a:lnTo>
                    <a:lnTo>
                      <a:pt x="128" y="17"/>
                    </a:lnTo>
                    <a:lnTo>
                      <a:pt x="143" y="26"/>
                    </a:lnTo>
                    <a:lnTo>
                      <a:pt x="126" y="32"/>
                    </a:lnTo>
                    <a:lnTo>
                      <a:pt x="92" y="51"/>
                    </a:lnTo>
                    <a:lnTo>
                      <a:pt x="74" y="69"/>
                    </a:lnTo>
                    <a:lnTo>
                      <a:pt x="74" y="82"/>
                    </a:lnTo>
                    <a:lnTo>
                      <a:pt x="38" y="94"/>
                    </a:lnTo>
                    <a:lnTo>
                      <a:pt x="30" y="84"/>
                    </a:lnTo>
                    <a:lnTo>
                      <a:pt x="0" y="69"/>
                    </a:lnTo>
                    <a:lnTo>
                      <a:pt x="3" y="57"/>
                    </a:lnTo>
                    <a:lnTo>
                      <a:pt x="15" y="40"/>
                    </a:lnTo>
                    <a:lnTo>
                      <a:pt x="26" y="21"/>
                    </a:lnTo>
                    <a:lnTo>
                      <a:pt x="13" y="3"/>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4" name="Freeform 195">
                <a:extLst>
                  <a:ext uri="{FF2B5EF4-FFF2-40B4-BE49-F238E27FC236}">
                    <a16:creationId xmlns:a16="http://schemas.microsoft.com/office/drawing/2014/main" id="{0D691A10-2401-A6AE-76E6-CE1DE7F476DA}"/>
                  </a:ext>
                </a:extLst>
              </p:cNvPr>
              <p:cNvSpPr>
                <a:spLocks/>
              </p:cNvSpPr>
              <p:nvPr/>
            </p:nvSpPr>
            <p:spPr bwMode="auto">
              <a:xfrm>
                <a:off x="2227264" y="2389285"/>
                <a:ext cx="71438" cy="46059"/>
              </a:xfrm>
              <a:custGeom>
                <a:avLst/>
                <a:gdLst>
                  <a:gd name="T0" fmla="*/ 27 w 45"/>
                  <a:gd name="T1" fmla="*/ 0 h 29"/>
                  <a:gd name="T2" fmla="*/ 41 w 45"/>
                  <a:gd name="T3" fmla="*/ 10 h 29"/>
                  <a:gd name="T4" fmla="*/ 45 w 45"/>
                  <a:gd name="T5" fmla="*/ 19 h 29"/>
                  <a:gd name="T6" fmla="*/ 37 w 45"/>
                  <a:gd name="T7" fmla="*/ 29 h 29"/>
                  <a:gd name="T8" fmla="*/ 16 w 45"/>
                  <a:gd name="T9" fmla="*/ 27 h 29"/>
                  <a:gd name="T10" fmla="*/ 0 w 45"/>
                  <a:gd name="T11" fmla="*/ 21 h 29"/>
                  <a:gd name="T12" fmla="*/ 6 w 45"/>
                  <a:gd name="T13" fmla="*/ 8 h 29"/>
                  <a:gd name="T14" fmla="*/ 27 w 45"/>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29">
                    <a:moveTo>
                      <a:pt x="27" y="0"/>
                    </a:moveTo>
                    <a:lnTo>
                      <a:pt x="41" y="10"/>
                    </a:lnTo>
                    <a:lnTo>
                      <a:pt x="45" y="19"/>
                    </a:lnTo>
                    <a:lnTo>
                      <a:pt x="37" y="29"/>
                    </a:lnTo>
                    <a:lnTo>
                      <a:pt x="16" y="27"/>
                    </a:lnTo>
                    <a:lnTo>
                      <a:pt x="0" y="21"/>
                    </a:lnTo>
                    <a:lnTo>
                      <a:pt x="6" y="8"/>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5" name="Freeform 199">
                <a:extLst>
                  <a:ext uri="{FF2B5EF4-FFF2-40B4-BE49-F238E27FC236}">
                    <a16:creationId xmlns:a16="http://schemas.microsoft.com/office/drawing/2014/main" id="{87237FF0-2AD5-4168-D613-A4E12C0FF321}"/>
                  </a:ext>
                </a:extLst>
              </p:cNvPr>
              <p:cNvSpPr>
                <a:spLocks/>
              </p:cNvSpPr>
              <p:nvPr/>
            </p:nvSpPr>
            <p:spPr bwMode="auto">
              <a:xfrm>
                <a:off x="2100264" y="2340050"/>
                <a:ext cx="109538" cy="82587"/>
              </a:xfrm>
              <a:custGeom>
                <a:avLst/>
                <a:gdLst>
                  <a:gd name="T0" fmla="*/ 56 w 69"/>
                  <a:gd name="T1" fmla="*/ 0 h 52"/>
                  <a:gd name="T2" fmla="*/ 67 w 69"/>
                  <a:gd name="T3" fmla="*/ 14 h 52"/>
                  <a:gd name="T4" fmla="*/ 69 w 69"/>
                  <a:gd name="T5" fmla="*/ 27 h 52"/>
                  <a:gd name="T6" fmla="*/ 61 w 69"/>
                  <a:gd name="T7" fmla="*/ 48 h 52"/>
                  <a:gd name="T8" fmla="*/ 38 w 69"/>
                  <a:gd name="T9" fmla="*/ 52 h 52"/>
                  <a:gd name="T10" fmla="*/ 23 w 69"/>
                  <a:gd name="T11" fmla="*/ 46 h 52"/>
                  <a:gd name="T12" fmla="*/ 23 w 69"/>
                  <a:gd name="T13" fmla="*/ 31 h 52"/>
                  <a:gd name="T14" fmla="*/ 2 w 69"/>
                  <a:gd name="T15" fmla="*/ 33 h 52"/>
                  <a:gd name="T16" fmla="*/ 0 w 69"/>
                  <a:gd name="T17" fmla="*/ 12 h 52"/>
                  <a:gd name="T18" fmla="*/ 15 w 69"/>
                  <a:gd name="T19" fmla="*/ 12 h 52"/>
                  <a:gd name="T20" fmla="*/ 36 w 69"/>
                  <a:gd name="T21" fmla="*/ 2 h 52"/>
                  <a:gd name="T22" fmla="*/ 54 w 69"/>
                  <a:gd name="T23" fmla="*/ 4 h 52"/>
                  <a:gd name="T24" fmla="*/ 56 w 69"/>
                  <a:gd name="T25"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52">
                    <a:moveTo>
                      <a:pt x="56" y="0"/>
                    </a:moveTo>
                    <a:lnTo>
                      <a:pt x="67" y="14"/>
                    </a:lnTo>
                    <a:lnTo>
                      <a:pt x="69" y="27"/>
                    </a:lnTo>
                    <a:lnTo>
                      <a:pt x="61" y="48"/>
                    </a:lnTo>
                    <a:lnTo>
                      <a:pt x="38" y="52"/>
                    </a:lnTo>
                    <a:lnTo>
                      <a:pt x="23" y="46"/>
                    </a:lnTo>
                    <a:lnTo>
                      <a:pt x="23" y="31"/>
                    </a:lnTo>
                    <a:lnTo>
                      <a:pt x="2" y="33"/>
                    </a:lnTo>
                    <a:lnTo>
                      <a:pt x="0" y="12"/>
                    </a:lnTo>
                    <a:lnTo>
                      <a:pt x="15" y="12"/>
                    </a:lnTo>
                    <a:lnTo>
                      <a:pt x="36" y="2"/>
                    </a:lnTo>
                    <a:lnTo>
                      <a:pt x="54" y="4"/>
                    </a:lnTo>
                    <a:lnTo>
                      <a:pt x="5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6" name="Freeform 201">
                <a:extLst>
                  <a:ext uri="{FF2B5EF4-FFF2-40B4-BE49-F238E27FC236}">
                    <a16:creationId xmlns:a16="http://schemas.microsoft.com/office/drawing/2014/main" id="{DFC7376F-0833-3715-5BDE-051490FAC041}"/>
                  </a:ext>
                </a:extLst>
              </p:cNvPr>
              <p:cNvSpPr>
                <a:spLocks/>
              </p:cNvSpPr>
              <p:nvPr/>
            </p:nvSpPr>
            <p:spPr bwMode="auto">
              <a:xfrm>
                <a:off x="1765302" y="2336874"/>
                <a:ext cx="265113" cy="106411"/>
              </a:xfrm>
              <a:custGeom>
                <a:avLst/>
                <a:gdLst>
                  <a:gd name="T0" fmla="*/ 113 w 167"/>
                  <a:gd name="T1" fmla="*/ 0 h 67"/>
                  <a:gd name="T2" fmla="*/ 126 w 167"/>
                  <a:gd name="T3" fmla="*/ 4 h 67"/>
                  <a:gd name="T4" fmla="*/ 132 w 167"/>
                  <a:gd name="T5" fmla="*/ 18 h 67"/>
                  <a:gd name="T6" fmla="*/ 136 w 167"/>
                  <a:gd name="T7" fmla="*/ 27 h 67"/>
                  <a:gd name="T8" fmla="*/ 151 w 167"/>
                  <a:gd name="T9" fmla="*/ 21 h 67"/>
                  <a:gd name="T10" fmla="*/ 165 w 167"/>
                  <a:gd name="T11" fmla="*/ 23 h 67"/>
                  <a:gd name="T12" fmla="*/ 167 w 167"/>
                  <a:gd name="T13" fmla="*/ 37 h 67"/>
                  <a:gd name="T14" fmla="*/ 159 w 167"/>
                  <a:gd name="T15" fmla="*/ 50 h 67"/>
                  <a:gd name="T16" fmla="*/ 113 w 167"/>
                  <a:gd name="T17" fmla="*/ 56 h 67"/>
                  <a:gd name="T18" fmla="*/ 77 w 167"/>
                  <a:gd name="T19" fmla="*/ 67 h 67"/>
                  <a:gd name="T20" fmla="*/ 55 w 167"/>
                  <a:gd name="T21" fmla="*/ 67 h 67"/>
                  <a:gd name="T22" fmla="*/ 54 w 167"/>
                  <a:gd name="T23" fmla="*/ 58 h 67"/>
                  <a:gd name="T24" fmla="*/ 82 w 167"/>
                  <a:gd name="T25" fmla="*/ 46 h 67"/>
                  <a:gd name="T26" fmla="*/ 19 w 167"/>
                  <a:gd name="T27" fmla="*/ 50 h 67"/>
                  <a:gd name="T28" fmla="*/ 0 w 167"/>
                  <a:gd name="T29" fmla="*/ 46 h 67"/>
                  <a:gd name="T30" fmla="*/ 19 w 167"/>
                  <a:gd name="T31" fmla="*/ 18 h 67"/>
                  <a:gd name="T32" fmla="*/ 32 w 167"/>
                  <a:gd name="T33" fmla="*/ 8 h 67"/>
                  <a:gd name="T34" fmla="*/ 73 w 167"/>
                  <a:gd name="T35" fmla="*/ 19 h 67"/>
                  <a:gd name="T36" fmla="*/ 96 w 167"/>
                  <a:gd name="T37" fmla="*/ 35 h 67"/>
                  <a:gd name="T38" fmla="*/ 121 w 167"/>
                  <a:gd name="T39" fmla="*/ 37 h 67"/>
                  <a:gd name="T40" fmla="*/ 100 w 167"/>
                  <a:gd name="T41" fmla="*/ 10 h 67"/>
                  <a:gd name="T42" fmla="*/ 113 w 167"/>
                  <a:gd name="T43"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67">
                    <a:moveTo>
                      <a:pt x="113" y="0"/>
                    </a:moveTo>
                    <a:lnTo>
                      <a:pt x="126" y="4"/>
                    </a:lnTo>
                    <a:lnTo>
                      <a:pt x="132" y="18"/>
                    </a:lnTo>
                    <a:lnTo>
                      <a:pt x="136" y="27"/>
                    </a:lnTo>
                    <a:lnTo>
                      <a:pt x="151" y="21"/>
                    </a:lnTo>
                    <a:lnTo>
                      <a:pt x="165" y="23"/>
                    </a:lnTo>
                    <a:lnTo>
                      <a:pt x="167" y="37"/>
                    </a:lnTo>
                    <a:lnTo>
                      <a:pt x="159" y="50"/>
                    </a:lnTo>
                    <a:lnTo>
                      <a:pt x="113" y="56"/>
                    </a:lnTo>
                    <a:lnTo>
                      <a:pt x="77" y="67"/>
                    </a:lnTo>
                    <a:lnTo>
                      <a:pt x="55" y="67"/>
                    </a:lnTo>
                    <a:lnTo>
                      <a:pt x="54" y="58"/>
                    </a:lnTo>
                    <a:lnTo>
                      <a:pt x="82" y="46"/>
                    </a:lnTo>
                    <a:lnTo>
                      <a:pt x="19" y="50"/>
                    </a:lnTo>
                    <a:lnTo>
                      <a:pt x="0" y="46"/>
                    </a:lnTo>
                    <a:lnTo>
                      <a:pt x="19" y="18"/>
                    </a:lnTo>
                    <a:lnTo>
                      <a:pt x="32" y="8"/>
                    </a:lnTo>
                    <a:lnTo>
                      <a:pt x="73" y="19"/>
                    </a:lnTo>
                    <a:lnTo>
                      <a:pt x="96" y="35"/>
                    </a:lnTo>
                    <a:lnTo>
                      <a:pt x="121" y="37"/>
                    </a:lnTo>
                    <a:lnTo>
                      <a:pt x="100" y="10"/>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7" name="Freeform 205">
                <a:extLst>
                  <a:ext uri="{FF2B5EF4-FFF2-40B4-BE49-F238E27FC236}">
                    <a16:creationId xmlns:a16="http://schemas.microsoft.com/office/drawing/2014/main" id="{F3770A0E-65B2-73BE-7DAC-565BB08F0E49}"/>
                  </a:ext>
                </a:extLst>
              </p:cNvPr>
              <p:cNvSpPr>
                <a:spLocks/>
              </p:cNvSpPr>
              <p:nvPr/>
            </p:nvSpPr>
            <p:spPr bwMode="auto">
              <a:xfrm>
                <a:off x="2219327" y="2319403"/>
                <a:ext cx="382588" cy="123881"/>
              </a:xfrm>
              <a:custGeom>
                <a:avLst/>
                <a:gdLst>
                  <a:gd name="T0" fmla="*/ 7 w 241"/>
                  <a:gd name="T1" fmla="*/ 0 h 78"/>
                  <a:gd name="T2" fmla="*/ 36 w 241"/>
                  <a:gd name="T3" fmla="*/ 2 h 78"/>
                  <a:gd name="T4" fmla="*/ 50 w 241"/>
                  <a:gd name="T5" fmla="*/ 11 h 78"/>
                  <a:gd name="T6" fmla="*/ 76 w 241"/>
                  <a:gd name="T7" fmla="*/ 11 h 78"/>
                  <a:gd name="T8" fmla="*/ 90 w 241"/>
                  <a:gd name="T9" fmla="*/ 21 h 78"/>
                  <a:gd name="T10" fmla="*/ 86 w 241"/>
                  <a:gd name="T11" fmla="*/ 30 h 78"/>
                  <a:gd name="T12" fmla="*/ 101 w 241"/>
                  <a:gd name="T13" fmla="*/ 38 h 78"/>
                  <a:gd name="T14" fmla="*/ 111 w 241"/>
                  <a:gd name="T15" fmla="*/ 44 h 78"/>
                  <a:gd name="T16" fmla="*/ 130 w 241"/>
                  <a:gd name="T17" fmla="*/ 46 h 78"/>
                  <a:gd name="T18" fmla="*/ 149 w 241"/>
                  <a:gd name="T19" fmla="*/ 48 h 78"/>
                  <a:gd name="T20" fmla="*/ 172 w 241"/>
                  <a:gd name="T21" fmla="*/ 42 h 78"/>
                  <a:gd name="T22" fmla="*/ 201 w 241"/>
                  <a:gd name="T23" fmla="*/ 38 h 78"/>
                  <a:gd name="T24" fmla="*/ 224 w 241"/>
                  <a:gd name="T25" fmla="*/ 40 h 78"/>
                  <a:gd name="T26" fmla="*/ 238 w 241"/>
                  <a:gd name="T27" fmla="*/ 54 h 78"/>
                  <a:gd name="T28" fmla="*/ 241 w 241"/>
                  <a:gd name="T29" fmla="*/ 65 h 78"/>
                  <a:gd name="T30" fmla="*/ 232 w 241"/>
                  <a:gd name="T31" fmla="*/ 71 h 78"/>
                  <a:gd name="T32" fmla="*/ 213 w 241"/>
                  <a:gd name="T33" fmla="*/ 78 h 78"/>
                  <a:gd name="T34" fmla="*/ 193 w 241"/>
                  <a:gd name="T35" fmla="*/ 75 h 78"/>
                  <a:gd name="T36" fmla="*/ 153 w 241"/>
                  <a:gd name="T37" fmla="*/ 78 h 78"/>
                  <a:gd name="T38" fmla="*/ 124 w 241"/>
                  <a:gd name="T39" fmla="*/ 78 h 78"/>
                  <a:gd name="T40" fmla="*/ 103 w 241"/>
                  <a:gd name="T41" fmla="*/ 75 h 78"/>
                  <a:gd name="T42" fmla="*/ 67 w 241"/>
                  <a:gd name="T43" fmla="*/ 67 h 78"/>
                  <a:gd name="T44" fmla="*/ 61 w 241"/>
                  <a:gd name="T45" fmla="*/ 52 h 78"/>
                  <a:gd name="T46" fmla="*/ 59 w 241"/>
                  <a:gd name="T47" fmla="*/ 38 h 78"/>
                  <a:gd name="T48" fmla="*/ 46 w 241"/>
                  <a:gd name="T49" fmla="*/ 25 h 78"/>
                  <a:gd name="T50" fmla="*/ 17 w 241"/>
                  <a:gd name="T51" fmla="*/ 21 h 78"/>
                  <a:gd name="T52" fmla="*/ 0 w 241"/>
                  <a:gd name="T53" fmla="*/ 13 h 78"/>
                  <a:gd name="T54" fmla="*/ 7 w 241"/>
                  <a:gd name="T5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1" h="78">
                    <a:moveTo>
                      <a:pt x="7" y="0"/>
                    </a:moveTo>
                    <a:lnTo>
                      <a:pt x="36" y="2"/>
                    </a:lnTo>
                    <a:lnTo>
                      <a:pt x="50" y="11"/>
                    </a:lnTo>
                    <a:lnTo>
                      <a:pt x="76" y="11"/>
                    </a:lnTo>
                    <a:lnTo>
                      <a:pt x="90" y="21"/>
                    </a:lnTo>
                    <a:lnTo>
                      <a:pt x="86" y="30"/>
                    </a:lnTo>
                    <a:lnTo>
                      <a:pt x="101" y="38"/>
                    </a:lnTo>
                    <a:lnTo>
                      <a:pt x="111" y="44"/>
                    </a:lnTo>
                    <a:lnTo>
                      <a:pt x="130" y="46"/>
                    </a:lnTo>
                    <a:lnTo>
                      <a:pt x="149" y="48"/>
                    </a:lnTo>
                    <a:lnTo>
                      <a:pt x="172" y="42"/>
                    </a:lnTo>
                    <a:lnTo>
                      <a:pt x="201" y="38"/>
                    </a:lnTo>
                    <a:lnTo>
                      <a:pt x="224" y="40"/>
                    </a:lnTo>
                    <a:lnTo>
                      <a:pt x="238" y="54"/>
                    </a:lnTo>
                    <a:lnTo>
                      <a:pt x="241" y="65"/>
                    </a:lnTo>
                    <a:lnTo>
                      <a:pt x="232" y="71"/>
                    </a:lnTo>
                    <a:lnTo>
                      <a:pt x="213" y="78"/>
                    </a:lnTo>
                    <a:lnTo>
                      <a:pt x="193" y="75"/>
                    </a:lnTo>
                    <a:lnTo>
                      <a:pt x="153" y="78"/>
                    </a:lnTo>
                    <a:lnTo>
                      <a:pt x="124" y="78"/>
                    </a:lnTo>
                    <a:lnTo>
                      <a:pt x="103" y="75"/>
                    </a:lnTo>
                    <a:lnTo>
                      <a:pt x="67" y="67"/>
                    </a:lnTo>
                    <a:lnTo>
                      <a:pt x="61" y="52"/>
                    </a:lnTo>
                    <a:lnTo>
                      <a:pt x="59" y="38"/>
                    </a:lnTo>
                    <a:lnTo>
                      <a:pt x="46" y="25"/>
                    </a:lnTo>
                    <a:lnTo>
                      <a:pt x="17" y="21"/>
                    </a:lnTo>
                    <a:lnTo>
                      <a:pt x="0" y="13"/>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8" name="Freeform 208">
                <a:extLst>
                  <a:ext uri="{FF2B5EF4-FFF2-40B4-BE49-F238E27FC236}">
                    <a16:creationId xmlns:a16="http://schemas.microsoft.com/office/drawing/2014/main" id="{594FAB64-94DC-DADE-14FA-D7F0CED6CE59}"/>
                  </a:ext>
                </a:extLst>
              </p:cNvPr>
              <p:cNvSpPr>
                <a:spLocks/>
              </p:cNvSpPr>
              <p:nvPr/>
            </p:nvSpPr>
            <p:spPr bwMode="auto">
              <a:xfrm>
                <a:off x="1652589" y="2293991"/>
                <a:ext cx="146050" cy="82587"/>
              </a:xfrm>
              <a:custGeom>
                <a:avLst/>
                <a:gdLst>
                  <a:gd name="T0" fmla="*/ 92 w 92"/>
                  <a:gd name="T1" fmla="*/ 0 h 52"/>
                  <a:gd name="T2" fmla="*/ 90 w 92"/>
                  <a:gd name="T3" fmla="*/ 23 h 52"/>
                  <a:gd name="T4" fmla="*/ 80 w 92"/>
                  <a:gd name="T5" fmla="*/ 35 h 52"/>
                  <a:gd name="T6" fmla="*/ 65 w 92"/>
                  <a:gd name="T7" fmla="*/ 35 h 52"/>
                  <a:gd name="T8" fmla="*/ 42 w 92"/>
                  <a:gd name="T9" fmla="*/ 48 h 52"/>
                  <a:gd name="T10" fmla="*/ 17 w 92"/>
                  <a:gd name="T11" fmla="*/ 52 h 52"/>
                  <a:gd name="T12" fmla="*/ 0 w 92"/>
                  <a:gd name="T13" fmla="*/ 46 h 52"/>
                  <a:gd name="T14" fmla="*/ 23 w 92"/>
                  <a:gd name="T15" fmla="*/ 25 h 52"/>
                  <a:gd name="T16" fmla="*/ 52 w 92"/>
                  <a:gd name="T17" fmla="*/ 6 h 52"/>
                  <a:gd name="T18" fmla="*/ 73 w 92"/>
                  <a:gd name="T19" fmla="*/ 6 h 52"/>
                  <a:gd name="T20" fmla="*/ 92 w 92"/>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52">
                    <a:moveTo>
                      <a:pt x="92" y="0"/>
                    </a:moveTo>
                    <a:lnTo>
                      <a:pt x="90" y="23"/>
                    </a:lnTo>
                    <a:lnTo>
                      <a:pt x="80" y="35"/>
                    </a:lnTo>
                    <a:lnTo>
                      <a:pt x="65" y="35"/>
                    </a:lnTo>
                    <a:lnTo>
                      <a:pt x="42" y="48"/>
                    </a:lnTo>
                    <a:lnTo>
                      <a:pt x="17" y="52"/>
                    </a:lnTo>
                    <a:lnTo>
                      <a:pt x="0" y="46"/>
                    </a:lnTo>
                    <a:lnTo>
                      <a:pt x="23" y="25"/>
                    </a:lnTo>
                    <a:lnTo>
                      <a:pt x="52" y="6"/>
                    </a:lnTo>
                    <a:lnTo>
                      <a:pt x="73" y="6"/>
                    </a:lnTo>
                    <a:lnTo>
                      <a:pt x="9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9" name="Freeform 213">
                <a:extLst>
                  <a:ext uri="{FF2B5EF4-FFF2-40B4-BE49-F238E27FC236}">
                    <a16:creationId xmlns:a16="http://schemas.microsoft.com/office/drawing/2014/main" id="{0F16950D-73A8-C9DA-786E-E18E05674497}"/>
                  </a:ext>
                </a:extLst>
              </p:cNvPr>
              <p:cNvSpPr>
                <a:spLocks/>
              </p:cNvSpPr>
              <p:nvPr/>
            </p:nvSpPr>
            <p:spPr bwMode="auto">
              <a:xfrm>
                <a:off x="2233614" y="2286050"/>
                <a:ext cx="61913" cy="20647"/>
              </a:xfrm>
              <a:custGeom>
                <a:avLst/>
                <a:gdLst>
                  <a:gd name="T0" fmla="*/ 0 w 39"/>
                  <a:gd name="T1" fmla="*/ 0 h 13"/>
                  <a:gd name="T2" fmla="*/ 29 w 39"/>
                  <a:gd name="T3" fmla="*/ 0 h 13"/>
                  <a:gd name="T4" fmla="*/ 39 w 39"/>
                  <a:gd name="T5" fmla="*/ 7 h 13"/>
                  <a:gd name="T6" fmla="*/ 37 w 39"/>
                  <a:gd name="T7" fmla="*/ 11 h 13"/>
                  <a:gd name="T8" fmla="*/ 31 w 39"/>
                  <a:gd name="T9" fmla="*/ 13 h 13"/>
                  <a:gd name="T10" fmla="*/ 4 w 39"/>
                  <a:gd name="T11" fmla="*/ 9 h 13"/>
                  <a:gd name="T12" fmla="*/ 0 w 39"/>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9" h="13">
                    <a:moveTo>
                      <a:pt x="0" y="0"/>
                    </a:moveTo>
                    <a:lnTo>
                      <a:pt x="29" y="0"/>
                    </a:lnTo>
                    <a:lnTo>
                      <a:pt x="39" y="7"/>
                    </a:lnTo>
                    <a:lnTo>
                      <a:pt x="37" y="11"/>
                    </a:lnTo>
                    <a:lnTo>
                      <a:pt x="31" y="13"/>
                    </a:lnTo>
                    <a:lnTo>
                      <a:pt x="4"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0" name="Freeform 215">
                <a:extLst>
                  <a:ext uri="{FF2B5EF4-FFF2-40B4-BE49-F238E27FC236}">
                    <a16:creationId xmlns:a16="http://schemas.microsoft.com/office/drawing/2014/main" id="{D42328C9-DD2A-3DA1-07B2-46B8389502EB}"/>
                  </a:ext>
                </a:extLst>
              </p:cNvPr>
              <p:cNvSpPr>
                <a:spLocks/>
              </p:cNvSpPr>
              <p:nvPr/>
            </p:nvSpPr>
            <p:spPr bwMode="auto">
              <a:xfrm>
                <a:off x="1855789" y="2270168"/>
                <a:ext cx="82550" cy="36530"/>
              </a:xfrm>
              <a:custGeom>
                <a:avLst/>
                <a:gdLst>
                  <a:gd name="T0" fmla="*/ 33 w 52"/>
                  <a:gd name="T1" fmla="*/ 0 h 23"/>
                  <a:gd name="T2" fmla="*/ 52 w 52"/>
                  <a:gd name="T3" fmla="*/ 6 h 23"/>
                  <a:gd name="T4" fmla="*/ 48 w 52"/>
                  <a:gd name="T5" fmla="*/ 14 h 23"/>
                  <a:gd name="T6" fmla="*/ 21 w 52"/>
                  <a:gd name="T7" fmla="*/ 23 h 23"/>
                  <a:gd name="T8" fmla="*/ 0 w 52"/>
                  <a:gd name="T9" fmla="*/ 14 h 23"/>
                  <a:gd name="T10" fmla="*/ 14 w 52"/>
                  <a:gd name="T11" fmla="*/ 4 h 23"/>
                  <a:gd name="T12" fmla="*/ 33 w 5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52" h="23">
                    <a:moveTo>
                      <a:pt x="33" y="0"/>
                    </a:moveTo>
                    <a:lnTo>
                      <a:pt x="52" y="6"/>
                    </a:lnTo>
                    <a:lnTo>
                      <a:pt x="48" y="14"/>
                    </a:lnTo>
                    <a:lnTo>
                      <a:pt x="21" y="23"/>
                    </a:lnTo>
                    <a:lnTo>
                      <a:pt x="0" y="14"/>
                    </a:lnTo>
                    <a:lnTo>
                      <a:pt x="14" y="4"/>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1" name="Freeform 219">
                <a:extLst>
                  <a:ext uri="{FF2B5EF4-FFF2-40B4-BE49-F238E27FC236}">
                    <a16:creationId xmlns:a16="http://schemas.microsoft.com/office/drawing/2014/main" id="{36D86168-46DA-3969-0CB3-5B43AD1299B8}"/>
                  </a:ext>
                </a:extLst>
              </p:cNvPr>
              <p:cNvSpPr>
                <a:spLocks/>
              </p:cNvSpPr>
              <p:nvPr/>
            </p:nvSpPr>
            <p:spPr bwMode="auto">
              <a:xfrm>
                <a:off x="1881189" y="2239992"/>
                <a:ext cx="63500" cy="20647"/>
              </a:xfrm>
              <a:custGeom>
                <a:avLst/>
                <a:gdLst>
                  <a:gd name="T0" fmla="*/ 13 w 40"/>
                  <a:gd name="T1" fmla="*/ 0 h 13"/>
                  <a:gd name="T2" fmla="*/ 21 w 40"/>
                  <a:gd name="T3" fmla="*/ 0 h 13"/>
                  <a:gd name="T4" fmla="*/ 40 w 40"/>
                  <a:gd name="T5" fmla="*/ 6 h 13"/>
                  <a:gd name="T6" fmla="*/ 23 w 40"/>
                  <a:gd name="T7" fmla="*/ 13 h 13"/>
                  <a:gd name="T8" fmla="*/ 0 w 40"/>
                  <a:gd name="T9" fmla="*/ 13 h 13"/>
                  <a:gd name="T10" fmla="*/ 0 w 40"/>
                  <a:gd name="T11" fmla="*/ 8 h 13"/>
                  <a:gd name="T12" fmla="*/ 13 w 40"/>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40" h="13">
                    <a:moveTo>
                      <a:pt x="13" y="0"/>
                    </a:moveTo>
                    <a:lnTo>
                      <a:pt x="21" y="0"/>
                    </a:lnTo>
                    <a:lnTo>
                      <a:pt x="40" y="6"/>
                    </a:lnTo>
                    <a:lnTo>
                      <a:pt x="23" y="13"/>
                    </a:lnTo>
                    <a:lnTo>
                      <a:pt x="0" y="13"/>
                    </a:lnTo>
                    <a:lnTo>
                      <a:pt x="0" y="8"/>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2" name="Freeform 221">
                <a:extLst>
                  <a:ext uri="{FF2B5EF4-FFF2-40B4-BE49-F238E27FC236}">
                    <a16:creationId xmlns:a16="http://schemas.microsoft.com/office/drawing/2014/main" id="{38D4F196-3AF2-C4EE-4A29-E02C817DC891}"/>
                  </a:ext>
                </a:extLst>
              </p:cNvPr>
              <p:cNvSpPr>
                <a:spLocks/>
              </p:cNvSpPr>
              <p:nvPr/>
            </p:nvSpPr>
            <p:spPr bwMode="auto">
              <a:xfrm>
                <a:off x="2185989" y="2236816"/>
                <a:ext cx="66675" cy="49235"/>
              </a:xfrm>
              <a:custGeom>
                <a:avLst/>
                <a:gdLst>
                  <a:gd name="T0" fmla="*/ 0 w 42"/>
                  <a:gd name="T1" fmla="*/ 0 h 31"/>
                  <a:gd name="T2" fmla="*/ 19 w 42"/>
                  <a:gd name="T3" fmla="*/ 2 h 31"/>
                  <a:gd name="T4" fmla="*/ 26 w 42"/>
                  <a:gd name="T5" fmla="*/ 4 h 31"/>
                  <a:gd name="T6" fmla="*/ 42 w 42"/>
                  <a:gd name="T7" fmla="*/ 13 h 31"/>
                  <a:gd name="T8" fmla="*/ 38 w 42"/>
                  <a:gd name="T9" fmla="*/ 25 h 31"/>
                  <a:gd name="T10" fmla="*/ 19 w 42"/>
                  <a:gd name="T11" fmla="*/ 31 h 31"/>
                  <a:gd name="T12" fmla="*/ 7 w 42"/>
                  <a:gd name="T13" fmla="*/ 25 h 31"/>
                  <a:gd name="T14" fmla="*/ 2 w 42"/>
                  <a:gd name="T15" fmla="*/ 13 h 31"/>
                  <a:gd name="T16" fmla="*/ 0 w 4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1">
                    <a:moveTo>
                      <a:pt x="0" y="0"/>
                    </a:moveTo>
                    <a:lnTo>
                      <a:pt x="19" y="2"/>
                    </a:lnTo>
                    <a:lnTo>
                      <a:pt x="26" y="4"/>
                    </a:lnTo>
                    <a:lnTo>
                      <a:pt x="42" y="13"/>
                    </a:lnTo>
                    <a:lnTo>
                      <a:pt x="38" y="25"/>
                    </a:lnTo>
                    <a:lnTo>
                      <a:pt x="19" y="31"/>
                    </a:lnTo>
                    <a:lnTo>
                      <a:pt x="7" y="25"/>
                    </a:lnTo>
                    <a:lnTo>
                      <a:pt x="2" y="13"/>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3" name="Freeform 223">
                <a:extLst>
                  <a:ext uri="{FF2B5EF4-FFF2-40B4-BE49-F238E27FC236}">
                    <a16:creationId xmlns:a16="http://schemas.microsoft.com/office/drawing/2014/main" id="{B674914B-A6F2-D2D8-C55C-8DB91EEA3FCA}"/>
                  </a:ext>
                </a:extLst>
              </p:cNvPr>
              <p:cNvSpPr>
                <a:spLocks/>
              </p:cNvSpPr>
              <p:nvPr/>
            </p:nvSpPr>
            <p:spPr bwMode="auto">
              <a:xfrm>
                <a:off x="2036764" y="2216168"/>
                <a:ext cx="127000" cy="66705"/>
              </a:xfrm>
              <a:custGeom>
                <a:avLst/>
                <a:gdLst>
                  <a:gd name="T0" fmla="*/ 0 w 80"/>
                  <a:gd name="T1" fmla="*/ 0 h 42"/>
                  <a:gd name="T2" fmla="*/ 26 w 80"/>
                  <a:gd name="T3" fmla="*/ 3 h 42"/>
                  <a:gd name="T4" fmla="*/ 65 w 80"/>
                  <a:gd name="T5" fmla="*/ 15 h 42"/>
                  <a:gd name="T6" fmla="*/ 74 w 80"/>
                  <a:gd name="T7" fmla="*/ 28 h 42"/>
                  <a:gd name="T8" fmla="*/ 80 w 80"/>
                  <a:gd name="T9" fmla="*/ 42 h 42"/>
                  <a:gd name="T10" fmla="*/ 57 w 80"/>
                  <a:gd name="T11" fmla="*/ 40 h 42"/>
                  <a:gd name="T12" fmla="*/ 34 w 80"/>
                  <a:gd name="T13" fmla="*/ 28 h 42"/>
                  <a:gd name="T14" fmla="*/ 3 w 80"/>
                  <a:gd name="T15" fmla="*/ 28 h 42"/>
                  <a:gd name="T16" fmla="*/ 17 w 80"/>
                  <a:gd name="T17" fmla="*/ 19 h 42"/>
                  <a:gd name="T18" fmla="*/ 0 w 80"/>
                  <a:gd name="T19" fmla="*/ 11 h 42"/>
                  <a:gd name="T20" fmla="*/ 0 w 80"/>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2">
                    <a:moveTo>
                      <a:pt x="0" y="0"/>
                    </a:moveTo>
                    <a:lnTo>
                      <a:pt x="26" y="3"/>
                    </a:lnTo>
                    <a:lnTo>
                      <a:pt x="65" y="15"/>
                    </a:lnTo>
                    <a:lnTo>
                      <a:pt x="74" y="28"/>
                    </a:lnTo>
                    <a:lnTo>
                      <a:pt x="80" y="42"/>
                    </a:lnTo>
                    <a:lnTo>
                      <a:pt x="57" y="40"/>
                    </a:lnTo>
                    <a:lnTo>
                      <a:pt x="34" y="28"/>
                    </a:lnTo>
                    <a:lnTo>
                      <a:pt x="3" y="28"/>
                    </a:lnTo>
                    <a:lnTo>
                      <a:pt x="17" y="19"/>
                    </a:lnTo>
                    <a:lnTo>
                      <a:pt x="0" y="1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4" name="Freeform 235">
                <a:extLst>
                  <a:ext uri="{FF2B5EF4-FFF2-40B4-BE49-F238E27FC236}">
                    <a16:creationId xmlns:a16="http://schemas.microsoft.com/office/drawing/2014/main" id="{C3B6C7ED-0442-528D-87F4-8634598FAB21}"/>
                  </a:ext>
                </a:extLst>
              </p:cNvPr>
              <p:cNvSpPr>
                <a:spLocks/>
              </p:cNvSpPr>
              <p:nvPr/>
            </p:nvSpPr>
            <p:spPr bwMode="auto">
              <a:xfrm>
                <a:off x="2230439" y="2117699"/>
                <a:ext cx="241300" cy="149292"/>
              </a:xfrm>
              <a:custGeom>
                <a:avLst/>
                <a:gdLst>
                  <a:gd name="T0" fmla="*/ 60 w 152"/>
                  <a:gd name="T1" fmla="*/ 0 h 94"/>
                  <a:gd name="T2" fmla="*/ 77 w 152"/>
                  <a:gd name="T3" fmla="*/ 15 h 94"/>
                  <a:gd name="T4" fmla="*/ 100 w 152"/>
                  <a:gd name="T5" fmla="*/ 23 h 94"/>
                  <a:gd name="T6" fmla="*/ 123 w 152"/>
                  <a:gd name="T7" fmla="*/ 29 h 94"/>
                  <a:gd name="T8" fmla="*/ 135 w 152"/>
                  <a:gd name="T9" fmla="*/ 50 h 94"/>
                  <a:gd name="T10" fmla="*/ 152 w 152"/>
                  <a:gd name="T11" fmla="*/ 62 h 94"/>
                  <a:gd name="T12" fmla="*/ 133 w 152"/>
                  <a:gd name="T13" fmla="*/ 69 h 94"/>
                  <a:gd name="T14" fmla="*/ 106 w 152"/>
                  <a:gd name="T15" fmla="*/ 92 h 94"/>
                  <a:gd name="T16" fmla="*/ 81 w 152"/>
                  <a:gd name="T17" fmla="*/ 94 h 94"/>
                  <a:gd name="T18" fmla="*/ 52 w 152"/>
                  <a:gd name="T19" fmla="*/ 90 h 94"/>
                  <a:gd name="T20" fmla="*/ 39 w 152"/>
                  <a:gd name="T21" fmla="*/ 79 h 94"/>
                  <a:gd name="T22" fmla="*/ 39 w 152"/>
                  <a:gd name="T23" fmla="*/ 67 h 94"/>
                  <a:gd name="T24" fmla="*/ 50 w 152"/>
                  <a:gd name="T25" fmla="*/ 60 h 94"/>
                  <a:gd name="T26" fmla="*/ 23 w 152"/>
                  <a:gd name="T27" fmla="*/ 60 h 94"/>
                  <a:gd name="T28" fmla="*/ 8 w 152"/>
                  <a:gd name="T29" fmla="*/ 50 h 94"/>
                  <a:gd name="T30" fmla="*/ 0 w 152"/>
                  <a:gd name="T31" fmla="*/ 35 h 94"/>
                  <a:gd name="T32" fmla="*/ 10 w 152"/>
                  <a:gd name="T33" fmla="*/ 21 h 94"/>
                  <a:gd name="T34" fmla="*/ 18 w 152"/>
                  <a:gd name="T35" fmla="*/ 12 h 94"/>
                  <a:gd name="T36" fmla="*/ 33 w 152"/>
                  <a:gd name="T37" fmla="*/ 8 h 94"/>
                  <a:gd name="T38" fmla="*/ 27 w 152"/>
                  <a:gd name="T39" fmla="*/ 2 h 94"/>
                  <a:gd name="T40" fmla="*/ 60 w 152"/>
                  <a:gd name="T41"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2" h="94">
                    <a:moveTo>
                      <a:pt x="60" y="0"/>
                    </a:moveTo>
                    <a:lnTo>
                      <a:pt x="77" y="15"/>
                    </a:lnTo>
                    <a:lnTo>
                      <a:pt x="100" y="23"/>
                    </a:lnTo>
                    <a:lnTo>
                      <a:pt x="123" y="29"/>
                    </a:lnTo>
                    <a:lnTo>
                      <a:pt x="135" y="50"/>
                    </a:lnTo>
                    <a:lnTo>
                      <a:pt x="152" y="62"/>
                    </a:lnTo>
                    <a:lnTo>
                      <a:pt x="133" y="69"/>
                    </a:lnTo>
                    <a:lnTo>
                      <a:pt x="106" y="92"/>
                    </a:lnTo>
                    <a:lnTo>
                      <a:pt x="81" y="94"/>
                    </a:lnTo>
                    <a:lnTo>
                      <a:pt x="52" y="90"/>
                    </a:lnTo>
                    <a:lnTo>
                      <a:pt x="39" y="79"/>
                    </a:lnTo>
                    <a:lnTo>
                      <a:pt x="39" y="67"/>
                    </a:lnTo>
                    <a:lnTo>
                      <a:pt x="50" y="60"/>
                    </a:lnTo>
                    <a:lnTo>
                      <a:pt x="23" y="60"/>
                    </a:lnTo>
                    <a:lnTo>
                      <a:pt x="8" y="50"/>
                    </a:lnTo>
                    <a:lnTo>
                      <a:pt x="0" y="35"/>
                    </a:lnTo>
                    <a:lnTo>
                      <a:pt x="10" y="21"/>
                    </a:lnTo>
                    <a:lnTo>
                      <a:pt x="18" y="12"/>
                    </a:lnTo>
                    <a:lnTo>
                      <a:pt x="33" y="8"/>
                    </a:lnTo>
                    <a:lnTo>
                      <a:pt x="27" y="2"/>
                    </a:lnTo>
                    <a:lnTo>
                      <a:pt x="6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5" name="Freeform 237">
                <a:extLst>
                  <a:ext uri="{FF2B5EF4-FFF2-40B4-BE49-F238E27FC236}">
                    <a16:creationId xmlns:a16="http://schemas.microsoft.com/office/drawing/2014/main" id="{E7701636-042D-B286-84A0-8B93C6251502}"/>
                  </a:ext>
                </a:extLst>
              </p:cNvPr>
              <p:cNvSpPr>
                <a:spLocks/>
              </p:cNvSpPr>
              <p:nvPr/>
            </p:nvSpPr>
            <p:spPr bwMode="auto">
              <a:xfrm>
                <a:off x="2339976" y="2011289"/>
                <a:ext cx="661988" cy="354173"/>
              </a:xfrm>
              <a:custGeom>
                <a:avLst/>
                <a:gdLst>
                  <a:gd name="T0" fmla="*/ 292 w 417"/>
                  <a:gd name="T1" fmla="*/ 2 h 223"/>
                  <a:gd name="T2" fmla="*/ 359 w 417"/>
                  <a:gd name="T3" fmla="*/ 6 h 223"/>
                  <a:gd name="T4" fmla="*/ 417 w 417"/>
                  <a:gd name="T5" fmla="*/ 19 h 223"/>
                  <a:gd name="T6" fmla="*/ 380 w 417"/>
                  <a:gd name="T7" fmla="*/ 44 h 223"/>
                  <a:gd name="T8" fmla="*/ 334 w 417"/>
                  <a:gd name="T9" fmla="*/ 58 h 223"/>
                  <a:gd name="T10" fmla="*/ 330 w 417"/>
                  <a:gd name="T11" fmla="*/ 79 h 223"/>
                  <a:gd name="T12" fmla="*/ 284 w 417"/>
                  <a:gd name="T13" fmla="*/ 113 h 223"/>
                  <a:gd name="T14" fmla="*/ 248 w 417"/>
                  <a:gd name="T15" fmla="*/ 125 h 223"/>
                  <a:gd name="T16" fmla="*/ 225 w 417"/>
                  <a:gd name="T17" fmla="*/ 130 h 223"/>
                  <a:gd name="T18" fmla="*/ 227 w 417"/>
                  <a:gd name="T19" fmla="*/ 152 h 223"/>
                  <a:gd name="T20" fmla="*/ 192 w 417"/>
                  <a:gd name="T21" fmla="*/ 171 h 223"/>
                  <a:gd name="T22" fmla="*/ 167 w 417"/>
                  <a:gd name="T23" fmla="*/ 194 h 223"/>
                  <a:gd name="T24" fmla="*/ 190 w 417"/>
                  <a:gd name="T25" fmla="*/ 198 h 223"/>
                  <a:gd name="T26" fmla="*/ 154 w 417"/>
                  <a:gd name="T27" fmla="*/ 223 h 223"/>
                  <a:gd name="T28" fmla="*/ 77 w 417"/>
                  <a:gd name="T29" fmla="*/ 219 h 223"/>
                  <a:gd name="T30" fmla="*/ 31 w 417"/>
                  <a:gd name="T31" fmla="*/ 213 h 223"/>
                  <a:gd name="T32" fmla="*/ 54 w 417"/>
                  <a:gd name="T33" fmla="*/ 194 h 223"/>
                  <a:gd name="T34" fmla="*/ 56 w 417"/>
                  <a:gd name="T35" fmla="*/ 171 h 223"/>
                  <a:gd name="T36" fmla="*/ 73 w 417"/>
                  <a:gd name="T37" fmla="*/ 163 h 223"/>
                  <a:gd name="T38" fmla="*/ 64 w 417"/>
                  <a:gd name="T39" fmla="*/ 146 h 223"/>
                  <a:gd name="T40" fmla="*/ 93 w 417"/>
                  <a:gd name="T41" fmla="*/ 127 h 223"/>
                  <a:gd name="T42" fmla="*/ 66 w 417"/>
                  <a:gd name="T43" fmla="*/ 98 h 223"/>
                  <a:gd name="T44" fmla="*/ 116 w 417"/>
                  <a:gd name="T45" fmla="*/ 104 h 223"/>
                  <a:gd name="T46" fmla="*/ 106 w 417"/>
                  <a:gd name="T47" fmla="*/ 88 h 223"/>
                  <a:gd name="T48" fmla="*/ 33 w 417"/>
                  <a:gd name="T49" fmla="*/ 81 h 223"/>
                  <a:gd name="T50" fmla="*/ 4 w 417"/>
                  <a:gd name="T51" fmla="*/ 56 h 223"/>
                  <a:gd name="T52" fmla="*/ 22 w 417"/>
                  <a:gd name="T53" fmla="*/ 38 h 223"/>
                  <a:gd name="T54" fmla="*/ 66 w 417"/>
                  <a:gd name="T55" fmla="*/ 31 h 223"/>
                  <a:gd name="T56" fmla="*/ 102 w 417"/>
                  <a:gd name="T57" fmla="*/ 21 h 223"/>
                  <a:gd name="T58" fmla="*/ 129 w 417"/>
                  <a:gd name="T59" fmla="*/ 11 h 223"/>
                  <a:gd name="T60" fmla="*/ 173 w 417"/>
                  <a:gd name="T61" fmla="*/ 4 h 223"/>
                  <a:gd name="T62" fmla="*/ 223 w 417"/>
                  <a:gd name="T63" fmla="*/ 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223">
                    <a:moveTo>
                      <a:pt x="263" y="0"/>
                    </a:moveTo>
                    <a:lnTo>
                      <a:pt x="292" y="2"/>
                    </a:lnTo>
                    <a:lnTo>
                      <a:pt x="323" y="4"/>
                    </a:lnTo>
                    <a:lnTo>
                      <a:pt x="359" y="6"/>
                    </a:lnTo>
                    <a:lnTo>
                      <a:pt x="392" y="11"/>
                    </a:lnTo>
                    <a:lnTo>
                      <a:pt x="417" y="19"/>
                    </a:lnTo>
                    <a:lnTo>
                      <a:pt x="417" y="29"/>
                    </a:lnTo>
                    <a:lnTo>
                      <a:pt x="380" y="44"/>
                    </a:lnTo>
                    <a:lnTo>
                      <a:pt x="348" y="50"/>
                    </a:lnTo>
                    <a:lnTo>
                      <a:pt x="334" y="58"/>
                    </a:lnTo>
                    <a:lnTo>
                      <a:pt x="367" y="58"/>
                    </a:lnTo>
                    <a:lnTo>
                      <a:pt x="330" y="79"/>
                    </a:lnTo>
                    <a:lnTo>
                      <a:pt x="311" y="86"/>
                    </a:lnTo>
                    <a:lnTo>
                      <a:pt x="284" y="113"/>
                    </a:lnTo>
                    <a:lnTo>
                      <a:pt x="256" y="119"/>
                    </a:lnTo>
                    <a:lnTo>
                      <a:pt x="248" y="125"/>
                    </a:lnTo>
                    <a:lnTo>
                      <a:pt x="206" y="129"/>
                    </a:lnTo>
                    <a:lnTo>
                      <a:pt x="225" y="130"/>
                    </a:lnTo>
                    <a:lnTo>
                      <a:pt x="215" y="136"/>
                    </a:lnTo>
                    <a:lnTo>
                      <a:pt x="227" y="152"/>
                    </a:lnTo>
                    <a:lnTo>
                      <a:pt x="213" y="163"/>
                    </a:lnTo>
                    <a:lnTo>
                      <a:pt x="192" y="171"/>
                    </a:lnTo>
                    <a:lnTo>
                      <a:pt x="187" y="184"/>
                    </a:lnTo>
                    <a:lnTo>
                      <a:pt x="167" y="194"/>
                    </a:lnTo>
                    <a:lnTo>
                      <a:pt x="167" y="200"/>
                    </a:lnTo>
                    <a:lnTo>
                      <a:pt x="190" y="198"/>
                    </a:lnTo>
                    <a:lnTo>
                      <a:pt x="192" y="205"/>
                    </a:lnTo>
                    <a:lnTo>
                      <a:pt x="154" y="223"/>
                    </a:lnTo>
                    <a:lnTo>
                      <a:pt x="119" y="215"/>
                    </a:lnTo>
                    <a:lnTo>
                      <a:pt x="77" y="219"/>
                    </a:lnTo>
                    <a:lnTo>
                      <a:pt x="58" y="215"/>
                    </a:lnTo>
                    <a:lnTo>
                      <a:pt x="31" y="213"/>
                    </a:lnTo>
                    <a:lnTo>
                      <a:pt x="29" y="200"/>
                    </a:lnTo>
                    <a:lnTo>
                      <a:pt x="54" y="194"/>
                    </a:lnTo>
                    <a:lnTo>
                      <a:pt x="46" y="171"/>
                    </a:lnTo>
                    <a:lnTo>
                      <a:pt x="56" y="171"/>
                    </a:lnTo>
                    <a:lnTo>
                      <a:pt x="94" y="184"/>
                    </a:lnTo>
                    <a:lnTo>
                      <a:pt x="73" y="163"/>
                    </a:lnTo>
                    <a:lnTo>
                      <a:pt x="52" y="157"/>
                    </a:lnTo>
                    <a:lnTo>
                      <a:pt x="64" y="146"/>
                    </a:lnTo>
                    <a:lnTo>
                      <a:pt x="87" y="138"/>
                    </a:lnTo>
                    <a:lnTo>
                      <a:pt x="93" y="127"/>
                    </a:lnTo>
                    <a:lnTo>
                      <a:pt x="73" y="115"/>
                    </a:lnTo>
                    <a:lnTo>
                      <a:pt x="66" y="98"/>
                    </a:lnTo>
                    <a:lnTo>
                      <a:pt x="104" y="100"/>
                    </a:lnTo>
                    <a:lnTo>
                      <a:pt x="116" y="104"/>
                    </a:lnTo>
                    <a:lnTo>
                      <a:pt x="139" y="92"/>
                    </a:lnTo>
                    <a:lnTo>
                      <a:pt x="106" y="88"/>
                    </a:lnTo>
                    <a:lnTo>
                      <a:pt x="58" y="90"/>
                    </a:lnTo>
                    <a:lnTo>
                      <a:pt x="33" y="81"/>
                    </a:lnTo>
                    <a:lnTo>
                      <a:pt x="22" y="67"/>
                    </a:lnTo>
                    <a:lnTo>
                      <a:pt x="4" y="56"/>
                    </a:lnTo>
                    <a:lnTo>
                      <a:pt x="0" y="44"/>
                    </a:lnTo>
                    <a:lnTo>
                      <a:pt x="22" y="38"/>
                    </a:lnTo>
                    <a:lnTo>
                      <a:pt x="39" y="38"/>
                    </a:lnTo>
                    <a:lnTo>
                      <a:pt x="66" y="31"/>
                    </a:lnTo>
                    <a:lnTo>
                      <a:pt x="85" y="19"/>
                    </a:lnTo>
                    <a:lnTo>
                      <a:pt x="102" y="21"/>
                    </a:lnTo>
                    <a:lnTo>
                      <a:pt x="117" y="29"/>
                    </a:lnTo>
                    <a:lnTo>
                      <a:pt x="129" y="11"/>
                    </a:lnTo>
                    <a:lnTo>
                      <a:pt x="148" y="6"/>
                    </a:lnTo>
                    <a:lnTo>
                      <a:pt x="173" y="4"/>
                    </a:lnTo>
                    <a:lnTo>
                      <a:pt x="215" y="2"/>
                    </a:lnTo>
                    <a:lnTo>
                      <a:pt x="223" y="6"/>
                    </a:lnTo>
                    <a:lnTo>
                      <a:pt x="26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6" name="Freeform 239">
                <a:extLst>
                  <a:ext uri="{FF2B5EF4-FFF2-40B4-BE49-F238E27FC236}">
                    <a16:creationId xmlns:a16="http://schemas.microsoft.com/office/drawing/2014/main" id="{806FE327-CE07-B242-BFBC-BB65A34D4D98}"/>
                  </a:ext>
                </a:extLst>
              </p:cNvPr>
              <p:cNvSpPr>
                <a:spLocks/>
              </p:cNvSpPr>
              <p:nvPr/>
            </p:nvSpPr>
            <p:spPr bwMode="auto">
              <a:xfrm>
                <a:off x="2746375" y="1987465"/>
                <a:ext cx="1352550" cy="995813"/>
              </a:xfrm>
              <a:custGeom>
                <a:avLst/>
                <a:gdLst>
                  <a:gd name="T0" fmla="*/ 731 w 852"/>
                  <a:gd name="T1" fmla="*/ 30 h 627"/>
                  <a:gd name="T2" fmla="*/ 577 w 852"/>
                  <a:gd name="T3" fmla="*/ 49 h 627"/>
                  <a:gd name="T4" fmla="*/ 675 w 852"/>
                  <a:gd name="T5" fmla="*/ 63 h 627"/>
                  <a:gd name="T6" fmla="*/ 698 w 852"/>
                  <a:gd name="T7" fmla="*/ 84 h 627"/>
                  <a:gd name="T8" fmla="*/ 844 w 852"/>
                  <a:gd name="T9" fmla="*/ 67 h 627"/>
                  <a:gd name="T10" fmla="*/ 786 w 852"/>
                  <a:gd name="T11" fmla="*/ 109 h 627"/>
                  <a:gd name="T12" fmla="*/ 758 w 852"/>
                  <a:gd name="T13" fmla="*/ 140 h 627"/>
                  <a:gd name="T14" fmla="*/ 763 w 852"/>
                  <a:gd name="T15" fmla="*/ 213 h 627"/>
                  <a:gd name="T16" fmla="*/ 746 w 852"/>
                  <a:gd name="T17" fmla="*/ 239 h 627"/>
                  <a:gd name="T18" fmla="*/ 752 w 852"/>
                  <a:gd name="T19" fmla="*/ 289 h 627"/>
                  <a:gd name="T20" fmla="*/ 733 w 852"/>
                  <a:gd name="T21" fmla="*/ 312 h 627"/>
                  <a:gd name="T22" fmla="*/ 710 w 852"/>
                  <a:gd name="T23" fmla="*/ 335 h 627"/>
                  <a:gd name="T24" fmla="*/ 683 w 852"/>
                  <a:gd name="T25" fmla="*/ 335 h 627"/>
                  <a:gd name="T26" fmla="*/ 713 w 852"/>
                  <a:gd name="T27" fmla="*/ 366 h 627"/>
                  <a:gd name="T28" fmla="*/ 683 w 852"/>
                  <a:gd name="T29" fmla="*/ 380 h 627"/>
                  <a:gd name="T30" fmla="*/ 654 w 852"/>
                  <a:gd name="T31" fmla="*/ 397 h 627"/>
                  <a:gd name="T32" fmla="*/ 673 w 852"/>
                  <a:gd name="T33" fmla="*/ 420 h 627"/>
                  <a:gd name="T34" fmla="*/ 577 w 852"/>
                  <a:gd name="T35" fmla="*/ 447 h 627"/>
                  <a:gd name="T36" fmla="*/ 514 w 852"/>
                  <a:gd name="T37" fmla="*/ 499 h 627"/>
                  <a:gd name="T38" fmla="*/ 466 w 852"/>
                  <a:gd name="T39" fmla="*/ 512 h 627"/>
                  <a:gd name="T40" fmla="*/ 454 w 852"/>
                  <a:gd name="T41" fmla="*/ 539 h 627"/>
                  <a:gd name="T42" fmla="*/ 431 w 852"/>
                  <a:gd name="T43" fmla="*/ 589 h 627"/>
                  <a:gd name="T44" fmla="*/ 397 w 852"/>
                  <a:gd name="T45" fmla="*/ 627 h 627"/>
                  <a:gd name="T46" fmla="*/ 335 w 852"/>
                  <a:gd name="T47" fmla="*/ 598 h 627"/>
                  <a:gd name="T48" fmla="*/ 295 w 852"/>
                  <a:gd name="T49" fmla="*/ 537 h 627"/>
                  <a:gd name="T50" fmla="*/ 280 w 852"/>
                  <a:gd name="T51" fmla="*/ 479 h 627"/>
                  <a:gd name="T52" fmla="*/ 303 w 852"/>
                  <a:gd name="T53" fmla="*/ 433 h 627"/>
                  <a:gd name="T54" fmla="*/ 297 w 852"/>
                  <a:gd name="T55" fmla="*/ 412 h 627"/>
                  <a:gd name="T56" fmla="*/ 261 w 852"/>
                  <a:gd name="T57" fmla="*/ 412 h 627"/>
                  <a:gd name="T58" fmla="*/ 278 w 852"/>
                  <a:gd name="T59" fmla="*/ 380 h 627"/>
                  <a:gd name="T60" fmla="*/ 268 w 852"/>
                  <a:gd name="T61" fmla="*/ 364 h 627"/>
                  <a:gd name="T62" fmla="*/ 259 w 852"/>
                  <a:gd name="T63" fmla="*/ 335 h 627"/>
                  <a:gd name="T64" fmla="*/ 224 w 852"/>
                  <a:gd name="T65" fmla="*/ 278 h 627"/>
                  <a:gd name="T66" fmla="*/ 169 w 852"/>
                  <a:gd name="T67" fmla="*/ 239 h 627"/>
                  <a:gd name="T68" fmla="*/ 67 w 852"/>
                  <a:gd name="T69" fmla="*/ 239 h 627"/>
                  <a:gd name="T70" fmla="*/ 63 w 852"/>
                  <a:gd name="T71" fmla="*/ 205 h 627"/>
                  <a:gd name="T72" fmla="*/ 0 w 852"/>
                  <a:gd name="T73" fmla="*/ 182 h 627"/>
                  <a:gd name="T74" fmla="*/ 107 w 852"/>
                  <a:gd name="T75" fmla="*/ 140 h 627"/>
                  <a:gd name="T76" fmla="*/ 86 w 852"/>
                  <a:gd name="T77" fmla="*/ 105 h 627"/>
                  <a:gd name="T78" fmla="*/ 149 w 852"/>
                  <a:gd name="T79" fmla="*/ 65 h 627"/>
                  <a:gd name="T80" fmla="*/ 266 w 852"/>
                  <a:gd name="T81" fmla="*/ 49 h 627"/>
                  <a:gd name="T82" fmla="*/ 353 w 852"/>
                  <a:gd name="T83" fmla="*/ 55 h 627"/>
                  <a:gd name="T84" fmla="*/ 368 w 852"/>
                  <a:gd name="T85" fmla="*/ 49 h 627"/>
                  <a:gd name="T86" fmla="*/ 466 w 852"/>
                  <a:gd name="T87" fmla="*/ 17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2" h="627">
                    <a:moveTo>
                      <a:pt x="533" y="0"/>
                    </a:moveTo>
                    <a:lnTo>
                      <a:pt x="644" y="3"/>
                    </a:lnTo>
                    <a:lnTo>
                      <a:pt x="731" y="30"/>
                    </a:lnTo>
                    <a:lnTo>
                      <a:pt x="706" y="44"/>
                    </a:lnTo>
                    <a:lnTo>
                      <a:pt x="652" y="46"/>
                    </a:lnTo>
                    <a:lnTo>
                      <a:pt x="577" y="49"/>
                    </a:lnTo>
                    <a:lnTo>
                      <a:pt x="585" y="57"/>
                    </a:lnTo>
                    <a:lnTo>
                      <a:pt x="635" y="51"/>
                    </a:lnTo>
                    <a:lnTo>
                      <a:pt x="675" y="63"/>
                    </a:lnTo>
                    <a:lnTo>
                      <a:pt x="702" y="53"/>
                    </a:lnTo>
                    <a:lnTo>
                      <a:pt x="713" y="65"/>
                    </a:lnTo>
                    <a:lnTo>
                      <a:pt x="698" y="84"/>
                    </a:lnTo>
                    <a:lnTo>
                      <a:pt x="735" y="71"/>
                    </a:lnTo>
                    <a:lnTo>
                      <a:pt x="802" y="59"/>
                    </a:lnTo>
                    <a:lnTo>
                      <a:pt x="844" y="67"/>
                    </a:lnTo>
                    <a:lnTo>
                      <a:pt x="852" y="80"/>
                    </a:lnTo>
                    <a:lnTo>
                      <a:pt x="794" y="103"/>
                    </a:lnTo>
                    <a:lnTo>
                      <a:pt x="786" y="109"/>
                    </a:lnTo>
                    <a:lnTo>
                      <a:pt x="742" y="117"/>
                    </a:lnTo>
                    <a:lnTo>
                      <a:pt x="775" y="119"/>
                    </a:lnTo>
                    <a:lnTo>
                      <a:pt x="758" y="140"/>
                    </a:lnTo>
                    <a:lnTo>
                      <a:pt x="748" y="161"/>
                    </a:lnTo>
                    <a:lnTo>
                      <a:pt x="748" y="193"/>
                    </a:lnTo>
                    <a:lnTo>
                      <a:pt x="763" y="213"/>
                    </a:lnTo>
                    <a:lnTo>
                      <a:pt x="742" y="215"/>
                    </a:lnTo>
                    <a:lnTo>
                      <a:pt x="719" y="226"/>
                    </a:lnTo>
                    <a:lnTo>
                      <a:pt x="746" y="239"/>
                    </a:lnTo>
                    <a:lnTo>
                      <a:pt x="748" y="264"/>
                    </a:lnTo>
                    <a:lnTo>
                      <a:pt x="735" y="266"/>
                    </a:lnTo>
                    <a:lnTo>
                      <a:pt x="752" y="289"/>
                    </a:lnTo>
                    <a:lnTo>
                      <a:pt x="719" y="291"/>
                    </a:lnTo>
                    <a:lnTo>
                      <a:pt x="736" y="305"/>
                    </a:lnTo>
                    <a:lnTo>
                      <a:pt x="733" y="312"/>
                    </a:lnTo>
                    <a:lnTo>
                      <a:pt x="712" y="316"/>
                    </a:lnTo>
                    <a:lnTo>
                      <a:pt x="694" y="316"/>
                    </a:lnTo>
                    <a:lnTo>
                      <a:pt x="710" y="335"/>
                    </a:lnTo>
                    <a:lnTo>
                      <a:pt x="710" y="341"/>
                    </a:lnTo>
                    <a:lnTo>
                      <a:pt x="710" y="347"/>
                    </a:lnTo>
                    <a:lnTo>
                      <a:pt x="683" y="335"/>
                    </a:lnTo>
                    <a:lnTo>
                      <a:pt x="677" y="343"/>
                    </a:lnTo>
                    <a:lnTo>
                      <a:pt x="696" y="349"/>
                    </a:lnTo>
                    <a:lnTo>
                      <a:pt x="713" y="366"/>
                    </a:lnTo>
                    <a:lnTo>
                      <a:pt x="719" y="385"/>
                    </a:lnTo>
                    <a:lnTo>
                      <a:pt x="694" y="391"/>
                    </a:lnTo>
                    <a:lnTo>
                      <a:pt x="683" y="380"/>
                    </a:lnTo>
                    <a:lnTo>
                      <a:pt x="665" y="366"/>
                    </a:lnTo>
                    <a:lnTo>
                      <a:pt x="671" y="383"/>
                    </a:lnTo>
                    <a:lnTo>
                      <a:pt x="654" y="397"/>
                    </a:lnTo>
                    <a:lnTo>
                      <a:pt x="690" y="397"/>
                    </a:lnTo>
                    <a:lnTo>
                      <a:pt x="710" y="399"/>
                    </a:lnTo>
                    <a:lnTo>
                      <a:pt x="673" y="420"/>
                    </a:lnTo>
                    <a:lnTo>
                      <a:pt x="635" y="439"/>
                    </a:lnTo>
                    <a:lnTo>
                      <a:pt x="594" y="447"/>
                    </a:lnTo>
                    <a:lnTo>
                      <a:pt x="577" y="447"/>
                    </a:lnTo>
                    <a:lnTo>
                      <a:pt x="566" y="456"/>
                    </a:lnTo>
                    <a:lnTo>
                      <a:pt x="545" y="483"/>
                    </a:lnTo>
                    <a:lnTo>
                      <a:pt x="514" y="499"/>
                    </a:lnTo>
                    <a:lnTo>
                      <a:pt x="506" y="499"/>
                    </a:lnTo>
                    <a:lnTo>
                      <a:pt x="487" y="504"/>
                    </a:lnTo>
                    <a:lnTo>
                      <a:pt x="466" y="512"/>
                    </a:lnTo>
                    <a:lnTo>
                      <a:pt x="454" y="524"/>
                    </a:lnTo>
                    <a:lnTo>
                      <a:pt x="454" y="533"/>
                    </a:lnTo>
                    <a:lnTo>
                      <a:pt x="454" y="539"/>
                    </a:lnTo>
                    <a:lnTo>
                      <a:pt x="447" y="554"/>
                    </a:lnTo>
                    <a:lnTo>
                      <a:pt x="426" y="573"/>
                    </a:lnTo>
                    <a:lnTo>
                      <a:pt x="431" y="589"/>
                    </a:lnTo>
                    <a:lnTo>
                      <a:pt x="426" y="606"/>
                    </a:lnTo>
                    <a:lnTo>
                      <a:pt x="418" y="627"/>
                    </a:lnTo>
                    <a:lnTo>
                      <a:pt x="397" y="627"/>
                    </a:lnTo>
                    <a:lnTo>
                      <a:pt x="378" y="612"/>
                    </a:lnTo>
                    <a:lnTo>
                      <a:pt x="349" y="612"/>
                    </a:lnTo>
                    <a:lnTo>
                      <a:pt x="335" y="598"/>
                    </a:lnTo>
                    <a:lnTo>
                      <a:pt x="328" y="577"/>
                    </a:lnTo>
                    <a:lnTo>
                      <a:pt x="303" y="550"/>
                    </a:lnTo>
                    <a:lnTo>
                      <a:pt x="295" y="537"/>
                    </a:lnTo>
                    <a:lnTo>
                      <a:pt x="293" y="518"/>
                    </a:lnTo>
                    <a:lnTo>
                      <a:pt x="274" y="495"/>
                    </a:lnTo>
                    <a:lnTo>
                      <a:pt x="280" y="479"/>
                    </a:lnTo>
                    <a:lnTo>
                      <a:pt x="270" y="472"/>
                    </a:lnTo>
                    <a:lnTo>
                      <a:pt x="284" y="443"/>
                    </a:lnTo>
                    <a:lnTo>
                      <a:pt x="303" y="433"/>
                    </a:lnTo>
                    <a:lnTo>
                      <a:pt x="311" y="424"/>
                    </a:lnTo>
                    <a:lnTo>
                      <a:pt x="312" y="405"/>
                    </a:lnTo>
                    <a:lnTo>
                      <a:pt x="297" y="412"/>
                    </a:lnTo>
                    <a:lnTo>
                      <a:pt x="289" y="418"/>
                    </a:lnTo>
                    <a:lnTo>
                      <a:pt x="278" y="420"/>
                    </a:lnTo>
                    <a:lnTo>
                      <a:pt x="261" y="412"/>
                    </a:lnTo>
                    <a:lnTo>
                      <a:pt x="259" y="395"/>
                    </a:lnTo>
                    <a:lnTo>
                      <a:pt x="264" y="382"/>
                    </a:lnTo>
                    <a:lnTo>
                      <a:pt x="278" y="380"/>
                    </a:lnTo>
                    <a:lnTo>
                      <a:pt x="305" y="387"/>
                    </a:lnTo>
                    <a:lnTo>
                      <a:pt x="284" y="372"/>
                    </a:lnTo>
                    <a:lnTo>
                      <a:pt x="268" y="364"/>
                    </a:lnTo>
                    <a:lnTo>
                      <a:pt x="255" y="368"/>
                    </a:lnTo>
                    <a:lnTo>
                      <a:pt x="243" y="360"/>
                    </a:lnTo>
                    <a:lnTo>
                      <a:pt x="259" y="335"/>
                    </a:lnTo>
                    <a:lnTo>
                      <a:pt x="251" y="328"/>
                    </a:lnTo>
                    <a:lnTo>
                      <a:pt x="241" y="307"/>
                    </a:lnTo>
                    <a:lnTo>
                      <a:pt x="224" y="278"/>
                    </a:lnTo>
                    <a:lnTo>
                      <a:pt x="205" y="268"/>
                    </a:lnTo>
                    <a:lnTo>
                      <a:pt x="205" y="257"/>
                    </a:lnTo>
                    <a:lnTo>
                      <a:pt x="169" y="239"/>
                    </a:lnTo>
                    <a:lnTo>
                      <a:pt x="138" y="239"/>
                    </a:lnTo>
                    <a:lnTo>
                      <a:pt x="101" y="239"/>
                    </a:lnTo>
                    <a:lnTo>
                      <a:pt x="67" y="239"/>
                    </a:lnTo>
                    <a:lnTo>
                      <a:pt x="51" y="232"/>
                    </a:lnTo>
                    <a:lnTo>
                      <a:pt x="27" y="213"/>
                    </a:lnTo>
                    <a:lnTo>
                      <a:pt x="63" y="205"/>
                    </a:lnTo>
                    <a:lnTo>
                      <a:pt x="92" y="203"/>
                    </a:lnTo>
                    <a:lnTo>
                      <a:pt x="32" y="195"/>
                    </a:lnTo>
                    <a:lnTo>
                      <a:pt x="0" y="182"/>
                    </a:lnTo>
                    <a:lnTo>
                      <a:pt x="2" y="170"/>
                    </a:lnTo>
                    <a:lnTo>
                      <a:pt x="55" y="155"/>
                    </a:lnTo>
                    <a:lnTo>
                      <a:pt x="107" y="140"/>
                    </a:lnTo>
                    <a:lnTo>
                      <a:pt x="113" y="130"/>
                    </a:lnTo>
                    <a:lnTo>
                      <a:pt x="74" y="119"/>
                    </a:lnTo>
                    <a:lnTo>
                      <a:pt x="86" y="105"/>
                    </a:lnTo>
                    <a:lnTo>
                      <a:pt x="136" y="84"/>
                    </a:lnTo>
                    <a:lnTo>
                      <a:pt x="155" y="78"/>
                    </a:lnTo>
                    <a:lnTo>
                      <a:pt x="149" y="65"/>
                    </a:lnTo>
                    <a:lnTo>
                      <a:pt x="182" y="55"/>
                    </a:lnTo>
                    <a:lnTo>
                      <a:pt x="226" y="49"/>
                    </a:lnTo>
                    <a:lnTo>
                      <a:pt x="266" y="49"/>
                    </a:lnTo>
                    <a:lnTo>
                      <a:pt x="284" y="59"/>
                    </a:lnTo>
                    <a:lnTo>
                      <a:pt x="320" y="42"/>
                    </a:lnTo>
                    <a:lnTo>
                      <a:pt x="353" y="55"/>
                    </a:lnTo>
                    <a:lnTo>
                      <a:pt x="372" y="57"/>
                    </a:lnTo>
                    <a:lnTo>
                      <a:pt x="401" y="69"/>
                    </a:lnTo>
                    <a:lnTo>
                      <a:pt x="368" y="49"/>
                    </a:lnTo>
                    <a:lnTo>
                      <a:pt x="370" y="34"/>
                    </a:lnTo>
                    <a:lnTo>
                      <a:pt x="418" y="15"/>
                    </a:lnTo>
                    <a:lnTo>
                      <a:pt x="466" y="17"/>
                    </a:lnTo>
                    <a:lnTo>
                      <a:pt x="483" y="2"/>
                    </a:lnTo>
                    <a:lnTo>
                      <a:pt x="5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7" name="Freeform 241">
                <a:extLst>
                  <a:ext uri="{FF2B5EF4-FFF2-40B4-BE49-F238E27FC236}">
                    <a16:creationId xmlns:a16="http://schemas.microsoft.com/office/drawing/2014/main" id="{D524E65C-3C08-E591-8D7E-B0E87D40493A}"/>
                  </a:ext>
                </a:extLst>
              </p:cNvPr>
              <p:cNvSpPr>
                <a:spLocks/>
              </p:cNvSpPr>
              <p:nvPr/>
            </p:nvSpPr>
            <p:spPr bwMode="auto">
              <a:xfrm>
                <a:off x="665164" y="2973749"/>
                <a:ext cx="39688" cy="22235"/>
              </a:xfrm>
              <a:custGeom>
                <a:avLst/>
                <a:gdLst>
                  <a:gd name="T0" fmla="*/ 14 w 25"/>
                  <a:gd name="T1" fmla="*/ 0 h 14"/>
                  <a:gd name="T2" fmla="*/ 25 w 25"/>
                  <a:gd name="T3" fmla="*/ 2 h 14"/>
                  <a:gd name="T4" fmla="*/ 25 w 25"/>
                  <a:gd name="T5" fmla="*/ 10 h 14"/>
                  <a:gd name="T6" fmla="*/ 17 w 25"/>
                  <a:gd name="T7" fmla="*/ 14 h 14"/>
                  <a:gd name="T8" fmla="*/ 8 w 25"/>
                  <a:gd name="T9" fmla="*/ 8 h 14"/>
                  <a:gd name="T10" fmla="*/ 0 w 25"/>
                  <a:gd name="T11" fmla="*/ 4 h 14"/>
                  <a:gd name="T12" fmla="*/ 14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4" y="0"/>
                    </a:moveTo>
                    <a:lnTo>
                      <a:pt x="25" y="2"/>
                    </a:lnTo>
                    <a:lnTo>
                      <a:pt x="25" y="10"/>
                    </a:lnTo>
                    <a:lnTo>
                      <a:pt x="17" y="14"/>
                    </a:lnTo>
                    <a:lnTo>
                      <a:pt x="8" y="8"/>
                    </a:lnTo>
                    <a:lnTo>
                      <a:pt x="0" y="4"/>
                    </a:lnTo>
                    <a:lnTo>
                      <a:pt x="1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8" name="Freeform 243">
                <a:extLst>
                  <a:ext uri="{FF2B5EF4-FFF2-40B4-BE49-F238E27FC236}">
                    <a16:creationId xmlns:a16="http://schemas.microsoft.com/office/drawing/2014/main" id="{C5290C90-6592-E612-6289-AFA114744CB6}"/>
                  </a:ext>
                </a:extLst>
              </p:cNvPr>
              <p:cNvSpPr>
                <a:spLocks/>
              </p:cNvSpPr>
              <p:nvPr/>
            </p:nvSpPr>
            <p:spPr bwMode="auto">
              <a:xfrm>
                <a:off x="571501" y="2857808"/>
                <a:ext cx="66675" cy="28588"/>
              </a:xfrm>
              <a:custGeom>
                <a:avLst/>
                <a:gdLst>
                  <a:gd name="T0" fmla="*/ 0 w 42"/>
                  <a:gd name="T1" fmla="*/ 0 h 18"/>
                  <a:gd name="T2" fmla="*/ 7 w 42"/>
                  <a:gd name="T3" fmla="*/ 4 h 18"/>
                  <a:gd name="T4" fmla="*/ 17 w 42"/>
                  <a:gd name="T5" fmla="*/ 2 h 18"/>
                  <a:gd name="T6" fmla="*/ 28 w 42"/>
                  <a:gd name="T7" fmla="*/ 8 h 18"/>
                  <a:gd name="T8" fmla="*/ 42 w 42"/>
                  <a:gd name="T9" fmla="*/ 12 h 18"/>
                  <a:gd name="T10" fmla="*/ 40 w 42"/>
                  <a:gd name="T11" fmla="*/ 12 h 18"/>
                  <a:gd name="T12" fmla="*/ 30 w 42"/>
                  <a:gd name="T13" fmla="*/ 18 h 18"/>
                  <a:gd name="T14" fmla="*/ 21 w 42"/>
                  <a:gd name="T15" fmla="*/ 12 h 18"/>
                  <a:gd name="T16" fmla="*/ 15 w 42"/>
                  <a:gd name="T17" fmla="*/ 10 h 18"/>
                  <a:gd name="T18" fmla="*/ 2 w 42"/>
                  <a:gd name="T19" fmla="*/ 10 h 18"/>
                  <a:gd name="T20" fmla="*/ 0 w 42"/>
                  <a:gd name="T21" fmla="*/ 8 h 18"/>
                  <a:gd name="T22" fmla="*/ 0 w 42"/>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8">
                    <a:moveTo>
                      <a:pt x="0" y="0"/>
                    </a:moveTo>
                    <a:lnTo>
                      <a:pt x="7" y="4"/>
                    </a:lnTo>
                    <a:lnTo>
                      <a:pt x="17" y="2"/>
                    </a:lnTo>
                    <a:lnTo>
                      <a:pt x="28" y="8"/>
                    </a:lnTo>
                    <a:lnTo>
                      <a:pt x="42" y="12"/>
                    </a:lnTo>
                    <a:lnTo>
                      <a:pt x="40" y="12"/>
                    </a:lnTo>
                    <a:lnTo>
                      <a:pt x="30" y="18"/>
                    </a:lnTo>
                    <a:lnTo>
                      <a:pt x="21" y="12"/>
                    </a:lnTo>
                    <a:lnTo>
                      <a:pt x="15" y="10"/>
                    </a:lnTo>
                    <a:lnTo>
                      <a:pt x="2" y="10"/>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sp>
        <p:nvSpPr>
          <p:cNvPr id="1034" name="正方形/長方形 1033">
            <a:extLst>
              <a:ext uri="{FF2B5EF4-FFF2-40B4-BE49-F238E27FC236}">
                <a16:creationId xmlns:a16="http://schemas.microsoft.com/office/drawing/2014/main" id="{0967DF08-B4E4-7B8F-5FBF-EEEFB8E39484}"/>
              </a:ext>
            </a:extLst>
          </p:cNvPr>
          <p:cNvSpPr/>
          <p:nvPr/>
        </p:nvSpPr>
        <p:spPr>
          <a:xfrm>
            <a:off x="838200" y="1832188"/>
            <a:ext cx="5654999" cy="4248472"/>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035" name="正方形/長方形 1034">
            <a:extLst>
              <a:ext uri="{FF2B5EF4-FFF2-40B4-BE49-F238E27FC236}">
                <a16:creationId xmlns:a16="http://schemas.microsoft.com/office/drawing/2014/main" id="{CF6B86EE-B352-25EB-341D-A89C2A20F209}"/>
              </a:ext>
            </a:extLst>
          </p:cNvPr>
          <p:cNvSpPr/>
          <p:nvPr/>
        </p:nvSpPr>
        <p:spPr>
          <a:xfrm>
            <a:off x="6998305" y="1832188"/>
            <a:ext cx="4337250" cy="4248472"/>
          </a:xfrm>
          <a:prstGeom prst="rect">
            <a:avLst/>
          </a:prstGeom>
          <a:noFill/>
          <a:ln>
            <a:solidFill>
              <a:schemeClr val="bg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036" name="テキスト ボックス 1035">
            <a:extLst>
              <a:ext uri="{FF2B5EF4-FFF2-40B4-BE49-F238E27FC236}">
                <a16:creationId xmlns:a16="http://schemas.microsoft.com/office/drawing/2014/main" id="{D0A68D78-A733-6E94-A894-7AF4061A10DE}"/>
              </a:ext>
            </a:extLst>
          </p:cNvPr>
          <p:cNvSpPr txBox="1"/>
          <p:nvPr/>
        </p:nvSpPr>
        <p:spPr bwMode="white">
          <a:xfrm>
            <a:off x="6140131" y="2699824"/>
            <a:ext cx="1107997" cy="448181"/>
          </a:xfrm>
          <a:prstGeom prst="rect">
            <a:avLst/>
          </a:prstGeom>
          <a:solidFill>
            <a:srgbClr val="FFFFFF"/>
          </a:solidFill>
          <a:ln>
            <a:noFill/>
          </a:ln>
        </p:spPr>
        <p:txBody>
          <a:bodyPr wrap="none" rtlCol="0" anchor="ctr">
            <a:spAutoFit/>
          </a:bodyPr>
          <a:lstStyle/>
          <a:p>
            <a:pPr algn="ctr"/>
            <a:r>
              <a:rPr kumimoji="1" lang="ja-JP" altLang="en-US" sz="1600" dirty="0">
                <a:solidFill>
                  <a:srgbClr val="E2B700"/>
                </a:solidFill>
              </a:rPr>
              <a:t>人材・</a:t>
            </a:r>
            <a:br>
              <a:rPr kumimoji="1" lang="en-US" altLang="ja-JP" sz="1600" dirty="0">
                <a:solidFill>
                  <a:srgbClr val="E2B700"/>
                </a:solidFill>
              </a:rPr>
            </a:br>
            <a:r>
              <a:rPr kumimoji="1" lang="ja-JP" altLang="en-US" sz="1600" dirty="0">
                <a:solidFill>
                  <a:srgbClr val="E2B700"/>
                </a:solidFill>
              </a:rPr>
              <a:t>資金・研究</a:t>
            </a:r>
          </a:p>
        </p:txBody>
      </p:sp>
      <p:sp>
        <p:nvSpPr>
          <p:cNvPr id="1037" name="テキスト ボックス 1036">
            <a:extLst>
              <a:ext uri="{FF2B5EF4-FFF2-40B4-BE49-F238E27FC236}">
                <a16:creationId xmlns:a16="http://schemas.microsoft.com/office/drawing/2014/main" id="{B684A2D3-84F5-FB3A-486B-6B3E35A6DC0E}"/>
              </a:ext>
            </a:extLst>
          </p:cNvPr>
          <p:cNvSpPr txBox="1"/>
          <p:nvPr/>
        </p:nvSpPr>
        <p:spPr bwMode="white">
          <a:xfrm>
            <a:off x="6242912" y="5127218"/>
            <a:ext cx="938525" cy="483285"/>
          </a:xfrm>
          <a:prstGeom prst="rect">
            <a:avLst/>
          </a:prstGeom>
          <a:solidFill>
            <a:srgbClr val="FFFFFF"/>
          </a:solidFill>
          <a:ln>
            <a:noFill/>
          </a:ln>
        </p:spPr>
        <p:txBody>
          <a:bodyPr wrap="none" rtlCol="0" anchor="ctr">
            <a:spAutoFit/>
          </a:bodyPr>
          <a:lstStyle/>
          <a:p>
            <a:pPr algn="ctr"/>
            <a:r>
              <a:rPr kumimoji="1" lang="ja-JP" altLang="en-US" sz="1600" dirty="0">
                <a:solidFill>
                  <a:schemeClr val="accent1"/>
                </a:solidFill>
              </a:rPr>
              <a:t>スタートアップ</a:t>
            </a:r>
            <a:endParaRPr kumimoji="1" lang="en-US" altLang="ja-JP" sz="1600" dirty="0">
              <a:solidFill>
                <a:schemeClr val="accent1"/>
              </a:solidFill>
            </a:endParaRPr>
          </a:p>
          <a:p>
            <a:pPr algn="ctr"/>
            <a:r>
              <a:rPr kumimoji="1" lang="ja-JP" altLang="en-US" sz="1600" dirty="0">
                <a:solidFill>
                  <a:schemeClr val="accent1"/>
                </a:solidFill>
              </a:rPr>
              <a:t>・研究者</a:t>
            </a:r>
            <a:endParaRPr kumimoji="1" lang="en-US" altLang="ja-JP" sz="1600" dirty="0">
              <a:solidFill>
                <a:schemeClr val="accent1"/>
              </a:solidFill>
            </a:endParaRPr>
          </a:p>
        </p:txBody>
      </p:sp>
      <p:sp>
        <p:nvSpPr>
          <p:cNvPr id="1038" name="テキスト ボックス 1037">
            <a:extLst>
              <a:ext uri="{FF2B5EF4-FFF2-40B4-BE49-F238E27FC236}">
                <a16:creationId xmlns:a16="http://schemas.microsoft.com/office/drawing/2014/main" id="{4F557589-CEDD-2D12-9FA1-F1788262AA7F}"/>
              </a:ext>
            </a:extLst>
          </p:cNvPr>
          <p:cNvSpPr txBox="1"/>
          <p:nvPr/>
        </p:nvSpPr>
        <p:spPr bwMode="white">
          <a:xfrm>
            <a:off x="3342534" y="1643295"/>
            <a:ext cx="646331" cy="369332"/>
          </a:xfrm>
          <a:prstGeom prst="rect">
            <a:avLst/>
          </a:prstGeom>
          <a:solidFill>
            <a:srgbClr val="FFFFFF"/>
          </a:solidFill>
          <a:ln>
            <a:noFill/>
          </a:ln>
        </p:spPr>
        <p:txBody>
          <a:bodyPr wrap="none" rtlCol="0">
            <a:spAutoFit/>
          </a:bodyPr>
          <a:lstStyle/>
          <a:p>
            <a:pPr algn="ctr"/>
            <a:r>
              <a:rPr kumimoji="1" lang="ja-JP" altLang="en-US" b="1" dirty="0"/>
              <a:t>日本</a:t>
            </a:r>
          </a:p>
        </p:txBody>
      </p:sp>
      <p:sp>
        <p:nvSpPr>
          <p:cNvPr id="1039" name="テキスト ボックス 1038">
            <a:extLst>
              <a:ext uri="{FF2B5EF4-FFF2-40B4-BE49-F238E27FC236}">
                <a16:creationId xmlns:a16="http://schemas.microsoft.com/office/drawing/2014/main" id="{6AB794A6-733A-C51B-48BA-C0677AE5ED14}"/>
              </a:ext>
            </a:extLst>
          </p:cNvPr>
          <p:cNvSpPr txBox="1"/>
          <p:nvPr/>
        </p:nvSpPr>
        <p:spPr bwMode="white">
          <a:xfrm>
            <a:off x="8843765" y="1643947"/>
            <a:ext cx="646331" cy="369332"/>
          </a:xfrm>
          <a:prstGeom prst="rect">
            <a:avLst/>
          </a:prstGeom>
          <a:solidFill>
            <a:srgbClr val="FFFFFF"/>
          </a:solidFill>
          <a:ln>
            <a:noFill/>
          </a:ln>
        </p:spPr>
        <p:txBody>
          <a:bodyPr wrap="none" rtlCol="0">
            <a:spAutoFit/>
          </a:bodyPr>
          <a:lstStyle/>
          <a:p>
            <a:pPr algn="ctr"/>
            <a:r>
              <a:rPr kumimoji="1" lang="ja-JP" altLang="en-US" b="1" dirty="0"/>
              <a:t>海外</a:t>
            </a:r>
          </a:p>
        </p:txBody>
      </p:sp>
      <p:sp>
        <p:nvSpPr>
          <p:cNvPr id="1040" name="四角形: 角を丸くする 1039">
            <a:extLst>
              <a:ext uri="{FF2B5EF4-FFF2-40B4-BE49-F238E27FC236}">
                <a16:creationId xmlns:a16="http://schemas.microsoft.com/office/drawing/2014/main" id="{3F5C38B7-9135-6BA7-D728-DE43D2AA325F}"/>
              </a:ext>
            </a:extLst>
          </p:cNvPr>
          <p:cNvSpPr/>
          <p:nvPr/>
        </p:nvSpPr>
        <p:spPr>
          <a:xfrm>
            <a:off x="7229692" y="2082231"/>
            <a:ext cx="3874476" cy="338657"/>
          </a:xfrm>
          <a:prstGeom prst="roundRect">
            <a:avLst/>
          </a:prstGeom>
          <a:noFill/>
          <a:ln w="12700" cap="flat" cmpd="sng" algn="ctr">
            <a:noFill/>
            <a:prstDash val="solid"/>
            <a:miter lim="800000"/>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kern="0" dirty="0">
                <a:solidFill>
                  <a:schemeClr val="bg2"/>
                </a:solidFill>
                <a:latin typeface="Calibri" panose="020F0502020204030204"/>
                <a:ea typeface="ＭＳ Ｐゴシック" panose="020B0600070205080204" pitchFamily="50" charset="-128"/>
              </a:rPr>
              <a:t>日本のソフトパワーも活用しつつ、</a:t>
            </a:r>
            <a:endParaRPr kumimoji="0" lang="en-US" altLang="ja-JP" sz="1600" b="1" kern="0" dirty="0">
              <a:solidFill>
                <a:schemeClr val="bg2"/>
              </a:solidFill>
              <a:latin typeface="Calibri" panose="020F0502020204030204"/>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kern="0" dirty="0">
                <a:solidFill>
                  <a:schemeClr val="bg2"/>
                </a:solidFill>
                <a:latin typeface="Calibri" panose="020F0502020204030204"/>
                <a:ea typeface="ＭＳ Ｐゴシック" panose="020B0600070205080204" pitchFamily="50" charset="-128"/>
              </a:rPr>
              <a:t>世界から多様なリソースを呼び込む</a:t>
            </a:r>
            <a:endParaRPr kumimoji="0" lang="en-US" altLang="ja-JP" sz="1600" b="1" kern="0" dirty="0">
              <a:solidFill>
                <a:schemeClr val="bg2"/>
              </a:solidFill>
              <a:latin typeface="Calibri" panose="020F0502020204030204"/>
              <a:ea typeface="ＭＳ Ｐゴシック" panose="020B0600070205080204" pitchFamily="50" charset="-128"/>
            </a:endParaRPr>
          </a:p>
        </p:txBody>
      </p:sp>
      <p:sp>
        <p:nvSpPr>
          <p:cNvPr id="1041" name="四角形: 角を丸くする 1040">
            <a:extLst>
              <a:ext uri="{FF2B5EF4-FFF2-40B4-BE49-F238E27FC236}">
                <a16:creationId xmlns:a16="http://schemas.microsoft.com/office/drawing/2014/main" id="{3FEC98F7-646C-5A36-9844-0ABD25061102}"/>
              </a:ext>
            </a:extLst>
          </p:cNvPr>
          <p:cNvSpPr/>
          <p:nvPr/>
        </p:nvSpPr>
        <p:spPr>
          <a:xfrm>
            <a:off x="1826182" y="2082231"/>
            <a:ext cx="3679035" cy="338657"/>
          </a:xfrm>
          <a:prstGeom prst="roundRect">
            <a:avLst/>
          </a:prstGeom>
          <a:noFill/>
          <a:ln w="12700" cap="flat" cmpd="sng" algn="ctr">
            <a:noFill/>
            <a:prstDash val="solid"/>
            <a:miter lim="800000"/>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chemeClr val="accent1"/>
                </a:solidFill>
                <a:effectLst/>
                <a:uLnTx/>
                <a:uFillTx/>
                <a:latin typeface="Calibri" panose="020F0502020204030204"/>
                <a:ea typeface="ＭＳ Ｐゴシック" panose="020B0600070205080204" pitchFamily="50" charset="-128"/>
                <a:cs typeface="+mn-cs"/>
              </a:rPr>
              <a:t>民間の活力を生かした</a:t>
            </a:r>
            <a:br>
              <a:rPr kumimoji="0" lang="en-US" altLang="ja-JP" sz="1600" b="1" i="0" u="none" strike="noStrike" kern="0" cap="none" spc="0" normalizeH="0" baseline="0" noProof="0" dirty="0">
                <a:ln>
                  <a:noFill/>
                </a:ln>
                <a:solidFill>
                  <a:schemeClr val="accent1"/>
                </a:solidFill>
                <a:effectLst/>
                <a:uLnTx/>
                <a:uFillTx/>
                <a:latin typeface="Calibri" panose="020F0502020204030204"/>
                <a:ea typeface="ＭＳ Ｐゴシック" panose="020B0600070205080204" pitchFamily="50" charset="-128"/>
                <a:cs typeface="+mn-cs"/>
              </a:rPr>
            </a:br>
            <a:r>
              <a:rPr kumimoji="0" lang="ja-JP" altLang="en-US" sz="1600" b="1" i="0" u="none" strike="noStrike" kern="0" cap="none" spc="0" normalizeH="0" baseline="0" noProof="0" dirty="0">
                <a:ln>
                  <a:noFill/>
                </a:ln>
                <a:solidFill>
                  <a:schemeClr val="accent1"/>
                </a:solidFill>
                <a:effectLst/>
                <a:uLnTx/>
                <a:uFillTx/>
                <a:latin typeface="Calibri" panose="020F0502020204030204"/>
                <a:ea typeface="ＭＳ Ｐゴシック" panose="020B0600070205080204" pitchFamily="50" charset="-128"/>
                <a:cs typeface="+mn-cs"/>
              </a:rPr>
              <a:t>スタートアップ・エコシステムを</a:t>
            </a:r>
            <a:r>
              <a:rPr kumimoji="0" lang="ja-JP" altLang="en-US" sz="1600" b="1" kern="0" dirty="0">
                <a:solidFill>
                  <a:schemeClr val="accent1"/>
                </a:solidFill>
                <a:latin typeface="Calibri" panose="020F0502020204030204"/>
                <a:ea typeface="ＭＳ Ｐゴシック" panose="020B0600070205080204" pitchFamily="50" charset="-128"/>
              </a:rPr>
              <a:t>形成する</a:t>
            </a:r>
            <a:endParaRPr kumimoji="0" lang="ja-JP" altLang="en-US" sz="1600" b="1" i="0" u="none" strike="noStrike" kern="0" cap="none" spc="0" normalizeH="0" baseline="0" noProof="0" dirty="0">
              <a:ln>
                <a:noFill/>
              </a:ln>
              <a:solidFill>
                <a:schemeClr val="accent1"/>
              </a:solidFill>
              <a:effectLst/>
              <a:uLnTx/>
              <a:uFillTx/>
              <a:latin typeface="Calibri" panose="020F0502020204030204"/>
              <a:ea typeface="ＭＳ Ｐゴシック" panose="020B0600070205080204" pitchFamily="50" charset="-128"/>
              <a:cs typeface="+mn-cs"/>
            </a:endParaRPr>
          </a:p>
        </p:txBody>
      </p:sp>
      <p:sp>
        <p:nvSpPr>
          <p:cNvPr id="1042" name="矢印: 環状 1041">
            <a:extLst>
              <a:ext uri="{FF2B5EF4-FFF2-40B4-BE49-F238E27FC236}">
                <a16:creationId xmlns:a16="http://schemas.microsoft.com/office/drawing/2014/main" id="{AF79AC14-EE61-06B0-9A5B-C5AB00D1954C}"/>
              </a:ext>
            </a:extLst>
          </p:cNvPr>
          <p:cNvSpPr/>
          <p:nvPr/>
        </p:nvSpPr>
        <p:spPr>
          <a:xfrm rot="9390843" flipH="1">
            <a:off x="5855511" y="3608063"/>
            <a:ext cx="2637936" cy="1512688"/>
          </a:xfrm>
          <a:prstGeom prst="circularArrow">
            <a:avLst>
              <a:gd name="adj1" fmla="val 12580"/>
              <a:gd name="adj2" fmla="val 1831084"/>
              <a:gd name="adj3" fmla="val 14651800"/>
              <a:gd name="adj4" fmla="val 11147573"/>
              <a:gd name="adj5" fmla="val 12607"/>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pPr>
            <a:endParaRPr lang="ja-JP" altLang="en-US" sz="1600" b="1" dirty="0">
              <a:solidFill>
                <a:prstClr val="black"/>
              </a:solidFill>
              <a:latin typeface="Calibri Light"/>
              <a:ea typeface="Yu Gothic UI"/>
              <a:cs typeface="Arial" charset="0"/>
            </a:endParaRPr>
          </a:p>
        </p:txBody>
      </p:sp>
      <p:sp>
        <p:nvSpPr>
          <p:cNvPr id="1043" name="四角形: 角を丸くする 1042">
            <a:extLst>
              <a:ext uri="{FF2B5EF4-FFF2-40B4-BE49-F238E27FC236}">
                <a16:creationId xmlns:a16="http://schemas.microsoft.com/office/drawing/2014/main" id="{86C38395-4DE9-3E76-6A2C-5C20E7A36774}"/>
              </a:ext>
            </a:extLst>
          </p:cNvPr>
          <p:cNvSpPr/>
          <p:nvPr/>
        </p:nvSpPr>
        <p:spPr>
          <a:xfrm>
            <a:off x="7376705" y="3697906"/>
            <a:ext cx="836350" cy="900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国際</a:t>
            </a:r>
            <a:br>
              <a:rPr kumimoji="1" lang="en-US" altLang="ja-JP" sz="1400" b="1" dirty="0">
                <a:solidFill>
                  <a:schemeClr val="bg1"/>
                </a:solidFill>
              </a:rPr>
            </a:br>
            <a:r>
              <a:rPr kumimoji="1" lang="ja-JP" altLang="en-US" sz="1400" b="1" dirty="0">
                <a:solidFill>
                  <a:schemeClr val="bg1"/>
                </a:solidFill>
              </a:rPr>
              <a:t>頭脳循環</a:t>
            </a:r>
          </a:p>
        </p:txBody>
      </p:sp>
      <p:sp>
        <p:nvSpPr>
          <p:cNvPr id="1044" name="四角形: 角を丸くする 1043">
            <a:extLst>
              <a:ext uri="{FF2B5EF4-FFF2-40B4-BE49-F238E27FC236}">
                <a16:creationId xmlns:a16="http://schemas.microsoft.com/office/drawing/2014/main" id="{A416194E-0B48-E55D-4092-E6B5AF95E7C1}"/>
              </a:ext>
            </a:extLst>
          </p:cNvPr>
          <p:cNvSpPr/>
          <p:nvPr/>
        </p:nvSpPr>
        <p:spPr>
          <a:xfrm>
            <a:off x="7358990" y="2628013"/>
            <a:ext cx="836350" cy="900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経済外交</a:t>
            </a:r>
            <a:endParaRPr kumimoji="1" lang="ja-JP" altLang="en-US" sz="1200" b="1" dirty="0">
              <a:solidFill>
                <a:schemeClr val="bg1"/>
              </a:solidFill>
            </a:endParaRPr>
          </a:p>
        </p:txBody>
      </p:sp>
      <p:sp>
        <p:nvSpPr>
          <p:cNvPr id="1045" name="正方形/長方形 1044">
            <a:extLst>
              <a:ext uri="{FF2B5EF4-FFF2-40B4-BE49-F238E27FC236}">
                <a16:creationId xmlns:a16="http://schemas.microsoft.com/office/drawing/2014/main" id="{107C4137-D741-A246-0D7F-E93B38FDF8A5}"/>
              </a:ext>
            </a:extLst>
          </p:cNvPr>
          <p:cNvSpPr/>
          <p:nvPr/>
        </p:nvSpPr>
        <p:spPr>
          <a:xfrm>
            <a:off x="8181901" y="3697906"/>
            <a:ext cx="3012651" cy="9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171450" indent="-171450">
              <a:buFont typeface="Wingdings" panose="05000000000000000000" pitchFamily="2" charset="2"/>
              <a:buChar char="ü"/>
            </a:pPr>
            <a:r>
              <a:rPr lang="ja-JP" altLang="en-US" sz="1400" dirty="0">
                <a:solidFill>
                  <a:schemeClr val="bg2"/>
                </a:solidFill>
              </a:rPr>
              <a:t>優秀な研究者の海外派遣・呼び込み</a:t>
            </a:r>
            <a:endParaRPr lang="en-US" altLang="ja-JP" sz="1400" dirty="0">
              <a:solidFill>
                <a:schemeClr val="bg2"/>
              </a:solidFill>
            </a:endParaRPr>
          </a:p>
          <a:p>
            <a:pPr marL="171450" indent="-171450">
              <a:buFont typeface="Wingdings" panose="05000000000000000000" pitchFamily="2" charset="2"/>
              <a:buChar char="ü"/>
            </a:pPr>
            <a:r>
              <a:rPr lang="ja-JP" altLang="en-US" sz="1400" dirty="0">
                <a:solidFill>
                  <a:schemeClr val="bg2"/>
                </a:solidFill>
              </a:rPr>
              <a:t>海外の大学・研究機関との連携</a:t>
            </a:r>
            <a:endParaRPr lang="en-US" altLang="ja-JP" sz="1400" dirty="0">
              <a:solidFill>
                <a:schemeClr val="bg2"/>
              </a:solidFill>
            </a:endParaRPr>
          </a:p>
          <a:p>
            <a:pPr algn="r"/>
            <a:r>
              <a:rPr lang="ja-JP" altLang="en-US" sz="1400" dirty="0">
                <a:solidFill>
                  <a:schemeClr val="bg2"/>
                </a:solidFill>
              </a:rPr>
              <a:t>等</a:t>
            </a:r>
            <a:endParaRPr lang="en-US" altLang="ja-JP" sz="1400" dirty="0">
              <a:solidFill>
                <a:schemeClr val="bg2"/>
              </a:solidFill>
            </a:endParaRPr>
          </a:p>
        </p:txBody>
      </p:sp>
      <p:sp>
        <p:nvSpPr>
          <p:cNvPr id="1046" name="正方形/長方形 1045">
            <a:extLst>
              <a:ext uri="{FF2B5EF4-FFF2-40B4-BE49-F238E27FC236}">
                <a16:creationId xmlns:a16="http://schemas.microsoft.com/office/drawing/2014/main" id="{48223A67-36CA-64EB-7934-2575BEEF3D14}"/>
              </a:ext>
            </a:extLst>
          </p:cNvPr>
          <p:cNvSpPr/>
          <p:nvPr/>
        </p:nvSpPr>
        <p:spPr>
          <a:xfrm>
            <a:off x="8181900" y="2628013"/>
            <a:ext cx="3013200" cy="9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171450" indent="-171450">
              <a:buFont typeface="Wingdings" panose="05000000000000000000" pitchFamily="2" charset="2"/>
              <a:buChar char="ü"/>
            </a:pPr>
            <a:r>
              <a:rPr lang="ja-JP" altLang="en-US" sz="1400" dirty="0">
                <a:solidFill>
                  <a:schemeClr val="bg2"/>
                </a:solidFill>
              </a:rPr>
              <a:t>「経済外交強化のための</a:t>
            </a:r>
            <a:br>
              <a:rPr lang="en-US" altLang="ja-JP" sz="1400" dirty="0">
                <a:solidFill>
                  <a:schemeClr val="bg2"/>
                </a:solidFill>
              </a:rPr>
            </a:br>
            <a:r>
              <a:rPr lang="en-US" altLang="ja-JP" sz="1400" dirty="0">
                <a:solidFill>
                  <a:schemeClr val="bg2"/>
                </a:solidFill>
              </a:rPr>
              <a:t>『</a:t>
            </a:r>
            <a:r>
              <a:rPr lang="ja-JP" altLang="en-US" sz="1400" dirty="0">
                <a:solidFill>
                  <a:schemeClr val="bg2"/>
                </a:solidFill>
              </a:rPr>
              <a:t>共創プラットフォーム</a:t>
            </a:r>
            <a:r>
              <a:rPr lang="en-US" altLang="ja-JP" sz="1400" dirty="0">
                <a:solidFill>
                  <a:schemeClr val="bg2"/>
                </a:solidFill>
              </a:rPr>
              <a:t>』</a:t>
            </a:r>
            <a:r>
              <a:rPr lang="ja-JP" altLang="en-US" sz="1400" dirty="0">
                <a:solidFill>
                  <a:schemeClr val="bg2"/>
                </a:solidFill>
              </a:rPr>
              <a:t>」の構築</a:t>
            </a:r>
            <a:endParaRPr lang="en-US" altLang="ja-JP" sz="1400" dirty="0">
              <a:solidFill>
                <a:schemeClr val="bg2"/>
              </a:solidFill>
            </a:endParaRPr>
          </a:p>
          <a:p>
            <a:pPr marL="171450" indent="-171450">
              <a:buFont typeface="Wingdings" panose="05000000000000000000" pitchFamily="2" charset="2"/>
              <a:buChar char="ü"/>
            </a:pPr>
            <a:r>
              <a:rPr lang="ja-JP" altLang="en-US" sz="1400" dirty="0">
                <a:solidFill>
                  <a:schemeClr val="bg2"/>
                </a:solidFill>
              </a:rPr>
              <a:t>日本企業の海外投資・輸出促進支援</a:t>
            </a:r>
            <a:endParaRPr lang="en-US" altLang="ja-JP" sz="1400" dirty="0">
              <a:solidFill>
                <a:schemeClr val="bg2"/>
              </a:solidFill>
            </a:endParaRPr>
          </a:p>
          <a:p>
            <a:pPr algn="r"/>
            <a:r>
              <a:rPr lang="ja-JP" altLang="en-US" sz="1400" dirty="0">
                <a:solidFill>
                  <a:schemeClr val="bg2"/>
                </a:solidFill>
              </a:rPr>
              <a:t>等</a:t>
            </a:r>
            <a:endParaRPr lang="en-US" altLang="ja-JP" sz="1400" dirty="0">
              <a:solidFill>
                <a:schemeClr val="bg2"/>
              </a:solidFill>
            </a:endParaRPr>
          </a:p>
        </p:txBody>
      </p:sp>
      <p:sp>
        <p:nvSpPr>
          <p:cNvPr id="1047" name="矢印: 環状 1046">
            <a:extLst>
              <a:ext uri="{FF2B5EF4-FFF2-40B4-BE49-F238E27FC236}">
                <a16:creationId xmlns:a16="http://schemas.microsoft.com/office/drawing/2014/main" id="{7D0E2301-1BE5-1495-E8E9-4F50388743AC}"/>
              </a:ext>
            </a:extLst>
          </p:cNvPr>
          <p:cNvSpPr/>
          <p:nvPr/>
        </p:nvSpPr>
        <p:spPr>
          <a:xfrm rot="9390843" flipV="1">
            <a:off x="4877014" y="3133298"/>
            <a:ext cx="2766296" cy="1671330"/>
          </a:xfrm>
          <a:prstGeom prst="circularArrow">
            <a:avLst>
              <a:gd name="adj1" fmla="val 12580"/>
              <a:gd name="adj2" fmla="val 1831084"/>
              <a:gd name="adj3" fmla="val 14651800"/>
              <a:gd name="adj4" fmla="val 11505192"/>
              <a:gd name="adj5" fmla="val 12607"/>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pPr>
            <a:endParaRPr lang="ja-JP" altLang="en-US" sz="1600" b="1" dirty="0">
              <a:solidFill>
                <a:prstClr val="black"/>
              </a:solidFill>
              <a:latin typeface="Calibri Light"/>
              <a:ea typeface="Yu Gothic UI"/>
              <a:cs typeface="Arial" charset="0"/>
            </a:endParaRPr>
          </a:p>
        </p:txBody>
      </p:sp>
      <p:pic>
        <p:nvPicPr>
          <p:cNvPr id="1048" name="図 1047">
            <a:extLst>
              <a:ext uri="{FF2B5EF4-FFF2-40B4-BE49-F238E27FC236}">
                <a16:creationId xmlns:a16="http://schemas.microsoft.com/office/drawing/2014/main" id="{CE078FF9-FB92-2159-86C6-488B30649544}"/>
              </a:ext>
            </a:extLst>
          </p:cNvPr>
          <p:cNvPicPr>
            <a:picLocks noChangeAspect="1"/>
          </p:cNvPicPr>
          <p:nvPr/>
        </p:nvPicPr>
        <p:blipFill>
          <a:blip r:embed="rId2"/>
          <a:stretch>
            <a:fillRect/>
          </a:stretch>
        </p:blipFill>
        <p:spPr>
          <a:xfrm>
            <a:off x="848457" y="3838490"/>
            <a:ext cx="3301971" cy="2252507"/>
          </a:xfrm>
          <a:prstGeom prst="rect">
            <a:avLst/>
          </a:prstGeom>
        </p:spPr>
      </p:pic>
      <p:sp>
        <p:nvSpPr>
          <p:cNvPr id="1049" name="楕円 1048">
            <a:extLst>
              <a:ext uri="{FF2B5EF4-FFF2-40B4-BE49-F238E27FC236}">
                <a16:creationId xmlns:a16="http://schemas.microsoft.com/office/drawing/2014/main" id="{BC1A30E1-3FEC-F132-AE9D-8C997D3F2AD8}"/>
              </a:ext>
            </a:extLst>
          </p:cNvPr>
          <p:cNvSpPr/>
          <p:nvPr/>
        </p:nvSpPr>
        <p:spPr>
          <a:xfrm>
            <a:off x="2575457" y="4846104"/>
            <a:ext cx="117905" cy="105165"/>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50" name="正方形/長方形 1049">
            <a:extLst>
              <a:ext uri="{FF2B5EF4-FFF2-40B4-BE49-F238E27FC236}">
                <a16:creationId xmlns:a16="http://schemas.microsoft.com/office/drawing/2014/main" id="{AD612FAC-A45D-96D7-5788-029F00CF30A6}"/>
              </a:ext>
            </a:extLst>
          </p:cNvPr>
          <p:cNvSpPr/>
          <p:nvPr/>
        </p:nvSpPr>
        <p:spPr>
          <a:xfrm>
            <a:off x="1355143" y="3212976"/>
            <a:ext cx="1068449" cy="685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tx2"/>
                </a:solidFill>
              </a:rPr>
              <a:t>東京都心など全国８</a:t>
            </a:r>
            <a:r>
              <a:rPr kumimoji="1" lang="ja-JP" altLang="en-US" sz="1400" b="1" dirty="0">
                <a:solidFill>
                  <a:schemeClr val="tx2"/>
                </a:solidFill>
              </a:rPr>
              <a:t>都市に</a:t>
            </a:r>
            <a:endParaRPr kumimoji="1" lang="en-US" altLang="ja-JP" sz="1400" b="1" dirty="0">
              <a:solidFill>
                <a:schemeClr val="tx2"/>
              </a:solidFill>
            </a:endParaRPr>
          </a:p>
          <a:p>
            <a:pPr algn="ctr"/>
            <a:r>
              <a:rPr kumimoji="1" lang="ja-JP" altLang="en-US" sz="1400" b="1" dirty="0">
                <a:solidFill>
                  <a:schemeClr val="tx2"/>
                </a:solidFill>
              </a:rPr>
              <a:t>スタートアップ・エコシステム</a:t>
            </a:r>
            <a:br>
              <a:rPr kumimoji="1" lang="ja-JP" altLang="en-US" sz="1400" b="1" dirty="0">
                <a:solidFill>
                  <a:schemeClr val="tx2"/>
                </a:solidFill>
              </a:rPr>
            </a:br>
            <a:r>
              <a:rPr kumimoji="1" lang="ja-JP" altLang="en-US" sz="1400" b="1" dirty="0">
                <a:solidFill>
                  <a:schemeClr val="tx2"/>
                </a:solidFill>
              </a:rPr>
              <a:t>拠点都市を設立</a:t>
            </a:r>
          </a:p>
        </p:txBody>
      </p:sp>
      <p:cxnSp>
        <p:nvCxnSpPr>
          <p:cNvPr id="1052" name="直線コネクタ 1051">
            <a:extLst>
              <a:ext uri="{FF2B5EF4-FFF2-40B4-BE49-F238E27FC236}">
                <a16:creationId xmlns:a16="http://schemas.microsoft.com/office/drawing/2014/main" id="{E2091562-B988-5D44-8E3D-8B8E2E78457F}"/>
              </a:ext>
            </a:extLst>
          </p:cNvPr>
          <p:cNvCxnSpPr>
            <a:cxnSpLocks/>
            <a:endCxn id="1049" idx="4"/>
          </p:cNvCxnSpPr>
          <p:nvPr/>
        </p:nvCxnSpPr>
        <p:spPr>
          <a:xfrm flipH="1" flipV="1">
            <a:off x="2634410" y="4951269"/>
            <a:ext cx="385331" cy="468736"/>
          </a:xfrm>
          <a:prstGeom prst="line">
            <a:avLst/>
          </a:prstGeom>
          <a:ln w="12700">
            <a:solidFill>
              <a:schemeClr val="accent1">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1055" name="楕円 1054">
            <a:extLst>
              <a:ext uri="{FF2B5EF4-FFF2-40B4-BE49-F238E27FC236}">
                <a16:creationId xmlns:a16="http://schemas.microsoft.com/office/drawing/2014/main" id="{D025BF8A-9269-0833-1656-59028952D03B}"/>
              </a:ext>
            </a:extLst>
          </p:cNvPr>
          <p:cNvSpPr/>
          <p:nvPr/>
        </p:nvSpPr>
        <p:spPr>
          <a:xfrm>
            <a:off x="1621016" y="5172262"/>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56" name="楕円 1055">
            <a:extLst>
              <a:ext uri="{FF2B5EF4-FFF2-40B4-BE49-F238E27FC236}">
                <a16:creationId xmlns:a16="http://schemas.microsoft.com/office/drawing/2014/main" id="{5B3670CC-0661-8A2B-06FE-C8F282F17793}"/>
              </a:ext>
            </a:extLst>
          </p:cNvPr>
          <p:cNvSpPr/>
          <p:nvPr/>
        </p:nvSpPr>
        <p:spPr>
          <a:xfrm>
            <a:off x="1872923" y="5043748"/>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58" name="楕円 1057">
            <a:extLst>
              <a:ext uri="{FF2B5EF4-FFF2-40B4-BE49-F238E27FC236}">
                <a16:creationId xmlns:a16="http://schemas.microsoft.com/office/drawing/2014/main" id="{CAE7204D-FE4A-3380-62E7-81EFFAD524EC}"/>
              </a:ext>
            </a:extLst>
          </p:cNvPr>
          <p:cNvSpPr/>
          <p:nvPr/>
        </p:nvSpPr>
        <p:spPr>
          <a:xfrm>
            <a:off x="2116770" y="5018297"/>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78" name="楕円 1077">
            <a:extLst>
              <a:ext uri="{FF2B5EF4-FFF2-40B4-BE49-F238E27FC236}">
                <a16:creationId xmlns:a16="http://schemas.microsoft.com/office/drawing/2014/main" id="{D4731613-3416-1496-7B89-93E59F4A9308}"/>
              </a:ext>
            </a:extLst>
          </p:cNvPr>
          <p:cNvSpPr/>
          <p:nvPr/>
        </p:nvSpPr>
        <p:spPr>
          <a:xfrm>
            <a:off x="2708214" y="4612805"/>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79" name="楕円 1078">
            <a:extLst>
              <a:ext uri="{FF2B5EF4-FFF2-40B4-BE49-F238E27FC236}">
                <a16:creationId xmlns:a16="http://schemas.microsoft.com/office/drawing/2014/main" id="{C446D657-2EA8-699D-EDC3-3B476996F047}"/>
              </a:ext>
            </a:extLst>
          </p:cNvPr>
          <p:cNvSpPr/>
          <p:nvPr/>
        </p:nvSpPr>
        <p:spPr>
          <a:xfrm>
            <a:off x="2308197" y="4943637"/>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sp>
        <p:nvSpPr>
          <p:cNvPr id="1082" name="楕円 1081">
            <a:extLst>
              <a:ext uri="{FF2B5EF4-FFF2-40B4-BE49-F238E27FC236}">
                <a16:creationId xmlns:a16="http://schemas.microsoft.com/office/drawing/2014/main" id="{939FADE4-4A21-5011-6D25-17B5A478E284}"/>
              </a:ext>
            </a:extLst>
          </p:cNvPr>
          <p:cNvSpPr/>
          <p:nvPr/>
        </p:nvSpPr>
        <p:spPr>
          <a:xfrm>
            <a:off x="2730867" y="4100931"/>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cxnSp>
        <p:nvCxnSpPr>
          <p:cNvPr id="1084" name="コネクタ: 曲線 1083">
            <a:extLst>
              <a:ext uri="{FF2B5EF4-FFF2-40B4-BE49-F238E27FC236}">
                <a16:creationId xmlns:a16="http://schemas.microsoft.com/office/drawing/2014/main" id="{D8A88AD3-9A84-8435-4ADE-D5986D94FD5D}"/>
              </a:ext>
            </a:extLst>
          </p:cNvPr>
          <p:cNvCxnSpPr>
            <a:cxnSpLocks/>
            <a:stCxn id="1049" idx="0"/>
            <a:endCxn id="1079" idx="0"/>
          </p:cNvCxnSpPr>
          <p:nvPr/>
        </p:nvCxnSpPr>
        <p:spPr>
          <a:xfrm rot="16200000" flipH="1" flipV="1">
            <a:off x="2452013" y="4761240"/>
            <a:ext cx="97533" cy="267260"/>
          </a:xfrm>
          <a:prstGeom prst="curvedConnector3">
            <a:avLst>
              <a:gd name="adj1" fmla="val -234382"/>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86" name="コネクタ: 曲線 1085">
            <a:extLst>
              <a:ext uri="{FF2B5EF4-FFF2-40B4-BE49-F238E27FC236}">
                <a16:creationId xmlns:a16="http://schemas.microsoft.com/office/drawing/2014/main" id="{FCABC531-C910-D7C3-9BE4-99CC92F43B7F}"/>
              </a:ext>
            </a:extLst>
          </p:cNvPr>
          <p:cNvCxnSpPr>
            <a:cxnSpLocks/>
            <a:stCxn id="1049" idx="0"/>
            <a:endCxn id="1058" idx="0"/>
          </p:cNvCxnSpPr>
          <p:nvPr/>
        </p:nvCxnSpPr>
        <p:spPr>
          <a:xfrm rot="16200000" flipH="1" flipV="1">
            <a:off x="2318970" y="4702856"/>
            <a:ext cx="172193" cy="458687"/>
          </a:xfrm>
          <a:prstGeom prst="curvedConnector3">
            <a:avLst>
              <a:gd name="adj1" fmla="val -179776"/>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52" name="コネクタ: 曲線 2051">
            <a:extLst>
              <a:ext uri="{FF2B5EF4-FFF2-40B4-BE49-F238E27FC236}">
                <a16:creationId xmlns:a16="http://schemas.microsoft.com/office/drawing/2014/main" id="{6EFFAAC9-356E-D82C-29FA-E63D7379AD56}"/>
              </a:ext>
            </a:extLst>
          </p:cNvPr>
          <p:cNvCxnSpPr>
            <a:cxnSpLocks/>
            <a:stCxn id="1049" idx="0"/>
            <a:endCxn id="1056" idx="0"/>
          </p:cNvCxnSpPr>
          <p:nvPr/>
        </p:nvCxnSpPr>
        <p:spPr>
          <a:xfrm rot="16200000" flipH="1" flipV="1">
            <a:off x="2184321" y="4593659"/>
            <a:ext cx="197644" cy="702534"/>
          </a:xfrm>
          <a:prstGeom prst="curvedConnector3">
            <a:avLst>
              <a:gd name="adj1" fmla="val -210844"/>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56" name="コネクタ: 曲線 2055">
            <a:extLst>
              <a:ext uri="{FF2B5EF4-FFF2-40B4-BE49-F238E27FC236}">
                <a16:creationId xmlns:a16="http://schemas.microsoft.com/office/drawing/2014/main" id="{C7CDD78B-A3BA-50B3-D11D-D1957EC01322}"/>
              </a:ext>
            </a:extLst>
          </p:cNvPr>
          <p:cNvCxnSpPr>
            <a:cxnSpLocks/>
            <a:stCxn id="1049" idx="0"/>
            <a:endCxn id="1055" idx="0"/>
          </p:cNvCxnSpPr>
          <p:nvPr/>
        </p:nvCxnSpPr>
        <p:spPr>
          <a:xfrm rot="16200000" flipH="1" flipV="1">
            <a:off x="1994111" y="4531962"/>
            <a:ext cx="326158" cy="954441"/>
          </a:xfrm>
          <a:prstGeom prst="curvedConnector3">
            <a:avLst>
              <a:gd name="adj1" fmla="val -159160"/>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61" name="コネクタ: 曲線 2060">
            <a:extLst>
              <a:ext uri="{FF2B5EF4-FFF2-40B4-BE49-F238E27FC236}">
                <a16:creationId xmlns:a16="http://schemas.microsoft.com/office/drawing/2014/main" id="{BF161585-DCDF-1E63-9DDE-8A9A6F60AE67}"/>
              </a:ext>
            </a:extLst>
          </p:cNvPr>
          <p:cNvCxnSpPr>
            <a:cxnSpLocks/>
            <a:stCxn id="1049" idx="0"/>
            <a:endCxn id="1078" idx="0"/>
          </p:cNvCxnSpPr>
          <p:nvPr/>
        </p:nvCxnSpPr>
        <p:spPr>
          <a:xfrm rot="5400000" flipH="1" flipV="1">
            <a:off x="2584139" y="4663077"/>
            <a:ext cx="233299" cy="132757"/>
          </a:xfrm>
          <a:prstGeom prst="curvedConnector3">
            <a:avLst>
              <a:gd name="adj1" fmla="val 213296"/>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65" name="コネクタ: 曲線 2064">
            <a:extLst>
              <a:ext uri="{FF2B5EF4-FFF2-40B4-BE49-F238E27FC236}">
                <a16:creationId xmlns:a16="http://schemas.microsoft.com/office/drawing/2014/main" id="{49ECF92A-B345-BA55-4813-CAC74E841DFA}"/>
              </a:ext>
            </a:extLst>
          </p:cNvPr>
          <p:cNvCxnSpPr>
            <a:cxnSpLocks/>
            <a:stCxn id="1049" idx="0"/>
            <a:endCxn id="1082" idx="0"/>
          </p:cNvCxnSpPr>
          <p:nvPr/>
        </p:nvCxnSpPr>
        <p:spPr>
          <a:xfrm rot="5400000" flipH="1" flipV="1">
            <a:off x="2339529" y="4395813"/>
            <a:ext cx="745173" cy="155410"/>
          </a:xfrm>
          <a:prstGeom prst="curvedConnector3">
            <a:avLst>
              <a:gd name="adj1" fmla="val 137388"/>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51" name="直線コネクタ 1050">
            <a:extLst>
              <a:ext uri="{FF2B5EF4-FFF2-40B4-BE49-F238E27FC236}">
                <a16:creationId xmlns:a16="http://schemas.microsoft.com/office/drawing/2014/main" id="{6588AE97-BF21-5774-C08B-8E993FF3F95C}"/>
              </a:ext>
            </a:extLst>
          </p:cNvPr>
          <p:cNvCxnSpPr>
            <a:cxnSpLocks/>
            <a:endCxn id="1049" idx="0"/>
          </p:cNvCxnSpPr>
          <p:nvPr/>
        </p:nvCxnSpPr>
        <p:spPr>
          <a:xfrm flipH="1">
            <a:off x="2634410" y="3013565"/>
            <a:ext cx="434003" cy="1832539"/>
          </a:xfrm>
          <a:prstGeom prst="line">
            <a:avLst/>
          </a:prstGeom>
          <a:ln w="12700">
            <a:solidFill>
              <a:schemeClr val="accent1">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072" name="楕円 2071">
            <a:extLst>
              <a:ext uri="{FF2B5EF4-FFF2-40B4-BE49-F238E27FC236}">
                <a16:creationId xmlns:a16="http://schemas.microsoft.com/office/drawing/2014/main" id="{1F5EDDC4-9EFE-E2A5-1113-153E4320A358}"/>
              </a:ext>
            </a:extLst>
          </p:cNvPr>
          <p:cNvSpPr/>
          <p:nvPr/>
        </p:nvSpPr>
        <p:spPr>
          <a:xfrm>
            <a:off x="1271464" y="5805264"/>
            <a:ext cx="117905" cy="105165"/>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sz="1200" dirty="0">
              <a:solidFill>
                <a:schemeClr val="tx1"/>
              </a:solidFill>
            </a:endParaRPr>
          </a:p>
        </p:txBody>
      </p:sp>
      <p:cxnSp>
        <p:nvCxnSpPr>
          <p:cNvPr id="2073" name="コネクタ: 曲線 2072">
            <a:extLst>
              <a:ext uri="{FF2B5EF4-FFF2-40B4-BE49-F238E27FC236}">
                <a16:creationId xmlns:a16="http://schemas.microsoft.com/office/drawing/2014/main" id="{507A97CD-5691-9EAE-9974-63063528F741}"/>
              </a:ext>
            </a:extLst>
          </p:cNvPr>
          <p:cNvCxnSpPr>
            <a:cxnSpLocks/>
            <a:stCxn id="1049" idx="0"/>
            <a:endCxn id="2072" idx="0"/>
          </p:cNvCxnSpPr>
          <p:nvPr/>
        </p:nvCxnSpPr>
        <p:spPr>
          <a:xfrm rot="16200000" flipH="1" flipV="1">
            <a:off x="1502834" y="4673687"/>
            <a:ext cx="959160" cy="1303993"/>
          </a:xfrm>
          <a:prstGeom prst="curvedConnector3">
            <a:avLst>
              <a:gd name="adj1" fmla="val -23833"/>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84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 name="Group 2">
            <a:extLst>
              <a:ext uri="{FF2B5EF4-FFF2-40B4-BE49-F238E27FC236}">
                <a16:creationId xmlns:a16="http://schemas.microsoft.com/office/drawing/2014/main" id="{B2E65231-6DB0-A523-AC78-5BDE09125AF7}"/>
              </a:ext>
            </a:extLst>
          </p:cNvPr>
          <p:cNvGrpSpPr/>
          <p:nvPr/>
        </p:nvGrpSpPr>
        <p:grpSpPr>
          <a:xfrm>
            <a:off x="272660" y="1788614"/>
            <a:ext cx="11646680" cy="4952754"/>
            <a:chOff x="425450" y="1987465"/>
            <a:chExt cx="8295480" cy="3891134"/>
          </a:xfrm>
          <a:solidFill>
            <a:schemeClr val="bg1">
              <a:lumMod val="85000"/>
            </a:schemeClr>
          </a:solidFill>
        </p:grpSpPr>
        <p:grpSp>
          <p:nvGrpSpPr>
            <p:cNvPr id="185" name="Group 126">
              <a:extLst>
                <a:ext uri="{FF2B5EF4-FFF2-40B4-BE49-F238E27FC236}">
                  <a16:creationId xmlns:a16="http://schemas.microsoft.com/office/drawing/2014/main" id="{705C3533-C8CF-20B1-C544-78C89E8F05B3}"/>
                </a:ext>
              </a:extLst>
            </p:cNvPr>
            <p:cNvGrpSpPr/>
            <p:nvPr/>
          </p:nvGrpSpPr>
          <p:grpSpPr>
            <a:xfrm>
              <a:off x="425450" y="2117699"/>
              <a:ext cx="4741862" cy="3584609"/>
              <a:chOff x="3830638" y="2117699"/>
              <a:chExt cx="4741862" cy="3584609"/>
            </a:xfrm>
            <a:grpFill/>
          </p:grpSpPr>
          <p:sp>
            <p:nvSpPr>
              <p:cNvPr id="368" name="Freeform 11">
                <a:extLst>
                  <a:ext uri="{FF2B5EF4-FFF2-40B4-BE49-F238E27FC236}">
                    <a16:creationId xmlns:a16="http://schemas.microsoft.com/office/drawing/2014/main" id="{7B47F613-0C5B-94D3-00B4-F47A73D9191B}"/>
                  </a:ext>
                </a:extLst>
              </p:cNvPr>
              <p:cNvSpPr>
                <a:spLocks/>
              </p:cNvSpPr>
              <p:nvPr/>
            </p:nvSpPr>
            <p:spPr bwMode="auto">
              <a:xfrm>
                <a:off x="5886451" y="5672131"/>
                <a:ext cx="42863" cy="30177"/>
              </a:xfrm>
              <a:custGeom>
                <a:avLst/>
                <a:gdLst>
                  <a:gd name="T0" fmla="*/ 4 w 27"/>
                  <a:gd name="T1" fmla="*/ 0 h 19"/>
                  <a:gd name="T2" fmla="*/ 13 w 27"/>
                  <a:gd name="T3" fmla="*/ 6 h 19"/>
                  <a:gd name="T4" fmla="*/ 25 w 27"/>
                  <a:gd name="T5" fmla="*/ 8 h 19"/>
                  <a:gd name="T6" fmla="*/ 27 w 27"/>
                  <a:gd name="T7" fmla="*/ 11 h 19"/>
                  <a:gd name="T8" fmla="*/ 23 w 27"/>
                  <a:gd name="T9" fmla="*/ 19 h 19"/>
                  <a:gd name="T10" fmla="*/ 2 w 27"/>
                  <a:gd name="T11" fmla="*/ 19 h 19"/>
                  <a:gd name="T12" fmla="*/ 0 w 27"/>
                  <a:gd name="T13" fmla="*/ 11 h 19"/>
                  <a:gd name="T14" fmla="*/ 4 w 27"/>
                  <a:gd name="T15" fmla="*/ 4 h 19"/>
                  <a:gd name="T16" fmla="*/ 4 w 2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19">
                    <a:moveTo>
                      <a:pt x="4" y="0"/>
                    </a:moveTo>
                    <a:lnTo>
                      <a:pt x="13" y="6"/>
                    </a:lnTo>
                    <a:lnTo>
                      <a:pt x="25" y="8"/>
                    </a:lnTo>
                    <a:lnTo>
                      <a:pt x="27" y="11"/>
                    </a:lnTo>
                    <a:lnTo>
                      <a:pt x="23" y="19"/>
                    </a:lnTo>
                    <a:lnTo>
                      <a:pt x="2" y="19"/>
                    </a:lnTo>
                    <a:lnTo>
                      <a:pt x="0" y="11"/>
                    </a:lnTo>
                    <a:lnTo>
                      <a:pt x="4" y="4"/>
                    </a:lnTo>
                    <a:lnTo>
                      <a:pt x="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9" name="Freeform 13">
                <a:extLst>
                  <a:ext uri="{FF2B5EF4-FFF2-40B4-BE49-F238E27FC236}">
                    <a16:creationId xmlns:a16="http://schemas.microsoft.com/office/drawing/2014/main" id="{1FD969F8-E0F2-15A9-F7D8-9955CA238863}"/>
                  </a:ext>
                </a:extLst>
              </p:cNvPr>
              <p:cNvSpPr>
                <a:spLocks/>
              </p:cNvSpPr>
              <p:nvPr/>
            </p:nvSpPr>
            <p:spPr bwMode="auto">
              <a:xfrm>
                <a:off x="7567612" y="5452957"/>
                <a:ext cx="82550" cy="82587"/>
              </a:xfrm>
              <a:custGeom>
                <a:avLst/>
                <a:gdLst>
                  <a:gd name="T0" fmla="*/ 0 w 52"/>
                  <a:gd name="T1" fmla="*/ 0 h 52"/>
                  <a:gd name="T2" fmla="*/ 10 w 52"/>
                  <a:gd name="T3" fmla="*/ 2 h 52"/>
                  <a:gd name="T4" fmla="*/ 23 w 52"/>
                  <a:gd name="T5" fmla="*/ 9 h 52"/>
                  <a:gd name="T6" fmla="*/ 31 w 52"/>
                  <a:gd name="T7" fmla="*/ 5 h 52"/>
                  <a:gd name="T8" fmla="*/ 42 w 52"/>
                  <a:gd name="T9" fmla="*/ 2 h 52"/>
                  <a:gd name="T10" fmla="*/ 52 w 52"/>
                  <a:gd name="T11" fmla="*/ 4 h 52"/>
                  <a:gd name="T12" fmla="*/ 52 w 52"/>
                  <a:gd name="T13" fmla="*/ 25 h 52"/>
                  <a:gd name="T14" fmla="*/ 48 w 52"/>
                  <a:gd name="T15" fmla="*/ 29 h 52"/>
                  <a:gd name="T16" fmla="*/ 46 w 52"/>
                  <a:gd name="T17" fmla="*/ 42 h 52"/>
                  <a:gd name="T18" fmla="*/ 40 w 52"/>
                  <a:gd name="T19" fmla="*/ 40 h 52"/>
                  <a:gd name="T20" fmla="*/ 31 w 52"/>
                  <a:gd name="T21" fmla="*/ 52 h 52"/>
                  <a:gd name="T22" fmla="*/ 27 w 52"/>
                  <a:gd name="T23" fmla="*/ 50 h 52"/>
                  <a:gd name="T24" fmla="*/ 17 w 52"/>
                  <a:gd name="T25" fmla="*/ 50 h 52"/>
                  <a:gd name="T26" fmla="*/ 10 w 52"/>
                  <a:gd name="T27" fmla="*/ 34 h 52"/>
                  <a:gd name="T28" fmla="*/ 8 w 52"/>
                  <a:gd name="T29" fmla="*/ 23 h 52"/>
                  <a:gd name="T30" fmla="*/ 0 w 52"/>
                  <a:gd name="T31" fmla="*/ 9 h 52"/>
                  <a:gd name="T32" fmla="*/ 0 w 52"/>
                  <a:gd name="T33"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52">
                    <a:moveTo>
                      <a:pt x="0" y="0"/>
                    </a:moveTo>
                    <a:lnTo>
                      <a:pt x="10" y="2"/>
                    </a:lnTo>
                    <a:lnTo>
                      <a:pt x="23" y="9"/>
                    </a:lnTo>
                    <a:lnTo>
                      <a:pt x="31" y="5"/>
                    </a:lnTo>
                    <a:lnTo>
                      <a:pt x="42" y="2"/>
                    </a:lnTo>
                    <a:lnTo>
                      <a:pt x="52" y="4"/>
                    </a:lnTo>
                    <a:lnTo>
                      <a:pt x="52" y="25"/>
                    </a:lnTo>
                    <a:lnTo>
                      <a:pt x="48" y="29"/>
                    </a:lnTo>
                    <a:lnTo>
                      <a:pt x="46" y="42"/>
                    </a:lnTo>
                    <a:lnTo>
                      <a:pt x="40" y="40"/>
                    </a:lnTo>
                    <a:lnTo>
                      <a:pt x="31" y="52"/>
                    </a:lnTo>
                    <a:lnTo>
                      <a:pt x="27" y="50"/>
                    </a:lnTo>
                    <a:lnTo>
                      <a:pt x="17" y="50"/>
                    </a:lnTo>
                    <a:lnTo>
                      <a:pt x="10" y="34"/>
                    </a:lnTo>
                    <a:lnTo>
                      <a:pt x="8" y="23"/>
                    </a:lnTo>
                    <a:lnTo>
                      <a:pt x="0" y="9"/>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0" name="Freeform 15">
                <a:extLst>
                  <a:ext uri="{FF2B5EF4-FFF2-40B4-BE49-F238E27FC236}">
                    <a16:creationId xmlns:a16="http://schemas.microsoft.com/office/drawing/2014/main" id="{499B9D40-F8EC-4837-E2C6-A353477BE162}"/>
                  </a:ext>
                </a:extLst>
              </p:cNvPr>
              <p:cNvSpPr>
                <a:spLocks/>
              </p:cNvSpPr>
              <p:nvPr/>
            </p:nvSpPr>
            <p:spPr bwMode="auto">
              <a:xfrm>
                <a:off x="8051800" y="5449780"/>
                <a:ext cx="171450" cy="163587"/>
              </a:xfrm>
              <a:custGeom>
                <a:avLst/>
                <a:gdLst>
                  <a:gd name="T0" fmla="*/ 87 w 108"/>
                  <a:gd name="T1" fmla="*/ 0 h 103"/>
                  <a:gd name="T2" fmla="*/ 90 w 108"/>
                  <a:gd name="T3" fmla="*/ 6 h 103"/>
                  <a:gd name="T4" fmla="*/ 94 w 108"/>
                  <a:gd name="T5" fmla="*/ 13 h 103"/>
                  <a:gd name="T6" fmla="*/ 104 w 108"/>
                  <a:gd name="T7" fmla="*/ 6 h 103"/>
                  <a:gd name="T8" fmla="*/ 108 w 108"/>
                  <a:gd name="T9" fmla="*/ 15 h 103"/>
                  <a:gd name="T10" fmla="*/ 108 w 108"/>
                  <a:gd name="T11" fmla="*/ 21 h 103"/>
                  <a:gd name="T12" fmla="*/ 102 w 108"/>
                  <a:gd name="T13" fmla="*/ 27 h 103"/>
                  <a:gd name="T14" fmla="*/ 92 w 108"/>
                  <a:gd name="T15" fmla="*/ 42 h 103"/>
                  <a:gd name="T16" fmla="*/ 85 w 108"/>
                  <a:gd name="T17" fmla="*/ 48 h 103"/>
                  <a:gd name="T18" fmla="*/ 90 w 108"/>
                  <a:gd name="T19" fmla="*/ 55 h 103"/>
                  <a:gd name="T20" fmla="*/ 81 w 108"/>
                  <a:gd name="T21" fmla="*/ 55 h 103"/>
                  <a:gd name="T22" fmla="*/ 69 w 108"/>
                  <a:gd name="T23" fmla="*/ 63 h 103"/>
                  <a:gd name="T24" fmla="*/ 64 w 108"/>
                  <a:gd name="T25" fmla="*/ 73 h 103"/>
                  <a:gd name="T26" fmla="*/ 58 w 108"/>
                  <a:gd name="T27" fmla="*/ 92 h 103"/>
                  <a:gd name="T28" fmla="*/ 46 w 108"/>
                  <a:gd name="T29" fmla="*/ 100 h 103"/>
                  <a:gd name="T30" fmla="*/ 39 w 108"/>
                  <a:gd name="T31" fmla="*/ 103 h 103"/>
                  <a:gd name="T32" fmla="*/ 25 w 108"/>
                  <a:gd name="T33" fmla="*/ 103 h 103"/>
                  <a:gd name="T34" fmla="*/ 18 w 108"/>
                  <a:gd name="T35" fmla="*/ 98 h 103"/>
                  <a:gd name="T36" fmla="*/ 2 w 108"/>
                  <a:gd name="T37" fmla="*/ 96 h 103"/>
                  <a:gd name="T38" fmla="*/ 0 w 108"/>
                  <a:gd name="T39" fmla="*/ 90 h 103"/>
                  <a:gd name="T40" fmla="*/ 8 w 108"/>
                  <a:gd name="T41" fmla="*/ 78 h 103"/>
                  <a:gd name="T42" fmla="*/ 23 w 108"/>
                  <a:gd name="T43" fmla="*/ 61 h 103"/>
                  <a:gd name="T44" fmla="*/ 35 w 108"/>
                  <a:gd name="T45" fmla="*/ 57 h 103"/>
                  <a:gd name="T46" fmla="*/ 44 w 108"/>
                  <a:gd name="T47" fmla="*/ 52 h 103"/>
                  <a:gd name="T48" fmla="*/ 56 w 108"/>
                  <a:gd name="T49" fmla="*/ 42 h 103"/>
                  <a:gd name="T50" fmla="*/ 64 w 108"/>
                  <a:gd name="T51" fmla="*/ 32 h 103"/>
                  <a:gd name="T52" fmla="*/ 71 w 108"/>
                  <a:gd name="T53" fmla="*/ 21 h 103"/>
                  <a:gd name="T54" fmla="*/ 75 w 108"/>
                  <a:gd name="T55" fmla="*/ 17 h 103"/>
                  <a:gd name="T56" fmla="*/ 77 w 108"/>
                  <a:gd name="T57" fmla="*/ 7 h 103"/>
                  <a:gd name="T58" fmla="*/ 87 w 108"/>
                  <a:gd name="T5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 h="103">
                    <a:moveTo>
                      <a:pt x="87" y="0"/>
                    </a:moveTo>
                    <a:lnTo>
                      <a:pt x="90" y="6"/>
                    </a:lnTo>
                    <a:lnTo>
                      <a:pt x="94" y="13"/>
                    </a:lnTo>
                    <a:lnTo>
                      <a:pt x="104" y="6"/>
                    </a:lnTo>
                    <a:lnTo>
                      <a:pt x="108" y="15"/>
                    </a:lnTo>
                    <a:lnTo>
                      <a:pt x="108" y="21"/>
                    </a:lnTo>
                    <a:lnTo>
                      <a:pt x="102" y="27"/>
                    </a:lnTo>
                    <a:lnTo>
                      <a:pt x="92" y="42"/>
                    </a:lnTo>
                    <a:lnTo>
                      <a:pt x="85" y="48"/>
                    </a:lnTo>
                    <a:lnTo>
                      <a:pt x="90" y="55"/>
                    </a:lnTo>
                    <a:lnTo>
                      <a:pt x="81" y="55"/>
                    </a:lnTo>
                    <a:lnTo>
                      <a:pt x="69" y="63"/>
                    </a:lnTo>
                    <a:lnTo>
                      <a:pt x="64" y="73"/>
                    </a:lnTo>
                    <a:lnTo>
                      <a:pt x="58" y="92"/>
                    </a:lnTo>
                    <a:lnTo>
                      <a:pt x="46" y="100"/>
                    </a:lnTo>
                    <a:lnTo>
                      <a:pt x="39" y="103"/>
                    </a:lnTo>
                    <a:lnTo>
                      <a:pt x="25" y="103"/>
                    </a:lnTo>
                    <a:lnTo>
                      <a:pt x="18" y="98"/>
                    </a:lnTo>
                    <a:lnTo>
                      <a:pt x="2" y="96"/>
                    </a:lnTo>
                    <a:lnTo>
                      <a:pt x="0" y="90"/>
                    </a:lnTo>
                    <a:lnTo>
                      <a:pt x="8" y="78"/>
                    </a:lnTo>
                    <a:lnTo>
                      <a:pt x="23" y="61"/>
                    </a:lnTo>
                    <a:lnTo>
                      <a:pt x="35" y="57"/>
                    </a:lnTo>
                    <a:lnTo>
                      <a:pt x="44" y="52"/>
                    </a:lnTo>
                    <a:lnTo>
                      <a:pt x="56" y="42"/>
                    </a:lnTo>
                    <a:lnTo>
                      <a:pt x="64" y="32"/>
                    </a:lnTo>
                    <a:lnTo>
                      <a:pt x="71" y="21"/>
                    </a:lnTo>
                    <a:lnTo>
                      <a:pt x="75" y="17"/>
                    </a:lnTo>
                    <a:lnTo>
                      <a:pt x="77" y="7"/>
                    </a:lnTo>
                    <a:lnTo>
                      <a:pt x="8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1" name="Freeform 17">
                <a:extLst>
                  <a:ext uri="{FF2B5EF4-FFF2-40B4-BE49-F238E27FC236}">
                    <a16:creationId xmlns:a16="http://schemas.microsoft.com/office/drawing/2014/main" id="{68996C90-1B98-94F9-741A-CE2CB8E74C08}"/>
                  </a:ext>
                </a:extLst>
              </p:cNvPr>
              <p:cNvSpPr>
                <a:spLocks/>
              </p:cNvSpPr>
              <p:nvPr/>
            </p:nvSpPr>
            <p:spPr bwMode="auto">
              <a:xfrm>
                <a:off x="8186737" y="5294135"/>
                <a:ext cx="127000" cy="185822"/>
              </a:xfrm>
              <a:custGeom>
                <a:avLst/>
                <a:gdLst>
                  <a:gd name="T0" fmla="*/ 5 w 80"/>
                  <a:gd name="T1" fmla="*/ 0 h 117"/>
                  <a:gd name="T2" fmla="*/ 13 w 80"/>
                  <a:gd name="T3" fmla="*/ 10 h 117"/>
                  <a:gd name="T4" fmla="*/ 25 w 80"/>
                  <a:gd name="T5" fmla="*/ 13 h 117"/>
                  <a:gd name="T6" fmla="*/ 27 w 80"/>
                  <a:gd name="T7" fmla="*/ 27 h 117"/>
                  <a:gd name="T8" fmla="*/ 36 w 80"/>
                  <a:gd name="T9" fmla="*/ 44 h 117"/>
                  <a:gd name="T10" fmla="*/ 36 w 80"/>
                  <a:gd name="T11" fmla="*/ 34 h 117"/>
                  <a:gd name="T12" fmla="*/ 44 w 80"/>
                  <a:gd name="T13" fmla="*/ 38 h 117"/>
                  <a:gd name="T14" fmla="*/ 46 w 80"/>
                  <a:gd name="T15" fmla="*/ 50 h 117"/>
                  <a:gd name="T16" fmla="*/ 57 w 80"/>
                  <a:gd name="T17" fmla="*/ 56 h 117"/>
                  <a:gd name="T18" fmla="*/ 67 w 80"/>
                  <a:gd name="T19" fmla="*/ 56 h 117"/>
                  <a:gd name="T20" fmla="*/ 75 w 80"/>
                  <a:gd name="T21" fmla="*/ 50 h 117"/>
                  <a:gd name="T22" fmla="*/ 80 w 80"/>
                  <a:gd name="T23" fmla="*/ 52 h 117"/>
                  <a:gd name="T24" fmla="*/ 76 w 80"/>
                  <a:gd name="T25" fmla="*/ 65 h 117"/>
                  <a:gd name="T26" fmla="*/ 75 w 80"/>
                  <a:gd name="T27" fmla="*/ 77 h 117"/>
                  <a:gd name="T28" fmla="*/ 65 w 80"/>
                  <a:gd name="T29" fmla="*/ 77 h 117"/>
                  <a:gd name="T30" fmla="*/ 59 w 80"/>
                  <a:gd name="T31" fmla="*/ 81 h 117"/>
                  <a:gd name="T32" fmla="*/ 61 w 80"/>
                  <a:gd name="T33" fmla="*/ 86 h 117"/>
                  <a:gd name="T34" fmla="*/ 59 w 80"/>
                  <a:gd name="T35" fmla="*/ 90 h 117"/>
                  <a:gd name="T36" fmla="*/ 55 w 80"/>
                  <a:gd name="T37" fmla="*/ 98 h 117"/>
                  <a:gd name="T38" fmla="*/ 48 w 80"/>
                  <a:gd name="T39" fmla="*/ 111 h 117"/>
                  <a:gd name="T40" fmla="*/ 36 w 80"/>
                  <a:gd name="T41" fmla="*/ 117 h 117"/>
                  <a:gd name="T42" fmla="*/ 34 w 80"/>
                  <a:gd name="T43" fmla="*/ 113 h 117"/>
                  <a:gd name="T44" fmla="*/ 27 w 80"/>
                  <a:gd name="T45" fmla="*/ 111 h 117"/>
                  <a:gd name="T46" fmla="*/ 36 w 80"/>
                  <a:gd name="T47" fmla="*/ 98 h 117"/>
                  <a:gd name="T48" fmla="*/ 30 w 80"/>
                  <a:gd name="T49" fmla="*/ 86 h 117"/>
                  <a:gd name="T50" fmla="*/ 15 w 80"/>
                  <a:gd name="T51" fmla="*/ 82 h 117"/>
                  <a:gd name="T52" fmla="*/ 17 w 80"/>
                  <a:gd name="T53" fmla="*/ 77 h 117"/>
                  <a:gd name="T54" fmla="*/ 27 w 80"/>
                  <a:gd name="T55" fmla="*/ 71 h 117"/>
                  <a:gd name="T56" fmla="*/ 28 w 80"/>
                  <a:gd name="T57" fmla="*/ 57 h 117"/>
                  <a:gd name="T58" fmla="*/ 28 w 80"/>
                  <a:gd name="T59" fmla="*/ 48 h 117"/>
                  <a:gd name="T60" fmla="*/ 23 w 80"/>
                  <a:gd name="T61" fmla="*/ 36 h 117"/>
                  <a:gd name="T62" fmla="*/ 25 w 80"/>
                  <a:gd name="T63" fmla="*/ 34 h 117"/>
                  <a:gd name="T64" fmla="*/ 17 w 80"/>
                  <a:gd name="T65" fmla="*/ 27 h 117"/>
                  <a:gd name="T66" fmla="*/ 5 w 80"/>
                  <a:gd name="T67" fmla="*/ 11 h 117"/>
                  <a:gd name="T68" fmla="*/ 0 w 80"/>
                  <a:gd name="T69" fmla="*/ 2 h 117"/>
                  <a:gd name="T70" fmla="*/ 5 w 80"/>
                  <a:gd name="T7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 h="117">
                    <a:moveTo>
                      <a:pt x="5" y="0"/>
                    </a:moveTo>
                    <a:lnTo>
                      <a:pt x="13" y="10"/>
                    </a:lnTo>
                    <a:lnTo>
                      <a:pt x="25" y="13"/>
                    </a:lnTo>
                    <a:lnTo>
                      <a:pt x="27" y="27"/>
                    </a:lnTo>
                    <a:lnTo>
                      <a:pt x="36" y="44"/>
                    </a:lnTo>
                    <a:lnTo>
                      <a:pt x="36" y="34"/>
                    </a:lnTo>
                    <a:lnTo>
                      <a:pt x="44" y="38"/>
                    </a:lnTo>
                    <a:lnTo>
                      <a:pt x="46" y="50"/>
                    </a:lnTo>
                    <a:lnTo>
                      <a:pt x="57" y="56"/>
                    </a:lnTo>
                    <a:lnTo>
                      <a:pt x="67" y="56"/>
                    </a:lnTo>
                    <a:lnTo>
                      <a:pt x="75" y="50"/>
                    </a:lnTo>
                    <a:lnTo>
                      <a:pt x="80" y="52"/>
                    </a:lnTo>
                    <a:lnTo>
                      <a:pt x="76" y="65"/>
                    </a:lnTo>
                    <a:lnTo>
                      <a:pt x="75" y="77"/>
                    </a:lnTo>
                    <a:lnTo>
                      <a:pt x="65" y="77"/>
                    </a:lnTo>
                    <a:lnTo>
                      <a:pt x="59" y="81"/>
                    </a:lnTo>
                    <a:lnTo>
                      <a:pt x="61" y="86"/>
                    </a:lnTo>
                    <a:lnTo>
                      <a:pt x="59" y="90"/>
                    </a:lnTo>
                    <a:lnTo>
                      <a:pt x="55" y="98"/>
                    </a:lnTo>
                    <a:lnTo>
                      <a:pt x="48" y="111"/>
                    </a:lnTo>
                    <a:lnTo>
                      <a:pt x="36" y="117"/>
                    </a:lnTo>
                    <a:lnTo>
                      <a:pt x="34" y="113"/>
                    </a:lnTo>
                    <a:lnTo>
                      <a:pt x="27" y="111"/>
                    </a:lnTo>
                    <a:lnTo>
                      <a:pt x="36" y="98"/>
                    </a:lnTo>
                    <a:lnTo>
                      <a:pt x="30" y="86"/>
                    </a:lnTo>
                    <a:lnTo>
                      <a:pt x="15" y="82"/>
                    </a:lnTo>
                    <a:lnTo>
                      <a:pt x="17" y="77"/>
                    </a:lnTo>
                    <a:lnTo>
                      <a:pt x="27" y="71"/>
                    </a:lnTo>
                    <a:lnTo>
                      <a:pt x="28" y="57"/>
                    </a:lnTo>
                    <a:lnTo>
                      <a:pt x="28" y="48"/>
                    </a:lnTo>
                    <a:lnTo>
                      <a:pt x="23" y="36"/>
                    </a:lnTo>
                    <a:lnTo>
                      <a:pt x="25" y="34"/>
                    </a:lnTo>
                    <a:lnTo>
                      <a:pt x="17" y="27"/>
                    </a:lnTo>
                    <a:lnTo>
                      <a:pt x="5" y="11"/>
                    </a:lnTo>
                    <a:lnTo>
                      <a:pt x="0" y="2"/>
                    </a:lnTo>
                    <a:lnTo>
                      <a:pt x="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2" name="Freeform 19">
                <a:extLst>
                  <a:ext uri="{FF2B5EF4-FFF2-40B4-BE49-F238E27FC236}">
                    <a16:creationId xmlns:a16="http://schemas.microsoft.com/office/drawing/2014/main" id="{B26ED119-95B1-DE45-07AC-EDA7F1228ED9}"/>
                  </a:ext>
                </a:extLst>
              </p:cNvPr>
              <p:cNvSpPr>
                <a:spLocks/>
              </p:cNvSpPr>
              <p:nvPr/>
            </p:nvSpPr>
            <p:spPr bwMode="auto">
              <a:xfrm>
                <a:off x="7997825" y="4952668"/>
                <a:ext cx="66675" cy="52412"/>
              </a:xfrm>
              <a:custGeom>
                <a:avLst/>
                <a:gdLst>
                  <a:gd name="T0" fmla="*/ 0 w 42"/>
                  <a:gd name="T1" fmla="*/ 0 h 33"/>
                  <a:gd name="T2" fmla="*/ 4 w 42"/>
                  <a:gd name="T3" fmla="*/ 0 h 33"/>
                  <a:gd name="T4" fmla="*/ 13 w 42"/>
                  <a:gd name="T5" fmla="*/ 6 h 33"/>
                  <a:gd name="T6" fmla="*/ 19 w 42"/>
                  <a:gd name="T7" fmla="*/ 10 h 33"/>
                  <a:gd name="T8" fmla="*/ 23 w 42"/>
                  <a:gd name="T9" fmla="*/ 15 h 33"/>
                  <a:gd name="T10" fmla="*/ 34 w 42"/>
                  <a:gd name="T11" fmla="*/ 23 h 33"/>
                  <a:gd name="T12" fmla="*/ 42 w 42"/>
                  <a:gd name="T13" fmla="*/ 29 h 33"/>
                  <a:gd name="T14" fmla="*/ 36 w 42"/>
                  <a:gd name="T15" fmla="*/ 33 h 33"/>
                  <a:gd name="T16" fmla="*/ 30 w 42"/>
                  <a:gd name="T17" fmla="*/ 29 h 33"/>
                  <a:gd name="T18" fmla="*/ 19 w 42"/>
                  <a:gd name="T19" fmla="*/ 23 h 33"/>
                  <a:gd name="T20" fmla="*/ 11 w 42"/>
                  <a:gd name="T21" fmla="*/ 15 h 33"/>
                  <a:gd name="T22" fmla="*/ 2 w 42"/>
                  <a:gd name="T23" fmla="*/ 6 h 33"/>
                  <a:gd name="T24" fmla="*/ 0 w 42"/>
                  <a:gd name="T2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33">
                    <a:moveTo>
                      <a:pt x="0" y="0"/>
                    </a:moveTo>
                    <a:lnTo>
                      <a:pt x="4" y="0"/>
                    </a:lnTo>
                    <a:lnTo>
                      <a:pt x="13" y="6"/>
                    </a:lnTo>
                    <a:lnTo>
                      <a:pt x="19" y="10"/>
                    </a:lnTo>
                    <a:lnTo>
                      <a:pt x="23" y="15"/>
                    </a:lnTo>
                    <a:lnTo>
                      <a:pt x="34" y="23"/>
                    </a:lnTo>
                    <a:lnTo>
                      <a:pt x="42" y="29"/>
                    </a:lnTo>
                    <a:lnTo>
                      <a:pt x="36" y="33"/>
                    </a:lnTo>
                    <a:lnTo>
                      <a:pt x="30" y="29"/>
                    </a:lnTo>
                    <a:lnTo>
                      <a:pt x="19" y="23"/>
                    </a:lnTo>
                    <a:lnTo>
                      <a:pt x="11" y="15"/>
                    </a:lnTo>
                    <a:lnTo>
                      <a:pt x="2" y="6"/>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3" name="Freeform 21">
                <a:extLst>
                  <a:ext uri="{FF2B5EF4-FFF2-40B4-BE49-F238E27FC236}">
                    <a16:creationId xmlns:a16="http://schemas.microsoft.com/office/drawing/2014/main" id="{D3B4D0C2-AD30-90A1-6560-DE4386474C77}"/>
                  </a:ext>
                </a:extLst>
              </p:cNvPr>
              <p:cNvSpPr>
                <a:spLocks/>
              </p:cNvSpPr>
              <p:nvPr/>
            </p:nvSpPr>
            <p:spPr bwMode="auto">
              <a:xfrm>
                <a:off x="8289925" y="4889139"/>
                <a:ext cx="30163" cy="20647"/>
              </a:xfrm>
              <a:custGeom>
                <a:avLst/>
                <a:gdLst>
                  <a:gd name="T0" fmla="*/ 13 w 19"/>
                  <a:gd name="T1" fmla="*/ 0 h 13"/>
                  <a:gd name="T2" fmla="*/ 19 w 19"/>
                  <a:gd name="T3" fmla="*/ 4 h 13"/>
                  <a:gd name="T4" fmla="*/ 17 w 19"/>
                  <a:gd name="T5" fmla="*/ 11 h 13"/>
                  <a:gd name="T6" fmla="*/ 10 w 19"/>
                  <a:gd name="T7" fmla="*/ 13 h 13"/>
                  <a:gd name="T8" fmla="*/ 0 w 19"/>
                  <a:gd name="T9" fmla="*/ 11 h 13"/>
                  <a:gd name="T10" fmla="*/ 0 w 19"/>
                  <a:gd name="T11" fmla="*/ 5 h 13"/>
                  <a:gd name="T12" fmla="*/ 4 w 19"/>
                  <a:gd name="T13" fmla="*/ 2 h 13"/>
                  <a:gd name="T14" fmla="*/ 11 w 19"/>
                  <a:gd name="T15" fmla="*/ 4 h 13"/>
                  <a:gd name="T16" fmla="*/ 13 w 1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3">
                    <a:moveTo>
                      <a:pt x="13" y="0"/>
                    </a:moveTo>
                    <a:lnTo>
                      <a:pt x="19" y="4"/>
                    </a:lnTo>
                    <a:lnTo>
                      <a:pt x="17" y="11"/>
                    </a:lnTo>
                    <a:lnTo>
                      <a:pt x="10" y="13"/>
                    </a:lnTo>
                    <a:lnTo>
                      <a:pt x="0" y="11"/>
                    </a:lnTo>
                    <a:lnTo>
                      <a:pt x="0" y="5"/>
                    </a:lnTo>
                    <a:lnTo>
                      <a:pt x="4" y="2"/>
                    </a:lnTo>
                    <a:lnTo>
                      <a:pt x="11" y="4"/>
                    </a:lnTo>
                    <a:lnTo>
                      <a:pt x="1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4" name="Freeform 23">
                <a:extLst>
                  <a:ext uri="{FF2B5EF4-FFF2-40B4-BE49-F238E27FC236}">
                    <a16:creationId xmlns:a16="http://schemas.microsoft.com/office/drawing/2014/main" id="{5BAF2BAC-1ACC-3CF6-402A-3F3A72AEA62E}"/>
                  </a:ext>
                </a:extLst>
              </p:cNvPr>
              <p:cNvSpPr>
                <a:spLocks/>
              </p:cNvSpPr>
              <p:nvPr/>
            </p:nvSpPr>
            <p:spPr bwMode="auto">
              <a:xfrm>
                <a:off x="8316912" y="4860551"/>
                <a:ext cx="36513" cy="22235"/>
              </a:xfrm>
              <a:custGeom>
                <a:avLst/>
                <a:gdLst>
                  <a:gd name="T0" fmla="*/ 23 w 23"/>
                  <a:gd name="T1" fmla="*/ 0 h 14"/>
                  <a:gd name="T2" fmla="*/ 21 w 23"/>
                  <a:gd name="T3" fmla="*/ 8 h 14"/>
                  <a:gd name="T4" fmla="*/ 12 w 23"/>
                  <a:gd name="T5" fmla="*/ 10 h 14"/>
                  <a:gd name="T6" fmla="*/ 2 w 23"/>
                  <a:gd name="T7" fmla="*/ 14 h 14"/>
                  <a:gd name="T8" fmla="*/ 0 w 23"/>
                  <a:gd name="T9" fmla="*/ 8 h 14"/>
                  <a:gd name="T10" fmla="*/ 8 w 23"/>
                  <a:gd name="T11" fmla="*/ 6 h 14"/>
                  <a:gd name="T12" fmla="*/ 12 w 23"/>
                  <a:gd name="T13" fmla="*/ 4 h 14"/>
                  <a:gd name="T14" fmla="*/ 21 w 23"/>
                  <a:gd name="T15" fmla="*/ 0 h 14"/>
                  <a:gd name="T16" fmla="*/ 23 w 23"/>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14">
                    <a:moveTo>
                      <a:pt x="23" y="0"/>
                    </a:moveTo>
                    <a:lnTo>
                      <a:pt x="21" y="8"/>
                    </a:lnTo>
                    <a:lnTo>
                      <a:pt x="12" y="10"/>
                    </a:lnTo>
                    <a:lnTo>
                      <a:pt x="2" y="14"/>
                    </a:lnTo>
                    <a:lnTo>
                      <a:pt x="0" y="8"/>
                    </a:lnTo>
                    <a:lnTo>
                      <a:pt x="8" y="6"/>
                    </a:lnTo>
                    <a:lnTo>
                      <a:pt x="12" y="4"/>
                    </a:lnTo>
                    <a:lnTo>
                      <a:pt x="21" y="0"/>
                    </a:lnTo>
                    <a:lnTo>
                      <a:pt x="2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5" name="Freeform 25">
                <a:extLst>
                  <a:ext uri="{FF2B5EF4-FFF2-40B4-BE49-F238E27FC236}">
                    <a16:creationId xmlns:a16="http://schemas.microsoft.com/office/drawing/2014/main" id="{B99658EB-F787-DF43-0BE8-BBB09BDCA34B}"/>
                  </a:ext>
                </a:extLst>
              </p:cNvPr>
              <p:cNvSpPr>
                <a:spLocks/>
              </p:cNvSpPr>
              <p:nvPr/>
            </p:nvSpPr>
            <p:spPr bwMode="auto">
              <a:xfrm>
                <a:off x="8064500" y="4857375"/>
                <a:ext cx="15875" cy="15882"/>
              </a:xfrm>
              <a:custGeom>
                <a:avLst/>
                <a:gdLst>
                  <a:gd name="T0" fmla="*/ 0 w 10"/>
                  <a:gd name="T1" fmla="*/ 0 h 10"/>
                  <a:gd name="T2" fmla="*/ 10 w 10"/>
                  <a:gd name="T3" fmla="*/ 8 h 10"/>
                  <a:gd name="T4" fmla="*/ 6 w 10"/>
                  <a:gd name="T5" fmla="*/ 10 h 10"/>
                  <a:gd name="T6" fmla="*/ 0 w 10"/>
                  <a:gd name="T7" fmla="*/ 2 h 10"/>
                  <a:gd name="T8" fmla="*/ 0 w 10"/>
                  <a:gd name="T9" fmla="*/ 0 h 10"/>
                </a:gdLst>
                <a:ahLst/>
                <a:cxnLst>
                  <a:cxn ang="0">
                    <a:pos x="T0" y="T1"/>
                  </a:cxn>
                  <a:cxn ang="0">
                    <a:pos x="T2" y="T3"/>
                  </a:cxn>
                  <a:cxn ang="0">
                    <a:pos x="T4" y="T5"/>
                  </a:cxn>
                  <a:cxn ang="0">
                    <a:pos x="T6" y="T7"/>
                  </a:cxn>
                  <a:cxn ang="0">
                    <a:pos x="T8" y="T9"/>
                  </a:cxn>
                </a:cxnLst>
                <a:rect l="0" t="0" r="r" b="b"/>
                <a:pathLst>
                  <a:path w="10" h="10">
                    <a:moveTo>
                      <a:pt x="0" y="0"/>
                    </a:moveTo>
                    <a:lnTo>
                      <a:pt x="10" y="8"/>
                    </a:lnTo>
                    <a:lnTo>
                      <a:pt x="6" y="10"/>
                    </a:lnTo>
                    <a:lnTo>
                      <a:pt x="0" y="2"/>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6" name="Freeform 27">
                <a:extLst>
                  <a:ext uri="{FF2B5EF4-FFF2-40B4-BE49-F238E27FC236}">
                    <a16:creationId xmlns:a16="http://schemas.microsoft.com/office/drawing/2014/main" id="{A7CCF237-5FDC-A542-FE40-673B4F7D8289}"/>
                  </a:ext>
                </a:extLst>
              </p:cNvPr>
              <p:cNvSpPr>
                <a:spLocks/>
              </p:cNvSpPr>
              <p:nvPr/>
            </p:nvSpPr>
            <p:spPr bwMode="auto">
              <a:xfrm>
                <a:off x="8054975" y="4827199"/>
                <a:ext cx="12700" cy="28588"/>
              </a:xfrm>
              <a:custGeom>
                <a:avLst/>
                <a:gdLst>
                  <a:gd name="T0" fmla="*/ 0 w 8"/>
                  <a:gd name="T1" fmla="*/ 0 h 18"/>
                  <a:gd name="T2" fmla="*/ 6 w 8"/>
                  <a:gd name="T3" fmla="*/ 4 h 18"/>
                  <a:gd name="T4" fmla="*/ 8 w 8"/>
                  <a:gd name="T5" fmla="*/ 18 h 18"/>
                  <a:gd name="T6" fmla="*/ 6 w 8"/>
                  <a:gd name="T7" fmla="*/ 16 h 18"/>
                  <a:gd name="T8" fmla="*/ 2 w 8"/>
                  <a:gd name="T9" fmla="*/ 16 h 18"/>
                  <a:gd name="T10" fmla="*/ 0 w 8"/>
                  <a:gd name="T11" fmla="*/ 12 h 18"/>
                  <a:gd name="T12" fmla="*/ 0 w 8"/>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8" h="18">
                    <a:moveTo>
                      <a:pt x="0" y="0"/>
                    </a:moveTo>
                    <a:lnTo>
                      <a:pt x="6" y="4"/>
                    </a:lnTo>
                    <a:lnTo>
                      <a:pt x="8" y="18"/>
                    </a:lnTo>
                    <a:lnTo>
                      <a:pt x="6" y="16"/>
                    </a:lnTo>
                    <a:lnTo>
                      <a:pt x="2" y="16"/>
                    </a:lnTo>
                    <a:lnTo>
                      <a:pt x="0" y="12"/>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7" name="Freeform 29">
                <a:extLst>
                  <a:ext uri="{FF2B5EF4-FFF2-40B4-BE49-F238E27FC236}">
                    <a16:creationId xmlns:a16="http://schemas.microsoft.com/office/drawing/2014/main" id="{D5946C3C-7E69-78A1-C730-F61805985977}"/>
                  </a:ext>
                </a:extLst>
              </p:cNvPr>
              <p:cNvSpPr>
                <a:spLocks/>
              </p:cNvSpPr>
              <p:nvPr/>
            </p:nvSpPr>
            <p:spPr bwMode="auto">
              <a:xfrm>
                <a:off x="5326063" y="4770023"/>
                <a:ext cx="158750" cy="311291"/>
              </a:xfrm>
              <a:custGeom>
                <a:avLst/>
                <a:gdLst>
                  <a:gd name="T0" fmla="*/ 82 w 100"/>
                  <a:gd name="T1" fmla="*/ 0 h 196"/>
                  <a:gd name="T2" fmla="*/ 86 w 100"/>
                  <a:gd name="T3" fmla="*/ 6 h 196"/>
                  <a:gd name="T4" fmla="*/ 92 w 100"/>
                  <a:gd name="T5" fmla="*/ 11 h 196"/>
                  <a:gd name="T6" fmla="*/ 94 w 100"/>
                  <a:gd name="T7" fmla="*/ 21 h 196"/>
                  <a:gd name="T8" fmla="*/ 96 w 100"/>
                  <a:gd name="T9" fmla="*/ 38 h 196"/>
                  <a:gd name="T10" fmla="*/ 100 w 100"/>
                  <a:gd name="T11" fmla="*/ 44 h 196"/>
                  <a:gd name="T12" fmla="*/ 98 w 100"/>
                  <a:gd name="T13" fmla="*/ 52 h 196"/>
                  <a:gd name="T14" fmla="*/ 96 w 100"/>
                  <a:gd name="T15" fmla="*/ 57 h 196"/>
                  <a:gd name="T16" fmla="*/ 92 w 100"/>
                  <a:gd name="T17" fmla="*/ 48 h 196"/>
                  <a:gd name="T18" fmla="*/ 88 w 100"/>
                  <a:gd name="T19" fmla="*/ 52 h 196"/>
                  <a:gd name="T20" fmla="*/ 92 w 100"/>
                  <a:gd name="T21" fmla="*/ 63 h 196"/>
                  <a:gd name="T22" fmla="*/ 90 w 100"/>
                  <a:gd name="T23" fmla="*/ 67 h 196"/>
                  <a:gd name="T24" fmla="*/ 86 w 100"/>
                  <a:gd name="T25" fmla="*/ 71 h 196"/>
                  <a:gd name="T26" fmla="*/ 84 w 100"/>
                  <a:gd name="T27" fmla="*/ 84 h 196"/>
                  <a:gd name="T28" fmla="*/ 81 w 100"/>
                  <a:gd name="T29" fmla="*/ 102 h 196"/>
                  <a:gd name="T30" fmla="*/ 73 w 100"/>
                  <a:gd name="T31" fmla="*/ 121 h 196"/>
                  <a:gd name="T32" fmla="*/ 63 w 100"/>
                  <a:gd name="T33" fmla="*/ 148 h 196"/>
                  <a:gd name="T34" fmla="*/ 59 w 100"/>
                  <a:gd name="T35" fmla="*/ 169 h 196"/>
                  <a:gd name="T36" fmla="*/ 54 w 100"/>
                  <a:gd name="T37" fmla="*/ 184 h 196"/>
                  <a:gd name="T38" fmla="*/ 40 w 100"/>
                  <a:gd name="T39" fmla="*/ 190 h 196"/>
                  <a:gd name="T40" fmla="*/ 29 w 100"/>
                  <a:gd name="T41" fmla="*/ 196 h 196"/>
                  <a:gd name="T42" fmla="*/ 21 w 100"/>
                  <a:gd name="T43" fmla="*/ 192 h 196"/>
                  <a:gd name="T44" fmla="*/ 11 w 100"/>
                  <a:gd name="T45" fmla="*/ 186 h 196"/>
                  <a:gd name="T46" fmla="*/ 6 w 100"/>
                  <a:gd name="T47" fmla="*/ 178 h 196"/>
                  <a:gd name="T48" fmla="*/ 6 w 100"/>
                  <a:gd name="T49" fmla="*/ 165 h 196"/>
                  <a:gd name="T50" fmla="*/ 0 w 100"/>
                  <a:gd name="T51" fmla="*/ 153 h 196"/>
                  <a:gd name="T52" fmla="*/ 0 w 100"/>
                  <a:gd name="T53" fmla="*/ 142 h 196"/>
                  <a:gd name="T54" fmla="*/ 0 w 100"/>
                  <a:gd name="T55" fmla="*/ 132 h 196"/>
                  <a:gd name="T56" fmla="*/ 8 w 100"/>
                  <a:gd name="T57" fmla="*/ 130 h 196"/>
                  <a:gd name="T58" fmla="*/ 8 w 100"/>
                  <a:gd name="T59" fmla="*/ 128 h 196"/>
                  <a:gd name="T60" fmla="*/ 8 w 100"/>
                  <a:gd name="T61" fmla="*/ 125 h 196"/>
                  <a:gd name="T62" fmla="*/ 15 w 100"/>
                  <a:gd name="T63" fmla="*/ 115 h 196"/>
                  <a:gd name="T64" fmla="*/ 15 w 100"/>
                  <a:gd name="T65" fmla="*/ 103 h 196"/>
                  <a:gd name="T66" fmla="*/ 13 w 100"/>
                  <a:gd name="T67" fmla="*/ 98 h 196"/>
                  <a:gd name="T68" fmla="*/ 11 w 100"/>
                  <a:gd name="T69" fmla="*/ 90 h 196"/>
                  <a:gd name="T70" fmla="*/ 10 w 100"/>
                  <a:gd name="T71" fmla="*/ 77 h 196"/>
                  <a:gd name="T72" fmla="*/ 15 w 100"/>
                  <a:gd name="T73" fmla="*/ 67 h 196"/>
                  <a:gd name="T74" fmla="*/ 15 w 100"/>
                  <a:gd name="T75" fmla="*/ 59 h 196"/>
                  <a:gd name="T76" fmla="*/ 23 w 100"/>
                  <a:gd name="T77" fmla="*/ 57 h 196"/>
                  <a:gd name="T78" fmla="*/ 31 w 100"/>
                  <a:gd name="T79" fmla="*/ 57 h 196"/>
                  <a:gd name="T80" fmla="*/ 36 w 100"/>
                  <a:gd name="T81" fmla="*/ 54 h 196"/>
                  <a:gd name="T82" fmla="*/ 40 w 100"/>
                  <a:gd name="T83" fmla="*/ 54 h 196"/>
                  <a:gd name="T84" fmla="*/ 50 w 100"/>
                  <a:gd name="T85" fmla="*/ 44 h 196"/>
                  <a:gd name="T86" fmla="*/ 61 w 100"/>
                  <a:gd name="T87" fmla="*/ 36 h 196"/>
                  <a:gd name="T88" fmla="*/ 65 w 100"/>
                  <a:gd name="T89" fmla="*/ 29 h 196"/>
                  <a:gd name="T90" fmla="*/ 63 w 100"/>
                  <a:gd name="T91" fmla="*/ 23 h 196"/>
                  <a:gd name="T92" fmla="*/ 69 w 100"/>
                  <a:gd name="T93" fmla="*/ 25 h 196"/>
                  <a:gd name="T94" fmla="*/ 79 w 100"/>
                  <a:gd name="T95" fmla="*/ 15 h 196"/>
                  <a:gd name="T96" fmla="*/ 79 w 100"/>
                  <a:gd name="T97" fmla="*/ 6 h 196"/>
                  <a:gd name="T98" fmla="*/ 82 w 100"/>
                  <a:gd name="T99"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0" h="196">
                    <a:moveTo>
                      <a:pt x="82" y="0"/>
                    </a:moveTo>
                    <a:lnTo>
                      <a:pt x="86" y="6"/>
                    </a:lnTo>
                    <a:lnTo>
                      <a:pt x="92" y="11"/>
                    </a:lnTo>
                    <a:lnTo>
                      <a:pt x="94" y="21"/>
                    </a:lnTo>
                    <a:lnTo>
                      <a:pt x="96" y="38"/>
                    </a:lnTo>
                    <a:lnTo>
                      <a:pt x="100" y="44"/>
                    </a:lnTo>
                    <a:lnTo>
                      <a:pt x="98" y="52"/>
                    </a:lnTo>
                    <a:lnTo>
                      <a:pt x="96" y="57"/>
                    </a:lnTo>
                    <a:lnTo>
                      <a:pt x="92" y="48"/>
                    </a:lnTo>
                    <a:lnTo>
                      <a:pt x="88" y="52"/>
                    </a:lnTo>
                    <a:lnTo>
                      <a:pt x="92" y="63"/>
                    </a:lnTo>
                    <a:lnTo>
                      <a:pt x="90" y="67"/>
                    </a:lnTo>
                    <a:lnTo>
                      <a:pt x="86" y="71"/>
                    </a:lnTo>
                    <a:lnTo>
                      <a:pt x="84" y="84"/>
                    </a:lnTo>
                    <a:lnTo>
                      <a:pt x="81" y="102"/>
                    </a:lnTo>
                    <a:lnTo>
                      <a:pt x="73" y="121"/>
                    </a:lnTo>
                    <a:lnTo>
                      <a:pt x="63" y="148"/>
                    </a:lnTo>
                    <a:lnTo>
                      <a:pt x="59" y="169"/>
                    </a:lnTo>
                    <a:lnTo>
                      <a:pt x="54" y="184"/>
                    </a:lnTo>
                    <a:lnTo>
                      <a:pt x="40" y="190"/>
                    </a:lnTo>
                    <a:lnTo>
                      <a:pt x="29" y="196"/>
                    </a:lnTo>
                    <a:lnTo>
                      <a:pt x="21" y="192"/>
                    </a:lnTo>
                    <a:lnTo>
                      <a:pt x="11" y="186"/>
                    </a:lnTo>
                    <a:lnTo>
                      <a:pt x="6" y="178"/>
                    </a:lnTo>
                    <a:lnTo>
                      <a:pt x="6" y="165"/>
                    </a:lnTo>
                    <a:lnTo>
                      <a:pt x="0" y="153"/>
                    </a:lnTo>
                    <a:lnTo>
                      <a:pt x="0" y="142"/>
                    </a:lnTo>
                    <a:lnTo>
                      <a:pt x="0" y="132"/>
                    </a:lnTo>
                    <a:lnTo>
                      <a:pt x="8" y="130"/>
                    </a:lnTo>
                    <a:lnTo>
                      <a:pt x="8" y="128"/>
                    </a:lnTo>
                    <a:lnTo>
                      <a:pt x="8" y="125"/>
                    </a:lnTo>
                    <a:lnTo>
                      <a:pt x="15" y="115"/>
                    </a:lnTo>
                    <a:lnTo>
                      <a:pt x="15" y="103"/>
                    </a:lnTo>
                    <a:lnTo>
                      <a:pt x="13" y="98"/>
                    </a:lnTo>
                    <a:lnTo>
                      <a:pt x="11" y="90"/>
                    </a:lnTo>
                    <a:lnTo>
                      <a:pt x="10" y="77"/>
                    </a:lnTo>
                    <a:lnTo>
                      <a:pt x="15" y="67"/>
                    </a:lnTo>
                    <a:lnTo>
                      <a:pt x="15" y="59"/>
                    </a:lnTo>
                    <a:lnTo>
                      <a:pt x="23" y="57"/>
                    </a:lnTo>
                    <a:lnTo>
                      <a:pt x="31" y="57"/>
                    </a:lnTo>
                    <a:lnTo>
                      <a:pt x="36" y="54"/>
                    </a:lnTo>
                    <a:lnTo>
                      <a:pt x="40" y="54"/>
                    </a:lnTo>
                    <a:lnTo>
                      <a:pt x="50" y="44"/>
                    </a:lnTo>
                    <a:lnTo>
                      <a:pt x="61" y="36"/>
                    </a:lnTo>
                    <a:lnTo>
                      <a:pt x="65" y="29"/>
                    </a:lnTo>
                    <a:lnTo>
                      <a:pt x="63" y="23"/>
                    </a:lnTo>
                    <a:lnTo>
                      <a:pt x="69" y="25"/>
                    </a:lnTo>
                    <a:lnTo>
                      <a:pt x="79" y="15"/>
                    </a:lnTo>
                    <a:lnTo>
                      <a:pt x="79" y="6"/>
                    </a:lnTo>
                    <a:lnTo>
                      <a:pt x="8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8" name="Freeform 31">
                <a:extLst>
                  <a:ext uri="{FF2B5EF4-FFF2-40B4-BE49-F238E27FC236}">
                    <a16:creationId xmlns:a16="http://schemas.microsoft.com/office/drawing/2014/main" id="{5FF12726-6C73-F484-B54E-E50F5EC5696C}"/>
                  </a:ext>
                </a:extLst>
              </p:cNvPr>
              <p:cNvSpPr>
                <a:spLocks/>
              </p:cNvSpPr>
              <p:nvPr/>
            </p:nvSpPr>
            <p:spPr bwMode="auto">
              <a:xfrm>
                <a:off x="6873875" y="4739847"/>
                <a:ext cx="892175" cy="673404"/>
              </a:xfrm>
              <a:custGeom>
                <a:avLst/>
                <a:gdLst>
                  <a:gd name="T0" fmla="*/ 416 w 562"/>
                  <a:gd name="T1" fmla="*/ 17 h 424"/>
                  <a:gd name="T2" fmla="*/ 420 w 562"/>
                  <a:gd name="T3" fmla="*/ 44 h 424"/>
                  <a:gd name="T4" fmla="*/ 447 w 562"/>
                  <a:gd name="T5" fmla="*/ 59 h 424"/>
                  <a:gd name="T6" fmla="*/ 454 w 562"/>
                  <a:gd name="T7" fmla="*/ 88 h 424"/>
                  <a:gd name="T8" fmla="*/ 476 w 562"/>
                  <a:gd name="T9" fmla="*/ 124 h 424"/>
                  <a:gd name="T10" fmla="*/ 502 w 562"/>
                  <a:gd name="T11" fmla="*/ 151 h 424"/>
                  <a:gd name="T12" fmla="*/ 522 w 562"/>
                  <a:gd name="T13" fmla="*/ 167 h 424"/>
                  <a:gd name="T14" fmla="*/ 552 w 562"/>
                  <a:gd name="T15" fmla="*/ 209 h 424"/>
                  <a:gd name="T16" fmla="*/ 562 w 562"/>
                  <a:gd name="T17" fmla="*/ 253 h 424"/>
                  <a:gd name="T18" fmla="*/ 554 w 562"/>
                  <a:gd name="T19" fmla="*/ 293 h 424"/>
                  <a:gd name="T20" fmla="*/ 531 w 562"/>
                  <a:gd name="T21" fmla="*/ 339 h 424"/>
                  <a:gd name="T22" fmla="*/ 512 w 562"/>
                  <a:gd name="T23" fmla="*/ 382 h 424"/>
                  <a:gd name="T24" fmla="*/ 489 w 562"/>
                  <a:gd name="T25" fmla="*/ 403 h 424"/>
                  <a:gd name="T26" fmla="*/ 449 w 562"/>
                  <a:gd name="T27" fmla="*/ 416 h 424"/>
                  <a:gd name="T28" fmla="*/ 422 w 562"/>
                  <a:gd name="T29" fmla="*/ 420 h 424"/>
                  <a:gd name="T30" fmla="*/ 380 w 562"/>
                  <a:gd name="T31" fmla="*/ 406 h 424"/>
                  <a:gd name="T32" fmla="*/ 359 w 562"/>
                  <a:gd name="T33" fmla="*/ 368 h 424"/>
                  <a:gd name="T34" fmla="*/ 341 w 562"/>
                  <a:gd name="T35" fmla="*/ 360 h 424"/>
                  <a:gd name="T36" fmla="*/ 341 w 562"/>
                  <a:gd name="T37" fmla="*/ 335 h 424"/>
                  <a:gd name="T38" fmla="*/ 314 w 562"/>
                  <a:gd name="T39" fmla="*/ 357 h 424"/>
                  <a:gd name="T40" fmla="*/ 289 w 562"/>
                  <a:gd name="T41" fmla="*/ 324 h 424"/>
                  <a:gd name="T42" fmla="*/ 251 w 562"/>
                  <a:gd name="T43" fmla="*/ 303 h 424"/>
                  <a:gd name="T44" fmla="*/ 180 w 562"/>
                  <a:gd name="T45" fmla="*/ 314 h 424"/>
                  <a:gd name="T46" fmla="*/ 144 w 562"/>
                  <a:gd name="T47" fmla="*/ 341 h 424"/>
                  <a:gd name="T48" fmla="*/ 101 w 562"/>
                  <a:gd name="T49" fmla="*/ 341 h 424"/>
                  <a:gd name="T50" fmla="*/ 73 w 562"/>
                  <a:gd name="T51" fmla="*/ 355 h 424"/>
                  <a:gd name="T52" fmla="*/ 30 w 562"/>
                  <a:gd name="T53" fmla="*/ 347 h 424"/>
                  <a:gd name="T54" fmla="*/ 34 w 562"/>
                  <a:gd name="T55" fmla="*/ 332 h 424"/>
                  <a:gd name="T56" fmla="*/ 27 w 562"/>
                  <a:gd name="T57" fmla="*/ 289 h 424"/>
                  <a:gd name="T58" fmla="*/ 19 w 562"/>
                  <a:gd name="T59" fmla="*/ 257 h 424"/>
                  <a:gd name="T60" fmla="*/ 0 w 562"/>
                  <a:gd name="T61" fmla="*/ 222 h 424"/>
                  <a:gd name="T62" fmla="*/ 13 w 562"/>
                  <a:gd name="T63" fmla="*/ 226 h 424"/>
                  <a:gd name="T64" fmla="*/ 0 w 562"/>
                  <a:gd name="T65" fmla="*/ 197 h 424"/>
                  <a:gd name="T66" fmla="*/ 5 w 562"/>
                  <a:gd name="T67" fmla="*/ 169 h 424"/>
                  <a:gd name="T68" fmla="*/ 30 w 562"/>
                  <a:gd name="T69" fmla="*/ 153 h 424"/>
                  <a:gd name="T70" fmla="*/ 57 w 562"/>
                  <a:gd name="T71" fmla="*/ 144 h 424"/>
                  <a:gd name="T72" fmla="*/ 82 w 562"/>
                  <a:gd name="T73" fmla="*/ 132 h 424"/>
                  <a:gd name="T74" fmla="*/ 117 w 562"/>
                  <a:gd name="T75" fmla="*/ 113 h 424"/>
                  <a:gd name="T76" fmla="*/ 134 w 562"/>
                  <a:gd name="T77" fmla="*/ 80 h 424"/>
                  <a:gd name="T78" fmla="*/ 146 w 562"/>
                  <a:gd name="T79" fmla="*/ 76 h 424"/>
                  <a:gd name="T80" fmla="*/ 165 w 562"/>
                  <a:gd name="T81" fmla="*/ 57 h 424"/>
                  <a:gd name="T82" fmla="*/ 178 w 562"/>
                  <a:gd name="T83" fmla="*/ 48 h 424"/>
                  <a:gd name="T84" fmla="*/ 209 w 562"/>
                  <a:gd name="T85" fmla="*/ 57 h 424"/>
                  <a:gd name="T86" fmla="*/ 232 w 562"/>
                  <a:gd name="T87" fmla="*/ 42 h 424"/>
                  <a:gd name="T88" fmla="*/ 249 w 562"/>
                  <a:gd name="T89" fmla="*/ 19 h 424"/>
                  <a:gd name="T90" fmla="*/ 259 w 562"/>
                  <a:gd name="T91" fmla="*/ 9 h 424"/>
                  <a:gd name="T92" fmla="*/ 293 w 562"/>
                  <a:gd name="T93" fmla="*/ 19 h 424"/>
                  <a:gd name="T94" fmla="*/ 320 w 562"/>
                  <a:gd name="T95" fmla="*/ 19 h 424"/>
                  <a:gd name="T96" fmla="*/ 320 w 562"/>
                  <a:gd name="T97" fmla="*/ 36 h 424"/>
                  <a:gd name="T98" fmla="*/ 309 w 562"/>
                  <a:gd name="T99" fmla="*/ 57 h 424"/>
                  <a:gd name="T100" fmla="*/ 339 w 562"/>
                  <a:gd name="T101" fmla="*/ 78 h 424"/>
                  <a:gd name="T102" fmla="*/ 362 w 562"/>
                  <a:gd name="T103" fmla="*/ 96 h 424"/>
                  <a:gd name="T104" fmla="*/ 387 w 562"/>
                  <a:gd name="T105" fmla="*/ 80 h 424"/>
                  <a:gd name="T106" fmla="*/ 393 w 562"/>
                  <a:gd name="T107" fmla="*/ 50 h 424"/>
                  <a:gd name="T108" fmla="*/ 395 w 562"/>
                  <a:gd name="T109" fmla="*/ 23 h 424"/>
                  <a:gd name="T110" fmla="*/ 406 w 562"/>
                  <a:gd name="T111"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2" h="424">
                    <a:moveTo>
                      <a:pt x="406" y="0"/>
                    </a:moveTo>
                    <a:lnTo>
                      <a:pt x="410" y="7"/>
                    </a:lnTo>
                    <a:lnTo>
                      <a:pt x="412" y="15"/>
                    </a:lnTo>
                    <a:lnTo>
                      <a:pt x="416" y="17"/>
                    </a:lnTo>
                    <a:lnTo>
                      <a:pt x="416" y="23"/>
                    </a:lnTo>
                    <a:lnTo>
                      <a:pt x="420" y="30"/>
                    </a:lnTo>
                    <a:lnTo>
                      <a:pt x="422" y="38"/>
                    </a:lnTo>
                    <a:lnTo>
                      <a:pt x="420" y="44"/>
                    </a:lnTo>
                    <a:lnTo>
                      <a:pt x="426" y="53"/>
                    </a:lnTo>
                    <a:lnTo>
                      <a:pt x="435" y="48"/>
                    </a:lnTo>
                    <a:lnTo>
                      <a:pt x="441" y="55"/>
                    </a:lnTo>
                    <a:lnTo>
                      <a:pt x="447" y="59"/>
                    </a:lnTo>
                    <a:lnTo>
                      <a:pt x="445" y="67"/>
                    </a:lnTo>
                    <a:lnTo>
                      <a:pt x="449" y="78"/>
                    </a:lnTo>
                    <a:lnTo>
                      <a:pt x="451" y="86"/>
                    </a:lnTo>
                    <a:lnTo>
                      <a:pt x="454" y="88"/>
                    </a:lnTo>
                    <a:lnTo>
                      <a:pt x="456" y="99"/>
                    </a:lnTo>
                    <a:lnTo>
                      <a:pt x="454" y="107"/>
                    </a:lnTo>
                    <a:lnTo>
                      <a:pt x="460" y="117"/>
                    </a:lnTo>
                    <a:lnTo>
                      <a:pt x="476" y="124"/>
                    </a:lnTo>
                    <a:lnTo>
                      <a:pt x="487" y="132"/>
                    </a:lnTo>
                    <a:lnTo>
                      <a:pt x="497" y="140"/>
                    </a:lnTo>
                    <a:lnTo>
                      <a:pt x="493" y="142"/>
                    </a:lnTo>
                    <a:lnTo>
                      <a:pt x="502" y="151"/>
                    </a:lnTo>
                    <a:lnTo>
                      <a:pt x="506" y="167"/>
                    </a:lnTo>
                    <a:lnTo>
                      <a:pt x="512" y="163"/>
                    </a:lnTo>
                    <a:lnTo>
                      <a:pt x="518" y="169"/>
                    </a:lnTo>
                    <a:lnTo>
                      <a:pt x="522" y="167"/>
                    </a:lnTo>
                    <a:lnTo>
                      <a:pt x="525" y="182"/>
                    </a:lnTo>
                    <a:lnTo>
                      <a:pt x="533" y="192"/>
                    </a:lnTo>
                    <a:lnTo>
                      <a:pt x="541" y="197"/>
                    </a:lnTo>
                    <a:lnTo>
                      <a:pt x="552" y="209"/>
                    </a:lnTo>
                    <a:lnTo>
                      <a:pt x="554" y="222"/>
                    </a:lnTo>
                    <a:lnTo>
                      <a:pt x="554" y="230"/>
                    </a:lnTo>
                    <a:lnTo>
                      <a:pt x="554" y="240"/>
                    </a:lnTo>
                    <a:lnTo>
                      <a:pt x="562" y="253"/>
                    </a:lnTo>
                    <a:lnTo>
                      <a:pt x="560" y="264"/>
                    </a:lnTo>
                    <a:lnTo>
                      <a:pt x="558" y="272"/>
                    </a:lnTo>
                    <a:lnTo>
                      <a:pt x="554" y="286"/>
                    </a:lnTo>
                    <a:lnTo>
                      <a:pt x="554" y="293"/>
                    </a:lnTo>
                    <a:lnTo>
                      <a:pt x="552" y="305"/>
                    </a:lnTo>
                    <a:lnTo>
                      <a:pt x="545" y="320"/>
                    </a:lnTo>
                    <a:lnTo>
                      <a:pt x="535" y="328"/>
                    </a:lnTo>
                    <a:lnTo>
                      <a:pt x="531" y="339"/>
                    </a:lnTo>
                    <a:lnTo>
                      <a:pt x="527" y="347"/>
                    </a:lnTo>
                    <a:lnTo>
                      <a:pt x="522" y="360"/>
                    </a:lnTo>
                    <a:lnTo>
                      <a:pt x="516" y="368"/>
                    </a:lnTo>
                    <a:lnTo>
                      <a:pt x="512" y="382"/>
                    </a:lnTo>
                    <a:lnTo>
                      <a:pt x="512" y="391"/>
                    </a:lnTo>
                    <a:lnTo>
                      <a:pt x="512" y="397"/>
                    </a:lnTo>
                    <a:lnTo>
                      <a:pt x="502" y="403"/>
                    </a:lnTo>
                    <a:lnTo>
                      <a:pt x="489" y="403"/>
                    </a:lnTo>
                    <a:lnTo>
                      <a:pt x="474" y="408"/>
                    </a:lnTo>
                    <a:lnTo>
                      <a:pt x="468" y="416"/>
                    </a:lnTo>
                    <a:lnTo>
                      <a:pt x="458" y="424"/>
                    </a:lnTo>
                    <a:lnTo>
                      <a:pt x="449" y="416"/>
                    </a:lnTo>
                    <a:lnTo>
                      <a:pt x="439" y="412"/>
                    </a:lnTo>
                    <a:lnTo>
                      <a:pt x="443" y="405"/>
                    </a:lnTo>
                    <a:lnTo>
                      <a:pt x="433" y="406"/>
                    </a:lnTo>
                    <a:lnTo>
                      <a:pt x="422" y="420"/>
                    </a:lnTo>
                    <a:lnTo>
                      <a:pt x="410" y="414"/>
                    </a:lnTo>
                    <a:lnTo>
                      <a:pt x="403" y="412"/>
                    </a:lnTo>
                    <a:lnTo>
                      <a:pt x="393" y="410"/>
                    </a:lnTo>
                    <a:lnTo>
                      <a:pt x="380" y="406"/>
                    </a:lnTo>
                    <a:lnTo>
                      <a:pt x="372" y="397"/>
                    </a:lnTo>
                    <a:lnTo>
                      <a:pt x="368" y="385"/>
                    </a:lnTo>
                    <a:lnTo>
                      <a:pt x="366" y="376"/>
                    </a:lnTo>
                    <a:lnTo>
                      <a:pt x="359" y="368"/>
                    </a:lnTo>
                    <a:lnTo>
                      <a:pt x="345" y="368"/>
                    </a:lnTo>
                    <a:lnTo>
                      <a:pt x="351" y="360"/>
                    </a:lnTo>
                    <a:lnTo>
                      <a:pt x="347" y="347"/>
                    </a:lnTo>
                    <a:lnTo>
                      <a:pt x="341" y="360"/>
                    </a:lnTo>
                    <a:lnTo>
                      <a:pt x="326" y="362"/>
                    </a:lnTo>
                    <a:lnTo>
                      <a:pt x="335" y="353"/>
                    </a:lnTo>
                    <a:lnTo>
                      <a:pt x="337" y="345"/>
                    </a:lnTo>
                    <a:lnTo>
                      <a:pt x="341" y="335"/>
                    </a:lnTo>
                    <a:lnTo>
                      <a:pt x="341" y="326"/>
                    </a:lnTo>
                    <a:lnTo>
                      <a:pt x="330" y="339"/>
                    </a:lnTo>
                    <a:lnTo>
                      <a:pt x="322" y="345"/>
                    </a:lnTo>
                    <a:lnTo>
                      <a:pt x="314" y="357"/>
                    </a:lnTo>
                    <a:lnTo>
                      <a:pt x="305" y="349"/>
                    </a:lnTo>
                    <a:lnTo>
                      <a:pt x="305" y="341"/>
                    </a:lnTo>
                    <a:lnTo>
                      <a:pt x="297" y="332"/>
                    </a:lnTo>
                    <a:lnTo>
                      <a:pt x="289" y="324"/>
                    </a:lnTo>
                    <a:lnTo>
                      <a:pt x="291" y="322"/>
                    </a:lnTo>
                    <a:lnTo>
                      <a:pt x="274" y="311"/>
                    </a:lnTo>
                    <a:lnTo>
                      <a:pt x="264" y="311"/>
                    </a:lnTo>
                    <a:lnTo>
                      <a:pt x="251" y="303"/>
                    </a:lnTo>
                    <a:lnTo>
                      <a:pt x="226" y="303"/>
                    </a:lnTo>
                    <a:lnTo>
                      <a:pt x="207" y="311"/>
                    </a:lnTo>
                    <a:lnTo>
                      <a:pt x="192" y="316"/>
                    </a:lnTo>
                    <a:lnTo>
                      <a:pt x="180" y="314"/>
                    </a:lnTo>
                    <a:lnTo>
                      <a:pt x="165" y="322"/>
                    </a:lnTo>
                    <a:lnTo>
                      <a:pt x="151" y="326"/>
                    </a:lnTo>
                    <a:lnTo>
                      <a:pt x="149" y="334"/>
                    </a:lnTo>
                    <a:lnTo>
                      <a:pt x="144" y="341"/>
                    </a:lnTo>
                    <a:lnTo>
                      <a:pt x="132" y="341"/>
                    </a:lnTo>
                    <a:lnTo>
                      <a:pt x="124" y="343"/>
                    </a:lnTo>
                    <a:lnTo>
                      <a:pt x="111" y="339"/>
                    </a:lnTo>
                    <a:lnTo>
                      <a:pt x="101" y="341"/>
                    </a:lnTo>
                    <a:lnTo>
                      <a:pt x="92" y="343"/>
                    </a:lnTo>
                    <a:lnTo>
                      <a:pt x="84" y="351"/>
                    </a:lnTo>
                    <a:lnTo>
                      <a:pt x="78" y="349"/>
                    </a:lnTo>
                    <a:lnTo>
                      <a:pt x="73" y="355"/>
                    </a:lnTo>
                    <a:lnTo>
                      <a:pt x="65" y="360"/>
                    </a:lnTo>
                    <a:lnTo>
                      <a:pt x="55" y="359"/>
                    </a:lnTo>
                    <a:lnTo>
                      <a:pt x="46" y="359"/>
                    </a:lnTo>
                    <a:lnTo>
                      <a:pt x="30" y="347"/>
                    </a:lnTo>
                    <a:lnTo>
                      <a:pt x="25" y="345"/>
                    </a:lnTo>
                    <a:lnTo>
                      <a:pt x="25" y="335"/>
                    </a:lnTo>
                    <a:lnTo>
                      <a:pt x="30" y="334"/>
                    </a:lnTo>
                    <a:lnTo>
                      <a:pt x="34" y="332"/>
                    </a:lnTo>
                    <a:lnTo>
                      <a:pt x="32" y="326"/>
                    </a:lnTo>
                    <a:lnTo>
                      <a:pt x="34" y="314"/>
                    </a:lnTo>
                    <a:lnTo>
                      <a:pt x="32" y="305"/>
                    </a:lnTo>
                    <a:lnTo>
                      <a:pt x="27" y="289"/>
                    </a:lnTo>
                    <a:lnTo>
                      <a:pt x="25" y="282"/>
                    </a:lnTo>
                    <a:lnTo>
                      <a:pt x="25" y="272"/>
                    </a:lnTo>
                    <a:lnTo>
                      <a:pt x="19" y="263"/>
                    </a:lnTo>
                    <a:lnTo>
                      <a:pt x="19" y="257"/>
                    </a:lnTo>
                    <a:lnTo>
                      <a:pt x="13" y="253"/>
                    </a:lnTo>
                    <a:lnTo>
                      <a:pt x="11" y="241"/>
                    </a:lnTo>
                    <a:lnTo>
                      <a:pt x="2" y="228"/>
                    </a:lnTo>
                    <a:lnTo>
                      <a:pt x="0" y="222"/>
                    </a:lnTo>
                    <a:lnTo>
                      <a:pt x="7" y="228"/>
                    </a:lnTo>
                    <a:lnTo>
                      <a:pt x="2" y="216"/>
                    </a:lnTo>
                    <a:lnTo>
                      <a:pt x="9" y="218"/>
                    </a:lnTo>
                    <a:lnTo>
                      <a:pt x="13" y="226"/>
                    </a:lnTo>
                    <a:lnTo>
                      <a:pt x="13" y="218"/>
                    </a:lnTo>
                    <a:lnTo>
                      <a:pt x="5" y="205"/>
                    </a:lnTo>
                    <a:lnTo>
                      <a:pt x="4" y="201"/>
                    </a:lnTo>
                    <a:lnTo>
                      <a:pt x="0" y="197"/>
                    </a:lnTo>
                    <a:lnTo>
                      <a:pt x="2" y="188"/>
                    </a:lnTo>
                    <a:lnTo>
                      <a:pt x="5" y="184"/>
                    </a:lnTo>
                    <a:lnTo>
                      <a:pt x="7" y="178"/>
                    </a:lnTo>
                    <a:lnTo>
                      <a:pt x="5" y="169"/>
                    </a:lnTo>
                    <a:lnTo>
                      <a:pt x="13" y="159"/>
                    </a:lnTo>
                    <a:lnTo>
                      <a:pt x="13" y="169"/>
                    </a:lnTo>
                    <a:lnTo>
                      <a:pt x="19" y="159"/>
                    </a:lnTo>
                    <a:lnTo>
                      <a:pt x="30" y="153"/>
                    </a:lnTo>
                    <a:lnTo>
                      <a:pt x="36" y="149"/>
                    </a:lnTo>
                    <a:lnTo>
                      <a:pt x="48" y="142"/>
                    </a:lnTo>
                    <a:lnTo>
                      <a:pt x="55" y="142"/>
                    </a:lnTo>
                    <a:lnTo>
                      <a:pt x="57" y="144"/>
                    </a:lnTo>
                    <a:lnTo>
                      <a:pt x="69" y="138"/>
                    </a:lnTo>
                    <a:lnTo>
                      <a:pt x="76" y="138"/>
                    </a:lnTo>
                    <a:lnTo>
                      <a:pt x="78" y="134"/>
                    </a:lnTo>
                    <a:lnTo>
                      <a:pt x="82" y="132"/>
                    </a:lnTo>
                    <a:lnTo>
                      <a:pt x="92" y="132"/>
                    </a:lnTo>
                    <a:lnTo>
                      <a:pt x="103" y="128"/>
                    </a:lnTo>
                    <a:lnTo>
                      <a:pt x="113" y="122"/>
                    </a:lnTo>
                    <a:lnTo>
                      <a:pt x="117" y="113"/>
                    </a:lnTo>
                    <a:lnTo>
                      <a:pt x="124" y="107"/>
                    </a:lnTo>
                    <a:lnTo>
                      <a:pt x="124" y="99"/>
                    </a:lnTo>
                    <a:lnTo>
                      <a:pt x="126" y="94"/>
                    </a:lnTo>
                    <a:lnTo>
                      <a:pt x="134" y="80"/>
                    </a:lnTo>
                    <a:lnTo>
                      <a:pt x="142" y="94"/>
                    </a:lnTo>
                    <a:lnTo>
                      <a:pt x="146" y="90"/>
                    </a:lnTo>
                    <a:lnTo>
                      <a:pt x="142" y="84"/>
                    </a:lnTo>
                    <a:lnTo>
                      <a:pt x="146" y="76"/>
                    </a:lnTo>
                    <a:lnTo>
                      <a:pt x="153" y="80"/>
                    </a:lnTo>
                    <a:lnTo>
                      <a:pt x="155" y="69"/>
                    </a:lnTo>
                    <a:lnTo>
                      <a:pt x="161" y="61"/>
                    </a:lnTo>
                    <a:lnTo>
                      <a:pt x="165" y="57"/>
                    </a:lnTo>
                    <a:lnTo>
                      <a:pt x="172" y="53"/>
                    </a:lnTo>
                    <a:lnTo>
                      <a:pt x="172" y="50"/>
                    </a:lnTo>
                    <a:lnTo>
                      <a:pt x="178" y="51"/>
                    </a:lnTo>
                    <a:lnTo>
                      <a:pt x="178" y="48"/>
                    </a:lnTo>
                    <a:lnTo>
                      <a:pt x="184" y="46"/>
                    </a:lnTo>
                    <a:lnTo>
                      <a:pt x="192" y="44"/>
                    </a:lnTo>
                    <a:lnTo>
                      <a:pt x="201" y="50"/>
                    </a:lnTo>
                    <a:lnTo>
                      <a:pt x="209" y="57"/>
                    </a:lnTo>
                    <a:lnTo>
                      <a:pt x="218" y="57"/>
                    </a:lnTo>
                    <a:lnTo>
                      <a:pt x="226" y="59"/>
                    </a:lnTo>
                    <a:lnTo>
                      <a:pt x="224" y="51"/>
                    </a:lnTo>
                    <a:lnTo>
                      <a:pt x="232" y="42"/>
                    </a:lnTo>
                    <a:lnTo>
                      <a:pt x="236" y="36"/>
                    </a:lnTo>
                    <a:lnTo>
                      <a:pt x="236" y="34"/>
                    </a:lnTo>
                    <a:lnTo>
                      <a:pt x="241" y="25"/>
                    </a:lnTo>
                    <a:lnTo>
                      <a:pt x="249" y="19"/>
                    </a:lnTo>
                    <a:lnTo>
                      <a:pt x="257" y="21"/>
                    </a:lnTo>
                    <a:lnTo>
                      <a:pt x="268" y="19"/>
                    </a:lnTo>
                    <a:lnTo>
                      <a:pt x="268" y="13"/>
                    </a:lnTo>
                    <a:lnTo>
                      <a:pt x="259" y="9"/>
                    </a:lnTo>
                    <a:lnTo>
                      <a:pt x="264" y="7"/>
                    </a:lnTo>
                    <a:lnTo>
                      <a:pt x="274" y="9"/>
                    </a:lnTo>
                    <a:lnTo>
                      <a:pt x="282" y="15"/>
                    </a:lnTo>
                    <a:lnTo>
                      <a:pt x="293" y="19"/>
                    </a:lnTo>
                    <a:lnTo>
                      <a:pt x="299" y="17"/>
                    </a:lnTo>
                    <a:lnTo>
                      <a:pt x="307" y="21"/>
                    </a:lnTo>
                    <a:lnTo>
                      <a:pt x="314" y="19"/>
                    </a:lnTo>
                    <a:lnTo>
                      <a:pt x="320" y="19"/>
                    </a:lnTo>
                    <a:lnTo>
                      <a:pt x="324" y="17"/>
                    </a:lnTo>
                    <a:lnTo>
                      <a:pt x="328" y="23"/>
                    </a:lnTo>
                    <a:lnTo>
                      <a:pt x="324" y="30"/>
                    </a:lnTo>
                    <a:lnTo>
                      <a:pt x="320" y="36"/>
                    </a:lnTo>
                    <a:lnTo>
                      <a:pt x="314" y="36"/>
                    </a:lnTo>
                    <a:lnTo>
                      <a:pt x="316" y="42"/>
                    </a:lnTo>
                    <a:lnTo>
                      <a:pt x="312" y="50"/>
                    </a:lnTo>
                    <a:lnTo>
                      <a:pt x="309" y="57"/>
                    </a:lnTo>
                    <a:lnTo>
                      <a:pt x="309" y="59"/>
                    </a:lnTo>
                    <a:lnTo>
                      <a:pt x="320" y="69"/>
                    </a:lnTo>
                    <a:lnTo>
                      <a:pt x="330" y="74"/>
                    </a:lnTo>
                    <a:lnTo>
                      <a:pt x="339" y="78"/>
                    </a:lnTo>
                    <a:lnTo>
                      <a:pt x="349" y="86"/>
                    </a:lnTo>
                    <a:lnTo>
                      <a:pt x="351" y="86"/>
                    </a:lnTo>
                    <a:lnTo>
                      <a:pt x="359" y="90"/>
                    </a:lnTo>
                    <a:lnTo>
                      <a:pt x="362" y="96"/>
                    </a:lnTo>
                    <a:lnTo>
                      <a:pt x="376" y="99"/>
                    </a:lnTo>
                    <a:lnTo>
                      <a:pt x="383" y="96"/>
                    </a:lnTo>
                    <a:lnTo>
                      <a:pt x="387" y="86"/>
                    </a:lnTo>
                    <a:lnTo>
                      <a:pt x="387" y="80"/>
                    </a:lnTo>
                    <a:lnTo>
                      <a:pt x="389" y="73"/>
                    </a:lnTo>
                    <a:lnTo>
                      <a:pt x="395" y="61"/>
                    </a:lnTo>
                    <a:lnTo>
                      <a:pt x="393" y="55"/>
                    </a:lnTo>
                    <a:lnTo>
                      <a:pt x="393" y="50"/>
                    </a:lnTo>
                    <a:lnTo>
                      <a:pt x="391" y="42"/>
                    </a:lnTo>
                    <a:lnTo>
                      <a:pt x="395" y="32"/>
                    </a:lnTo>
                    <a:lnTo>
                      <a:pt x="397" y="28"/>
                    </a:lnTo>
                    <a:lnTo>
                      <a:pt x="395" y="23"/>
                    </a:lnTo>
                    <a:lnTo>
                      <a:pt x="399" y="17"/>
                    </a:lnTo>
                    <a:lnTo>
                      <a:pt x="401" y="9"/>
                    </a:lnTo>
                    <a:lnTo>
                      <a:pt x="403" y="5"/>
                    </a:lnTo>
                    <a:lnTo>
                      <a:pt x="40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79" name="Freeform 33">
                <a:extLst>
                  <a:ext uri="{FF2B5EF4-FFF2-40B4-BE49-F238E27FC236}">
                    <a16:creationId xmlns:a16="http://schemas.microsoft.com/office/drawing/2014/main" id="{B39BB88C-0F4B-EECF-56B1-AFEC31F5A427}"/>
                  </a:ext>
                </a:extLst>
              </p:cNvPr>
              <p:cNvSpPr>
                <a:spLocks/>
              </p:cNvSpPr>
              <p:nvPr/>
            </p:nvSpPr>
            <p:spPr bwMode="auto">
              <a:xfrm>
                <a:off x="7935912" y="4730317"/>
                <a:ext cx="22225" cy="12706"/>
              </a:xfrm>
              <a:custGeom>
                <a:avLst/>
                <a:gdLst>
                  <a:gd name="T0" fmla="*/ 0 w 14"/>
                  <a:gd name="T1" fmla="*/ 0 h 8"/>
                  <a:gd name="T2" fmla="*/ 8 w 14"/>
                  <a:gd name="T3" fmla="*/ 2 h 8"/>
                  <a:gd name="T4" fmla="*/ 12 w 14"/>
                  <a:gd name="T5" fmla="*/ 2 h 8"/>
                  <a:gd name="T6" fmla="*/ 14 w 14"/>
                  <a:gd name="T7" fmla="*/ 8 h 8"/>
                  <a:gd name="T8" fmla="*/ 4 w 14"/>
                  <a:gd name="T9" fmla="*/ 8 h 8"/>
                  <a:gd name="T10" fmla="*/ 0 w 14"/>
                  <a:gd name="T11" fmla="*/ 0 h 8"/>
                </a:gdLst>
                <a:ahLst/>
                <a:cxnLst>
                  <a:cxn ang="0">
                    <a:pos x="T0" y="T1"/>
                  </a:cxn>
                  <a:cxn ang="0">
                    <a:pos x="T2" y="T3"/>
                  </a:cxn>
                  <a:cxn ang="0">
                    <a:pos x="T4" y="T5"/>
                  </a:cxn>
                  <a:cxn ang="0">
                    <a:pos x="T6" y="T7"/>
                  </a:cxn>
                  <a:cxn ang="0">
                    <a:pos x="T8" y="T9"/>
                  </a:cxn>
                  <a:cxn ang="0">
                    <a:pos x="T10" y="T11"/>
                  </a:cxn>
                </a:cxnLst>
                <a:rect l="0" t="0" r="r" b="b"/>
                <a:pathLst>
                  <a:path w="14" h="8">
                    <a:moveTo>
                      <a:pt x="0" y="0"/>
                    </a:moveTo>
                    <a:lnTo>
                      <a:pt x="8" y="2"/>
                    </a:lnTo>
                    <a:lnTo>
                      <a:pt x="12" y="2"/>
                    </a:lnTo>
                    <a:lnTo>
                      <a:pt x="14" y="8"/>
                    </a:lnTo>
                    <a:lnTo>
                      <a:pt x="4" y="8"/>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0" name="Freeform 35">
                <a:extLst>
                  <a:ext uri="{FF2B5EF4-FFF2-40B4-BE49-F238E27FC236}">
                    <a16:creationId xmlns:a16="http://schemas.microsoft.com/office/drawing/2014/main" id="{031EAFE2-8314-078A-62DF-095DCE695AAA}"/>
                  </a:ext>
                </a:extLst>
              </p:cNvPr>
              <p:cNvSpPr>
                <a:spLocks/>
              </p:cNvSpPr>
              <p:nvPr/>
            </p:nvSpPr>
            <p:spPr bwMode="auto">
              <a:xfrm>
                <a:off x="6997700" y="4708082"/>
                <a:ext cx="39688" cy="22235"/>
              </a:xfrm>
              <a:custGeom>
                <a:avLst/>
                <a:gdLst>
                  <a:gd name="T0" fmla="*/ 16 w 25"/>
                  <a:gd name="T1" fmla="*/ 0 h 14"/>
                  <a:gd name="T2" fmla="*/ 21 w 25"/>
                  <a:gd name="T3" fmla="*/ 4 h 14"/>
                  <a:gd name="T4" fmla="*/ 25 w 25"/>
                  <a:gd name="T5" fmla="*/ 10 h 14"/>
                  <a:gd name="T6" fmla="*/ 25 w 25"/>
                  <a:gd name="T7" fmla="*/ 14 h 14"/>
                  <a:gd name="T8" fmla="*/ 20 w 25"/>
                  <a:gd name="T9" fmla="*/ 14 h 14"/>
                  <a:gd name="T10" fmla="*/ 0 w 25"/>
                  <a:gd name="T11" fmla="*/ 2 h 14"/>
                  <a:gd name="T12" fmla="*/ 16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6" y="0"/>
                    </a:moveTo>
                    <a:lnTo>
                      <a:pt x="21" y="4"/>
                    </a:lnTo>
                    <a:lnTo>
                      <a:pt x="25" y="10"/>
                    </a:lnTo>
                    <a:lnTo>
                      <a:pt x="25" y="14"/>
                    </a:lnTo>
                    <a:lnTo>
                      <a:pt x="20" y="14"/>
                    </a:lnTo>
                    <a:lnTo>
                      <a:pt x="0" y="2"/>
                    </a:lnTo>
                    <a:lnTo>
                      <a:pt x="1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1" name="Freeform 37">
                <a:extLst>
                  <a:ext uri="{FF2B5EF4-FFF2-40B4-BE49-F238E27FC236}">
                    <a16:creationId xmlns:a16="http://schemas.microsoft.com/office/drawing/2014/main" id="{D68EBA06-DB4F-7BFF-776C-0ECF10A963F6}"/>
                  </a:ext>
                </a:extLst>
              </p:cNvPr>
              <p:cNvSpPr>
                <a:spLocks/>
              </p:cNvSpPr>
              <p:nvPr/>
            </p:nvSpPr>
            <p:spPr bwMode="auto">
              <a:xfrm>
                <a:off x="7896225" y="4708082"/>
                <a:ext cx="28575" cy="12706"/>
              </a:xfrm>
              <a:custGeom>
                <a:avLst/>
                <a:gdLst>
                  <a:gd name="T0" fmla="*/ 2 w 18"/>
                  <a:gd name="T1" fmla="*/ 0 h 8"/>
                  <a:gd name="T2" fmla="*/ 12 w 18"/>
                  <a:gd name="T3" fmla="*/ 0 h 8"/>
                  <a:gd name="T4" fmla="*/ 16 w 18"/>
                  <a:gd name="T5" fmla="*/ 4 h 8"/>
                  <a:gd name="T6" fmla="*/ 18 w 18"/>
                  <a:gd name="T7" fmla="*/ 8 h 8"/>
                  <a:gd name="T8" fmla="*/ 12 w 18"/>
                  <a:gd name="T9" fmla="*/ 8 h 8"/>
                  <a:gd name="T10" fmla="*/ 4 w 18"/>
                  <a:gd name="T11" fmla="*/ 6 h 8"/>
                  <a:gd name="T12" fmla="*/ 0 w 18"/>
                  <a:gd name="T13" fmla="*/ 4 h 8"/>
                  <a:gd name="T14" fmla="*/ 2 w 1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8">
                    <a:moveTo>
                      <a:pt x="2" y="0"/>
                    </a:moveTo>
                    <a:lnTo>
                      <a:pt x="12" y="0"/>
                    </a:lnTo>
                    <a:lnTo>
                      <a:pt x="16" y="4"/>
                    </a:lnTo>
                    <a:lnTo>
                      <a:pt x="18" y="8"/>
                    </a:lnTo>
                    <a:lnTo>
                      <a:pt x="12" y="8"/>
                    </a:lnTo>
                    <a:lnTo>
                      <a:pt x="4" y="6"/>
                    </a:lnTo>
                    <a:lnTo>
                      <a:pt x="0" y="4"/>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2" name="Freeform 39">
                <a:extLst>
                  <a:ext uri="{FF2B5EF4-FFF2-40B4-BE49-F238E27FC236}">
                    <a16:creationId xmlns:a16="http://schemas.microsoft.com/office/drawing/2014/main" id="{BA03F767-1685-BA6B-AC4D-DFF52E91C1C0}"/>
                  </a:ext>
                </a:extLst>
              </p:cNvPr>
              <p:cNvSpPr>
                <a:spLocks/>
              </p:cNvSpPr>
              <p:nvPr/>
            </p:nvSpPr>
            <p:spPr bwMode="auto">
              <a:xfrm>
                <a:off x="7918450" y="4687436"/>
                <a:ext cx="23813" cy="30177"/>
              </a:xfrm>
              <a:custGeom>
                <a:avLst/>
                <a:gdLst>
                  <a:gd name="T0" fmla="*/ 0 w 15"/>
                  <a:gd name="T1" fmla="*/ 0 h 19"/>
                  <a:gd name="T2" fmla="*/ 6 w 15"/>
                  <a:gd name="T3" fmla="*/ 0 h 19"/>
                  <a:gd name="T4" fmla="*/ 11 w 15"/>
                  <a:gd name="T5" fmla="*/ 12 h 19"/>
                  <a:gd name="T6" fmla="*/ 15 w 15"/>
                  <a:gd name="T7" fmla="*/ 17 h 19"/>
                  <a:gd name="T8" fmla="*/ 15 w 15"/>
                  <a:gd name="T9" fmla="*/ 19 h 19"/>
                  <a:gd name="T10" fmla="*/ 4 w 15"/>
                  <a:gd name="T11" fmla="*/ 8 h 19"/>
                  <a:gd name="T12" fmla="*/ 0 w 15"/>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5" h="19">
                    <a:moveTo>
                      <a:pt x="0" y="0"/>
                    </a:moveTo>
                    <a:lnTo>
                      <a:pt x="6" y="0"/>
                    </a:lnTo>
                    <a:lnTo>
                      <a:pt x="11" y="12"/>
                    </a:lnTo>
                    <a:lnTo>
                      <a:pt x="15" y="17"/>
                    </a:lnTo>
                    <a:lnTo>
                      <a:pt x="15" y="19"/>
                    </a:lnTo>
                    <a:lnTo>
                      <a:pt x="4" y="8"/>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3" name="Freeform 41">
                <a:extLst>
                  <a:ext uri="{FF2B5EF4-FFF2-40B4-BE49-F238E27FC236}">
                    <a16:creationId xmlns:a16="http://schemas.microsoft.com/office/drawing/2014/main" id="{869653CD-B793-7F6A-A783-DC9C20ABFA1C}"/>
                  </a:ext>
                </a:extLst>
              </p:cNvPr>
              <p:cNvSpPr>
                <a:spLocks/>
              </p:cNvSpPr>
              <p:nvPr/>
            </p:nvSpPr>
            <p:spPr bwMode="auto">
              <a:xfrm>
                <a:off x="7099300" y="4687436"/>
                <a:ext cx="84138" cy="46059"/>
              </a:xfrm>
              <a:custGeom>
                <a:avLst/>
                <a:gdLst>
                  <a:gd name="T0" fmla="*/ 48 w 53"/>
                  <a:gd name="T1" fmla="*/ 0 h 29"/>
                  <a:gd name="T2" fmla="*/ 53 w 53"/>
                  <a:gd name="T3" fmla="*/ 2 h 29"/>
                  <a:gd name="T4" fmla="*/ 48 w 53"/>
                  <a:gd name="T5" fmla="*/ 4 h 29"/>
                  <a:gd name="T6" fmla="*/ 34 w 53"/>
                  <a:gd name="T7" fmla="*/ 12 h 29"/>
                  <a:gd name="T8" fmla="*/ 23 w 53"/>
                  <a:gd name="T9" fmla="*/ 13 h 29"/>
                  <a:gd name="T10" fmla="*/ 23 w 53"/>
                  <a:gd name="T11" fmla="*/ 10 h 29"/>
                  <a:gd name="T12" fmla="*/ 21 w 53"/>
                  <a:gd name="T13" fmla="*/ 10 h 29"/>
                  <a:gd name="T14" fmla="*/ 23 w 53"/>
                  <a:gd name="T15" fmla="*/ 10 h 29"/>
                  <a:gd name="T16" fmla="*/ 23 w 53"/>
                  <a:gd name="T17" fmla="*/ 13 h 29"/>
                  <a:gd name="T18" fmla="*/ 13 w 53"/>
                  <a:gd name="T19" fmla="*/ 25 h 29"/>
                  <a:gd name="T20" fmla="*/ 0 w 53"/>
                  <a:gd name="T21" fmla="*/ 29 h 29"/>
                  <a:gd name="T22" fmla="*/ 0 w 53"/>
                  <a:gd name="T23" fmla="*/ 27 h 29"/>
                  <a:gd name="T24" fmla="*/ 0 w 53"/>
                  <a:gd name="T25" fmla="*/ 21 h 29"/>
                  <a:gd name="T26" fmla="*/ 5 w 53"/>
                  <a:gd name="T27" fmla="*/ 13 h 29"/>
                  <a:gd name="T28" fmla="*/ 21 w 53"/>
                  <a:gd name="T29" fmla="*/ 8 h 29"/>
                  <a:gd name="T30" fmla="*/ 23 w 53"/>
                  <a:gd name="T31" fmla="*/ 4 h 29"/>
                  <a:gd name="T32" fmla="*/ 34 w 53"/>
                  <a:gd name="T33" fmla="*/ 2 h 29"/>
                  <a:gd name="T34" fmla="*/ 44 w 53"/>
                  <a:gd name="T35" fmla="*/ 2 h 29"/>
                  <a:gd name="T36" fmla="*/ 48 w 53"/>
                  <a:gd name="T3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29">
                    <a:moveTo>
                      <a:pt x="48" y="0"/>
                    </a:moveTo>
                    <a:lnTo>
                      <a:pt x="53" y="2"/>
                    </a:lnTo>
                    <a:lnTo>
                      <a:pt x="48" y="4"/>
                    </a:lnTo>
                    <a:lnTo>
                      <a:pt x="34" y="12"/>
                    </a:lnTo>
                    <a:lnTo>
                      <a:pt x="23" y="13"/>
                    </a:lnTo>
                    <a:lnTo>
                      <a:pt x="23" y="10"/>
                    </a:lnTo>
                    <a:lnTo>
                      <a:pt x="21" y="10"/>
                    </a:lnTo>
                    <a:lnTo>
                      <a:pt x="23" y="10"/>
                    </a:lnTo>
                    <a:lnTo>
                      <a:pt x="23" y="13"/>
                    </a:lnTo>
                    <a:lnTo>
                      <a:pt x="13" y="25"/>
                    </a:lnTo>
                    <a:lnTo>
                      <a:pt x="0" y="29"/>
                    </a:lnTo>
                    <a:lnTo>
                      <a:pt x="0" y="27"/>
                    </a:lnTo>
                    <a:lnTo>
                      <a:pt x="0" y="21"/>
                    </a:lnTo>
                    <a:lnTo>
                      <a:pt x="5" y="13"/>
                    </a:lnTo>
                    <a:lnTo>
                      <a:pt x="21" y="8"/>
                    </a:lnTo>
                    <a:lnTo>
                      <a:pt x="23" y="4"/>
                    </a:lnTo>
                    <a:lnTo>
                      <a:pt x="34" y="2"/>
                    </a:lnTo>
                    <a:lnTo>
                      <a:pt x="44" y="2"/>
                    </a:lnTo>
                    <a:lnTo>
                      <a:pt x="48"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4" name="Freeform 43">
                <a:extLst>
                  <a:ext uri="{FF2B5EF4-FFF2-40B4-BE49-F238E27FC236}">
                    <a16:creationId xmlns:a16="http://schemas.microsoft.com/office/drawing/2014/main" id="{33ED8AD8-CCE3-86DC-9CE8-CC2BBCBECF60}"/>
                  </a:ext>
                </a:extLst>
              </p:cNvPr>
              <p:cNvSpPr>
                <a:spLocks/>
              </p:cNvSpPr>
              <p:nvPr/>
            </p:nvSpPr>
            <p:spPr bwMode="auto">
              <a:xfrm>
                <a:off x="6950075" y="4681083"/>
                <a:ext cx="50800" cy="22235"/>
              </a:xfrm>
              <a:custGeom>
                <a:avLst/>
                <a:gdLst>
                  <a:gd name="T0" fmla="*/ 17 w 32"/>
                  <a:gd name="T1" fmla="*/ 0 h 14"/>
                  <a:gd name="T2" fmla="*/ 21 w 32"/>
                  <a:gd name="T3" fmla="*/ 4 h 14"/>
                  <a:gd name="T4" fmla="*/ 28 w 32"/>
                  <a:gd name="T5" fmla="*/ 4 h 14"/>
                  <a:gd name="T6" fmla="*/ 32 w 32"/>
                  <a:gd name="T7" fmla="*/ 8 h 14"/>
                  <a:gd name="T8" fmla="*/ 17 w 32"/>
                  <a:gd name="T9" fmla="*/ 12 h 14"/>
                  <a:gd name="T10" fmla="*/ 7 w 32"/>
                  <a:gd name="T11" fmla="*/ 14 h 14"/>
                  <a:gd name="T12" fmla="*/ 0 w 32"/>
                  <a:gd name="T13" fmla="*/ 14 h 14"/>
                  <a:gd name="T14" fmla="*/ 5 w 32"/>
                  <a:gd name="T15" fmla="*/ 6 h 14"/>
                  <a:gd name="T16" fmla="*/ 13 w 32"/>
                  <a:gd name="T17" fmla="*/ 6 h 14"/>
                  <a:gd name="T18" fmla="*/ 17 w 3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4">
                    <a:moveTo>
                      <a:pt x="17" y="0"/>
                    </a:moveTo>
                    <a:lnTo>
                      <a:pt x="21" y="4"/>
                    </a:lnTo>
                    <a:lnTo>
                      <a:pt x="28" y="4"/>
                    </a:lnTo>
                    <a:lnTo>
                      <a:pt x="32" y="8"/>
                    </a:lnTo>
                    <a:lnTo>
                      <a:pt x="17" y="12"/>
                    </a:lnTo>
                    <a:lnTo>
                      <a:pt x="7" y="14"/>
                    </a:lnTo>
                    <a:lnTo>
                      <a:pt x="0" y="14"/>
                    </a:lnTo>
                    <a:lnTo>
                      <a:pt x="5" y="6"/>
                    </a:lnTo>
                    <a:lnTo>
                      <a:pt x="13" y="6"/>
                    </a:lnTo>
                    <a:lnTo>
                      <a:pt x="1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5" name="Freeform 45">
                <a:extLst>
                  <a:ext uri="{FF2B5EF4-FFF2-40B4-BE49-F238E27FC236}">
                    <a16:creationId xmlns:a16="http://schemas.microsoft.com/office/drawing/2014/main" id="{5A21FD0F-EB10-377B-5A33-2B9F287A6414}"/>
                  </a:ext>
                </a:extLst>
              </p:cNvPr>
              <p:cNvSpPr>
                <a:spLocks/>
              </p:cNvSpPr>
              <p:nvPr/>
            </p:nvSpPr>
            <p:spPr bwMode="auto">
              <a:xfrm>
                <a:off x="7023100" y="4681083"/>
                <a:ext cx="63500" cy="19059"/>
              </a:xfrm>
              <a:custGeom>
                <a:avLst/>
                <a:gdLst>
                  <a:gd name="T0" fmla="*/ 40 w 40"/>
                  <a:gd name="T1" fmla="*/ 0 h 12"/>
                  <a:gd name="T2" fmla="*/ 38 w 40"/>
                  <a:gd name="T3" fmla="*/ 8 h 12"/>
                  <a:gd name="T4" fmla="*/ 17 w 40"/>
                  <a:gd name="T5" fmla="*/ 12 h 12"/>
                  <a:gd name="T6" fmla="*/ 0 w 40"/>
                  <a:gd name="T7" fmla="*/ 10 h 12"/>
                  <a:gd name="T8" fmla="*/ 0 w 40"/>
                  <a:gd name="T9" fmla="*/ 6 h 12"/>
                  <a:gd name="T10" fmla="*/ 9 w 40"/>
                  <a:gd name="T11" fmla="*/ 2 h 12"/>
                  <a:gd name="T12" fmla="*/ 19 w 40"/>
                  <a:gd name="T13" fmla="*/ 8 h 12"/>
                  <a:gd name="T14" fmla="*/ 27 w 40"/>
                  <a:gd name="T15" fmla="*/ 6 h 12"/>
                  <a:gd name="T16" fmla="*/ 40 w 40"/>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12">
                    <a:moveTo>
                      <a:pt x="40" y="0"/>
                    </a:moveTo>
                    <a:lnTo>
                      <a:pt x="38" y="8"/>
                    </a:lnTo>
                    <a:lnTo>
                      <a:pt x="17" y="12"/>
                    </a:lnTo>
                    <a:lnTo>
                      <a:pt x="0" y="10"/>
                    </a:lnTo>
                    <a:lnTo>
                      <a:pt x="0" y="6"/>
                    </a:lnTo>
                    <a:lnTo>
                      <a:pt x="9" y="2"/>
                    </a:lnTo>
                    <a:lnTo>
                      <a:pt x="19" y="8"/>
                    </a:lnTo>
                    <a:lnTo>
                      <a:pt x="27" y="6"/>
                    </a:lnTo>
                    <a:lnTo>
                      <a:pt x="4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6" name="Freeform 47">
                <a:extLst>
                  <a:ext uri="{FF2B5EF4-FFF2-40B4-BE49-F238E27FC236}">
                    <a16:creationId xmlns:a16="http://schemas.microsoft.com/office/drawing/2014/main" id="{0421C3AA-5F78-1853-8665-00D05F4B58F9}"/>
                  </a:ext>
                </a:extLst>
              </p:cNvPr>
              <p:cNvSpPr>
                <a:spLocks/>
              </p:cNvSpPr>
              <p:nvPr/>
            </p:nvSpPr>
            <p:spPr bwMode="auto">
              <a:xfrm>
                <a:off x="7866062" y="4666789"/>
                <a:ext cx="39688" cy="27000"/>
              </a:xfrm>
              <a:custGeom>
                <a:avLst/>
                <a:gdLst>
                  <a:gd name="T0" fmla="*/ 4 w 25"/>
                  <a:gd name="T1" fmla="*/ 0 h 17"/>
                  <a:gd name="T2" fmla="*/ 10 w 25"/>
                  <a:gd name="T3" fmla="*/ 1 h 17"/>
                  <a:gd name="T4" fmla="*/ 19 w 25"/>
                  <a:gd name="T5" fmla="*/ 7 h 17"/>
                  <a:gd name="T6" fmla="*/ 23 w 25"/>
                  <a:gd name="T7" fmla="*/ 13 h 17"/>
                  <a:gd name="T8" fmla="*/ 25 w 25"/>
                  <a:gd name="T9" fmla="*/ 17 h 17"/>
                  <a:gd name="T10" fmla="*/ 14 w 25"/>
                  <a:gd name="T11" fmla="*/ 9 h 17"/>
                  <a:gd name="T12" fmla="*/ 8 w 25"/>
                  <a:gd name="T13" fmla="*/ 3 h 17"/>
                  <a:gd name="T14" fmla="*/ 0 w 25"/>
                  <a:gd name="T15" fmla="*/ 0 h 17"/>
                  <a:gd name="T16" fmla="*/ 4 w 25"/>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7">
                    <a:moveTo>
                      <a:pt x="4" y="0"/>
                    </a:moveTo>
                    <a:lnTo>
                      <a:pt x="10" y="1"/>
                    </a:lnTo>
                    <a:lnTo>
                      <a:pt x="19" y="7"/>
                    </a:lnTo>
                    <a:lnTo>
                      <a:pt x="23" y="13"/>
                    </a:lnTo>
                    <a:lnTo>
                      <a:pt x="25" y="17"/>
                    </a:lnTo>
                    <a:lnTo>
                      <a:pt x="14" y="9"/>
                    </a:lnTo>
                    <a:lnTo>
                      <a:pt x="8" y="3"/>
                    </a:lnTo>
                    <a:lnTo>
                      <a:pt x="0" y="0"/>
                    </a:lnTo>
                    <a:lnTo>
                      <a:pt x="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7" name="Freeform 49">
                <a:extLst>
                  <a:ext uri="{FF2B5EF4-FFF2-40B4-BE49-F238E27FC236}">
                    <a16:creationId xmlns:a16="http://schemas.microsoft.com/office/drawing/2014/main" id="{614D21A5-10DD-0A72-8DE8-43D10F7C94CD}"/>
                  </a:ext>
                </a:extLst>
              </p:cNvPr>
              <p:cNvSpPr>
                <a:spLocks/>
              </p:cNvSpPr>
              <p:nvPr/>
            </p:nvSpPr>
            <p:spPr bwMode="auto">
              <a:xfrm>
                <a:off x="7829550" y="4650906"/>
                <a:ext cx="25400" cy="15882"/>
              </a:xfrm>
              <a:custGeom>
                <a:avLst/>
                <a:gdLst>
                  <a:gd name="T0" fmla="*/ 2 w 16"/>
                  <a:gd name="T1" fmla="*/ 0 h 10"/>
                  <a:gd name="T2" fmla="*/ 10 w 16"/>
                  <a:gd name="T3" fmla="*/ 4 h 10"/>
                  <a:gd name="T4" fmla="*/ 16 w 16"/>
                  <a:gd name="T5" fmla="*/ 10 h 10"/>
                  <a:gd name="T6" fmla="*/ 12 w 16"/>
                  <a:gd name="T7" fmla="*/ 10 h 10"/>
                  <a:gd name="T8" fmla="*/ 6 w 16"/>
                  <a:gd name="T9" fmla="*/ 6 h 10"/>
                  <a:gd name="T10" fmla="*/ 0 w 16"/>
                  <a:gd name="T11" fmla="*/ 0 h 10"/>
                  <a:gd name="T12" fmla="*/ 2 w 16"/>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6" h="10">
                    <a:moveTo>
                      <a:pt x="2" y="0"/>
                    </a:moveTo>
                    <a:lnTo>
                      <a:pt x="10" y="4"/>
                    </a:lnTo>
                    <a:lnTo>
                      <a:pt x="16" y="10"/>
                    </a:lnTo>
                    <a:lnTo>
                      <a:pt x="12" y="10"/>
                    </a:lnTo>
                    <a:lnTo>
                      <a:pt x="6" y="6"/>
                    </a:lnTo>
                    <a:lnTo>
                      <a:pt x="0" y="0"/>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8" name="Freeform 51">
                <a:extLst>
                  <a:ext uri="{FF2B5EF4-FFF2-40B4-BE49-F238E27FC236}">
                    <a16:creationId xmlns:a16="http://schemas.microsoft.com/office/drawing/2014/main" id="{03CA66CC-E3A8-DDA0-CED1-652D6D829117}"/>
                  </a:ext>
                </a:extLst>
              </p:cNvPr>
              <p:cNvSpPr>
                <a:spLocks/>
              </p:cNvSpPr>
              <p:nvPr/>
            </p:nvSpPr>
            <p:spPr bwMode="auto">
              <a:xfrm>
                <a:off x="6699250" y="4635024"/>
                <a:ext cx="228600" cy="61941"/>
              </a:xfrm>
              <a:custGeom>
                <a:avLst/>
                <a:gdLst>
                  <a:gd name="T0" fmla="*/ 8 w 144"/>
                  <a:gd name="T1" fmla="*/ 0 h 39"/>
                  <a:gd name="T2" fmla="*/ 25 w 144"/>
                  <a:gd name="T3" fmla="*/ 0 h 39"/>
                  <a:gd name="T4" fmla="*/ 37 w 144"/>
                  <a:gd name="T5" fmla="*/ 4 h 39"/>
                  <a:gd name="T6" fmla="*/ 43 w 144"/>
                  <a:gd name="T7" fmla="*/ 6 h 39"/>
                  <a:gd name="T8" fmla="*/ 44 w 144"/>
                  <a:gd name="T9" fmla="*/ 10 h 39"/>
                  <a:gd name="T10" fmla="*/ 71 w 144"/>
                  <a:gd name="T11" fmla="*/ 12 h 39"/>
                  <a:gd name="T12" fmla="*/ 73 w 144"/>
                  <a:gd name="T13" fmla="*/ 6 h 39"/>
                  <a:gd name="T14" fmla="*/ 100 w 144"/>
                  <a:gd name="T15" fmla="*/ 12 h 39"/>
                  <a:gd name="T16" fmla="*/ 106 w 144"/>
                  <a:gd name="T17" fmla="*/ 21 h 39"/>
                  <a:gd name="T18" fmla="*/ 125 w 144"/>
                  <a:gd name="T19" fmla="*/ 23 h 39"/>
                  <a:gd name="T20" fmla="*/ 144 w 144"/>
                  <a:gd name="T21" fmla="*/ 33 h 39"/>
                  <a:gd name="T22" fmla="*/ 127 w 144"/>
                  <a:gd name="T23" fmla="*/ 39 h 39"/>
                  <a:gd name="T24" fmla="*/ 112 w 144"/>
                  <a:gd name="T25" fmla="*/ 33 h 39"/>
                  <a:gd name="T26" fmla="*/ 100 w 144"/>
                  <a:gd name="T27" fmla="*/ 33 h 39"/>
                  <a:gd name="T28" fmla="*/ 85 w 144"/>
                  <a:gd name="T29" fmla="*/ 33 h 39"/>
                  <a:gd name="T30" fmla="*/ 71 w 144"/>
                  <a:gd name="T31" fmla="*/ 29 h 39"/>
                  <a:gd name="T32" fmla="*/ 56 w 144"/>
                  <a:gd name="T33" fmla="*/ 23 h 39"/>
                  <a:gd name="T34" fmla="*/ 44 w 144"/>
                  <a:gd name="T35" fmla="*/ 21 h 39"/>
                  <a:gd name="T36" fmla="*/ 41 w 144"/>
                  <a:gd name="T37" fmla="*/ 23 h 39"/>
                  <a:gd name="T38" fmla="*/ 16 w 144"/>
                  <a:gd name="T39" fmla="*/ 20 h 39"/>
                  <a:gd name="T40" fmla="*/ 12 w 144"/>
                  <a:gd name="T41" fmla="*/ 12 h 39"/>
                  <a:gd name="T42" fmla="*/ 0 w 144"/>
                  <a:gd name="T43" fmla="*/ 12 h 39"/>
                  <a:gd name="T44" fmla="*/ 8 w 144"/>
                  <a:gd name="T45"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39">
                    <a:moveTo>
                      <a:pt x="8" y="0"/>
                    </a:moveTo>
                    <a:lnTo>
                      <a:pt x="25" y="0"/>
                    </a:lnTo>
                    <a:lnTo>
                      <a:pt x="37" y="4"/>
                    </a:lnTo>
                    <a:lnTo>
                      <a:pt x="43" y="6"/>
                    </a:lnTo>
                    <a:lnTo>
                      <a:pt x="44" y="10"/>
                    </a:lnTo>
                    <a:lnTo>
                      <a:pt x="71" y="12"/>
                    </a:lnTo>
                    <a:lnTo>
                      <a:pt x="73" y="6"/>
                    </a:lnTo>
                    <a:lnTo>
                      <a:pt x="100" y="12"/>
                    </a:lnTo>
                    <a:lnTo>
                      <a:pt x="106" y="21"/>
                    </a:lnTo>
                    <a:lnTo>
                      <a:pt x="125" y="23"/>
                    </a:lnTo>
                    <a:lnTo>
                      <a:pt x="144" y="33"/>
                    </a:lnTo>
                    <a:lnTo>
                      <a:pt x="127" y="39"/>
                    </a:lnTo>
                    <a:lnTo>
                      <a:pt x="112" y="33"/>
                    </a:lnTo>
                    <a:lnTo>
                      <a:pt x="100" y="33"/>
                    </a:lnTo>
                    <a:lnTo>
                      <a:pt x="85" y="33"/>
                    </a:lnTo>
                    <a:lnTo>
                      <a:pt x="71" y="29"/>
                    </a:lnTo>
                    <a:lnTo>
                      <a:pt x="56" y="23"/>
                    </a:lnTo>
                    <a:lnTo>
                      <a:pt x="44" y="21"/>
                    </a:lnTo>
                    <a:lnTo>
                      <a:pt x="41" y="23"/>
                    </a:lnTo>
                    <a:lnTo>
                      <a:pt x="16" y="20"/>
                    </a:lnTo>
                    <a:lnTo>
                      <a:pt x="12" y="12"/>
                    </a:lnTo>
                    <a:lnTo>
                      <a:pt x="0" y="12"/>
                    </a:lnTo>
                    <a:lnTo>
                      <a:pt x="8"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89" name="Freeform 53">
                <a:extLst>
                  <a:ext uri="{FF2B5EF4-FFF2-40B4-BE49-F238E27FC236}">
                    <a16:creationId xmlns:a16="http://schemas.microsoft.com/office/drawing/2014/main" id="{93569A81-8951-144D-64F7-C9E942012639}"/>
                  </a:ext>
                </a:extLst>
              </p:cNvPr>
              <p:cNvSpPr>
                <a:spLocks/>
              </p:cNvSpPr>
              <p:nvPr/>
            </p:nvSpPr>
            <p:spPr bwMode="auto">
              <a:xfrm>
                <a:off x="7332662" y="4623907"/>
                <a:ext cx="15875" cy="30177"/>
              </a:xfrm>
              <a:custGeom>
                <a:avLst/>
                <a:gdLst>
                  <a:gd name="T0" fmla="*/ 6 w 10"/>
                  <a:gd name="T1" fmla="*/ 0 h 19"/>
                  <a:gd name="T2" fmla="*/ 10 w 10"/>
                  <a:gd name="T3" fmla="*/ 4 h 19"/>
                  <a:gd name="T4" fmla="*/ 10 w 10"/>
                  <a:gd name="T5" fmla="*/ 7 h 19"/>
                  <a:gd name="T6" fmla="*/ 10 w 10"/>
                  <a:gd name="T7" fmla="*/ 9 h 19"/>
                  <a:gd name="T8" fmla="*/ 2 w 10"/>
                  <a:gd name="T9" fmla="*/ 19 h 19"/>
                  <a:gd name="T10" fmla="*/ 0 w 10"/>
                  <a:gd name="T11" fmla="*/ 9 h 19"/>
                  <a:gd name="T12" fmla="*/ 2 w 10"/>
                  <a:gd name="T13" fmla="*/ 5 h 19"/>
                  <a:gd name="T14" fmla="*/ 6 w 10"/>
                  <a:gd name="T15" fmla="*/ 0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9">
                    <a:moveTo>
                      <a:pt x="6" y="0"/>
                    </a:moveTo>
                    <a:lnTo>
                      <a:pt x="10" y="4"/>
                    </a:lnTo>
                    <a:lnTo>
                      <a:pt x="10" y="7"/>
                    </a:lnTo>
                    <a:lnTo>
                      <a:pt x="10" y="9"/>
                    </a:lnTo>
                    <a:lnTo>
                      <a:pt x="2" y="19"/>
                    </a:lnTo>
                    <a:lnTo>
                      <a:pt x="0" y="9"/>
                    </a:lnTo>
                    <a:lnTo>
                      <a:pt x="2" y="5"/>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0" name="Freeform 55">
                <a:extLst>
                  <a:ext uri="{FF2B5EF4-FFF2-40B4-BE49-F238E27FC236}">
                    <a16:creationId xmlns:a16="http://schemas.microsoft.com/office/drawing/2014/main" id="{46479F4B-2022-161C-2426-76C008FF2960}"/>
                  </a:ext>
                </a:extLst>
              </p:cNvPr>
              <p:cNvSpPr>
                <a:spLocks/>
              </p:cNvSpPr>
              <p:nvPr/>
            </p:nvSpPr>
            <p:spPr bwMode="auto">
              <a:xfrm>
                <a:off x="7786687" y="4614378"/>
                <a:ext cx="31750" cy="39706"/>
              </a:xfrm>
              <a:custGeom>
                <a:avLst/>
                <a:gdLst>
                  <a:gd name="T0" fmla="*/ 2 w 20"/>
                  <a:gd name="T1" fmla="*/ 0 h 25"/>
                  <a:gd name="T2" fmla="*/ 4 w 20"/>
                  <a:gd name="T3" fmla="*/ 4 h 25"/>
                  <a:gd name="T4" fmla="*/ 6 w 20"/>
                  <a:gd name="T5" fmla="*/ 8 h 25"/>
                  <a:gd name="T6" fmla="*/ 14 w 20"/>
                  <a:gd name="T7" fmla="*/ 15 h 25"/>
                  <a:gd name="T8" fmla="*/ 20 w 20"/>
                  <a:gd name="T9" fmla="*/ 21 h 25"/>
                  <a:gd name="T10" fmla="*/ 20 w 20"/>
                  <a:gd name="T11" fmla="*/ 23 h 25"/>
                  <a:gd name="T12" fmla="*/ 16 w 20"/>
                  <a:gd name="T13" fmla="*/ 25 h 25"/>
                  <a:gd name="T14" fmla="*/ 8 w 20"/>
                  <a:gd name="T15" fmla="*/ 21 h 25"/>
                  <a:gd name="T16" fmla="*/ 2 w 20"/>
                  <a:gd name="T17" fmla="*/ 13 h 25"/>
                  <a:gd name="T18" fmla="*/ 0 w 20"/>
                  <a:gd name="T19" fmla="*/ 0 h 25"/>
                  <a:gd name="T20" fmla="*/ 2 w 20"/>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5">
                    <a:moveTo>
                      <a:pt x="2" y="0"/>
                    </a:moveTo>
                    <a:lnTo>
                      <a:pt x="4" y="4"/>
                    </a:lnTo>
                    <a:lnTo>
                      <a:pt x="6" y="8"/>
                    </a:lnTo>
                    <a:lnTo>
                      <a:pt x="14" y="15"/>
                    </a:lnTo>
                    <a:lnTo>
                      <a:pt x="20" y="21"/>
                    </a:lnTo>
                    <a:lnTo>
                      <a:pt x="20" y="23"/>
                    </a:lnTo>
                    <a:lnTo>
                      <a:pt x="16" y="25"/>
                    </a:lnTo>
                    <a:lnTo>
                      <a:pt x="8" y="21"/>
                    </a:lnTo>
                    <a:lnTo>
                      <a:pt x="2" y="13"/>
                    </a:lnTo>
                    <a:lnTo>
                      <a:pt x="0" y="0"/>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4" name="Freeform 57">
                <a:extLst>
                  <a:ext uri="{FF2B5EF4-FFF2-40B4-BE49-F238E27FC236}">
                    <a16:creationId xmlns:a16="http://schemas.microsoft.com/office/drawing/2014/main" id="{5F17A4C7-76FB-C737-9092-781F83C63736}"/>
                  </a:ext>
                </a:extLst>
              </p:cNvPr>
              <p:cNvSpPr>
                <a:spLocks/>
              </p:cNvSpPr>
              <p:nvPr/>
            </p:nvSpPr>
            <p:spPr bwMode="auto">
              <a:xfrm>
                <a:off x="7650162" y="4593731"/>
                <a:ext cx="88900" cy="47647"/>
              </a:xfrm>
              <a:custGeom>
                <a:avLst/>
                <a:gdLst>
                  <a:gd name="T0" fmla="*/ 52 w 56"/>
                  <a:gd name="T1" fmla="*/ 0 h 30"/>
                  <a:gd name="T2" fmla="*/ 56 w 56"/>
                  <a:gd name="T3" fmla="*/ 1 h 30"/>
                  <a:gd name="T4" fmla="*/ 54 w 56"/>
                  <a:gd name="T5" fmla="*/ 9 h 30"/>
                  <a:gd name="T6" fmla="*/ 52 w 56"/>
                  <a:gd name="T7" fmla="*/ 19 h 30"/>
                  <a:gd name="T8" fmla="*/ 42 w 56"/>
                  <a:gd name="T9" fmla="*/ 21 h 30"/>
                  <a:gd name="T10" fmla="*/ 42 w 56"/>
                  <a:gd name="T11" fmla="*/ 24 h 30"/>
                  <a:gd name="T12" fmla="*/ 33 w 56"/>
                  <a:gd name="T13" fmla="*/ 26 h 30"/>
                  <a:gd name="T14" fmla="*/ 25 w 56"/>
                  <a:gd name="T15" fmla="*/ 30 h 30"/>
                  <a:gd name="T16" fmla="*/ 19 w 56"/>
                  <a:gd name="T17" fmla="*/ 30 h 30"/>
                  <a:gd name="T18" fmla="*/ 8 w 56"/>
                  <a:gd name="T19" fmla="*/ 26 h 30"/>
                  <a:gd name="T20" fmla="*/ 0 w 56"/>
                  <a:gd name="T21" fmla="*/ 23 h 30"/>
                  <a:gd name="T22" fmla="*/ 2 w 56"/>
                  <a:gd name="T23" fmla="*/ 19 h 30"/>
                  <a:gd name="T24" fmla="*/ 13 w 56"/>
                  <a:gd name="T25" fmla="*/ 21 h 30"/>
                  <a:gd name="T26" fmla="*/ 21 w 56"/>
                  <a:gd name="T27" fmla="*/ 19 h 30"/>
                  <a:gd name="T28" fmla="*/ 23 w 56"/>
                  <a:gd name="T29" fmla="*/ 11 h 30"/>
                  <a:gd name="T30" fmla="*/ 23 w 56"/>
                  <a:gd name="T31" fmla="*/ 11 h 30"/>
                  <a:gd name="T32" fmla="*/ 25 w 56"/>
                  <a:gd name="T33" fmla="*/ 21 h 30"/>
                  <a:gd name="T34" fmla="*/ 35 w 56"/>
                  <a:gd name="T35" fmla="*/ 19 h 30"/>
                  <a:gd name="T36" fmla="*/ 38 w 56"/>
                  <a:gd name="T37" fmla="*/ 13 h 30"/>
                  <a:gd name="T38" fmla="*/ 46 w 56"/>
                  <a:gd name="T39" fmla="*/ 7 h 30"/>
                  <a:gd name="T40" fmla="*/ 44 w 56"/>
                  <a:gd name="T41" fmla="*/ 0 h 30"/>
                  <a:gd name="T42" fmla="*/ 52 w 56"/>
                  <a:gd name="T4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30">
                    <a:moveTo>
                      <a:pt x="52" y="0"/>
                    </a:moveTo>
                    <a:lnTo>
                      <a:pt x="56" y="1"/>
                    </a:lnTo>
                    <a:lnTo>
                      <a:pt x="54" y="9"/>
                    </a:lnTo>
                    <a:lnTo>
                      <a:pt x="52" y="19"/>
                    </a:lnTo>
                    <a:lnTo>
                      <a:pt x="42" y="21"/>
                    </a:lnTo>
                    <a:lnTo>
                      <a:pt x="42" y="24"/>
                    </a:lnTo>
                    <a:lnTo>
                      <a:pt x="33" y="26"/>
                    </a:lnTo>
                    <a:lnTo>
                      <a:pt x="25" y="30"/>
                    </a:lnTo>
                    <a:lnTo>
                      <a:pt x="19" y="30"/>
                    </a:lnTo>
                    <a:lnTo>
                      <a:pt x="8" y="26"/>
                    </a:lnTo>
                    <a:lnTo>
                      <a:pt x="0" y="23"/>
                    </a:lnTo>
                    <a:lnTo>
                      <a:pt x="2" y="19"/>
                    </a:lnTo>
                    <a:lnTo>
                      <a:pt x="13" y="21"/>
                    </a:lnTo>
                    <a:lnTo>
                      <a:pt x="21" y="19"/>
                    </a:lnTo>
                    <a:lnTo>
                      <a:pt x="23" y="11"/>
                    </a:lnTo>
                    <a:lnTo>
                      <a:pt x="23" y="11"/>
                    </a:lnTo>
                    <a:lnTo>
                      <a:pt x="25" y="21"/>
                    </a:lnTo>
                    <a:lnTo>
                      <a:pt x="35" y="19"/>
                    </a:lnTo>
                    <a:lnTo>
                      <a:pt x="38" y="13"/>
                    </a:lnTo>
                    <a:lnTo>
                      <a:pt x="46" y="7"/>
                    </a:lnTo>
                    <a:lnTo>
                      <a:pt x="44" y="0"/>
                    </a:lnTo>
                    <a:lnTo>
                      <a:pt x="5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5" name="Freeform 59">
                <a:extLst>
                  <a:ext uri="{FF2B5EF4-FFF2-40B4-BE49-F238E27FC236}">
                    <a16:creationId xmlns:a16="http://schemas.microsoft.com/office/drawing/2014/main" id="{105030F5-6C00-B6BE-7C0C-D55EC2B9ED70}"/>
                  </a:ext>
                </a:extLst>
              </p:cNvPr>
              <p:cNvSpPr>
                <a:spLocks/>
              </p:cNvSpPr>
              <p:nvPr/>
            </p:nvSpPr>
            <p:spPr bwMode="auto">
              <a:xfrm>
                <a:off x="7153275" y="4571495"/>
                <a:ext cx="30163" cy="15882"/>
              </a:xfrm>
              <a:custGeom>
                <a:avLst/>
                <a:gdLst>
                  <a:gd name="T0" fmla="*/ 16 w 19"/>
                  <a:gd name="T1" fmla="*/ 0 h 10"/>
                  <a:gd name="T2" fmla="*/ 19 w 19"/>
                  <a:gd name="T3" fmla="*/ 4 h 10"/>
                  <a:gd name="T4" fmla="*/ 14 w 19"/>
                  <a:gd name="T5" fmla="*/ 10 h 10"/>
                  <a:gd name="T6" fmla="*/ 4 w 19"/>
                  <a:gd name="T7" fmla="*/ 8 h 10"/>
                  <a:gd name="T8" fmla="*/ 0 w 19"/>
                  <a:gd name="T9" fmla="*/ 0 h 10"/>
                  <a:gd name="T10" fmla="*/ 16 w 19"/>
                  <a:gd name="T11" fmla="*/ 0 h 10"/>
                </a:gdLst>
                <a:ahLst/>
                <a:cxnLst>
                  <a:cxn ang="0">
                    <a:pos x="T0" y="T1"/>
                  </a:cxn>
                  <a:cxn ang="0">
                    <a:pos x="T2" y="T3"/>
                  </a:cxn>
                  <a:cxn ang="0">
                    <a:pos x="T4" y="T5"/>
                  </a:cxn>
                  <a:cxn ang="0">
                    <a:pos x="T6" y="T7"/>
                  </a:cxn>
                  <a:cxn ang="0">
                    <a:pos x="T8" y="T9"/>
                  </a:cxn>
                  <a:cxn ang="0">
                    <a:pos x="T10" y="T11"/>
                  </a:cxn>
                </a:cxnLst>
                <a:rect l="0" t="0" r="r" b="b"/>
                <a:pathLst>
                  <a:path w="19" h="10">
                    <a:moveTo>
                      <a:pt x="16" y="0"/>
                    </a:moveTo>
                    <a:lnTo>
                      <a:pt x="19" y="4"/>
                    </a:lnTo>
                    <a:lnTo>
                      <a:pt x="14" y="10"/>
                    </a:lnTo>
                    <a:lnTo>
                      <a:pt x="4" y="8"/>
                    </a:lnTo>
                    <a:lnTo>
                      <a:pt x="0" y="0"/>
                    </a:lnTo>
                    <a:lnTo>
                      <a:pt x="1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6" name="Freeform 61">
                <a:extLst>
                  <a:ext uri="{FF2B5EF4-FFF2-40B4-BE49-F238E27FC236}">
                    <a16:creationId xmlns:a16="http://schemas.microsoft.com/office/drawing/2014/main" id="{2B545538-8B31-77EF-D81D-1166716953B4}"/>
                  </a:ext>
                </a:extLst>
              </p:cNvPr>
              <p:cNvSpPr>
                <a:spLocks/>
              </p:cNvSpPr>
              <p:nvPr/>
            </p:nvSpPr>
            <p:spPr bwMode="auto">
              <a:xfrm>
                <a:off x="7196137" y="4565143"/>
                <a:ext cx="66675" cy="25411"/>
              </a:xfrm>
              <a:custGeom>
                <a:avLst/>
                <a:gdLst>
                  <a:gd name="T0" fmla="*/ 19 w 42"/>
                  <a:gd name="T1" fmla="*/ 0 h 16"/>
                  <a:gd name="T2" fmla="*/ 37 w 42"/>
                  <a:gd name="T3" fmla="*/ 2 h 16"/>
                  <a:gd name="T4" fmla="*/ 42 w 42"/>
                  <a:gd name="T5" fmla="*/ 16 h 16"/>
                  <a:gd name="T6" fmla="*/ 31 w 42"/>
                  <a:gd name="T7" fmla="*/ 8 h 16"/>
                  <a:gd name="T8" fmla="*/ 17 w 42"/>
                  <a:gd name="T9" fmla="*/ 8 h 16"/>
                  <a:gd name="T10" fmla="*/ 10 w 42"/>
                  <a:gd name="T11" fmla="*/ 8 h 16"/>
                  <a:gd name="T12" fmla="*/ 0 w 42"/>
                  <a:gd name="T13" fmla="*/ 8 h 16"/>
                  <a:gd name="T14" fmla="*/ 4 w 42"/>
                  <a:gd name="T15" fmla="*/ 0 h 16"/>
                  <a:gd name="T16" fmla="*/ 19 w 42"/>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6">
                    <a:moveTo>
                      <a:pt x="19" y="0"/>
                    </a:moveTo>
                    <a:lnTo>
                      <a:pt x="37" y="2"/>
                    </a:lnTo>
                    <a:lnTo>
                      <a:pt x="42" y="16"/>
                    </a:lnTo>
                    <a:lnTo>
                      <a:pt x="31" y="8"/>
                    </a:lnTo>
                    <a:lnTo>
                      <a:pt x="17" y="8"/>
                    </a:lnTo>
                    <a:lnTo>
                      <a:pt x="10" y="8"/>
                    </a:lnTo>
                    <a:lnTo>
                      <a:pt x="0" y="8"/>
                    </a:lnTo>
                    <a:lnTo>
                      <a:pt x="4" y="0"/>
                    </a:lnTo>
                    <a:lnTo>
                      <a:pt x="1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7" name="Freeform 63">
                <a:extLst>
                  <a:ext uri="{FF2B5EF4-FFF2-40B4-BE49-F238E27FC236}">
                    <a16:creationId xmlns:a16="http://schemas.microsoft.com/office/drawing/2014/main" id="{ED3BCEC4-18BE-3B73-4C2C-F5395FFC2DE1}"/>
                  </a:ext>
                </a:extLst>
              </p:cNvPr>
              <p:cNvSpPr>
                <a:spLocks/>
              </p:cNvSpPr>
              <p:nvPr/>
            </p:nvSpPr>
            <p:spPr bwMode="auto">
              <a:xfrm>
                <a:off x="7702550" y="4555613"/>
                <a:ext cx="50800" cy="49235"/>
              </a:xfrm>
              <a:custGeom>
                <a:avLst/>
                <a:gdLst>
                  <a:gd name="T0" fmla="*/ 3 w 32"/>
                  <a:gd name="T1" fmla="*/ 0 h 31"/>
                  <a:gd name="T2" fmla="*/ 9 w 32"/>
                  <a:gd name="T3" fmla="*/ 6 h 31"/>
                  <a:gd name="T4" fmla="*/ 15 w 32"/>
                  <a:gd name="T5" fmla="*/ 8 h 31"/>
                  <a:gd name="T6" fmla="*/ 21 w 32"/>
                  <a:gd name="T7" fmla="*/ 12 h 31"/>
                  <a:gd name="T8" fmla="*/ 26 w 32"/>
                  <a:gd name="T9" fmla="*/ 18 h 31"/>
                  <a:gd name="T10" fmla="*/ 30 w 32"/>
                  <a:gd name="T11" fmla="*/ 22 h 31"/>
                  <a:gd name="T12" fmla="*/ 32 w 32"/>
                  <a:gd name="T13" fmla="*/ 29 h 31"/>
                  <a:gd name="T14" fmla="*/ 30 w 32"/>
                  <a:gd name="T15" fmla="*/ 31 h 31"/>
                  <a:gd name="T16" fmla="*/ 26 w 32"/>
                  <a:gd name="T17" fmla="*/ 24 h 31"/>
                  <a:gd name="T18" fmla="*/ 23 w 32"/>
                  <a:gd name="T19" fmla="*/ 20 h 31"/>
                  <a:gd name="T20" fmla="*/ 17 w 32"/>
                  <a:gd name="T21" fmla="*/ 14 h 31"/>
                  <a:gd name="T22" fmla="*/ 9 w 32"/>
                  <a:gd name="T23" fmla="*/ 8 h 31"/>
                  <a:gd name="T24" fmla="*/ 0 w 32"/>
                  <a:gd name="T25" fmla="*/ 4 h 31"/>
                  <a:gd name="T26" fmla="*/ 3 w 32"/>
                  <a:gd name="T2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31">
                    <a:moveTo>
                      <a:pt x="3" y="0"/>
                    </a:moveTo>
                    <a:lnTo>
                      <a:pt x="9" y="6"/>
                    </a:lnTo>
                    <a:lnTo>
                      <a:pt x="15" y="8"/>
                    </a:lnTo>
                    <a:lnTo>
                      <a:pt x="21" y="12"/>
                    </a:lnTo>
                    <a:lnTo>
                      <a:pt x="26" y="18"/>
                    </a:lnTo>
                    <a:lnTo>
                      <a:pt x="30" y="22"/>
                    </a:lnTo>
                    <a:lnTo>
                      <a:pt x="32" y="29"/>
                    </a:lnTo>
                    <a:lnTo>
                      <a:pt x="30" y="31"/>
                    </a:lnTo>
                    <a:lnTo>
                      <a:pt x="26" y="24"/>
                    </a:lnTo>
                    <a:lnTo>
                      <a:pt x="23" y="20"/>
                    </a:lnTo>
                    <a:lnTo>
                      <a:pt x="17" y="14"/>
                    </a:lnTo>
                    <a:lnTo>
                      <a:pt x="9" y="8"/>
                    </a:lnTo>
                    <a:lnTo>
                      <a:pt x="0" y="4"/>
                    </a:lnTo>
                    <a:lnTo>
                      <a:pt x="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8" name="Freeform 65">
                <a:extLst>
                  <a:ext uri="{FF2B5EF4-FFF2-40B4-BE49-F238E27FC236}">
                    <a16:creationId xmlns:a16="http://schemas.microsoft.com/office/drawing/2014/main" id="{BF9A8C0D-203C-7CEC-ACA8-9A829797200B}"/>
                  </a:ext>
                </a:extLst>
              </p:cNvPr>
              <p:cNvSpPr>
                <a:spLocks/>
              </p:cNvSpPr>
              <p:nvPr/>
            </p:nvSpPr>
            <p:spPr bwMode="auto">
              <a:xfrm>
                <a:off x="7254875" y="4511143"/>
                <a:ext cx="450850" cy="228703"/>
              </a:xfrm>
              <a:custGeom>
                <a:avLst/>
                <a:gdLst>
                  <a:gd name="T0" fmla="*/ 48 w 284"/>
                  <a:gd name="T1" fmla="*/ 5 h 144"/>
                  <a:gd name="T2" fmla="*/ 53 w 284"/>
                  <a:gd name="T3" fmla="*/ 34 h 144"/>
                  <a:gd name="T4" fmla="*/ 80 w 284"/>
                  <a:gd name="T5" fmla="*/ 27 h 144"/>
                  <a:gd name="T6" fmla="*/ 109 w 284"/>
                  <a:gd name="T7" fmla="*/ 19 h 144"/>
                  <a:gd name="T8" fmla="*/ 130 w 284"/>
                  <a:gd name="T9" fmla="*/ 28 h 144"/>
                  <a:gd name="T10" fmla="*/ 170 w 284"/>
                  <a:gd name="T11" fmla="*/ 40 h 144"/>
                  <a:gd name="T12" fmla="*/ 205 w 284"/>
                  <a:gd name="T13" fmla="*/ 55 h 144"/>
                  <a:gd name="T14" fmla="*/ 214 w 284"/>
                  <a:gd name="T15" fmla="*/ 71 h 144"/>
                  <a:gd name="T16" fmla="*/ 243 w 284"/>
                  <a:gd name="T17" fmla="*/ 88 h 144"/>
                  <a:gd name="T18" fmla="*/ 234 w 284"/>
                  <a:gd name="T19" fmla="*/ 98 h 144"/>
                  <a:gd name="T20" fmla="*/ 255 w 284"/>
                  <a:gd name="T21" fmla="*/ 123 h 144"/>
                  <a:gd name="T22" fmla="*/ 262 w 284"/>
                  <a:gd name="T23" fmla="*/ 126 h 144"/>
                  <a:gd name="T24" fmla="*/ 268 w 284"/>
                  <a:gd name="T25" fmla="*/ 132 h 144"/>
                  <a:gd name="T26" fmla="*/ 282 w 284"/>
                  <a:gd name="T27" fmla="*/ 142 h 144"/>
                  <a:gd name="T28" fmla="*/ 268 w 284"/>
                  <a:gd name="T29" fmla="*/ 140 h 144"/>
                  <a:gd name="T30" fmla="*/ 243 w 284"/>
                  <a:gd name="T31" fmla="*/ 136 h 144"/>
                  <a:gd name="T32" fmla="*/ 224 w 284"/>
                  <a:gd name="T33" fmla="*/ 119 h 144"/>
                  <a:gd name="T34" fmla="*/ 197 w 284"/>
                  <a:gd name="T35" fmla="*/ 99 h 144"/>
                  <a:gd name="T36" fmla="*/ 176 w 284"/>
                  <a:gd name="T37" fmla="*/ 109 h 144"/>
                  <a:gd name="T38" fmla="*/ 168 w 284"/>
                  <a:gd name="T39" fmla="*/ 124 h 144"/>
                  <a:gd name="T40" fmla="*/ 145 w 284"/>
                  <a:gd name="T41" fmla="*/ 123 h 144"/>
                  <a:gd name="T42" fmla="*/ 120 w 284"/>
                  <a:gd name="T43" fmla="*/ 107 h 144"/>
                  <a:gd name="T44" fmla="*/ 99 w 284"/>
                  <a:gd name="T45" fmla="*/ 113 h 144"/>
                  <a:gd name="T46" fmla="*/ 113 w 284"/>
                  <a:gd name="T47" fmla="*/ 98 h 144"/>
                  <a:gd name="T48" fmla="*/ 103 w 284"/>
                  <a:gd name="T49" fmla="*/ 69 h 144"/>
                  <a:gd name="T50" fmla="*/ 65 w 284"/>
                  <a:gd name="T51" fmla="*/ 57 h 144"/>
                  <a:gd name="T52" fmla="*/ 40 w 284"/>
                  <a:gd name="T53" fmla="*/ 50 h 144"/>
                  <a:gd name="T54" fmla="*/ 32 w 284"/>
                  <a:gd name="T55" fmla="*/ 48 h 144"/>
                  <a:gd name="T56" fmla="*/ 32 w 284"/>
                  <a:gd name="T57" fmla="*/ 40 h 144"/>
                  <a:gd name="T58" fmla="*/ 34 w 284"/>
                  <a:gd name="T59" fmla="*/ 28 h 144"/>
                  <a:gd name="T60" fmla="*/ 44 w 284"/>
                  <a:gd name="T61" fmla="*/ 25 h 144"/>
                  <a:gd name="T62" fmla="*/ 19 w 284"/>
                  <a:gd name="T63" fmla="*/ 17 h 144"/>
                  <a:gd name="T64" fmla="*/ 0 w 284"/>
                  <a:gd name="T65" fmla="*/ 7 h 144"/>
                  <a:gd name="T66" fmla="*/ 24 w 284"/>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4" h="144">
                    <a:moveTo>
                      <a:pt x="24" y="0"/>
                    </a:moveTo>
                    <a:lnTo>
                      <a:pt x="48" y="5"/>
                    </a:lnTo>
                    <a:lnTo>
                      <a:pt x="49" y="11"/>
                    </a:lnTo>
                    <a:lnTo>
                      <a:pt x="53" y="34"/>
                    </a:lnTo>
                    <a:lnTo>
                      <a:pt x="69" y="42"/>
                    </a:lnTo>
                    <a:lnTo>
                      <a:pt x="80" y="27"/>
                    </a:lnTo>
                    <a:lnTo>
                      <a:pt x="97" y="19"/>
                    </a:lnTo>
                    <a:lnTo>
                      <a:pt x="109" y="19"/>
                    </a:lnTo>
                    <a:lnTo>
                      <a:pt x="120" y="23"/>
                    </a:lnTo>
                    <a:lnTo>
                      <a:pt x="130" y="28"/>
                    </a:lnTo>
                    <a:lnTo>
                      <a:pt x="145" y="30"/>
                    </a:lnTo>
                    <a:lnTo>
                      <a:pt x="170" y="40"/>
                    </a:lnTo>
                    <a:lnTo>
                      <a:pt x="195" y="50"/>
                    </a:lnTo>
                    <a:lnTo>
                      <a:pt x="205" y="55"/>
                    </a:lnTo>
                    <a:lnTo>
                      <a:pt x="213" y="61"/>
                    </a:lnTo>
                    <a:lnTo>
                      <a:pt x="214" y="71"/>
                    </a:lnTo>
                    <a:lnTo>
                      <a:pt x="239" y="78"/>
                    </a:lnTo>
                    <a:lnTo>
                      <a:pt x="243" y="88"/>
                    </a:lnTo>
                    <a:lnTo>
                      <a:pt x="230" y="88"/>
                    </a:lnTo>
                    <a:lnTo>
                      <a:pt x="234" y="98"/>
                    </a:lnTo>
                    <a:lnTo>
                      <a:pt x="245" y="107"/>
                    </a:lnTo>
                    <a:lnTo>
                      <a:pt x="255" y="123"/>
                    </a:lnTo>
                    <a:lnTo>
                      <a:pt x="262" y="121"/>
                    </a:lnTo>
                    <a:lnTo>
                      <a:pt x="262" y="126"/>
                    </a:lnTo>
                    <a:lnTo>
                      <a:pt x="272" y="128"/>
                    </a:lnTo>
                    <a:lnTo>
                      <a:pt x="268" y="132"/>
                    </a:lnTo>
                    <a:lnTo>
                      <a:pt x="284" y="140"/>
                    </a:lnTo>
                    <a:lnTo>
                      <a:pt x="282" y="142"/>
                    </a:lnTo>
                    <a:lnTo>
                      <a:pt x="272" y="144"/>
                    </a:lnTo>
                    <a:lnTo>
                      <a:pt x="268" y="140"/>
                    </a:lnTo>
                    <a:lnTo>
                      <a:pt x="257" y="138"/>
                    </a:lnTo>
                    <a:lnTo>
                      <a:pt x="243" y="136"/>
                    </a:lnTo>
                    <a:lnTo>
                      <a:pt x="230" y="126"/>
                    </a:lnTo>
                    <a:lnTo>
                      <a:pt x="224" y="119"/>
                    </a:lnTo>
                    <a:lnTo>
                      <a:pt x="214" y="107"/>
                    </a:lnTo>
                    <a:lnTo>
                      <a:pt x="197" y="99"/>
                    </a:lnTo>
                    <a:lnTo>
                      <a:pt x="186" y="105"/>
                    </a:lnTo>
                    <a:lnTo>
                      <a:pt x="176" y="109"/>
                    </a:lnTo>
                    <a:lnTo>
                      <a:pt x="178" y="121"/>
                    </a:lnTo>
                    <a:lnTo>
                      <a:pt x="168" y="124"/>
                    </a:lnTo>
                    <a:lnTo>
                      <a:pt x="161" y="123"/>
                    </a:lnTo>
                    <a:lnTo>
                      <a:pt x="145" y="123"/>
                    </a:lnTo>
                    <a:lnTo>
                      <a:pt x="134" y="111"/>
                    </a:lnTo>
                    <a:lnTo>
                      <a:pt x="120" y="107"/>
                    </a:lnTo>
                    <a:lnTo>
                      <a:pt x="117" y="111"/>
                    </a:lnTo>
                    <a:lnTo>
                      <a:pt x="99" y="113"/>
                    </a:lnTo>
                    <a:lnTo>
                      <a:pt x="105" y="99"/>
                    </a:lnTo>
                    <a:lnTo>
                      <a:pt x="113" y="98"/>
                    </a:lnTo>
                    <a:lnTo>
                      <a:pt x="111" y="80"/>
                    </a:lnTo>
                    <a:lnTo>
                      <a:pt x="103" y="69"/>
                    </a:lnTo>
                    <a:lnTo>
                      <a:pt x="74" y="57"/>
                    </a:lnTo>
                    <a:lnTo>
                      <a:pt x="65" y="57"/>
                    </a:lnTo>
                    <a:lnTo>
                      <a:pt x="44" y="44"/>
                    </a:lnTo>
                    <a:lnTo>
                      <a:pt x="40" y="50"/>
                    </a:lnTo>
                    <a:lnTo>
                      <a:pt x="34" y="52"/>
                    </a:lnTo>
                    <a:lnTo>
                      <a:pt x="32" y="48"/>
                    </a:lnTo>
                    <a:lnTo>
                      <a:pt x="32" y="44"/>
                    </a:lnTo>
                    <a:lnTo>
                      <a:pt x="32" y="40"/>
                    </a:lnTo>
                    <a:lnTo>
                      <a:pt x="21" y="34"/>
                    </a:lnTo>
                    <a:lnTo>
                      <a:pt x="34" y="28"/>
                    </a:lnTo>
                    <a:lnTo>
                      <a:pt x="44" y="28"/>
                    </a:lnTo>
                    <a:lnTo>
                      <a:pt x="44" y="25"/>
                    </a:lnTo>
                    <a:lnTo>
                      <a:pt x="23" y="25"/>
                    </a:lnTo>
                    <a:lnTo>
                      <a:pt x="19" y="17"/>
                    </a:lnTo>
                    <a:lnTo>
                      <a:pt x="5" y="13"/>
                    </a:lnTo>
                    <a:lnTo>
                      <a:pt x="0" y="7"/>
                    </a:lnTo>
                    <a:lnTo>
                      <a:pt x="19" y="4"/>
                    </a:lnTo>
                    <a:lnTo>
                      <a:pt x="2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99" name="Freeform 67">
                <a:extLst>
                  <a:ext uri="{FF2B5EF4-FFF2-40B4-BE49-F238E27FC236}">
                    <a16:creationId xmlns:a16="http://schemas.microsoft.com/office/drawing/2014/main" id="{9D832C91-3024-5D01-CCA8-198EF8055F8E}"/>
                  </a:ext>
                </a:extLst>
              </p:cNvPr>
              <p:cNvSpPr>
                <a:spLocks/>
              </p:cNvSpPr>
              <p:nvPr/>
            </p:nvSpPr>
            <p:spPr bwMode="auto">
              <a:xfrm>
                <a:off x="6994525" y="4468262"/>
                <a:ext cx="144463" cy="161998"/>
              </a:xfrm>
              <a:custGeom>
                <a:avLst/>
                <a:gdLst>
                  <a:gd name="T0" fmla="*/ 89 w 91"/>
                  <a:gd name="T1" fmla="*/ 0 h 102"/>
                  <a:gd name="T2" fmla="*/ 91 w 91"/>
                  <a:gd name="T3" fmla="*/ 2 h 102"/>
                  <a:gd name="T4" fmla="*/ 79 w 91"/>
                  <a:gd name="T5" fmla="*/ 15 h 102"/>
                  <a:gd name="T6" fmla="*/ 68 w 91"/>
                  <a:gd name="T7" fmla="*/ 19 h 102"/>
                  <a:gd name="T8" fmla="*/ 56 w 91"/>
                  <a:gd name="T9" fmla="*/ 15 h 102"/>
                  <a:gd name="T10" fmla="*/ 31 w 91"/>
                  <a:gd name="T11" fmla="*/ 15 h 102"/>
                  <a:gd name="T12" fmla="*/ 20 w 91"/>
                  <a:gd name="T13" fmla="*/ 19 h 102"/>
                  <a:gd name="T14" fmla="*/ 18 w 91"/>
                  <a:gd name="T15" fmla="*/ 29 h 102"/>
                  <a:gd name="T16" fmla="*/ 29 w 91"/>
                  <a:gd name="T17" fmla="*/ 40 h 102"/>
                  <a:gd name="T18" fmla="*/ 39 w 91"/>
                  <a:gd name="T19" fmla="*/ 36 h 102"/>
                  <a:gd name="T20" fmla="*/ 64 w 91"/>
                  <a:gd name="T21" fmla="*/ 31 h 102"/>
                  <a:gd name="T22" fmla="*/ 62 w 91"/>
                  <a:gd name="T23" fmla="*/ 38 h 102"/>
                  <a:gd name="T24" fmla="*/ 56 w 91"/>
                  <a:gd name="T25" fmla="*/ 34 h 102"/>
                  <a:gd name="T26" fmla="*/ 50 w 91"/>
                  <a:gd name="T27" fmla="*/ 42 h 102"/>
                  <a:gd name="T28" fmla="*/ 39 w 91"/>
                  <a:gd name="T29" fmla="*/ 48 h 102"/>
                  <a:gd name="T30" fmla="*/ 52 w 91"/>
                  <a:gd name="T31" fmla="*/ 65 h 102"/>
                  <a:gd name="T32" fmla="*/ 48 w 91"/>
                  <a:gd name="T33" fmla="*/ 71 h 102"/>
                  <a:gd name="T34" fmla="*/ 62 w 91"/>
                  <a:gd name="T35" fmla="*/ 86 h 102"/>
                  <a:gd name="T36" fmla="*/ 62 w 91"/>
                  <a:gd name="T37" fmla="*/ 90 h 102"/>
                  <a:gd name="T38" fmla="*/ 62 w 91"/>
                  <a:gd name="T39" fmla="*/ 96 h 102"/>
                  <a:gd name="T40" fmla="*/ 54 w 91"/>
                  <a:gd name="T41" fmla="*/ 100 h 102"/>
                  <a:gd name="T42" fmla="*/ 48 w 91"/>
                  <a:gd name="T43" fmla="*/ 96 h 102"/>
                  <a:gd name="T44" fmla="*/ 56 w 91"/>
                  <a:gd name="T45" fmla="*/ 84 h 102"/>
                  <a:gd name="T46" fmla="*/ 43 w 91"/>
                  <a:gd name="T47" fmla="*/ 88 h 102"/>
                  <a:gd name="T48" fmla="*/ 39 w 91"/>
                  <a:gd name="T49" fmla="*/ 86 h 102"/>
                  <a:gd name="T50" fmla="*/ 41 w 91"/>
                  <a:gd name="T51" fmla="*/ 79 h 102"/>
                  <a:gd name="T52" fmla="*/ 29 w 91"/>
                  <a:gd name="T53" fmla="*/ 73 h 102"/>
                  <a:gd name="T54" fmla="*/ 29 w 91"/>
                  <a:gd name="T55" fmla="*/ 57 h 102"/>
                  <a:gd name="T56" fmla="*/ 22 w 91"/>
                  <a:gd name="T57" fmla="*/ 63 h 102"/>
                  <a:gd name="T58" fmla="*/ 23 w 91"/>
                  <a:gd name="T59" fmla="*/ 79 h 102"/>
                  <a:gd name="T60" fmla="*/ 23 w 91"/>
                  <a:gd name="T61" fmla="*/ 100 h 102"/>
                  <a:gd name="T62" fmla="*/ 16 w 91"/>
                  <a:gd name="T63" fmla="*/ 102 h 102"/>
                  <a:gd name="T64" fmla="*/ 8 w 91"/>
                  <a:gd name="T65" fmla="*/ 96 h 102"/>
                  <a:gd name="T66" fmla="*/ 12 w 91"/>
                  <a:gd name="T67" fmla="*/ 84 h 102"/>
                  <a:gd name="T68" fmla="*/ 10 w 91"/>
                  <a:gd name="T69" fmla="*/ 71 h 102"/>
                  <a:gd name="T70" fmla="*/ 4 w 91"/>
                  <a:gd name="T71" fmla="*/ 71 h 102"/>
                  <a:gd name="T72" fmla="*/ 0 w 91"/>
                  <a:gd name="T73" fmla="*/ 61 h 102"/>
                  <a:gd name="T74" fmla="*/ 6 w 91"/>
                  <a:gd name="T75" fmla="*/ 50 h 102"/>
                  <a:gd name="T76" fmla="*/ 8 w 91"/>
                  <a:gd name="T77" fmla="*/ 40 h 102"/>
                  <a:gd name="T78" fmla="*/ 16 w 91"/>
                  <a:gd name="T79" fmla="*/ 19 h 102"/>
                  <a:gd name="T80" fmla="*/ 18 w 91"/>
                  <a:gd name="T81" fmla="*/ 13 h 102"/>
                  <a:gd name="T82" fmla="*/ 29 w 91"/>
                  <a:gd name="T83" fmla="*/ 4 h 102"/>
                  <a:gd name="T84" fmla="*/ 41 w 91"/>
                  <a:gd name="T85" fmla="*/ 7 h 102"/>
                  <a:gd name="T86" fmla="*/ 58 w 91"/>
                  <a:gd name="T87" fmla="*/ 9 h 102"/>
                  <a:gd name="T88" fmla="*/ 73 w 91"/>
                  <a:gd name="T89" fmla="*/ 9 h 102"/>
                  <a:gd name="T90" fmla="*/ 89 w 91"/>
                  <a:gd name="T91"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1" h="102">
                    <a:moveTo>
                      <a:pt x="89" y="0"/>
                    </a:moveTo>
                    <a:lnTo>
                      <a:pt x="91" y="2"/>
                    </a:lnTo>
                    <a:lnTo>
                      <a:pt x="79" y="15"/>
                    </a:lnTo>
                    <a:lnTo>
                      <a:pt x="68" y="19"/>
                    </a:lnTo>
                    <a:lnTo>
                      <a:pt x="56" y="15"/>
                    </a:lnTo>
                    <a:lnTo>
                      <a:pt x="31" y="15"/>
                    </a:lnTo>
                    <a:lnTo>
                      <a:pt x="20" y="19"/>
                    </a:lnTo>
                    <a:lnTo>
                      <a:pt x="18" y="29"/>
                    </a:lnTo>
                    <a:lnTo>
                      <a:pt x="29" y="40"/>
                    </a:lnTo>
                    <a:lnTo>
                      <a:pt x="39" y="36"/>
                    </a:lnTo>
                    <a:lnTo>
                      <a:pt x="64" y="31"/>
                    </a:lnTo>
                    <a:lnTo>
                      <a:pt x="62" y="38"/>
                    </a:lnTo>
                    <a:lnTo>
                      <a:pt x="56" y="34"/>
                    </a:lnTo>
                    <a:lnTo>
                      <a:pt x="50" y="42"/>
                    </a:lnTo>
                    <a:lnTo>
                      <a:pt x="39" y="48"/>
                    </a:lnTo>
                    <a:lnTo>
                      <a:pt x="52" y="65"/>
                    </a:lnTo>
                    <a:lnTo>
                      <a:pt x="48" y="71"/>
                    </a:lnTo>
                    <a:lnTo>
                      <a:pt x="62" y="86"/>
                    </a:lnTo>
                    <a:lnTo>
                      <a:pt x="62" y="90"/>
                    </a:lnTo>
                    <a:lnTo>
                      <a:pt x="62" y="96"/>
                    </a:lnTo>
                    <a:lnTo>
                      <a:pt x="54" y="100"/>
                    </a:lnTo>
                    <a:lnTo>
                      <a:pt x="48" y="96"/>
                    </a:lnTo>
                    <a:lnTo>
                      <a:pt x="56" y="84"/>
                    </a:lnTo>
                    <a:lnTo>
                      <a:pt x="43" y="88"/>
                    </a:lnTo>
                    <a:lnTo>
                      <a:pt x="39" y="86"/>
                    </a:lnTo>
                    <a:lnTo>
                      <a:pt x="41" y="79"/>
                    </a:lnTo>
                    <a:lnTo>
                      <a:pt x="29" y="73"/>
                    </a:lnTo>
                    <a:lnTo>
                      <a:pt x="29" y="57"/>
                    </a:lnTo>
                    <a:lnTo>
                      <a:pt x="22" y="63"/>
                    </a:lnTo>
                    <a:lnTo>
                      <a:pt x="23" y="79"/>
                    </a:lnTo>
                    <a:lnTo>
                      <a:pt x="23" y="100"/>
                    </a:lnTo>
                    <a:lnTo>
                      <a:pt x="16" y="102"/>
                    </a:lnTo>
                    <a:lnTo>
                      <a:pt x="8" y="96"/>
                    </a:lnTo>
                    <a:lnTo>
                      <a:pt x="12" y="84"/>
                    </a:lnTo>
                    <a:lnTo>
                      <a:pt x="10" y="71"/>
                    </a:lnTo>
                    <a:lnTo>
                      <a:pt x="4" y="71"/>
                    </a:lnTo>
                    <a:lnTo>
                      <a:pt x="0" y="61"/>
                    </a:lnTo>
                    <a:lnTo>
                      <a:pt x="6" y="50"/>
                    </a:lnTo>
                    <a:lnTo>
                      <a:pt x="8" y="40"/>
                    </a:lnTo>
                    <a:lnTo>
                      <a:pt x="16" y="19"/>
                    </a:lnTo>
                    <a:lnTo>
                      <a:pt x="18" y="13"/>
                    </a:lnTo>
                    <a:lnTo>
                      <a:pt x="29" y="4"/>
                    </a:lnTo>
                    <a:lnTo>
                      <a:pt x="41" y="7"/>
                    </a:lnTo>
                    <a:lnTo>
                      <a:pt x="58" y="9"/>
                    </a:lnTo>
                    <a:lnTo>
                      <a:pt x="73" y="9"/>
                    </a:lnTo>
                    <a:lnTo>
                      <a:pt x="8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0" name="Freeform 69">
                <a:extLst>
                  <a:ext uri="{FF2B5EF4-FFF2-40B4-BE49-F238E27FC236}">
                    <a16:creationId xmlns:a16="http://schemas.microsoft.com/office/drawing/2014/main" id="{CBCBD078-355C-5DC1-DA31-3C69E306CBB6}"/>
                  </a:ext>
                </a:extLst>
              </p:cNvPr>
              <p:cNvSpPr>
                <a:spLocks/>
              </p:cNvSpPr>
              <p:nvPr/>
            </p:nvSpPr>
            <p:spPr bwMode="auto">
              <a:xfrm>
                <a:off x="7186612" y="4452380"/>
                <a:ext cx="28575" cy="69882"/>
              </a:xfrm>
              <a:custGeom>
                <a:avLst/>
                <a:gdLst>
                  <a:gd name="T0" fmla="*/ 6 w 18"/>
                  <a:gd name="T1" fmla="*/ 0 h 44"/>
                  <a:gd name="T2" fmla="*/ 8 w 18"/>
                  <a:gd name="T3" fmla="*/ 10 h 44"/>
                  <a:gd name="T4" fmla="*/ 16 w 18"/>
                  <a:gd name="T5" fmla="*/ 12 h 44"/>
                  <a:gd name="T6" fmla="*/ 18 w 18"/>
                  <a:gd name="T7" fmla="*/ 16 h 44"/>
                  <a:gd name="T8" fmla="*/ 16 w 18"/>
                  <a:gd name="T9" fmla="*/ 27 h 44"/>
                  <a:gd name="T10" fmla="*/ 10 w 18"/>
                  <a:gd name="T11" fmla="*/ 27 h 44"/>
                  <a:gd name="T12" fmla="*/ 8 w 18"/>
                  <a:gd name="T13" fmla="*/ 35 h 44"/>
                  <a:gd name="T14" fmla="*/ 12 w 18"/>
                  <a:gd name="T15" fmla="*/ 42 h 44"/>
                  <a:gd name="T16" fmla="*/ 10 w 18"/>
                  <a:gd name="T17" fmla="*/ 44 h 44"/>
                  <a:gd name="T18" fmla="*/ 2 w 18"/>
                  <a:gd name="T19" fmla="*/ 35 h 44"/>
                  <a:gd name="T20" fmla="*/ 0 w 18"/>
                  <a:gd name="T21" fmla="*/ 17 h 44"/>
                  <a:gd name="T22" fmla="*/ 2 w 18"/>
                  <a:gd name="T23" fmla="*/ 6 h 44"/>
                  <a:gd name="T24" fmla="*/ 6 w 18"/>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6" y="0"/>
                    </a:moveTo>
                    <a:lnTo>
                      <a:pt x="8" y="10"/>
                    </a:lnTo>
                    <a:lnTo>
                      <a:pt x="16" y="12"/>
                    </a:lnTo>
                    <a:lnTo>
                      <a:pt x="18" y="16"/>
                    </a:lnTo>
                    <a:lnTo>
                      <a:pt x="16" y="27"/>
                    </a:lnTo>
                    <a:lnTo>
                      <a:pt x="10" y="27"/>
                    </a:lnTo>
                    <a:lnTo>
                      <a:pt x="8" y="35"/>
                    </a:lnTo>
                    <a:lnTo>
                      <a:pt x="12" y="42"/>
                    </a:lnTo>
                    <a:lnTo>
                      <a:pt x="10" y="44"/>
                    </a:lnTo>
                    <a:lnTo>
                      <a:pt x="2" y="35"/>
                    </a:lnTo>
                    <a:lnTo>
                      <a:pt x="0" y="17"/>
                    </a:lnTo>
                    <a:lnTo>
                      <a:pt x="2" y="6"/>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1" name="Freeform 71">
                <a:extLst>
                  <a:ext uri="{FF2B5EF4-FFF2-40B4-BE49-F238E27FC236}">
                    <a16:creationId xmlns:a16="http://schemas.microsoft.com/office/drawing/2014/main" id="{C74CD88F-DCCA-6DDF-8FC9-7BF808E169D9}"/>
                  </a:ext>
                </a:extLst>
              </p:cNvPr>
              <p:cNvSpPr>
                <a:spLocks/>
              </p:cNvSpPr>
              <p:nvPr/>
            </p:nvSpPr>
            <p:spPr bwMode="auto">
              <a:xfrm>
                <a:off x="6477001" y="4379322"/>
                <a:ext cx="238125" cy="252527"/>
              </a:xfrm>
              <a:custGeom>
                <a:avLst/>
                <a:gdLst>
                  <a:gd name="T0" fmla="*/ 0 w 150"/>
                  <a:gd name="T1" fmla="*/ 0 h 159"/>
                  <a:gd name="T2" fmla="*/ 8 w 150"/>
                  <a:gd name="T3" fmla="*/ 0 h 159"/>
                  <a:gd name="T4" fmla="*/ 31 w 150"/>
                  <a:gd name="T5" fmla="*/ 4 h 159"/>
                  <a:gd name="T6" fmla="*/ 41 w 150"/>
                  <a:gd name="T7" fmla="*/ 17 h 159"/>
                  <a:gd name="T8" fmla="*/ 54 w 150"/>
                  <a:gd name="T9" fmla="*/ 29 h 159"/>
                  <a:gd name="T10" fmla="*/ 60 w 150"/>
                  <a:gd name="T11" fmla="*/ 33 h 159"/>
                  <a:gd name="T12" fmla="*/ 73 w 150"/>
                  <a:gd name="T13" fmla="*/ 48 h 159"/>
                  <a:gd name="T14" fmla="*/ 89 w 150"/>
                  <a:gd name="T15" fmla="*/ 48 h 159"/>
                  <a:gd name="T16" fmla="*/ 100 w 150"/>
                  <a:gd name="T17" fmla="*/ 58 h 159"/>
                  <a:gd name="T18" fmla="*/ 108 w 150"/>
                  <a:gd name="T19" fmla="*/ 69 h 159"/>
                  <a:gd name="T20" fmla="*/ 119 w 150"/>
                  <a:gd name="T21" fmla="*/ 77 h 159"/>
                  <a:gd name="T22" fmla="*/ 112 w 150"/>
                  <a:gd name="T23" fmla="*/ 87 h 159"/>
                  <a:gd name="T24" fmla="*/ 121 w 150"/>
                  <a:gd name="T25" fmla="*/ 92 h 159"/>
                  <a:gd name="T26" fmla="*/ 125 w 150"/>
                  <a:gd name="T27" fmla="*/ 94 h 159"/>
                  <a:gd name="T28" fmla="*/ 129 w 150"/>
                  <a:gd name="T29" fmla="*/ 102 h 159"/>
                  <a:gd name="T30" fmla="*/ 135 w 150"/>
                  <a:gd name="T31" fmla="*/ 110 h 159"/>
                  <a:gd name="T32" fmla="*/ 144 w 150"/>
                  <a:gd name="T33" fmla="*/ 111 h 159"/>
                  <a:gd name="T34" fmla="*/ 150 w 150"/>
                  <a:gd name="T35" fmla="*/ 119 h 159"/>
                  <a:gd name="T36" fmla="*/ 146 w 150"/>
                  <a:gd name="T37" fmla="*/ 136 h 159"/>
                  <a:gd name="T38" fmla="*/ 144 w 150"/>
                  <a:gd name="T39" fmla="*/ 159 h 159"/>
                  <a:gd name="T40" fmla="*/ 131 w 150"/>
                  <a:gd name="T41" fmla="*/ 159 h 159"/>
                  <a:gd name="T42" fmla="*/ 119 w 150"/>
                  <a:gd name="T43" fmla="*/ 148 h 159"/>
                  <a:gd name="T44" fmla="*/ 100 w 150"/>
                  <a:gd name="T45" fmla="*/ 136 h 159"/>
                  <a:gd name="T46" fmla="*/ 96 w 150"/>
                  <a:gd name="T47" fmla="*/ 129 h 159"/>
                  <a:gd name="T48" fmla="*/ 85 w 150"/>
                  <a:gd name="T49" fmla="*/ 117 h 159"/>
                  <a:gd name="T50" fmla="*/ 77 w 150"/>
                  <a:gd name="T51" fmla="*/ 106 h 159"/>
                  <a:gd name="T52" fmla="*/ 67 w 150"/>
                  <a:gd name="T53" fmla="*/ 87 h 159"/>
                  <a:gd name="T54" fmla="*/ 56 w 150"/>
                  <a:gd name="T55" fmla="*/ 75 h 159"/>
                  <a:gd name="T56" fmla="*/ 50 w 150"/>
                  <a:gd name="T57" fmla="*/ 63 h 159"/>
                  <a:gd name="T58" fmla="*/ 44 w 150"/>
                  <a:gd name="T59" fmla="*/ 52 h 159"/>
                  <a:gd name="T60" fmla="*/ 33 w 150"/>
                  <a:gd name="T61" fmla="*/ 42 h 159"/>
                  <a:gd name="T62" fmla="*/ 25 w 150"/>
                  <a:gd name="T63" fmla="*/ 31 h 159"/>
                  <a:gd name="T64" fmla="*/ 16 w 150"/>
                  <a:gd name="T65" fmla="*/ 23 h 159"/>
                  <a:gd name="T66" fmla="*/ 0 w 150"/>
                  <a:gd name="T67" fmla="*/ 8 h 159"/>
                  <a:gd name="T68" fmla="*/ 0 w 150"/>
                  <a:gd name="T6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59">
                    <a:moveTo>
                      <a:pt x="0" y="0"/>
                    </a:moveTo>
                    <a:lnTo>
                      <a:pt x="8" y="0"/>
                    </a:lnTo>
                    <a:lnTo>
                      <a:pt x="31" y="4"/>
                    </a:lnTo>
                    <a:lnTo>
                      <a:pt x="41" y="17"/>
                    </a:lnTo>
                    <a:lnTo>
                      <a:pt x="54" y="29"/>
                    </a:lnTo>
                    <a:lnTo>
                      <a:pt x="60" y="33"/>
                    </a:lnTo>
                    <a:lnTo>
                      <a:pt x="73" y="48"/>
                    </a:lnTo>
                    <a:lnTo>
                      <a:pt x="89" y="48"/>
                    </a:lnTo>
                    <a:lnTo>
                      <a:pt x="100" y="58"/>
                    </a:lnTo>
                    <a:lnTo>
                      <a:pt x="108" y="69"/>
                    </a:lnTo>
                    <a:lnTo>
                      <a:pt x="119" y="77"/>
                    </a:lnTo>
                    <a:lnTo>
                      <a:pt x="112" y="87"/>
                    </a:lnTo>
                    <a:lnTo>
                      <a:pt x="121" y="92"/>
                    </a:lnTo>
                    <a:lnTo>
                      <a:pt x="125" y="94"/>
                    </a:lnTo>
                    <a:lnTo>
                      <a:pt x="129" y="102"/>
                    </a:lnTo>
                    <a:lnTo>
                      <a:pt x="135" y="110"/>
                    </a:lnTo>
                    <a:lnTo>
                      <a:pt x="144" y="111"/>
                    </a:lnTo>
                    <a:lnTo>
                      <a:pt x="150" y="119"/>
                    </a:lnTo>
                    <a:lnTo>
                      <a:pt x="146" y="136"/>
                    </a:lnTo>
                    <a:lnTo>
                      <a:pt x="144" y="159"/>
                    </a:lnTo>
                    <a:lnTo>
                      <a:pt x="131" y="159"/>
                    </a:lnTo>
                    <a:lnTo>
                      <a:pt x="119" y="148"/>
                    </a:lnTo>
                    <a:lnTo>
                      <a:pt x="100" y="136"/>
                    </a:lnTo>
                    <a:lnTo>
                      <a:pt x="96" y="129"/>
                    </a:lnTo>
                    <a:lnTo>
                      <a:pt x="85" y="117"/>
                    </a:lnTo>
                    <a:lnTo>
                      <a:pt x="77" y="106"/>
                    </a:lnTo>
                    <a:lnTo>
                      <a:pt x="67" y="87"/>
                    </a:lnTo>
                    <a:lnTo>
                      <a:pt x="56" y="75"/>
                    </a:lnTo>
                    <a:lnTo>
                      <a:pt x="50" y="63"/>
                    </a:lnTo>
                    <a:lnTo>
                      <a:pt x="44" y="52"/>
                    </a:lnTo>
                    <a:lnTo>
                      <a:pt x="33" y="42"/>
                    </a:lnTo>
                    <a:lnTo>
                      <a:pt x="25" y="31"/>
                    </a:lnTo>
                    <a:lnTo>
                      <a:pt x="16" y="23"/>
                    </a:lnTo>
                    <a:lnTo>
                      <a:pt x="0" y="8"/>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2" name="Freeform 73">
                <a:extLst>
                  <a:ext uri="{FF2B5EF4-FFF2-40B4-BE49-F238E27FC236}">
                    <a16:creationId xmlns:a16="http://schemas.microsoft.com/office/drawing/2014/main" id="{4EBF5117-0EFB-D342-653F-5C1BC0636F4C}"/>
                  </a:ext>
                </a:extLst>
              </p:cNvPr>
              <p:cNvSpPr>
                <a:spLocks/>
              </p:cNvSpPr>
              <p:nvPr/>
            </p:nvSpPr>
            <p:spPr bwMode="auto">
              <a:xfrm>
                <a:off x="6775450" y="4349145"/>
                <a:ext cx="228600" cy="244586"/>
              </a:xfrm>
              <a:custGeom>
                <a:avLst/>
                <a:gdLst>
                  <a:gd name="T0" fmla="*/ 115 w 144"/>
                  <a:gd name="T1" fmla="*/ 0 h 154"/>
                  <a:gd name="T2" fmla="*/ 123 w 144"/>
                  <a:gd name="T3" fmla="*/ 8 h 154"/>
                  <a:gd name="T4" fmla="*/ 123 w 144"/>
                  <a:gd name="T5" fmla="*/ 13 h 154"/>
                  <a:gd name="T6" fmla="*/ 133 w 144"/>
                  <a:gd name="T7" fmla="*/ 17 h 154"/>
                  <a:gd name="T8" fmla="*/ 144 w 144"/>
                  <a:gd name="T9" fmla="*/ 19 h 154"/>
                  <a:gd name="T10" fmla="*/ 142 w 144"/>
                  <a:gd name="T11" fmla="*/ 27 h 154"/>
                  <a:gd name="T12" fmla="*/ 133 w 144"/>
                  <a:gd name="T13" fmla="*/ 27 h 154"/>
                  <a:gd name="T14" fmla="*/ 137 w 144"/>
                  <a:gd name="T15" fmla="*/ 35 h 154"/>
                  <a:gd name="T16" fmla="*/ 127 w 144"/>
                  <a:gd name="T17" fmla="*/ 38 h 154"/>
                  <a:gd name="T18" fmla="*/ 117 w 144"/>
                  <a:gd name="T19" fmla="*/ 52 h 154"/>
                  <a:gd name="T20" fmla="*/ 127 w 144"/>
                  <a:gd name="T21" fmla="*/ 63 h 154"/>
                  <a:gd name="T22" fmla="*/ 127 w 144"/>
                  <a:gd name="T23" fmla="*/ 71 h 154"/>
                  <a:gd name="T24" fmla="*/ 140 w 144"/>
                  <a:gd name="T25" fmla="*/ 84 h 154"/>
                  <a:gd name="T26" fmla="*/ 125 w 144"/>
                  <a:gd name="T27" fmla="*/ 84 h 154"/>
                  <a:gd name="T28" fmla="*/ 119 w 144"/>
                  <a:gd name="T29" fmla="*/ 96 h 154"/>
                  <a:gd name="T30" fmla="*/ 121 w 144"/>
                  <a:gd name="T31" fmla="*/ 107 h 154"/>
                  <a:gd name="T32" fmla="*/ 108 w 144"/>
                  <a:gd name="T33" fmla="*/ 117 h 154"/>
                  <a:gd name="T34" fmla="*/ 106 w 144"/>
                  <a:gd name="T35" fmla="*/ 130 h 154"/>
                  <a:gd name="T36" fmla="*/ 100 w 144"/>
                  <a:gd name="T37" fmla="*/ 152 h 154"/>
                  <a:gd name="T38" fmla="*/ 98 w 144"/>
                  <a:gd name="T39" fmla="*/ 148 h 154"/>
                  <a:gd name="T40" fmla="*/ 85 w 144"/>
                  <a:gd name="T41" fmla="*/ 154 h 154"/>
                  <a:gd name="T42" fmla="*/ 77 w 144"/>
                  <a:gd name="T43" fmla="*/ 146 h 154"/>
                  <a:gd name="T44" fmla="*/ 67 w 144"/>
                  <a:gd name="T45" fmla="*/ 144 h 154"/>
                  <a:gd name="T46" fmla="*/ 62 w 144"/>
                  <a:gd name="T47" fmla="*/ 140 h 154"/>
                  <a:gd name="T48" fmla="*/ 44 w 144"/>
                  <a:gd name="T49" fmla="*/ 146 h 154"/>
                  <a:gd name="T50" fmla="*/ 39 w 144"/>
                  <a:gd name="T51" fmla="*/ 138 h 154"/>
                  <a:gd name="T52" fmla="*/ 31 w 144"/>
                  <a:gd name="T53" fmla="*/ 138 h 154"/>
                  <a:gd name="T54" fmla="*/ 19 w 144"/>
                  <a:gd name="T55" fmla="*/ 138 h 154"/>
                  <a:gd name="T56" fmla="*/ 18 w 144"/>
                  <a:gd name="T57" fmla="*/ 119 h 154"/>
                  <a:gd name="T58" fmla="*/ 12 w 144"/>
                  <a:gd name="T59" fmla="*/ 113 h 154"/>
                  <a:gd name="T60" fmla="*/ 4 w 144"/>
                  <a:gd name="T61" fmla="*/ 102 h 154"/>
                  <a:gd name="T62" fmla="*/ 0 w 144"/>
                  <a:gd name="T63" fmla="*/ 90 h 154"/>
                  <a:gd name="T64" fmla="*/ 2 w 144"/>
                  <a:gd name="T65" fmla="*/ 77 h 154"/>
                  <a:gd name="T66" fmla="*/ 12 w 144"/>
                  <a:gd name="T67" fmla="*/ 69 h 154"/>
                  <a:gd name="T68" fmla="*/ 21 w 144"/>
                  <a:gd name="T69" fmla="*/ 75 h 154"/>
                  <a:gd name="T70" fmla="*/ 33 w 144"/>
                  <a:gd name="T71" fmla="*/ 71 h 154"/>
                  <a:gd name="T72" fmla="*/ 35 w 144"/>
                  <a:gd name="T73" fmla="*/ 58 h 154"/>
                  <a:gd name="T74" fmla="*/ 41 w 144"/>
                  <a:gd name="T75" fmla="*/ 58 h 154"/>
                  <a:gd name="T76" fmla="*/ 58 w 144"/>
                  <a:gd name="T77" fmla="*/ 54 h 154"/>
                  <a:gd name="T78" fmla="*/ 67 w 144"/>
                  <a:gd name="T79" fmla="*/ 42 h 154"/>
                  <a:gd name="T80" fmla="*/ 75 w 144"/>
                  <a:gd name="T81" fmla="*/ 35 h 154"/>
                  <a:gd name="T82" fmla="*/ 79 w 144"/>
                  <a:gd name="T83" fmla="*/ 29 h 154"/>
                  <a:gd name="T84" fmla="*/ 90 w 144"/>
                  <a:gd name="T85" fmla="*/ 19 h 154"/>
                  <a:gd name="T86" fmla="*/ 102 w 144"/>
                  <a:gd name="T87" fmla="*/ 10 h 154"/>
                  <a:gd name="T88" fmla="*/ 110 w 144"/>
                  <a:gd name="T89" fmla="*/ 0 h 154"/>
                  <a:gd name="T90" fmla="*/ 115 w 144"/>
                  <a:gd name="T91"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54">
                    <a:moveTo>
                      <a:pt x="115" y="0"/>
                    </a:moveTo>
                    <a:lnTo>
                      <a:pt x="123" y="8"/>
                    </a:lnTo>
                    <a:lnTo>
                      <a:pt x="123" y="13"/>
                    </a:lnTo>
                    <a:lnTo>
                      <a:pt x="133" y="17"/>
                    </a:lnTo>
                    <a:lnTo>
                      <a:pt x="144" y="19"/>
                    </a:lnTo>
                    <a:lnTo>
                      <a:pt x="142" y="27"/>
                    </a:lnTo>
                    <a:lnTo>
                      <a:pt x="133" y="27"/>
                    </a:lnTo>
                    <a:lnTo>
                      <a:pt x="137" y="35"/>
                    </a:lnTo>
                    <a:lnTo>
                      <a:pt x="127" y="38"/>
                    </a:lnTo>
                    <a:lnTo>
                      <a:pt x="117" y="52"/>
                    </a:lnTo>
                    <a:lnTo>
                      <a:pt x="127" y="63"/>
                    </a:lnTo>
                    <a:lnTo>
                      <a:pt x="127" y="71"/>
                    </a:lnTo>
                    <a:lnTo>
                      <a:pt x="140" y="84"/>
                    </a:lnTo>
                    <a:lnTo>
                      <a:pt x="125" y="84"/>
                    </a:lnTo>
                    <a:lnTo>
                      <a:pt x="119" y="96"/>
                    </a:lnTo>
                    <a:lnTo>
                      <a:pt x="121" y="107"/>
                    </a:lnTo>
                    <a:lnTo>
                      <a:pt x="108" y="117"/>
                    </a:lnTo>
                    <a:lnTo>
                      <a:pt x="106" y="130"/>
                    </a:lnTo>
                    <a:lnTo>
                      <a:pt x="100" y="152"/>
                    </a:lnTo>
                    <a:lnTo>
                      <a:pt x="98" y="148"/>
                    </a:lnTo>
                    <a:lnTo>
                      <a:pt x="85" y="154"/>
                    </a:lnTo>
                    <a:lnTo>
                      <a:pt x="77" y="146"/>
                    </a:lnTo>
                    <a:lnTo>
                      <a:pt x="67" y="144"/>
                    </a:lnTo>
                    <a:lnTo>
                      <a:pt x="62" y="140"/>
                    </a:lnTo>
                    <a:lnTo>
                      <a:pt x="44" y="146"/>
                    </a:lnTo>
                    <a:lnTo>
                      <a:pt x="39" y="138"/>
                    </a:lnTo>
                    <a:lnTo>
                      <a:pt x="31" y="138"/>
                    </a:lnTo>
                    <a:lnTo>
                      <a:pt x="19" y="138"/>
                    </a:lnTo>
                    <a:lnTo>
                      <a:pt x="18" y="119"/>
                    </a:lnTo>
                    <a:lnTo>
                      <a:pt x="12" y="113"/>
                    </a:lnTo>
                    <a:lnTo>
                      <a:pt x="4" y="102"/>
                    </a:lnTo>
                    <a:lnTo>
                      <a:pt x="0" y="90"/>
                    </a:lnTo>
                    <a:lnTo>
                      <a:pt x="2" y="77"/>
                    </a:lnTo>
                    <a:lnTo>
                      <a:pt x="12" y="69"/>
                    </a:lnTo>
                    <a:lnTo>
                      <a:pt x="21" y="75"/>
                    </a:lnTo>
                    <a:lnTo>
                      <a:pt x="33" y="71"/>
                    </a:lnTo>
                    <a:lnTo>
                      <a:pt x="35" y="58"/>
                    </a:lnTo>
                    <a:lnTo>
                      <a:pt x="41" y="58"/>
                    </a:lnTo>
                    <a:lnTo>
                      <a:pt x="58" y="54"/>
                    </a:lnTo>
                    <a:lnTo>
                      <a:pt x="67" y="42"/>
                    </a:lnTo>
                    <a:lnTo>
                      <a:pt x="75" y="35"/>
                    </a:lnTo>
                    <a:lnTo>
                      <a:pt x="79" y="29"/>
                    </a:lnTo>
                    <a:lnTo>
                      <a:pt x="90" y="19"/>
                    </a:lnTo>
                    <a:lnTo>
                      <a:pt x="102" y="10"/>
                    </a:lnTo>
                    <a:lnTo>
                      <a:pt x="110" y="0"/>
                    </a:lnTo>
                    <a:lnTo>
                      <a:pt x="11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3" name="Freeform 75">
                <a:extLst>
                  <a:ext uri="{FF2B5EF4-FFF2-40B4-BE49-F238E27FC236}">
                    <a16:creationId xmlns:a16="http://schemas.microsoft.com/office/drawing/2014/main" id="{938347A7-E10C-04E7-30FE-66EB6E08497D}"/>
                  </a:ext>
                </a:extLst>
              </p:cNvPr>
              <p:cNvSpPr>
                <a:spLocks/>
              </p:cNvSpPr>
              <p:nvPr/>
            </p:nvSpPr>
            <p:spPr bwMode="auto">
              <a:xfrm>
                <a:off x="7062787" y="4285616"/>
                <a:ext cx="103188" cy="93705"/>
              </a:xfrm>
              <a:custGeom>
                <a:avLst/>
                <a:gdLst>
                  <a:gd name="T0" fmla="*/ 50 w 65"/>
                  <a:gd name="T1" fmla="*/ 0 h 59"/>
                  <a:gd name="T2" fmla="*/ 61 w 65"/>
                  <a:gd name="T3" fmla="*/ 7 h 59"/>
                  <a:gd name="T4" fmla="*/ 61 w 65"/>
                  <a:gd name="T5" fmla="*/ 13 h 59"/>
                  <a:gd name="T6" fmla="*/ 61 w 65"/>
                  <a:gd name="T7" fmla="*/ 19 h 59"/>
                  <a:gd name="T8" fmla="*/ 63 w 65"/>
                  <a:gd name="T9" fmla="*/ 28 h 59"/>
                  <a:gd name="T10" fmla="*/ 65 w 65"/>
                  <a:gd name="T11" fmla="*/ 36 h 59"/>
                  <a:gd name="T12" fmla="*/ 61 w 65"/>
                  <a:gd name="T13" fmla="*/ 50 h 59"/>
                  <a:gd name="T14" fmla="*/ 55 w 65"/>
                  <a:gd name="T15" fmla="*/ 34 h 59"/>
                  <a:gd name="T16" fmla="*/ 50 w 65"/>
                  <a:gd name="T17" fmla="*/ 42 h 59"/>
                  <a:gd name="T18" fmla="*/ 53 w 65"/>
                  <a:gd name="T19" fmla="*/ 51 h 59"/>
                  <a:gd name="T20" fmla="*/ 50 w 65"/>
                  <a:gd name="T21" fmla="*/ 59 h 59"/>
                  <a:gd name="T22" fmla="*/ 32 w 65"/>
                  <a:gd name="T23" fmla="*/ 50 h 59"/>
                  <a:gd name="T24" fmla="*/ 28 w 65"/>
                  <a:gd name="T25" fmla="*/ 40 h 59"/>
                  <a:gd name="T26" fmla="*/ 34 w 65"/>
                  <a:gd name="T27" fmla="*/ 34 h 59"/>
                  <a:gd name="T28" fmla="*/ 23 w 65"/>
                  <a:gd name="T29" fmla="*/ 27 h 59"/>
                  <a:gd name="T30" fmla="*/ 21 w 65"/>
                  <a:gd name="T31" fmla="*/ 34 h 59"/>
                  <a:gd name="T32" fmla="*/ 13 w 65"/>
                  <a:gd name="T33" fmla="*/ 32 h 59"/>
                  <a:gd name="T34" fmla="*/ 3 w 65"/>
                  <a:gd name="T35" fmla="*/ 40 h 59"/>
                  <a:gd name="T36" fmla="*/ 0 w 65"/>
                  <a:gd name="T37" fmla="*/ 36 h 59"/>
                  <a:gd name="T38" fmla="*/ 7 w 65"/>
                  <a:gd name="T39" fmla="*/ 25 h 59"/>
                  <a:gd name="T40" fmla="*/ 15 w 65"/>
                  <a:gd name="T41" fmla="*/ 21 h 59"/>
                  <a:gd name="T42" fmla="*/ 23 w 65"/>
                  <a:gd name="T43" fmla="*/ 15 h 59"/>
                  <a:gd name="T44" fmla="*/ 27 w 65"/>
                  <a:gd name="T45" fmla="*/ 21 h 59"/>
                  <a:gd name="T46" fmla="*/ 40 w 65"/>
                  <a:gd name="T47" fmla="*/ 17 h 59"/>
                  <a:gd name="T48" fmla="*/ 40 w 65"/>
                  <a:gd name="T49" fmla="*/ 11 h 59"/>
                  <a:gd name="T50" fmla="*/ 51 w 65"/>
                  <a:gd name="T51" fmla="*/ 11 h 59"/>
                  <a:gd name="T52" fmla="*/ 50 w 65"/>
                  <a:gd name="T53"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59">
                    <a:moveTo>
                      <a:pt x="50" y="0"/>
                    </a:moveTo>
                    <a:lnTo>
                      <a:pt x="61" y="7"/>
                    </a:lnTo>
                    <a:lnTo>
                      <a:pt x="61" y="13"/>
                    </a:lnTo>
                    <a:lnTo>
                      <a:pt x="61" y="19"/>
                    </a:lnTo>
                    <a:lnTo>
                      <a:pt x="63" y="28"/>
                    </a:lnTo>
                    <a:lnTo>
                      <a:pt x="65" y="36"/>
                    </a:lnTo>
                    <a:lnTo>
                      <a:pt x="61" y="50"/>
                    </a:lnTo>
                    <a:lnTo>
                      <a:pt x="55" y="34"/>
                    </a:lnTo>
                    <a:lnTo>
                      <a:pt x="50" y="42"/>
                    </a:lnTo>
                    <a:lnTo>
                      <a:pt x="53" y="51"/>
                    </a:lnTo>
                    <a:lnTo>
                      <a:pt x="50" y="59"/>
                    </a:lnTo>
                    <a:lnTo>
                      <a:pt x="32" y="50"/>
                    </a:lnTo>
                    <a:lnTo>
                      <a:pt x="28" y="40"/>
                    </a:lnTo>
                    <a:lnTo>
                      <a:pt x="34" y="34"/>
                    </a:lnTo>
                    <a:lnTo>
                      <a:pt x="23" y="27"/>
                    </a:lnTo>
                    <a:lnTo>
                      <a:pt x="21" y="34"/>
                    </a:lnTo>
                    <a:lnTo>
                      <a:pt x="13" y="32"/>
                    </a:lnTo>
                    <a:lnTo>
                      <a:pt x="3" y="40"/>
                    </a:lnTo>
                    <a:lnTo>
                      <a:pt x="0" y="36"/>
                    </a:lnTo>
                    <a:lnTo>
                      <a:pt x="7" y="25"/>
                    </a:lnTo>
                    <a:lnTo>
                      <a:pt x="15" y="21"/>
                    </a:lnTo>
                    <a:lnTo>
                      <a:pt x="23" y="15"/>
                    </a:lnTo>
                    <a:lnTo>
                      <a:pt x="27" y="21"/>
                    </a:lnTo>
                    <a:lnTo>
                      <a:pt x="40" y="17"/>
                    </a:lnTo>
                    <a:lnTo>
                      <a:pt x="40" y="11"/>
                    </a:lnTo>
                    <a:lnTo>
                      <a:pt x="51" y="11"/>
                    </a:lnTo>
                    <a:lnTo>
                      <a:pt x="5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4" name="Freeform 77">
                <a:extLst>
                  <a:ext uri="{FF2B5EF4-FFF2-40B4-BE49-F238E27FC236}">
                    <a16:creationId xmlns:a16="http://schemas.microsoft.com/office/drawing/2014/main" id="{579D1FE2-72D1-AEFB-A39F-128DFBCF3952}"/>
                  </a:ext>
                </a:extLst>
              </p:cNvPr>
              <p:cNvSpPr>
                <a:spLocks/>
              </p:cNvSpPr>
              <p:nvPr/>
            </p:nvSpPr>
            <p:spPr bwMode="auto">
              <a:xfrm>
                <a:off x="6132513" y="4285616"/>
                <a:ext cx="46038" cy="84176"/>
              </a:xfrm>
              <a:custGeom>
                <a:avLst/>
                <a:gdLst>
                  <a:gd name="T0" fmla="*/ 6 w 29"/>
                  <a:gd name="T1" fmla="*/ 0 h 53"/>
                  <a:gd name="T2" fmla="*/ 14 w 29"/>
                  <a:gd name="T3" fmla="*/ 7 h 53"/>
                  <a:gd name="T4" fmla="*/ 22 w 29"/>
                  <a:gd name="T5" fmla="*/ 17 h 53"/>
                  <a:gd name="T6" fmla="*/ 29 w 29"/>
                  <a:gd name="T7" fmla="*/ 32 h 53"/>
                  <a:gd name="T8" fmla="*/ 27 w 29"/>
                  <a:gd name="T9" fmla="*/ 48 h 53"/>
                  <a:gd name="T10" fmla="*/ 22 w 29"/>
                  <a:gd name="T11" fmla="*/ 50 h 53"/>
                  <a:gd name="T12" fmla="*/ 8 w 29"/>
                  <a:gd name="T13" fmla="*/ 53 h 53"/>
                  <a:gd name="T14" fmla="*/ 0 w 29"/>
                  <a:gd name="T15" fmla="*/ 42 h 53"/>
                  <a:gd name="T16" fmla="*/ 0 w 29"/>
                  <a:gd name="T17" fmla="*/ 21 h 53"/>
                  <a:gd name="T18" fmla="*/ 6 w 29"/>
                  <a:gd name="T19"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53">
                    <a:moveTo>
                      <a:pt x="6" y="0"/>
                    </a:moveTo>
                    <a:lnTo>
                      <a:pt x="14" y="7"/>
                    </a:lnTo>
                    <a:lnTo>
                      <a:pt x="22" y="17"/>
                    </a:lnTo>
                    <a:lnTo>
                      <a:pt x="29" y="32"/>
                    </a:lnTo>
                    <a:lnTo>
                      <a:pt x="27" y="48"/>
                    </a:lnTo>
                    <a:lnTo>
                      <a:pt x="22" y="50"/>
                    </a:lnTo>
                    <a:lnTo>
                      <a:pt x="8" y="53"/>
                    </a:lnTo>
                    <a:lnTo>
                      <a:pt x="0" y="42"/>
                    </a:lnTo>
                    <a:lnTo>
                      <a:pt x="0" y="21"/>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5" name="Freeform 81">
                <a:extLst>
                  <a:ext uri="{FF2B5EF4-FFF2-40B4-BE49-F238E27FC236}">
                    <a16:creationId xmlns:a16="http://schemas.microsoft.com/office/drawing/2014/main" id="{494A7A43-86A8-2C0D-547A-F0343277F952}"/>
                  </a:ext>
                </a:extLst>
              </p:cNvPr>
              <p:cNvSpPr>
                <a:spLocks/>
              </p:cNvSpPr>
              <p:nvPr/>
            </p:nvSpPr>
            <p:spPr bwMode="auto">
              <a:xfrm>
                <a:off x="7073900" y="4253852"/>
                <a:ext cx="36513" cy="49235"/>
              </a:xfrm>
              <a:custGeom>
                <a:avLst/>
                <a:gdLst>
                  <a:gd name="T0" fmla="*/ 23 w 23"/>
                  <a:gd name="T1" fmla="*/ 0 h 31"/>
                  <a:gd name="T2" fmla="*/ 23 w 23"/>
                  <a:gd name="T3" fmla="*/ 14 h 31"/>
                  <a:gd name="T4" fmla="*/ 18 w 23"/>
                  <a:gd name="T5" fmla="*/ 16 h 31"/>
                  <a:gd name="T6" fmla="*/ 14 w 23"/>
                  <a:gd name="T7" fmla="*/ 27 h 31"/>
                  <a:gd name="T8" fmla="*/ 8 w 23"/>
                  <a:gd name="T9" fmla="*/ 31 h 31"/>
                  <a:gd name="T10" fmla="*/ 0 w 23"/>
                  <a:gd name="T11" fmla="*/ 20 h 31"/>
                  <a:gd name="T12" fmla="*/ 4 w 23"/>
                  <a:gd name="T13" fmla="*/ 16 h 31"/>
                  <a:gd name="T14" fmla="*/ 6 w 23"/>
                  <a:gd name="T15" fmla="*/ 14 h 31"/>
                  <a:gd name="T16" fmla="*/ 8 w 23"/>
                  <a:gd name="T17" fmla="*/ 4 h 31"/>
                  <a:gd name="T18" fmla="*/ 16 w 23"/>
                  <a:gd name="T19" fmla="*/ 4 h 31"/>
                  <a:gd name="T20" fmla="*/ 14 w 23"/>
                  <a:gd name="T21" fmla="*/ 14 h 31"/>
                  <a:gd name="T22" fmla="*/ 23 w 2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1">
                    <a:moveTo>
                      <a:pt x="23" y="0"/>
                    </a:moveTo>
                    <a:lnTo>
                      <a:pt x="23" y="14"/>
                    </a:lnTo>
                    <a:lnTo>
                      <a:pt x="18" y="16"/>
                    </a:lnTo>
                    <a:lnTo>
                      <a:pt x="14" y="27"/>
                    </a:lnTo>
                    <a:lnTo>
                      <a:pt x="8" y="31"/>
                    </a:lnTo>
                    <a:lnTo>
                      <a:pt x="0" y="20"/>
                    </a:lnTo>
                    <a:lnTo>
                      <a:pt x="4" y="16"/>
                    </a:lnTo>
                    <a:lnTo>
                      <a:pt x="6" y="14"/>
                    </a:lnTo>
                    <a:lnTo>
                      <a:pt x="8" y="4"/>
                    </a:lnTo>
                    <a:lnTo>
                      <a:pt x="16" y="4"/>
                    </a:lnTo>
                    <a:lnTo>
                      <a:pt x="14" y="14"/>
                    </a:lnTo>
                    <a:lnTo>
                      <a:pt x="2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6" name="Freeform 83">
                <a:extLst>
                  <a:ext uri="{FF2B5EF4-FFF2-40B4-BE49-F238E27FC236}">
                    <a16:creationId xmlns:a16="http://schemas.microsoft.com/office/drawing/2014/main" id="{F8E212C4-1E59-5684-62DF-E723514383CA}"/>
                  </a:ext>
                </a:extLst>
              </p:cNvPr>
              <p:cNvSpPr>
                <a:spLocks/>
              </p:cNvSpPr>
              <p:nvPr/>
            </p:nvSpPr>
            <p:spPr bwMode="auto">
              <a:xfrm>
                <a:off x="6961187" y="4249088"/>
                <a:ext cx="55563" cy="69882"/>
              </a:xfrm>
              <a:custGeom>
                <a:avLst/>
                <a:gdLst>
                  <a:gd name="T0" fmla="*/ 31 w 35"/>
                  <a:gd name="T1" fmla="*/ 0 h 44"/>
                  <a:gd name="T2" fmla="*/ 35 w 35"/>
                  <a:gd name="T3" fmla="*/ 11 h 44"/>
                  <a:gd name="T4" fmla="*/ 23 w 35"/>
                  <a:gd name="T5" fmla="*/ 19 h 44"/>
                  <a:gd name="T6" fmla="*/ 18 w 35"/>
                  <a:gd name="T7" fmla="*/ 30 h 44"/>
                  <a:gd name="T8" fmla="*/ 0 w 35"/>
                  <a:gd name="T9" fmla="*/ 44 h 44"/>
                  <a:gd name="T10" fmla="*/ 6 w 35"/>
                  <a:gd name="T11" fmla="*/ 34 h 44"/>
                  <a:gd name="T12" fmla="*/ 16 w 35"/>
                  <a:gd name="T13" fmla="*/ 25 h 44"/>
                  <a:gd name="T14" fmla="*/ 23 w 35"/>
                  <a:gd name="T15" fmla="*/ 15 h 44"/>
                  <a:gd name="T16" fmla="*/ 31 w 35"/>
                  <a:gd name="T1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4">
                    <a:moveTo>
                      <a:pt x="31" y="0"/>
                    </a:moveTo>
                    <a:lnTo>
                      <a:pt x="35" y="11"/>
                    </a:lnTo>
                    <a:lnTo>
                      <a:pt x="23" y="19"/>
                    </a:lnTo>
                    <a:lnTo>
                      <a:pt x="18" y="30"/>
                    </a:lnTo>
                    <a:lnTo>
                      <a:pt x="0" y="44"/>
                    </a:lnTo>
                    <a:lnTo>
                      <a:pt x="6" y="34"/>
                    </a:lnTo>
                    <a:lnTo>
                      <a:pt x="16" y="25"/>
                    </a:lnTo>
                    <a:lnTo>
                      <a:pt x="23" y="15"/>
                    </a:lnTo>
                    <a:lnTo>
                      <a:pt x="3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7" name="Freeform 85">
                <a:extLst>
                  <a:ext uri="{FF2B5EF4-FFF2-40B4-BE49-F238E27FC236}">
                    <a16:creationId xmlns:a16="http://schemas.microsoft.com/office/drawing/2014/main" id="{C72E7DDB-D49F-0A2C-41BB-E6972F1B632B}"/>
                  </a:ext>
                </a:extLst>
              </p:cNvPr>
              <p:cNvSpPr>
                <a:spLocks/>
              </p:cNvSpPr>
              <p:nvPr/>
            </p:nvSpPr>
            <p:spPr bwMode="auto">
              <a:xfrm>
                <a:off x="7062787" y="4239558"/>
                <a:ext cx="26988" cy="30177"/>
              </a:xfrm>
              <a:custGeom>
                <a:avLst/>
                <a:gdLst>
                  <a:gd name="T0" fmla="*/ 0 w 17"/>
                  <a:gd name="T1" fmla="*/ 0 h 19"/>
                  <a:gd name="T2" fmla="*/ 9 w 17"/>
                  <a:gd name="T3" fmla="*/ 4 h 19"/>
                  <a:gd name="T4" fmla="*/ 17 w 17"/>
                  <a:gd name="T5" fmla="*/ 4 h 19"/>
                  <a:gd name="T6" fmla="*/ 17 w 17"/>
                  <a:gd name="T7" fmla="*/ 9 h 19"/>
                  <a:gd name="T8" fmla="*/ 11 w 17"/>
                  <a:gd name="T9" fmla="*/ 15 h 19"/>
                  <a:gd name="T10" fmla="*/ 2 w 17"/>
                  <a:gd name="T11" fmla="*/ 19 h 19"/>
                  <a:gd name="T12" fmla="*/ 2 w 17"/>
                  <a:gd name="T13" fmla="*/ 13 h 19"/>
                  <a:gd name="T14" fmla="*/ 2 w 17"/>
                  <a:gd name="T15" fmla="*/ 6 h 19"/>
                  <a:gd name="T16" fmla="*/ 0 w 1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0" y="0"/>
                    </a:moveTo>
                    <a:lnTo>
                      <a:pt x="9" y="4"/>
                    </a:lnTo>
                    <a:lnTo>
                      <a:pt x="17" y="4"/>
                    </a:lnTo>
                    <a:lnTo>
                      <a:pt x="17" y="9"/>
                    </a:lnTo>
                    <a:lnTo>
                      <a:pt x="11" y="15"/>
                    </a:lnTo>
                    <a:lnTo>
                      <a:pt x="2" y="19"/>
                    </a:lnTo>
                    <a:lnTo>
                      <a:pt x="2" y="13"/>
                    </a:lnTo>
                    <a:lnTo>
                      <a:pt x="2" y="6"/>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8" name="Freeform 87">
                <a:extLst>
                  <a:ext uri="{FF2B5EF4-FFF2-40B4-BE49-F238E27FC236}">
                    <a16:creationId xmlns:a16="http://schemas.microsoft.com/office/drawing/2014/main" id="{513D782C-6F42-29E0-6E1E-01F593738EF7}"/>
                  </a:ext>
                </a:extLst>
              </p:cNvPr>
              <p:cNvSpPr>
                <a:spLocks/>
              </p:cNvSpPr>
              <p:nvPr/>
            </p:nvSpPr>
            <p:spPr bwMode="auto">
              <a:xfrm>
                <a:off x="7116762" y="4220500"/>
                <a:ext cx="30163" cy="55588"/>
              </a:xfrm>
              <a:custGeom>
                <a:avLst/>
                <a:gdLst>
                  <a:gd name="T0" fmla="*/ 0 w 19"/>
                  <a:gd name="T1" fmla="*/ 0 h 35"/>
                  <a:gd name="T2" fmla="*/ 14 w 19"/>
                  <a:gd name="T3" fmla="*/ 2 h 35"/>
                  <a:gd name="T4" fmla="*/ 17 w 19"/>
                  <a:gd name="T5" fmla="*/ 8 h 35"/>
                  <a:gd name="T6" fmla="*/ 19 w 19"/>
                  <a:gd name="T7" fmla="*/ 23 h 35"/>
                  <a:gd name="T8" fmla="*/ 10 w 19"/>
                  <a:gd name="T9" fmla="*/ 20 h 35"/>
                  <a:gd name="T10" fmla="*/ 10 w 19"/>
                  <a:gd name="T11" fmla="*/ 25 h 35"/>
                  <a:gd name="T12" fmla="*/ 14 w 19"/>
                  <a:gd name="T13" fmla="*/ 33 h 35"/>
                  <a:gd name="T14" fmla="*/ 6 w 19"/>
                  <a:gd name="T15" fmla="*/ 35 h 35"/>
                  <a:gd name="T16" fmla="*/ 6 w 19"/>
                  <a:gd name="T17" fmla="*/ 25 h 35"/>
                  <a:gd name="T18" fmla="*/ 2 w 19"/>
                  <a:gd name="T19" fmla="*/ 25 h 35"/>
                  <a:gd name="T20" fmla="*/ 0 w 19"/>
                  <a:gd name="T21" fmla="*/ 16 h 35"/>
                  <a:gd name="T22" fmla="*/ 8 w 19"/>
                  <a:gd name="T23" fmla="*/ 18 h 35"/>
                  <a:gd name="T24" fmla="*/ 8 w 19"/>
                  <a:gd name="T25" fmla="*/ 14 h 35"/>
                  <a:gd name="T26" fmla="*/ 0 w 19"/>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5">
                    <a:moveTo>
                      <a:pt x="0" y="0"/>
                    </a:moveTo>
                    <a:lnTo>
                      <a:pt x="14" y="2"/>
                    </a:lnTo>
                    <a:lnTo>
                      <a:pt x="17" y="8"/>
                    </a:lnTo>
                    <a:lnTo>
                      <a:pt x="19" y="23"/>
                    </a:lnTo>
                    <a:lnTo>
                      <a:pt x="10" y="20"/>
                    </a:lnTo>
                    <a:lnTo>
                      <a:pt x="10" y="25"/>
                    </a:lnTo>
                    <a:lnTo>
                      <a:pt x="14" y="33"/>
                    </a:lnTo>
                    <a:lnTo>
                      <a:pt x="6" y="35"/>
                    </a:lnTo>
                    <a:lnTo>
                      <a:pt x="6" y="25"/>
                    </a:lnTo>
                    <a:lnTo>
                      <a:pt x="2" y="25"/>
                    </a:lnTo>
                    <a:lnTo>
                      <a:pt x="0" y="16"/>
                    </a:lnTo>
                    <a:lnTo>
                      <a:pt x="8" y="18"/>
                    </a:lnTo>
                    <a:lnTo>
                      <a:pt x="8" y="14"/>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9" name="Freeform 89">
                <a:extLst>
                  <a:ext uri="{FF2B5EF4-FFF2-40B4-BE49-F238E27FC236}">
                    <a16:creationId xmlns:a16="http://schemas.microsoft.com/office/drawing/2014/main" id="{1E0D3AF2-4FFB-304C-219E-85AC5859530B}"/>
                  </a:ext>
                </a:extLst>
              </p:cNvPr>
              <p:cNvSpPr>
                <a:spLocks/>
              </p:cNvSpPr>
              <p:nvPr/>
            </p:nvSpPr>
            <p:spPr bwMode="auto">
              <a:xfrm>
                <a:off x="7029450" y="4203029"/>
                <a:ext cx="26988" cy="27000"/>
              </a:xfrm>
              <a:custGeom>
                <a:avLst/>
                <a:gdLst>
                  <a:gd name="T0" fmla="*/ 0 w 17"/>
                  <a:gd name="T1" fmla="*/ 0 h 17"/>
                  <a:gd name="T2" fmla="*/ 11 w 17"/>
                  <a:gd name="T3" fmla="*/ 0 h 17"/>
                  <a:gd name="T4" fmla="*/ 17 w 17"/>
                  <a:gd name="T5" fmla="*/ 6 h 17"/>
                  <a:gd name="T6" fmla="*/ 13 w 17"/>
                  <a:gd name="T7" fmla="*/ 17 h 17"/>
                  <a:gd name="T8" fmla="*/ 5 w 17"/>
                  <a:gd name="T9" fmla="*/ 9 h 17"/>
                  <a:gd name="T10" fmla="*/ 0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0" y="0"/>
                    </a:moveTo>
                    <a:lnTo>
                      <a:pt x="11" y="0"/>
                    </a:lnTo>
                    <a:lnTo>
                      <a:pt x="17" y="6"/>
                    </a:lnTo>
                    <a:lnTo>
                      <a:pt x="13" y="17"/>
                    </a:lnTo>
                    <a:lnTo>
                      <a:pt x="5" y="9"/>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0" name="Freeform 91">
                <a:extLst>
                  <a:ext uri="{FF2B5EF4-FFF2-40B4-BE49-F238E27FC236}">
                    <a16:creationId xmlns:a16="http://schemas.microsoft.com/office/drawing/2014/main" id="{D005BEEE-FBBF-A03C-8457-77BD71C0CD1E}"/>
                  </a:ext>
                </a:extLst>
              </p:cNvPr>
              <p:cNvSpPr>
                <a:spLocks/>
              </p:cNvSpPr>
              <p:nvPr/>
            </p:nvSpPr>
            <p:spPr bwMode="auto">
              <a:xfrm>
                <a:off x="7019925" y="4090266"/>
                <a:ext cx="93663" cy="133410"/>
              </a:xfrm>
              <a:custGeom>
                <a:avLst/>
                <a:gdLst>
                  <a:gd name="T0" fmla="*/ 11 w 59"/>
                  <a:gd name="T1" fmla="*/ 0 h 84"/>
                  <a:gd name="T2" fmla="*/ 19 w 59"/>
                  <a:gd name="T3" fmla="*/ 0 h 84"/>
                  <a:gd name="T4" fmla="*/ 27 w 59"/>
                  <a:gd name="T5" fmla="*/ 2 h 84"/>
                  <a:gd name="T6" fmla="*/ 32 w 59"/>
                  <a:gd name="T7" fmla="*/ 0 h 84"/>
                  <a:gd name="T8" fmla="*/ 34 w 59"/>
                  <a:gd name="T9" fmla="*/ 2 h 84"/>
                  <a:gd name="T10" fmla="*/ 30 w 59"/>
                  <a:gd name="T11" fmla="*/ 9 h 84"/>
                  <a:gd name="T12" fmla="*/ 36 w 59"/>
                  <a:gd name="T13" fmla="*/ 19 h 84"/>
                  <a:gd name="T14" fmla="*/ 32 w 59"/>
                  <a:gd name="T15" fmla="*/ 31 h 84"/>
                  <a:gd name="T16" fmla="*/ 25 w 59"/>
                  <a:gd name="T17" fmla="*/ 36 h 84"/>
                  <a:gd name="T18" fmla="*/ 23 w 59"/>
                  <a:gd name="T19" fmla="*/ 48 h 84"/>
                  <a:gd name="T20" fmla="*/ 27 w 59"/>
                  <a:gd name="T21" fmla="*/ 57 h 84"/>
                  <a:gd name="T22" fmla="*/ 32 w 59"/>
                  <a:gd name="T23" fmla="*/ 59 h 84"/>
                  <a:gd name="T24" fmla="*/ 40 w 59"/>
                  <a:gd name="T25" fmla="*/ 57 h 84"/>
                  <a:gd name="T26" fmla="*/ 55 w 59"/>
                  <a:gd name="T27" fmla="*/ 67 h 84"/>
                  <a:gd name="T28" fmla="*/ 54 w 59"/>
                  <a:gd name="T29" fmla="*/ 75 h 84"/>
                  <a:gd name="T30" fmla="*/ 59 w 59"/>
                  <a:gd name="T31" fmla="*/ 79 h 84"/>
                  <a:gd name="T32" fmla="*/ 57 w 59"/>
                  <a:gd name="T33" fmla="*/ 84 h 84"/>
                  <a:gd name="T34" fmla="*/ 48 w 59"/>
                  <a:gd name="T35" fmla="*/ 77 h 84"/>
                  <a:gd name="T36" fmla="*/ 42 w 59"/>
                  <a:gd name="T37" fmla="*/ 69 h 84"/>
                  <a:gd name="T38" fmla="*/ 40 w 59"/>
                  <a:gd name="T39" fmla="*/ 75 h 84"/>
                  <a:gd name="T40" fmla="*/ 29 w 59"/>
                  <a:gd name="T41" fmla="*/ 67 h 84"/>
                  <a:gd name="T42" fmla="*/ 17 w 59"/>
                  <a:gd name="T43" fmla="*/ 69 h 84"/>
                  <a:gd name="T44" fmla="*/ 11 w 59"/>
                  <a:gd name="T45" fmla="*/ 65 h 84"/>
                  <a:gd name="T46" fmla="*/ 11 w 59"/>
                  <a:gd name="T47" fmla="*/ 59 h 84"/>
                  <a:gd name="T48" fmla="*/ 15 w 59"/>
                  <a:gd name="T49" fmla="*/ 55 h 84"/>
                  <a:gd name="T50" fmla="*/ 11 w 59"/>
                  <a:gd name="T51" fmla="*/ 54 h 84"/>
                  <a:gd name="T52" fmla="*/ 9 w 59"/>
                  <a:gd name="T53" fmla="*/ 57 h 84"/>
                  <a:gd name="T54" fmla="*/ 2 w 59"/>
                  <a:gd name="T55" fmla="*/ 50 h 84"/>
                  <a:gd name="T56" fmla="*/ 2 w 59"/>
                  <a:gd name="T57" fmla="*/ 42 h 84"/>
                  <a:gd name="T58" fmla="*/ 0 w 59"/>
                  <a:gd name="T59" fmla="*/ 31 h 84"/>
                  <a:gd name="T60" fmla="*/ 6 w 59"/>
                  <a:gd name="T61" fmla="*/ 34 h 84"/>
                  <a:gd name="T62" fmla="*/ 7 w 59"/>
                  <a:gd name="T63" fmla="*/ 13 h 84"/>
                  <a:gd name="T64" fmla="*/ 11 w 59"/>
                  <a:gd name="T6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84">
                    <a:moveTo>
                      <a:pt x="11" y="0"/>
                    </a:moveTo>
                    <a:lnTo>
                      <a:pt x="19" y="0"/>
                    </a:lnTo>
                    <a:lnTo>
                      <a:pt x="27" y="2"/>
                    </a:lnTo>
                    <a:lnTo>
                      <a:pt x="32" y="0"/>
                    </a:lnTo>
                    <a:lnTo>
                      <a:pt x="34" y="2"/>
                    </a:lnTo>
                    <a:lnTo>
                      <a:pt x="30" y="9"/>
                    </a:lnTo>
                    <a:lnTo>
                      <a:pt x="36" y="19"/>
                    </a:lnTo>
                    <a:lnTo>
                      <a:pt x="32" y="31"/>
                    </a:lnTo>
                    <a:lnTo>
                      <a:pt x="25" y="36"/>
                    </a:lnTo>
                    <a:lnTo>
                      <a:pt x="23" y="48"/>
                    </a:lnTo>
                    <a:lnTo>
                      <a:pt x="27" y="57"/>
                    </a:lnTo>
                    <a:lnTo>
                      <a:pt x="32" y="59"/>
                    </a:lnTo>
                    <a:lnTo>
                      <a:pt x="40" y="57"/>
                    </a:lnTo>
                    <a:lnTo>
                      <a:pt x="55" y="67"/>
                    </a:lnTo>
                    <a:lnTo>
                      <a:pt x="54" y="75"/>
                    </a:lnTo>
                    <a:lnTo>
                      <a:pt x="59" y="79"/>
                    </a:lnTo>
                    <a:lnTo>
                      <a:pt x="57" y="84"/>
                    </a:lnTo>
                    <a:lnTo>
                      <a:pt x="48" y="77"/>
                    </a:lnTo>
                    <a:lnTo>
                      <a:pt x="42" y="69"/>
                    </a:lnTo>
                    <a:lnTo>
                      <a:pt x="40" y="75"/>
                    </a:lnTo>
                    <a:lnTo>
                      <a:pt x="29" y="67"/>
                    </a:lnTo>
                    <a:lnTo>
                      <a:pt x="17" y="69"/>
                    </a:lnTo>
                    <a:lnTo>
                      <a:pt x="11" y="65"/>
                    </a:lnTo>
                    <a:lnTo>
                      <a:pt x="11" y="59"/>
                    </a:lnTo>
                    <a:lnTo>
                      <a:pt x="15" y="55"/>
                    </a:lnTo>
                    <a:lnTo>
                      <a:pt x="11" y="54"/>
                    </a:lnTo>
                    <a:lnTo>
                      <a:pt x="9" y="57"/>
                    </a:lnTo>
                    <a:lnTo>
                      <a:pt x="2" y="50"/>
                    </a:lnTo>
                    <a:lnTo>
                      <a:pt x="2" y="42"/>
                    </a:lnTo>
                    <a:lnTo>
                      <a:pt x="0" y="31"/>
                    </a:lnTo>
                    <a:lnTo>
                      <a:pt x="6" y="34"/>
                    </a:lnTo>
                    <a:lnTo>
                      <a:pt x="7" y="13"/>
                    </a:lnTo>
                    <a:lnTo>
                      <a:pt x="1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1" name="Freeform 99">
                <a:extLst>
                  <a:ext uri="{FF2B5EF4-FFF2-40B4-BE49-F238E27FC236}">
                    <a16:creationId xmlns:a16="http://schemas.microsoft.com/office/drawing/2014/main" id="{12862269-8929-C09E-681D-811AAB03A129}"/>
                  </a:ext>
                </a:extLst>
              </p:cNvPr>
              <p:cNvSpPr>
                <a:spLocks/>
              </p:cNvSpPr>
              <p:nvPr/>
            </p:nvSpPr>
            <p:spPr bwMode="auto">
              <a:xfrm>
                <a:off x="6769100" y="4050560"/>
                <a:ext cx="55563" cy="42882"/>
              </a:xfrm>
              <a:custGeom>
                <a:avLst/>
                <a:gdLst>
                  <a:gd name="T0" fmla="*/ 23 w 35"/>
                  <a:gd name="T1" fmla="*/ 0 h 27"/>
                  <a:gd name="T2" fmla="*/ 31 w 35"/>
                  <a:gd name="T3" fmla="*/ 0 h 27"/>
                  <a:gd name="T4" fmla="*/ 35 w 35"/>
                  <a:gd name="T5" fmla="*/ 6 h 27"/>
                  <a:gd name="T6" fmla="*/ 27 w 35"/>
                  <a:gd name="T7" fmla="*/ 13 h 27"/>
                  <a:gd name="T8" fmla="*/ 25 w 35"/>
                  <a:gd name="T9" fmla="*/ 21 h 27"/>
                  <a:gd name="T10" fmla="*/ 14 w 35"/>
                  <a:gd name="T11" fmla="*/ 27 h 27"/>
                  <a:gd name="T12" fmla="*/ 0 w 35"/>
                  <a:gd name="T13" fmla="*/ 25 h 27"/>
                  <a:gd name="T14" fmla="*/ 0 w 35"/>
                  <a:gd name="T15" fmla="*/ 11 h 27"/>
                  <a:gd name="T16" fmla="*/ 8 w 35"/>
                  <a:gd name="T17" fmla="*/ 4 h 27"/>
                  <a:gd name="T18" fmla="*/ 23 w 35"/>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27">
                    <a:moveTo>
                      <a:pt x="23" y="0"/>
                    </a:moveTo>
                    <a:lnTo>
                      <a:pt x="31" y="0"/>
                    </a:lnTo>
                    <a:lnTo>
                      <a:pt x="35" y="6"/>
                    </a:lnTo>
                    <a:lnTo>
                      <a:pt x="27" y="13"/>
                    </a:lnTo>
                    <a:lnTo>
                      <a:pt x="25" y="21"/>
                    </a:lnTo>
                    <a:lnTo>
                      <a:pt x="14" y="27"/>
                    </a:lnTo>
                    <a:lnTo>
                      <a:pt x="0" y="25"/>
                    </a:lnTo>
                    <a:lnTo>
                      <a:pt x="0" y="11"/>
                    </a:lnTo>
                    <a:lnTo>
                      <a:pt x="8" y="4"/>
                    </a:lnTo>
                    <a:lnTo>
                      <a:pt x="2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2" name="Freeform 115">
                <a:extLst>
                  <a:ext uri="{FF2B5EF4-FFF2-40B4-BE49-F238E27FC236}">
                    <a16:creationId xmlns:a16="http://schemas.microsoft.com/office/drawing/2014/main" id="{EE700DA4-F120-FE76-3589-A82264C59E64}"/>
                  </a:ext>
                </a:extLst>
              </p:cNvPr>
              <p:cNvSpPr>
                <a:spLocks/>
              </p:cNvSpPr>
              <p:nvPr/>
            </p:nvSpPr>
            <p:spPr bwMode="auto">
              <a:xfrm>
                <a:off x="7023100" y="3928268"/>
                <a:ext cx="42863" cy="82587"/>
              </a:xfrm>
              <a:custGeom>
                <a:avLst/>
                <a:gdLst>
                  <a:gd name="T0" fmla="*/ 21 w 27"/>
                  <a:gd name="T1" fmla="*/ 0 h 52"/>
                  <a:gd name="T2" fmla="*/ 27 w 27"/>
                  <a:gd name="T3" fmla="*/ 6 h 52"/>
                  <a:gd name="T4" fmla="*/ 25 w 27"/>
                  <a:gd name="T5" fmla="*/ 14 h 52"/>
                  <a:gd name="T6" fmla="*/ 15 w 27"/>
                  <a:gd name="T7" fmla="*/ 39 h 52"/>
                  <a:gd name="T8" fmla="*/ 9 w 27"/>
                  <a:gd name="T9" fmla="*/ 52 h 52"/>
                  <a:gd name="T10" fmla="*/ 2 w 27"/>
                  <a:gd name="T11" fmla="*/ 39 h 52"/>
                  <a:gd name="T12" fmla="*/ 0 w 27"/>
                  <a:gd name="T13" fmla="*/ 29 h 52"/>
                  <a:gd name="T14" fmla="*/ 9 w 27"/>
                  <a:gd name="T15" fmla="*/ 14 h 52"/>
                  <a:gd name="T16" fmla="*/ 21 w 27"/>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52">
                    <a:moveTo>
                      <a:pt x="21" y="0"/>
                    </a:moveTo>
                    <a:lnTo>
                      <a:pt x="27" y="6"/>
                    </a:lnTo>
                    <a:lnTo>
                      <a:pt x="25" y="14"/>
                    </a:lnTo>
                    <a:lnTo>
                      <a:pt x="15" y="39"/>
                    </a:lnTo>
                    <a:lnTo>
                      <a:pt x="9" y="52"/>
                    </a:lnTo>
                    <a:lnTo>
                      <a:pt x="2" y="39"/>
                    </a:lnTo>
                    <a:lnTo>
                      <a:pt x="0" y="29"/>
                    </a:lnTo>
                    <a:lnTo>
                      <a:pt x="9" y="14"/>
                    </a:lnTo>
                    <a:lnTo>
                      <a:pt x="2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3" name="Freeform 117">
                <a:extLst>
                  <a:ext uri="{FF2B5EF4-FFF2-40B4-BE49-F238E27FC236}">
                    <a16:creationId xmlns:a16="http://schemas.microsoft.com/office/drawing/2014/main" id="{7FFF3219-3575-C108-0DB6-099EC9FC2321}"/>
                  </a:ext>
                </a:extLst>
              </p:cNvPr>
              <p:cNvSpPr>
                <a:spLocks/>
              </p:cNvSpPr>
              <p:nvPr/>
            </p:nvSpPr>
            <p:spPr bwMode="auto">
              <a:xfrm>
                <a:off x="5608638" y="3907621"/>
                <a:ext cx="9525" cy="14294"/>
              </a:xfrm>
              <a:custGeom>
                <a:avLst/>
                <a:gdLst>
                  <a:gd name="T0" fmla="*/ 4 w 6"/>
                  <a:gd name="T1" fmla="*/ 0 h 9"/>
                  <a:gd name="T2" fmla="*/ 6 w 6"/>
                  <a:gd name="T3" fmla="*/ 0 h 9"/>
                  <a:gd name="T4" fmla="*/ 4 w 6"/>
                  <a:gd name="T5" fmla="*/ 5 h 9"/>
                  <a:gd name="T6" fmla="*/ 2 w 6"/>
                  <a:gd name="T7" fmla="*/ 9 h 9"/>
                  <a:gd name="T8" fmla="*/ 0 w 6"/>
                  <a:gd name="T9" fmla="*/ 4 h 9"/>
                  <a:gd name="T10" fmla="*/ 4 w 6"/>
                  <a:gd name="T11" fmla="*/ 0 h 9"/>
                </a:gdLst>
                <a:ahLst/>
                <a:cxnLst>
                  <a:cxn ang="0">
                    <a:pos x="T0" y="T1"/>
                  </a:cxn>
                  <a:cxn ang="0">
                    <a:pos x="T2" y="T3"/>
                  </a:cxn>
                  <a:cxn ang="0">
                    <a:pos x="T4" y="T5"/>
                  </a:cxn>
                  <a:cxn ang="0">
                    <a:pos x="T6" y="T7"/>
                  </a:cxn>
                  <a:cxn ang="0">
                    <a:pos x="T8" y="T9"/>
                  </a:cxn>
                  <a:cxn ang="0">
                    <a:pos x="T10" y="T11"/>
                  </a:cxn>
                </a:cxnLst>
                <a:rect l="0" t="0" r="r" b="b"/>
                <a:pathLst>
                  <a:path w="6" h="9">
                    <a:moveTo>
                      <a:pt x="4" y="0"/>
                    </a:moveTo>
                    <a:lnTo>
                      <a:pt x="6" y="0"/>
                    </a:lnTo>
                    <a:lnTo>
                      <a:pt x="4" y="5"/>
                    </a:lnTo>
                    <a:lnTo>
                      <a:pt x="2" y="9"/>
                    </a:lnTo>
                    <a:lnTo>
                      <a:pt x="0" y="4"/>
                    </a:lnTo>
                    <a:lnTo>
                      <a:pt x="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4" name="Freeform 123">
                <a:extLst>
                  <a:ext uri="{FF2B5EF4-FFF2-40B4-BE49-F238E27FC236}">
                    <a16:creationId xmlns:a16="http://schemas.microsoft.com/office/drawing/2014/main" id="{2A972C20-8969-2C13-8526-1FBB2A811DDA}"/>
                  </a:ext>
                </a:extLst>
              </p:cNvPr>
              <p:cNvSpPr>
                <a:spLocks/>
              </p:cNvSpPr>
              <p:nvPr/>
            </p:nvSpPr>
            <p:spPr bwMode="auto">
              <a:xfrm>
                <a:off x="7292975" y="3712270"/>
                <a:ext cx="55563" cy="39706"/>
              </a:xfrm>
              <a:custGeom>
                <a:avLst/>
                <a:gdLst>
                  <a:gd name="T0" fmla="*/ 22 w 35"/>
                  <a:gd name="T1" fmla="*/ 0 h 25"/>
                  <a:gd name="T2" fmla="*/ 33 w 35"/>
                  <a:gd name="T3" fmla="*/ 4 h 25"/>
                  <a:gd name="T4" fmla="*/ 35 w 35"/>
                  <a:gd name="T5" fmla="*/ 8 h 25"/>
                  <a:gd name="T6" fmla="*/ 27 w 35"/>
                  <a:gd name="T7" fmla="*/ 19 h 25"/>
                  <a:gd name="T8" fmla="*/ 20 w 35"/>
                  <a:gd name="T9" fmla="*/ 13 h 25"/>
                  <a:gd name="T10" fmla="*/ 14 w 35"/>
                  <a:gd name="T11" fmla="*/ 17 h 25"/>
                  <a:gd name="T12" fmla="*/ 10 w 35"/>
                  <a:gd name="T13" fmla="*/ 25 h 25"/>
                  <a:gd name="T14" fmla="*/ 0 w 35"/>
                  <a:gd name="T15" fmla="*/ 23 h 25"/>
                  <a:gd name="T16" fmla="*/ 0 w 35"/>
                  <a:gd name="T17" fmla="*/ 13 h 25"/>
                  <a:gd name="T18" fmla="*/ 10 w 35"/>
                  <a:gd name="T19" fmla="*/ 6 h 25"/>
                  <a:gd name="T20" fmla="*/ 18 w 35"/>
                  <a:gd name="T21" fmla="*/ 6 h 25"/>
                  <a:gd name="T22" fmla="*/ 22 w 35"/>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25">
                    <a:moveTo>
                      <a:pt x="22" y="0"/>
                    </a:moveTo>
                    <a:lnTo>
                      <a:pt x="33" y="4"/>
                    </a:lnTo>
                    <a:lnTo>
                      <a:pt x="35" y="8"/>
                    </a:lnTo>
                    <a:lnTo>
                      <a:pt x="27" y="19"/>
                    </a:lnTo>
                    <a:lnTo>
                      <a:pt x="20" y="13"/>
                    </a:lnTo>
                    <a:lnTo>
                      <a:pt x="14" y="17"/>
                    </a:lnTo>
                    <a:lnTo>
                      <a:pt x="10" y="25"/>
                    </a:lnTo>
                    <a:lnTo>
                      <a:pt x="0" y="23"/>
                    </a:lnTo>
                    <a:lnTo>
                      <a:pt x="0" y="13"/>
                    </a:lnTo>
                    <a:lnTo>
                      <a:pt x="10" y="6"/>
                    </a:lnTo>
                    <a:lnTo>
                      <a:pt x="18" y="6"/>
                    </a:lnTo>
                    <a:lnTo>
                      <a:pt x="2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5" name="Freeform 125">
                <a:extLst>
                  <a:ext uri="{FF2B5EF4-FFF2-40B4-BE49-F238E27FC236}">
                    <a16:creationId xmlns:a16="http://schemas.microsoft.com/office/drawing/2014/main" id="{2630E9C7-E4F5-6513-67FE-D1DC3EDCBD58}"/>
                  </a:ext>
                </a:extLst>
              </p:cNvPr>
              <p:cNvSpPr>
                <a:spLocks/>
              </p:cNvSpPr>
              <p:nvPr/>
            </p:nvSpPr>
            <p:spPr bwMode="auto">
              <a:xfrm>
                <a:off x="5078413" y="3678917"/>
                <a:ext cx="52388" cy="27000"/>
              </a:xfrm>
              <a:custGeom>
                <a:avLst/>
                <a:gdLst>
                  <a:gd name="T0" fmla="*/ 33 w 33"/>
                  <a:gd name="T1" fmla="*/ 0 h 17"/>
                  <a:gd name="T2" fmla="*/ 24 w 33"/>
                  <a:gd name="T3" fmla="*/ 7 h 17"/>
                  <a:gd name="T4" fmla="*/ 25 w 33"/>
                  <a:gd name="T5" fmla="*/ 9 h 17"/>
                  <a:gd name="T6" fmla="*/ 25 w 33"/>
                  <a:gd name="T7" fmla="*/ 11 h 17"/>
                  <a:gd name="T8" fmla="*/ 10 w 33"/>
                  <a:gd name="T9" fmla="*/ 17 h 17"/>
                  <a:gd name="T10" fmla="*/ 4 w 33"/>
                  <a:gd name="T11" fmla="*/ 15 h 17"/>
                  <a:gd name="T12" fmla="*/ 0 w 33"/>
                  <a:gd name="T13" fmla="*/ 9 h 17"/>
                  <a:gd name="T14" fmla="*/ 8 w 33"/>
                  <a:gd name="T15" fmla="*/ 9 h 17"/>
                  <a:gd name="T16" fmla="*/ 10 w 33"/>
                  <a:gd name="T17" fmla="*/ 9 h 17"/>
                  <a:gd name="T18" fmla="*/ 14 w 33"/>
                  <a:gd name="T19" fmla="*/ 7 h 17"/>
                  <a:gd name="T20" fmla="*/ 10 w 33"/>
                  <a:gd name="T21" fmla="*/ 9 h 17"/>
                  <a:gd name="T22" fmla="*/ 8 w 33"/>
                  <a:gd name="T23" fmla="*/ 9 h 17"/>
                  <a:gd name="T24" fmla="*/ 10 w 33"/>
                  <a:gd name="T25" fmla="*/ 7 h 17"/>
                  <a:gd name="T26" fmla="*/ 10 w 33"/>
                  <a:gd name="T27" fmla="*/ 6 h 17"/>
                  <a:gd name="T28" fmla="*/ 20 w 33"/>
                  <a:gd name="T29" fmla="*/ 6 h 17"/>
                  <a:gd name="T30" fmla="*/ 33 w 33"/>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 h="17">
                    <a:moveTo>
                      <a:pt x="33" y="0"/>
                    </a:moveTo>
                    <a:lnTo>
                      <a:pt x="24" y="7"/>
                    </a:lnTo>
                    <a:lnTo>
                      <a:pt x="25" y="9"/>
                    </a:lnTo>
                    <a:lnTo>
                      <a:pt x="25" y="11"/>
                    </a:lnTo>
                    <a:lnTo>
                      <a:pt x="10" y="17"/>
                    </a:lnTo>
                    <a:lnTo>
                      <a:pt x="4" y="15"/>
                    </a:lnTo>
                    <a:lnTo>
                      <a:pt x="0" y="9"/>
                    </a:lnTo>
                    <a:lnTo>
                      <a:pt x="8" y="9"/>
                    </a:lnTo>
                    <a:lnTo>
                      <a:pt x="10" y="9"/>
                    </a:lnTo>
                    <a:lnTo>
                      <a:pt x="14" y="7"/>
                    </a:lnTo>
                    <a:lnTo>
                      <a:pt x="10" y="9"/>
                    </a:lnTo>
                    <a:lnTo>
                      <a:pt x="8" y="9"/>
                    </a:lnTo>
                    <a:lnTo>
                      <a:pt x="10" y="7"/>
                    </a:lnTo>
                    <a:lnTo>
                      <a:pt x="10" y="6"/>
                    </a:lnTo>
                    <a:lnTo>
                      <a:pt x="20" y="6"/>
                    </a:lnTo>
                    <a:lnTo>
                      <a:pt x="3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6" name="Freeform 127">
                <a:extLst>
                  <a:ext uri="{FF2B5EF4-FFF2-40B4-BE49-F238E27FC236}">
                    <a16:creationId xmlns:a16="http://schemas.microsoft.com/office/drawing/2014/main" id="{E4E8227A-CD29-357D-5BCC-FB34550FD61E}"/>
                  </a:ext>
                </a:extLst>
              </p:cNvPr>
              <p:cNvSpPr>
                <a:spLocks/>
              </p:cNvSpPr>
              <p:nvPr/>
            </p:nvSpPr>
            <p:spPr bwMode="auto">
              <a:xfrm>
                <a:off x="4887913" y="3678917"/>
                <a:ext cx="60325" cy="20647"/>
              </a:xfrm>
              <a:custGeom>
                <a:avLst/>
                <a:gdLst>
                  <a:gd name="T0" fmla="*/ 2 w 38"/>
                  <a:gd name="T1" fmla="*/ 0 h 13"/>
                  <a:gd name="T2" fmla="*/ 9 w 38"/>
                  <a:gd name="T3" fmla="*/ 6 h 13"/>
                  <a:gd name="T4" fmla="*/ 21 w 38"/>
                  <a:gd name="T5" fmla="*/ 6 h 13"/>
                  <a:gd name="T6" fmla="*/ 30 w 38"/>
                  <a:gd name="T7" fmla="*/ 6 h 13"/>
                  <a:gd name="T8" fmla="*/ 30 w 38"/>
                  <a:gd name="T9" fmla="*/ 7 h 13"/>
                  <a:gd name="T10" fmla="*/ 38 w 38"/>
                  <a:gd name="T11" fmla="*/ 6 h 13"/>
                  <a:gd name="T12" fmla="*/ 36 w 38"/>
                  <a:gd name="T13" fmla="*/ 11 h 13"/>
                  <a:gd name="T14" fmla="*/ 17 w 38"/>
                  <a:gd name="T15" fmla="*/ 13 h 13"/>
                  <a:gd name="T16" fmla="*/ 17 w 38"/>
                  <a:gd name="T17" fmla="*/ 9 h 13"/>
                  <a:gd name="T18" fmla="*/ 0 w 38"/>
                  <a:gd name="T19" fmla="*/ 6 h 13"/>
                  <a:gd name="T20" fmla="*/ 2 w 38"/>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3">
                    <a:moveTo>
                      <a:pt x="2" y="0"/>
                    </a:moveTo>
                    <a:lnTo>
                      <a:pt x="9" y="6"/>
                    </a:lnTo>
                    <a:lnTo>
                      <a:pt x="21" y="6"/>
                    </a:lnTo>
                    <a:lnTo>
                      <a:pt x="30" y="6"/>
                    </a:lnTo>
                    <a:lnTo>
                      <a:pt x="30" y="7"/>
                    </a:lnTo>
                    <a:lnTo>
                      <a:pt x="38" y="6"/>
                    </a:lnTo>
                    <a:lnTo>
                      <a:pt x="36" y="11"/>
                    </a:lnTo>
                    <a:lnTo>
                      <a:pt x="17" y="13"/>
                    </a:lnTo>
                    <a:lnTo>
                      <a:pt x="17" y="9"/>
                    </a:lnTo>
                    <a:lnTo>
                      <a:pt x="0" y="6"/>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7" name="Freeform 129">
                <a:extLst>
                  <a:ext uri="{FF2B5EF4-FFF2-40B4-BE49-F238E27FC236}">
                    <a16:creationId xmlns:a16="http://schemas.microsoft.com/office/drawing/2014/main" id="{142725E3-2E79-40CE-ED9F-3E250D0E18DC}"/>
                  </a:ext>
                </a:extLst>
              </p:cNvPr>
              <p:cNvSpPr>
                <a:spLocks/>
              </p:cNvSpPr>
              <p:nvPr/>
            </p:nvSpPr>
            <p:spPr bwMode="auto">
              <a:xfrm>
                <a:off x="4640263" y="3613801"/>
                <a:ext cx="69850" cy="39706"/>
              </a:xfrm>
              <a:custGeom>
                <a:avLst/>
                <a:gdLst>
                  <a:gd name="T0" fmla="*/ 44 w 44"/>
                  <a:gd name="T1" fmla="*/ 0 h 25"/>
                  <a:gd name="T2" fmla="*/ 39 w 44"/>
                  <a:gd name="T3" fmla="*/ 14 h 25"/>
                  <a:gd name="T4" fmla="*/ 40 w 44"/>
                  <a:gd name="T5" fmla="*/ 18 h 25"/>
                  <a:gd name="T6" fmla="*/ 39 w 44"/>
                  <a:gd name="T7" fmla="*/ 25 h 25"/>
                  <a:gd name="T8" fmla="*/ 27 w 44"/>
                  <a:gd name="T9" fmla="*/ 20 h 25"/>
                  <a:gd name="T10" fmla="*/ 19 w 44"/>
                  <a:gd name="T11" fmla="*/ 18 h 25"/>
                  <a:gd name="T12" fmla="*/ 0 w 44"/>
                  <a:gd name="T13" fmla="*/ 10 h 25"/>
                  <a:gd name="T14" fmla="*/ 4 w 44"/>
                  <a:gd name="T15" fmla="*/ 2 h 25"/>
                  <a:gd name="T16" fmla="*/ 19 w 44"/>
                  <a:gd name="T17" fmla="*/ 4 h 25"/>
                  <a:gd name="T18" fmla="*/ 35 w 44"/>
                  <a:gd name="T19" fmla="*/ 2 h 25"/>
                  <a:gd name="T20" fmla="*/ 44 w 44"/>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25">
                    <a:moveTo>
                      <a:pt x="44" y="0"/>
                    </a:moveTo>
                    <a:lnTo>
                      <a:pt x="39" y="14"/>
                    </a:lnTo>
                    <a:lnTo>
                      <a:pt x="40" y="18"/>
                    </a:lnTo>
                    <a:lnTo>
                      <a:pt x="39" y="25"/>
                    </a:lnTo>
                    <a:lnTo>
                      <a:pt x="27" y="20"/>
                    </a:lnTo>
                    <a:lnTo>
                      <a:pt x="19" y="18"/>
                    </a:lnTo>
                    <a:lnTo>
                      <a:pt x="0" y="10"/>
                    </a:lnTo>
                    <a:lnTo>
                      <a:pt x="4" y="2"/>
                    </a:lnTo>
                    <a:lnTo>
                      <a:pt x="19" y="4"/>
                    </a:lnTo>
                    <a:lnTo>
                      <a:pt x="35" y="2"/>
                    </a:lnTo>
                    <a:lnTo>
                      <a:pt x="4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8" name="Freeform 131">
                <a:extLst>
                  <a:ext uri="{FF2B5EF4-FFF2-40B4-BE49-F238E27FC236}">
                    <a16:creationId xmlns:a16="http://schemas.microsoft.com/office/drawing/2014/main" id="{99E05148-99F4-9F69-5897-FA239736A646}"/>
                  </a:ext>
                </a:extLst>
              </p:cNvPr>
              <p:cNvSpPr>
                <a:spLocks/>
              </p:cNvSpPr>
              <p:nvPr/>
            </p:nvSpPr>
            <p:spPr bwMode="auto">
              <a:xfrm>
                <a:off x="4549776" y="3537566"/>
                <a:ext cx="36513" cy="58765"/>
              </a:xfrm>
              <a:custGeom>
                <a:avLst/>
                <a:gdLst>
                  <a:gd name="T0" fmla="*/ 13 w 23"/>
                  <a:gd name="T1" fmla="*/ 0 h 37"/>
                  <a:gd name="T2" fmla="*/ 23 w 23"/>
                  <a:gd name="T3" fmla="*/ 12 h 37"/>
                  <a:gd name="T4" fmla="*/ 19 w 23"/>
                  <a:gd name="T5" fmla="*/ 33 h 37"/>
                  <a:gd name="T6" fmla="*/ 13 w 23"/>
                  <a:gd name="T7" fmla="*/ 31 h 37"/>
                  <a:gd name="T8" fmla="*/ 7 w 23"/>
                  <a:gd name="T9" fmla="*/ 37 h 37"/>
                  <a:gd name="T10" fmla="*/ 2 w 23"/>
                  <a:gd name="T11" fmla="*/ 33 h 37"/>
                  <a:gd name="T12" fmla="*/ 2 w 23"/>
                  <a:gd name="T13" fmla="*/ 12 h 37"/>
                  <a:gd name="T14" fmla="*/ 0 w 23"/>
                  <a:gd name="T15" fmla="*/ 2 h 37"/>
                  <a:gd name="T16" fmla="*/ 5 w 23"/>
                  <a:gd name="T17" fmla="*/ 4 h 37"/>
                  <a:gd name="T18" fmla="*/ 13 w 23"/>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7">
                    <a:moveTo>
                      <a:pt x="13" y="0"/>
                    </a:moveTo>
                    <a:lnTo>
                      <a:pt x="23" y="12"/>
                    </a:lnTo>
                    <a:lnTo>
                      <a:pt x="19" y="33"/>
                    </a:lnTo>
                    <a:lnTo>
                      <a:pt x="13" y="31"/>
                    </a:lnTo>
                    <a:lnTo>
                      <a:pt x="7" y="37"/>
                    </a:lnTo>
                    <a:lnTo>
                      <a:pt x="2" y="33"/>
                    </a:lnTo>
                    <a:lnTo>
                      <a:pt x="2" y="12"/>
                    </a:lnTo>
                    <a:lnTo>
                      <a:pt x="0" y="2"/>
                    </a:lnTo>
                    <a:lnTo>
                      <a:pt x="5" y="4"/>
                    </a:lnTo>
                    <a:lnTo>
                      <a:pt x="1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19" name="Freeform 133">
                <a:extLst>
                  <a:ext uri="{FF2B5EF4-FFF2-40B4-BE49-F238E27FC236}">
                    <a16:creationId xmlns:a16="http://schemas.microsoft.com/office/drawing/2014/main" id="{446FC463-4B78-83B4-2990-D7D84F6A6672}"/>
                  </a:ext>
                </a:extLst>
              </p:cNvPr>
              <p:cNvSpPr>
                <a:spLocks/>
              </p:cNvSpPr>
              <p:nvPr/>
            </p:nvSpPr>
            <p:spPr bwMode="auto">
              <a:xfrm>
                <a:off x="7229475" y="3532801"/>
                <a:ext cx="277813" cy="262056"/>
              </a:xfrm>
              <a:custGeom>
                <a:avLst/>
                <a:gdLst>
                  <a:gd name="T0" fmla="*/ 165 w 175"/>
                  <a:gd name="T1" fmla="*/ 0 h 165"/>
                  <a:gd name="T2" fmla="*/ 175 w 175"/>
                  <a:gd name="T3" fmla="*/ 23 h 165"/>
                  <a:gd name="T4" fmla="*/ 175 w 175"/>
                  <a:gd name="T5" fmla="*/ 36 h 165"/>
                  <a:gd name="T6" fmla="*/ 161 w 175"/>
                  <a:gd name="T7" fmla="*/ 53 h 165"/>
                  <a:gd name="T8" fmla="*/ 161 w 175"/>
                  <a:gd name="T9" fmla="*/ 59 h 165"/>
                  <a:gd name="T10" fmla="*/ 161 w 175"/>
                  <a:gd name="T11" fmla="*/ 69 h 165"/>
                  <a:gd name="T12" fmla="*/ 156 w 175"/>
                  <a:gd name="T13" fmla="*/ 80 h 165"/>
                  <a:gd name="T14" fmla="*/ 158 w 175"/>
                  <a:gd name="T15" fmla="*/ 90 h 165"/>
                  <a:gd name="T16" fmla="*/ 152 w 175"/>
                  <a:gd name="T17" fmla="*/ 101 h 165"/>
                  <a:gd name="T18" fmla="*/ 133 w 175"/>
                  <a:gd name="T19" fmla="*/ 107 h 165"/>
                  <a:gd name="T20" fmla="*/ 110 w 175"/>
                  <a:gd name="T21" fmla="*/ 109 h 165"/>
                  <a:gd name="T22" fmla="*/ 88 w 175"/>
                  <a:gd name="T23" fmla="*/ 126 h 165"/>
                  <a:gd name="T24" fmla="*/ 79 w 175"/>
                  <a:gd name="T25" fmla="*/ 121 h 165"/>
                  <a:gd name="T26" fmla="*/ 79 w 175"/>
                  <a:gd name="T27" fmla="*/ 109 h 165"/>
                  <a:gd name="T28" fmla="*/ 54 w 175"/>
                  <a:gd name="T29" fmla="*/ 113 h 165"/>
                  <a:gd name="T30" fmla="*/ 39 w 175"/>
                  <a:gd name="T31" fmla="*/ 119 h 165"/>
                  <a:gd name="T32" fmla="*/ 21 w 175"/>
                  <a:gd name="T33" fmla="*/ 119 h 165"/>
                  <a:gd name="T34" fmla="*/ 37 w 175"/>
                  <a:gd name="T35" fmla="*/ 132 h 165"/>
                  <a:gd name="T36" fmla="*/ 27 w 175"/>
                  <a:gd name="T37" fmla="*/ 159 h 165"/>
                  <a:gd name="T38" fmla="*/ 17 w 175"/>
                  <a:gd name="T39" fmla="*/ 165 h 165"/>
                  <a:gd name="T40" fmla="*/ 12 w 175"/>
                  <a:gd name="T41" fmla="*/ 159 h 165"/>
                  <a:gd name="T42" fmla="*/ 14 w 175"/>
                  <a:gd name="T43" fmla="*/ 145 h 165"/>
                  <a:gd name="T44" fmla="*/ 6 w 175"/>
                  <a:gd name="T45" fmla="*/ 140 h 165"/>
                  <a:gd name="T46" fmla="*/ 0 w 175"/>
                  <a:gd name="T47" fmla="*/ 130 h 165"/>
                  <a:gd name="T48" fmla="*/ 14 w 175"/>
                  <a:gd name="T49" fmla="*/ 124 h 165"/>
                  <a:gd name="T50" fmla="*/ 21 w 175"/>
                  <a:gd name="T51" fmla="*/ 115 h 165"/>
                  <a:gd name="T52" fmla="*/ 35 w 175"/>
                  <a:gd name="T53" fmla="*/ 107 h 165"/>
                  <a:gd name="T54" fmla="*/ 44 w 175"/>
                  <a:gd name="T55" fmla="*/ 98 h 165"/>
                  <a:gd name="T56" fmla="*/ 73 w 175"/>
                  <a:gd name="T57" fmla="*/ 92 h 165"/>
                  <a:gd name="T58" fmla="*/ 88 w 175"/>
                  <a:gd name="T59" fmla="*/ 96 h 165"/>
                  <a:gd name="T60" fmla="*/ 102 w 175"/>
                  <a:gd name="T61" fmla="*/ 67 h 165"/>
                  <a:gd name="T62" fmla="*/ 111 w 175"/>
                  <a:gd name="T63" fmla="*/ 73 h 165"/>
                  <a:gd name="T64" fmla="*/ 131 w 175"/>
                  <a:gd name="T65" fmla="*/ 57 h 165"/>
                  <a:gd name="T66" fmla="*/ 140 w 175"/>
                  <a:gd name="T67" fmla="*/ 51 h 165"/>
                  <a:gd name="T68" fmla="*/ 148 w 175"/>
                  <a:gd name="T69" fmla="*/ 32 h 165"/>
                  <a:gd name="T70" fmla="*/ 146 w 175"/>
                  <a:gd name="T71" fmla="*/ 13 h 165"/>
                  <a:gd name="T72" fmla="*/ 152 w 175"/>
                  <a:gd name="T73" fmla="*/ 3 h 165"/>
                  <a:gd name="T74" fmla="*/ 165 w 175"/>
                  <a:gd name="T75"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5" h="165">
                    <a:moveTo>
                      <a:pt x="165" y="0"/>
                    </a:moveTo>
                    <a:lnTo>
                      <a:pt x="175" y="23"/>
                    </a:lnTo>
                    <a:lnTo>
                      <a:pt x="175" y="36"/>
                    </a:lnTo>
                    <a:lnTo>
                      <a:pt x="161" y="53"/>
                    </a:lnTo>
                    <a:lnTo>
                      <a:pt x="161" y="59"/>
                    </a:lnTo>
                    <a:lnTo>
                      <a:pt x="161" y="69"/>
                    </a:lnTo>
                    <a:lnTo>
                      <a:pt x="156" y="80"/>
                    </a:lnTo>
                    <a:lnTo>
                      <a:pt x="158" y="90"/>
                    </a:lnTo>
                    <a:lnTo>
                      <a:pt x="152" y="101"/>
                    </a:lnTo>
                    <a:lnTo>
                      <a:pt x="133" y="107"/>
                    </a:lnTo>
                    <a:lnTo>
                      <a:pt x="110" y="109"/>
                    </a:lnTo>
                    <a:lnTo>
                      <a:pt x="88" y="126"/>
                    </a:lnTo>
                    <a:lnTo>
                      <a:pt x="79" y="121"/>
                    </a:lnTo>
                    <a:lnTo>
                      <a:pt x="79" y="109"/>
                    </a:lnTo>
                    <a:lnTo>
                      <a:pt x="54" y="113"/>
                    </a:lnTo>
                    <a:lnTo>
                      <a:pt x="39" y="119"/>
                    </a:lnTo>
                    <a:lnTo>
                      <a:pt x="21" y="119"/>
                    </a:lnTo>
                    <a:lnTo>
                      <a:pt x="37" y="132"/>
                    </a:lnTo>
                    <a:lnTo>
                      <a:pt x="27" y="159"/>
                    </a:lnTo>
                    <a:lnTo>
                      <a:pt x="17" y="165"/>
                    </a:lnTo>
                    <a:lnTo>
                      <a:pt x="12" y="159"/>
                    </a:lnTo>
                    <a:lnTo>
                      <a:pt x="14" y="145"/>
                    </a:lnTo>
                    <a:lnTo>
                      <a:pt x="6" y="140"/>
                    </a:lnTo>
                    <a:lnTo>
                      <a:pt x="0" y="130"/>
                    </a:lnTo>
                    <a:lnTo>
                      <a:pt x="14" y="124"/>
                    </a:lnTo>
                    <a:lnTo>
                      <a:pt x="21" y="115"/>
                    </a:lnTo>
                    <a:lnTo>
                      <a:pt x="35" y="107"/>
                    </a:lnTo>
                    <a:lnTo>
                      <a:pt x="44" y="98"/>
                    </a:lnTo>
                    <a:lnTo>
                      <a:pt x="73" y="92"/>
                    </a:lnTo>
                    <a:lnTo>
                      <a:pt x="88" y="96"/>
                    </a:lnTo>
                    <a:lnTo>
                      <a:pt x="102" y="67"/>
                    </a:lnTo>
                    <a:lnTo>
                      <a:pt x="111" y="73"/>
                    </a:lnTo>
                    <a:lnTo>
                      <a:pt x="131" y="57"/>
                    </a:lnTo>
                    <a:lnTo>
                      <a:pt x="140" y="51"/>
                    </a:lnTo>
                    <a:lnTo>
                      <a:pt x="148" y="32"/>
                    </a:lnTo>
                    <a:lnTo>
                      <a:pt x="146" y="13"/>
                    </a:lnTo>
                    <a:lnTo>
                      <a:pt x="152" y="3"/>
                    </a:lnTo>
                    <a:lnTo>
                      <a:pt x="16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0" name="Freeform 135">
                <a:extLst>
                  <a:ext uri="{FF2B5EF4-FFF2-40B4-BE49-F238E27FC236}">
                    <a16:creationId xmlns:a16="http://schemas.microsoft.com/office/drawing/2014/main" id="{FE5A1C2F-701E-CCB3-DEE2-9CAD8EA5A78A}"/>
                  </a:ext>
                </a:extLst>
              </p:cNvPr>
              <p:cNvSpPr>
                <a:spLocks/>
              </p:cNvSpPr>
              <p:nvPr/>
            </p:nvSpPr>
            <p:spPr bwMode="auto">
              <a:xfrm>
                <a:off x="4554538" y="3489920"/>
                <a:ext cx="22225" cy="42882"/>
              </a:xfrm>
              <a:custGeom>
                <a:avLst/>
                <a:gdLst>
                  <a:gd name="T0" fmla="*/ 12 w 14"/>
                  <a:gd name="T1" fmla="*/ 0 h 27"/>
                  <a:gd name="T2" fmla="*/ 14 w 14"/>
                  <a:gd name="T3" fmla="*/ 13 h 27"/>
                  <a:gd name="T4" fmla="*/ 10 w 14"/>
                  <a:gd name="T5" fmla="*/ 27 h 27"/>
                  <a:gd name="T6" fmla="*/ 4 w 14"/>
                  <a:gd name="T7" fmla="*/ 23 h 27"/>
                  <a:gd name="T8" fmla="*/ 0 w 14"/>
                  <a:gd name="T9" fmla="*/ 11 h 27"/>
                  <a:gd name="T10" fmla="*/ 4 w 14"/>
                  <a:gd name="T11" fmla="*/ 6 h 27"/>
                  <a:gd name="T12" fmla="*/ 12 w 14"/>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14" h="27">
                    <a:moveTo>
                      <a:pt x="12" y="0"/>
                    </a:moveTo>
                    <a:lnTo>
                      <a:pt x="14" y="13"/>
                    </a:lnTo>
                    <a:lnTo>
                      <a:pt x="10" y="27"/>
                    </a:lnTo>
                    <a:lnTo>
                      <a:pt x="4" y="23"/>
                    </a:lnTo>
                    <a:lnTo>
                      <a:pt x="0" y="11"/>
                    </a:lnTo>
                    <a:lnTo>
                      <a:pt x="4" y="6"/>
                    </a:lnTo>
                    <a:lnTo>
                      <a:pt x="1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1" name="Freeform 138">
                <a:extLst>
                  <a:ext uri="{FF2B5EF4-FFF2-40B4-BE49-F238E27FC236}">
                    <a16:creationId xmlns:a16="http://schemas.microsoft.com/office/drawing/2014/main" id="{6902956A-8C7C-13EA-68DB-75FC992F290A}"/>
                  </a:ext>
                </a:extLst>
              </p:cNvPr>
              <p:cNvSpPr>
                <a:spLocks/>
              </p:cNvSpPr>
              <p:nvPr/>
            </p:nvSpPr>
            <p:spPr bwMode="auto">
              <a:xfrm>
                <a:off x="7458075" y="3420038"/>
                <a:ext cx="128588" cy="106411"/>
              </a:xfrm>
              <a:custGeom>
                <a:avLst/>
                <a:gdLst>
                  <a:gd name="T0" fmla="*/ 31 w 81"/>
                  <a:gd name="T1" fmla="*/ 0 h 67"/>
                  <a:gd name="T2" fmla="*/ 48 w 81"/>
                  <a:gd name="T3" fmla="*/ 19 h 67"/>
                  <a:gd name="T4" fmla="*/ 58 w 81"/>
                  <a:gd name="T5" fmla="*/ 25 h 67"/>
                  <a:gd name="T6" fmla="*/ 67 w 81"/>
                  <a:gd name="T7" fmla="*/ 26 h 67"/>
                  <a:gd name="T8" fmla="*/ 77 w 81"/>
                  <a:gd name="T9" fmla="*/ 21 h 67"/>
                  <a:gd name="T10" fmla="*/ 81 w 81"/>
                  <a:gd name="T11" fmla="*/ 38 h 67"/>
                  <a:gd name="T12" fmla="*/ 60 w 81"/>
                  <a:gd name="T13" fmla="*/ 44 h 67"/>
                  <a:gd name="T14" fmla="*/ 48 w 81"/>
                  <a:gd name="T15" fmla="*/ 61 h 67"/>
                  <a:gd name="T16" fmla="*/ 25 w 81"/>
                  <a:gd name="T17" fmla="*/ 48 h 67"/>
                  <a:gd name="T18" fmla="*/ 19 w 81"/>
                  <a:gd name="T19" fmla="*/ 67 h 67"/>
                  <a:gd name="T20" fmla="*/ 2 w 81"/>
                  <a:gd name="T21" fmla="*/ 67 h 67"/>
                  <a:gd name="T22" fmla="*/ 0 w 81"/>
                  <a:gd name="T23" fmla="*/ 50 h 67"/>
                  <a:gd name="T24" fmla="*/ 8 w 81"/>
                  <a:gd name="T25" fmla="*/ 38 h 67"/>
                  <a:gd name="T26" fmla="*/ 21 w 81"/>
                  <a:gd name="T27" fmla="*/ 36 h 67"/>
                  <a:gd name="T28" fmla="*/ 27 w 81"/>
                  <a:gd name="T29" fmla="*/ 13 h 67"/>
                  <a:gd name="T30" fmla="*/ 31 w 81"/>
                  <a:gd name="T31"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 h="67">
                    <a:moveTo>
                      <a:pt x="31" y="0"/>
                    </a:moveTo>
                    <a:lnTo>
                      <a:pt x="48" y="19"/>
                    </a:lnTo>
                    <a:lnTo>
                      <a:pt x="58" y="25"/>
                    </a:lnTo>
                    <a:lnTo>
                      <a:pt x="67" y="26"/>
                    </a:lnTo>
                    <a:lnTo>
                      <a:pt x="77" y="21"/>
                    </a:lnTo>
                    <a:lnTo>
                      <a:pt x="81" y="38"/>
                    </a:lnTo>
                    <a:lnTo>
                      <a:pt x="60" y="44"/>
                    </a:lnTo>
                    <a:lnTo>
                      <a:pt x="48" y="61"/>
                    </a:lnTo>
                    <a:lnTo>
                      <a:pt x="25" y="48"/>
                    </a:lnTo>
                    <a:lnTo>
                      <a:pt x="19" y="67"/>
                    </a:lnTo>
                    <a:lnTo>
                      <a:pt x="2" y="67"/>
                    </a:lnTo>
                    <a:lnTo>
                      <a:pt x="0" y="50"/>
                    </a:lnTo>
                    <a:lnTo>
                      <a:pt x="8" y="38"/>
                    </a:lnTo>
                    <a:lnTo>
                      <a:pt x="21" y="36"/>
                    </a:lnTo>
                    <a:lnTo>
                      <a:pt x="27" y="13"/>
                    </a:lnTo>
                    <a:lnTo>
                      <a:pt x="3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2" name="Freeform 151">
                <a:extLst>
                  <a:ext uri="{FF2B5EF4-FFF2-40B4-BE49-F238E27FC236}">
                    <a16:creationId xmlns:a16="http://schemas.microsoft.com/office/drawing/2014/main" id="{54860D2F-587B-75F1-1B18-F5AD7B0D2B66}"/>
                  </a:ext>
                </a:extLst>
              </p:cNvPr>
              <p:cNvSpPr>
                <a:spLocks/>
              </p:cNvSpPr>
              <p:nvPr/>
            </p:nvSpPr>
            <p:spPr bwMode="auto">
              <a:xfrm>
                <a:off x="7497762" y="3162747"/>
                <a:ext cx="69850" cy="247762"/>
              </a:xfrm>
              <a:custGeom>
                <a:avLst/>
                <a:gdLst>
                  <a:gd name="T0" fmla="*/ 15 w 44"/>
                  <a:gd name="T1" fmla="*/ 0 h 156"/>
                  <a:gd name="T2" fmla="*/ 19 w 44"/>
                  <a:gd name="T3" fmla="*/ 16 h 156"/>
                  <a:gd name="T4" fmla="*/ 23 w 44"/>
                  <a:gd name="T5" fmla="*/ 31 h 156"/>
                  <a:gd name="T6" fmla="*/ 23 w 44"/>
                  <a:gd name="T7" fmla="*/ 50 h 156"/>
                  <a:gd name="T8" fmla="*/ 29 w 44"/>
                  <a:gd name="T9" fmla="*/ 69 h 156"/>
                  <a:gd name="T10" fmla="*/ 44 w 44"/>
                  <a:gd name="T11" fmla="*/ 102 h 156"/>
                  <a:gd name="T12" fmla="*/ 23 w 44"/>
                  <a:gd name="T13" fmla="*/ 94 h 156"/>
                  <a:gd name="T14" fmla="*/ 13 w 44"/>
                  <a:gd name="T15" fmla="*/ 123 h 156"/>
                  <a:gd name="T16" fmla="*/ 27 w 44"/>
                  <a:gd name="T17" fmla="*/ 139 h 156"/>
                  <a:gd name="T18" fmla="*/ 27 w 44"/>
                  <a:gd name="T19" fmla="*/ 152 h 156"/>
                  <a:gd name="T20" fmla="*/ 17 w 44"/>
                  <a:gd name="T21" fmla="*/ 141 h 156"/>
                  <a:gd name="T22" fmla="*/ 8 w 44"/>
                  <a:gd name="T23" fmla="*/ 156 h 156"/>
                  <a:gd name="T24" fmla="*/ 6 w 44"/>
                  <a:gd name="T25" fmla="*/ 141 h 156"/>
                  <a:gd name="T26" fmla="*/ 8 w 44"/>
                  <a:gd name="T27" fmla="*/ 123 h 156"/>
                  <a:gd name="T28" fmla="*/ 6 w 44"/>
                  <a:gd name="T29" fmla="*/ 104 h 156"/>
                  <a:gd name="T30" fmla="*/ 10 w 44"/>
                  <a:gd name="T31" fmla="*/ 91 h 156"/>
                  <a:gd name="T32" fmla="*/ 10 w 44"/>
                  <a:gd name="T33" fmla="*/ 66 h 156"/>
                  <a:gd name="T34" fmla="*/ 0 w 44"/>
                  <a:gd name="T35" fmla="*/ 46 h 156"/>
                  <a:gd name="T36" fmla="*/ 2 w 44"/>
                  <a:gd name="T37" fmla="*/ 22 h 156"/>
                  <a:gd name="T38" fmla="*/ 15 w 44"/>
                  <a:gd name="T39" fmla="*/ 14 h 156"/>
                  <a:gd name="T40" fmla="*/ 10 w 44"/>
                  <a:gd name="T41" fmla="*/ 4 h 156"/>
                  <a:gd name="T42" fmla="*/ 15 w 44"/>
                  <a:gd name="T4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 h="156">
                    <a:moveTo>
                      <a:pt x="15" y="0"/>
                    </a:moveTo>
                    <a:lnTo>
                      <a:pt x="19" y="16"/>
                    </a:lnTo>
                    <a:lnTo>
                      <a:pt x="23" y="31"/>
                    </a:lnTo>
                    <a:lnTo>
                      <a:pt x="23" y="50"/>
                    </a:lnTo>
                    <a:lnTo>
                      <a:pt x="29" y="69"/>
                    </a:lnTo>
                    <a:lnTo>
                      <a:pt x="44" y="102"/>
                    </a:lnTo>
                    <a:lnTo>
                      <a:pt x="23" y="94"/>
                    </a:lnTo>
                    <a:lnTo>
                      <a:pt x="13" y="123"/>
                    </a:lnTo>
                    <a:lnTo>
                      <a:pt x="27" y="139"/>
                    </a:lnTo>
                    <a:lnTo>
                      <a:pt x="27" y="152"/>
                    </a:lnTo>
                    <a:lnTo>
                      <a:pt x="17" y="141"/>
                    </a:lnTo>
                    <a:lnTo>
                      <a:pt x="8" y="156"/>
                    </a:lnTo>
                    <a:lnTo>
                      <a:pt x="6" y="141"/>
                    </a:lnTo>
                    <a:lnTo>
                      <a:pt x="8" y="123"/>
                    </a:lnTo>
                    <a:lnTo>
                      <a:pt x="6" y="104"/>
                    </a:lnTo>
                    <a:lnTo>
                      <a:pt x="10" y="91"/>
                    </a:lnTo>
                    <a:lnTo>
                      <a:pt x="10" y="66"/>
                    </a:lnTo>
                    <a:lnTo>
                      <a:pt x="0" y="46"/>
                    </a:lnTo>
                    <a:lnTo>
                      <a:pt x="2" y="22"/>
                    </a:lnTo>
                    <a:lnTo>
                      <a:pt x="15" y="14"/>
                    </a:lnTo>
                    <a:lnTo>
                      <a:pt x="10" y="4"/>
                    </a:lnTo>
                    <a:lnTo>
                      <a:pt x="1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3" name="Freeform 153">
                <a:extLst>
                  <a:ext uri="{FF2B5EF4-FFF2-40B4-BE49-F238E27FC236}">
                    <a16:creationId xmlns:a16="http://schemas.microsoft.com/office/drawing/2014/main" id="{44C2D142-9F58-E38A-C171-4B5DF7E4C79B}"/>
                  </a:ext>
                </a:extLst>
              </p:cNvPr>
              <p:cNvSpPr>
                <a:spLocks/>
              </p:cNvSpPr>
              <p:nvPr/>
            </p:nvSpPr>
            <p:spPr bwMode="auto">
              <a:xfrm>
                <a:off x="4146551" y="3142100"/>
                <a:ext cx="98425" cy="103235"/>
              </a:xfrm>
              <a:custGeom>
                <a:avLst/>
                <a:gdLst>
                  <a:gd name="T0" fmla="*/ 46 w 62"/>
                  <a:gd name="T1" fmla="*/ 0 h 65"/>
                  <a:gd name="T2" fmla="*/ 62 w 62"/>
                  <a:gd name="T3" fmla="*/ 11 h 65"/>
                  <a:gd name="T4" fmla="*/ 52 w 62"/>
                  <a:gd name="T5" fmla="*/ 25 h 65"/>
                  <a:gd name="T6" fmla="*/ 56 w 62"/>
                  <a:gd name="T7" fmla="*/ 38 h 65"/>
                  <a:gd name="T8" fmla="*/ 44 w 62"/>
                  <a:gd name="T9" fmla="*/ 56 h 65"/>
                  <a:gd name="T10" fmla="*/ 20 w 62"/>
                  <a:gd name="T11" fmla="*/ 65 h 65"/>
                  <a:gd name="T12" fmla="*/ 0 w 62"/>
                  <a:gd name="T13" fmla="*/ 63 h 65"/>
                  <a:gd name="T14" fmla="*/ 12 w 62"/>
                  <a:gd name="T15" fmla="*/ 42 h 65"/>
                  <a:gd name="T16" fmla="*/ 4 w 62"/>
                  <a:gd name="T17" fmla="*/ 25 h 65"/>
                  <a:gd name="T18" fmla="*/ 23 w 62"/>
                  <a:gd name="T19" fmla="*/ 10 h 65"/>
                  <a:gd name="T20" fmla="*/ 35 w 62"/>
                  <a:gd name="T21" fmla="*/ 0 h 65"/>
                  <a:gd name="T22" fmla="*/ 46 w 62"/>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65">
                    <a:moveTo>
                      <a:pt x="46" y="0"/>
                    </a:moveTo>
                    <a:lnTo>
                      <a:pt x="62" y="11"/>
                    </a:lnTo>
                    <a:lnTo>
                      <a:pt x="52" y="25"/>
                    </a:lnTo>
                    <a:lnTo>
                      <a:pt x="56" y="38"/>
                    </a:lnTo>
                    <a:lnTo>
                      <a:pt x="44" y="56"/>
                    </a:lnTo>
                    <a:lnTo>
                      <a:pt x="20" y="65"/>
                    </a:lnTo>
                    <a:lnTo>
                      <a:pt x="0" y="63"/>
                    </a:lnTo>
                    <a:lnTo>
                      <a:pt x="12" y="42"/>
                    </a:lnTo>
                    <a:lnTo>
                      <a:pt x="4" y="25"/>
                    </a:lnTo>
                    <a:lnTo>
                      <a:pt x="23" y="10"/>
                    </a:lnTo>
                    <a:lnTo>
                      <a:pt x="35" y="0"/>
                    </a:lnTo>
                    <a:lnTo>
                      <a:pt x="4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4" name="Freeform 155">
                <a:extLst>
                  <a:ext uri="{FF2B5EF4-FFF2-40B4-BE49-F238E27FC236}">
                    <a16:creationId xmlns:a16="http://schemas.microsoft.com/office/drawing/2014/main" id="{06559348-891E-FCBF-A93D-8D0E41747876}"/>
                  </a:ext>
                </a:extLst>
              </p:cNvPr>
              <p:cNvSpPr>
                <a:spLocks/>
              </p:cNvSpPr>
              <p:nvPr/>
            </p:nvSpPr>
            <p:spPr bwMode="auto">
              <a:xfrm>
                <a:off x="4610101" y="3111924"/>
                <a:ext cx="39688" cy="39706"/>
              </a:xfrm>
              <a:custGeom>
                <a:avLst/>
                <a:gdLst>
                  <a:gd name="T0" fmla="*/ 19 w 25"/>
                  <a:gd name="T1" fmla="*/ 0 h 25"/>
                  <a:gd name="T2" fmla="*/ 25 w 25"/>
                  <a:gd name="T3" fmla="*/ 11 h 25"/>
                  <a:gd name="T4" fmla="*/ 17 w 25"/>
                  <a:gd name="T5" fmla="*/ 25 h 25"/>
                  <a:gd name="T6" fmla="*/ 2 w 25"/>
                  <a:gd name="T7" fmla="*/ 13 h 25"/>
                  <a:gd name="T8" fmla="*/ 0 w 25"/>
                  <a:gd name="T9" fmla="*/ 7 h 25"/>
                  <a:gd name="T10" fmla="*/ 19 w 25"/>
                  <a:gd name="T11" fmla="*/ 0 h 25"/>
                </a:gdLst>
                <a:ahLst/>
                <a:cxnLst>
                  <a:cxn ang="0">
                    <a:pos x="T0" y="T1"/>
                  </a:cxn>
                  <a:cxn ang="0">
                    <a:pos x="T2" y="T3"/>
                  </a:cxn>
                  <a:cxn ang="0">
                    <a:pos x="T4" y="T5"/>
                  </a:cxn>
                  <a:cxn ang="0">
                    <a:pos x="T6" y="T7"/>
                  </a:cxn>
                  <a:cxn ang="0">
                    <a:pos x="T8" y="T9"/>
                  </a:cxn>
                  <a:cxn ang="0">
                    <a:pos x="T10" y="T11"/>
                  </a:cxn>
                </a:cxnLst>
                <a:rect l="0" t="0" r="r" b="b"/>
                <a:pathLst>
                  <a:path w="25" h="25">
                    <a:moveTo>
                      <a:pt x="19" y="0"/>
                    </a:moveTo>
                    <a:lnTo>
                      <a:pt x="25" y="11"/>
                    </a:lnTo>
                    <a:lnTo>
                      <a:pt x="17" y="25"/>
                    </a:lnTo>
                    <a:lnTo>
                      <a:pt x="2" y="13"/>
                    </a:lnTo>
                    <a:lnTo>
                      <a:pt x="0" y="7"/>
                    </a:lnTo>
                    <a:lnTo>
                      <a:pt x="1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5" name="Freeform 159">
                <a:extLst>
                  <a:ext uri="{FF2B5EF4-FFF2-40B4-BE49-F238E27FC236}">
                    <a16:creationId xmlns:a16="http://schemas.microsoft.com/office/drawing/2014/main" id="{DFA686A1-C0D5-D85E-1FB2-C2661690537C}"/>
                  </a:ext>
                </a:extLst>
              </p:cNvPr>
              <p:cNvSpPr>
                <a:spLocks/>
              </p:cNvSpPr>
              <p:nvPr/>
            </p:nvSpPr>
            <p:spPr bwMode="auto">
              <a:xfrm>
                <a:off x="4232276" y="3032513"/>
                <a:ext cx="173038" cy="265233"/>
              </a:xfrm>
              <a:custGeom>
                <a:avLst/>
                <a:gdLst>
                  <a:gd name="T0" fmla="*/ 44 w 109"/>
                  <a:gd name="T1" fmla="*/ 0 h 167"/>
                  <a:gd name="T2" fmla="*/ 29 w 109"/>
                  <a:gd name="T3" fmla="*/ 23 h 167"/>
                  <a:gd name="T4" fmla="*/ 42 w 109"/>
                  <a:gd name="T5" fmla="*/ 19 h 167"/>
                  <a:gd name="T6" fmla="*/ 60 w 109"/>
                  <a:gd name="T7" fmla="*/ 19 h 167"/>
                  <a:gd name="T8" fmla="*/ 54 w 109"/>
                  <a:gd name="T9" fmla="*/ 34 h 167"/>
                  <a:gd name="T10" fmla="*/ 42 w 109"/>
                  <a:gd name="T11" fmla="*/ 52 h 167"/>
                  <a:gd name="T12" fmla="*/ 58 w 109"/>
                  <a:gd name="T13" fmla="*/ 54 h 167"/>
                  <a:gd name="T14" fmla="*/ 58 w 109"/>
                  <a:gd name="T15" fmla="*/ 56 h 167"/>
                  <a:gd name="T16" fmla="*/ 69 w 109"/>
                  <a:gd name="T17" fmla="*/ 79 h 167"/>
                  <a:gd name="T18" fmla="*/ 79 w 109"/>
                  <a:gd name="T19" fmla="*/ 82 h 167"/>
                  <a:gd name="T20" fmla="*/ 88 w 109"/>
                  <a:gd name="T21" fmla="*/ 104 h 167"/>
                  <a:gd name="T22" fmla="*/ 92 w 109"/>
                  <a:gd name="T23" fmla="*/ 111 h 167"/>
                  <a:gd name="T24" fmla="*/ 109 w 109"/>
                  <a:gd name="T25" fmla="*/ 113 h 167"/>
                  <a:gd name="T26" fmla="*/ 108 w 109"/>
                  <a:gd name="T27" fmla="*/ 127 h 167"/>
                  <a:gd name="T28" fmla="*/ 100 w 109"/>
                  <a:gd name="T29" fmla="*/ 132 h 167"/>
                  <a:gd name="T30" fmla="*/ 106 w 109"/>
                  <a:gd name="T31" fmla="*/ 142 h 167"/>
                  <a:gd name="T32" fmla="*/ 92 w 109"/>
                  <a:gd name="T33" fmla="*/ 150 h 167"/>
                  <a:gd name="T34" fmla="*/ 73 w 109"/>
                  <a:gd name="T35" fmla="*/ 150 h 167"/>
                  <a:gd name="T36" fmla="*/ 50 w 109"/>
                  <a:gd name="T37" fmla="*/ 155 h 167"/>
                  <a:gd name="T38" fmla="*/ 44 w 109"/>
                  <a:gd name="T39" fmla="*/ 151 h 167"/>
                  <a:gd name="T40" fmla="*/ 35 w 109"/>
                  <a:gd name="T41" fmla="*/ 161 h 167"/>
                  <a:gd name="T42" fmla="*/ 21 w 109"/>
                  <a:gd name="T43" fmla="*/ 159 h 167"/>
                  <a:gd name="T44" fmla="*/ 12 w 109"/>
                  <a:gd name="T45" fmla="*/ 167 h 167"/>
                  <a:gd name="T46" fmla="*/ 6 w 109"/>
                  <a:gd name="T47" fmla="*/ 163 h 167"/>
                  <a:gd name="T48" fmla="*/ 25 w 109"/>
                  <a:gd name="T49" fmla="*/ 142 h 167"/>
                  <a:gd name="T50" fmla="*/ 37 w 109"/>
                  <a:gd name="T51" fmla="*/ 138 h 167"/>
                  <a:gd name="T52" fmla="*/ 15 w 109"/>
                  <a:gd name="T53" fmla="*/ 136 h 167"/>
                  <a:gd name="T54" fmla="*/ 12 w 109"/>
                  <a:gd name="T55" fmla="*/ 128 h 167"/>
                  <a:gd name="T56" fmla="*/ 27 w 109"/>
                  <a:gd name="T57" fmla="*/ 123 h 167"/>
                  <a:gd name="T58" fmla="*/ 19 w 109"/>
                  <a:gd name="T59" fmla="*/ 111 h 167"/>
                  <a:gd name="T60" fmla="*/ 21 w 109"/>
                  <a:gd name="T61" fmla="*/ 102 h 167"/>
                  <a:gd name="T62" fmla="*/ 42 w 109"/>
                  <a:gd name="T63" fmla="*/ 102 h 167"/>
                  <a:gd name="T64" fmla="*/ 44 w 109"/>
                  <a:gd name="T65" fmla="*/ 90 h 167"/>
                  <a:gd name="T66" fmla="*/ 35 w 109"/>
                  <a:gd name="T67" fmla="*/ 79 h 167"/>
                  <a:gd name="T68" fmla="*/ 19 w 109"/>
                  <a:gd name="T69" fmla="*/ 75 h 167"/>
                  <a:gd name="T70" fmla="*/ 15 w 109"/>
                  <a:gd name="T71" fmla="*/ 71 h 167"/>
                  <a:gd name="T72" fmla="*/ 21 w 109"/>
                  <a:gd name="T73" fmla="*/ 63 h 167"/>
                  <a:gd name="T74" fmla="*/ 15 w 109"/>
                  <a:gd name="T75" fmla="*/ 57 h 167"/>
                  <a:gd name="T76" fmla="*/ 8 w 109"/>
                  <a:gd name="T77" fmla="*/ 65 h 167"/>
                  <a:gd name="T78" fmla="*/ 8 w 109"/>
                  <a:gd name="T79" fmla="*/ 46 h 167"/>
                  <a:gd name="T80" fmla="*/ 0 w 109"/>
                  <a:gd name="T81" fmla="*/ 36 h 167"/>
                  <a:gd name="T82" fmla="*/ 6 w 109"/>
                  <a:gd name="T83" fmla="*/ 15 h 167"/>
                  <a:gd name="T84" fmla="*/ 15 w 109"/>
                  <a:gd name="T85" fmla="*/ 0 h 167"/>
                  <a:gd name="T86" fmla="*/ 27 w 109"/>
                  <a:gd name="T87" fmla="*/ 2 h 167"/>
                  <a:gd name="T88" fmla="*/ 44 w 109"/>
                  <a:gd name="T8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9" h="167">
                    <a:moveTo>
                      <a:pt x="44" y="0"/>
                    </a:moveTo>
                    <a:lnTo>
                      <a:pt x="29" y="23"/>
                    </a:lnTo>
                    <a:lnTo>
                      <a:pt x="42" y="19"/>
                    </a:lnTo>
                    <a:lnTo>
                      <a:pt x="60" y="19"/>
                    </a:lnTo>
                    <a:lnTo>
                      <a:pt x="54" y="34"/>
                    </a:lnTo>
                    <a:lnTo>
                      <a:pt x="42" y="52"/>
                    </a:lnTo>
                    <a:lnTo>
                      <a:pt x="58" y="54"/>
                    </a:lnTo>
                    <a:lnTo>
                      <a:pt x="58" y="56"/>
                    </a:lnTo>
                    <a:lnTo>
                      <a:pt x="69" y="79"/>
                    </a:lnTo>
                    <a:lnTo>
                      <a:pt x="79" y="82"/>
                    </a:lnTo>
                    <a:lnTo>
                      <a:pt x="88" y="104"/>
                    </a:lnTo>
                    <a:lnTo>
                      <a:pt x="92" y="111"/>
                    </a:lnTo>
                    <a:lnTo>
                      <a:pt x="109" y="113"/>
                    </a:lnTo>
                    <a:lnTo>
                      <a:pt x="108" y="127"/>
                    </a:lnTo>
                    <a:lnTo>
                      <a:pt x="100" y="132"/>
                    </a:lnTo>
                    <a:lnTo>
                      <a:pt x="106" y="142"/>
                    </a:lnTo>
                    <a:lnTo>
                      <a:pt x="92" y="150"/>
                    </a:lnTo>
                    <a:lnTo>
                      <a:pt x="73" y="150"/>
                    </a:lnTo>
                    <a:lnTo>
                      <a:pt x="50" y="155"/>
                    </a:lnTo>
                    <a:lnTo>
                      <a:pt x="44" y="151"/>
                    </a:lnTo>
                    <a:lnTo>
                      <a:pt x="35" y="161"/>
                    </a:lnTo>
                    <a:lnTo>
                      <a:pt x="21" y="159"/>
                    </a:lnTo>
                    <a:lnTo>
                      <a:pt x="12" y="167"/>
                    </a:lnTo>
                    <a:lnTo>
                      <a:pt x="6" y="163"/>
                    </a:lnTo>
                    <a:lnTo>
                      <a:pt x="25" y="142"/>
                    </a:lnTo>
                    <a:lnTo>
                      <a:pt x="37" y="138"/>
                    </a:lnTo>
                    <a:lnTo>
                      <a:pt x="15" y="136"/>
                    </a:lnTo>
                    <a:lnTo>
                      <a:pt x="12" y="128"/>
                    </a:lnTo>
                    <a:lnTo>
                      <a:pt x="27" y="123"/>
                    </a:lnTo>
                    <a:lnTo>
                      <a:pt x="19" y="111"/>
                    </a:lnTo>
                    <a:lnTo>
                      <a:pt x="21" y="102"/>
                    </a:lnTo>
                    <a:lnTo>
                      <a:pt x="42" y="102"/>
                    </a:lnTo>
                    <a:lnTo>
                      <a:pt x="44" y="90"/>
                    </a:lnTo>
                    <a:lnTo>
                      <a:pt x="35" y="79"/>
                    </a:lnTo>
                    <a:lnTo>
                      <a:pt x="19" y="75"/>
                    </a:lnTo>
                    <a:lnTo>
                      <a:pt x="15" y="71"/>
                    </a:lnTo>
                    <a:lnTo>
                      <a:pt x="21" y="63"/>
                    </a:lnTo>
                    <a:lnTo>
                      <a:pt x="15" y="57"/>
                    </a:lnTo>
                    <a:lnTo>
                      <a:pt x="8" y="65"/>
                    </a:lnTo>
                    <a:lnTo>
                      <a:pt x="8" y="46"/>
                    </a:lnTo>
                    <a:lnTo>
                      <a:pt x="0" y="36"/>
                    </a:lnTo>
                    <a:lnTo>
                      <a:pt x="6" y="15"/>
                    </a:lnTo>
                    <a:lnTo>
                      <a:pt x="15" y="0"/>
                    </a:lnTo>
                    <a:lnTo>
                      <a:pt x="27" y="2"/>
                    </a:lnTo>
                    <a:lnTo>
                      <a:pt x="4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6" name="Freeform 167">
                <a:extLst>
                  <a:ext uri="{FF2B5EF4-FFF2-40B4-BE49-F238E27FC236}">
                    <a16:creationId xmlns:a16="http://schemas.microsoft.com/office/drawing/2014/main" id="{D677D760-B758-8878-C3E6-5D741E0A600A}"/>
                  </a:ext>
                </a:extLst>
              </p:cNvPr>
              <p:cNvSpPr>
                <a:spLocks/>
              </p:cNvSpPr>
              <p:nvPr/>
            </p:nvSpPr>
            <p:spPr bwMode="auto">
              <a:xfrm>
                <a:off x="3830638" y="2757751"/>
                <a:ext cx="236538" cy="109588"/>
              </a:xfrm>
              <a:custGeom>
                <a:avLst/>
                <a:gdLst>
                  <a:gd name="T0" fmla="*/ 113 w 149"/>
                  <a:gd name="T1" fmla="*/ 0 h 69"/>
                  <a:gd name="T2" fmla="*/ 136 w 149"/>
                  <a:gd name="T3" fmla="*/ 2 h 69"/>
                  <a:gd name="T4" fmla="*/ 132 w 149"/>
                  <a:gd name="T5" fmla="*/ 17 h 69"/>
                  <a:gd name="T6" fmla="*/ 149 w 149"/>
                  <a:gd name="T7" fmla="*/ 33 h 69"/>
                  <a:gd name="T8" fmla="*/ 132 w 149"/>
                  <a:gd name="T9" fmla="*/ 50 h 69"/>
                  <a:gd name="T10" fmla="*/ 92 w 149"/>
                  <a:gd name="T11" fmla="*/ 65 h 69"/>
                  <a:gd name="T12" fmla="*/ 78 w 149"/>
                  <a:gd name="T13" fmla="*/ 69 h 69"/>
                  <a:gd name="T14" fmla="*/ 61 w 149"/>
                  <a:gd name="T15" fmla="*/ 65 h 69"/>
                  <a:gd name="T16" fmla="*/ 21 w 149"/>
                  <a:gd name="T17" fmla="*/ 60 h 69"/>
                  <a:gd name="T18" fmla="*/ 36 w 149"/>
                  <a:gd name="T19" fmla="*/ 50 h 69"/>
                  <a:gd name="T20" fmla="*/ 4 w 149"/>
                  <a:gd name="T21" fmla="*/ 37 h 69"/>
                  <a:gd name="T22" fmla="*/ 29 w 149"/>
                  <a:gd name="T23" fmla="*/ 35 h 69"/>
                  <a:gd name="T24" fmla="*/ 29 w 149"/>
                  <a:gd name="T25" fmla="*/ 27 h 69"/>
                  <a:gd name="T26" fmla="*/ 0 w 149"/>
                  <a:gd name="T27" fmla="*/ 23 h 69"/>
                  <a:gd name="T28" fmla="*/ 9 w 149"/>
                  <a:gd name="T29" fmla="*/ 8 h 69"/>
                  <a:gd name="T30" fmla="*/ 30 w 149"/>
                  <a:gd name="T31" fmla="*/ 4 h 69"/>
                  <a:gd name="T32" fmla="*/ 53 w 149"/>
                  <a:gd name="T33" fmla="*/ 19 h 69"/>
                  <a:gd name="T34" fmla="*/ 73 w 149"/>
                  <a:gd name="T35" fmla="*/ 6 h 69"/>
                  <a:gd name="T36" fmla="*/ 92 w 149"/>
                  <a:gd name="T37" fmla="*/ 12 h 69"/>
                  <a:gd name="T38" fmla="*/ 113 w 149"/>
                  <a:gd name="T3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 h="69">
                    <a:moveTo>
                      <a:pt x="113" y="0"/>
                    </a:moveTo>
                    <a:lnTo>
                      <a:pt x="136" y="2"/>
                    </a:lnTo>
                    <a:lnTo>
                      <a:pt x="132" y="17"/>
                    </a:lnTo>
                    <a:lnTo>
                      <a:pt x="149" y="33"/>
                    </a:lnTo>
                    <a:lnTo>
                      <a:pt x="132" y="50"/>
                    </a:lnTo>
                    <a:lnTo>
                      <a:pt x="92" y="65"/>
                    </a:lnTo>
                    <a:lnTo>
                      <a:pt x="78" y="69"/>
                    </a:lnTo>
                    <a:lnTo>
                      <a:pt x="61" y="65"/>
                    </a:lnTo>
                    <a:lnTo>
                      <a:pt x="21" y="60"/>
                    </a:lnTo>
                    <a:lnTo>
                      <a:pt x="36" y="50"/>
                    </a:lnTo>
                    <a:lnTo>
                      <a:pt x="4" y="37"/>
                    </a:lnTo>
                    <a:lnTo>
                      <a:pt x="29" y="35"/>
                    </a:lnTo>
                    <a:lnTo>
                      <a:pt x="29" y="27"/>
                    </a:lnTo>
                    <a:lnTo>
                      <a:pt x="0" y="23"/>
                    </a:lnTo>
                    <a:lnTo>
                      <a:pt x="9" y="8"/>
                    </a:lnTo>
                    <a:lnTo>
                      <a:pt x="30" y="4"/>
                    </a:lnTo>
                    <a:lnTo>
                      <a:pt x="53" y="19"/>
                    </a:lnTo>
                    <a:lnTo>
                      <a:pt x="73" y="6"/>
                    </a:lnTo>
                    <a:lnTo>
                      <a:pt x="92" y="12"/>
                    </a:lnTo>
                    <a:lnTo>
                      <a:pt x="11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7" name="Freeform 173">
                <a:extLst>
                  <a:ext uri="{FF2B5EF4-FFF2-40B4-BE49-F238E27FC236}">
                    <a16:creationId xmlns:a16="http://schemas.microsoft.com/office/drawing/2014/main" id="{6E405D61-6164-469F-4D5D-F8054B63D12F}"/>
                  </a:ext>
                </a:extLst>
              </p:cNvPr>
              <p:cNvSpPr>
                <a:spLocks/>
              </p:cNvSpPr>
              <p:nvPr/>
            </p:nvSpPr>
            <p:spPr bwMode="auto">
              <a:xfrm>
                <a:off x="8320087" y="2562401"/>
                <a:ext cx="82550" cy="31764"/>
              </a:xfrm>
              <a:custGeom>
                <a:avLst/>
                <a:gdLst>
                  <a:gd name="T0" fmla="*/ 19 w 52"/>
                  <a:gd name="T1" fmla="*/ 0 h 20"/>
                  <a:gd name="T2" fmla="*/ 33 w 52"/>
                  <a:gd name="T3" fmla="*/ 0 h 20"/>
                  <a:gd name="T4" fmla="*/ 52 w 52"/>
                  <a:gd name="T5" fmla="*/ 10 h 20"/>
                  <a:gd name="T6" fmla="*/ 50 w 52"/>
                  <a:gd name="T7" fmla="*/ 12 h 20"/>
                  <a:gd name="T8" fmla="*/ 37 w 52"/>
                  <a:gd name="T9" fmla="*/ 18 h 20"/>
                  <a:gd name="T10" fmla="*/ 19 w 52"/>
                  <a:gd name="T11" fmla="*/ 20 h 20"/>
                  <a:gd name="T12" fmla="*/ 4 w 52"/>
                  <a:gd name="T13" fmla="*/ 20 h 20"/>
                  <a:gd name="T14" fmla="*/ 0 w 52"/>
                  <a:gd name="T15" fmla="*/ 12 h 20"/>
                  <a:gd name="T16" fmla="*/ 19 w 52"/>
                  <a:gd name="T17" fmla="*/ 2 h 20"/>
                  <a:gd name="T18" fmla="*/ 19 w 52"/>
                  <a:gd name="T1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20">
                    <a:moveTo>
                      <a:pt x="19" y="0"/>
                    </a:moveTo>
                    <a:lnTo>
                      <a:pt x="33" y="0"/>
                    </a:lnTo>
                    <a:lnTo>
                      <a:pt x="52" y="10"/>
                    </a:lnTo>
                    <a:lnTo>
                      <a:pt x="50" y="12"/>
                    </a:lnTo>
                    <a:lnTo>
                      <a:pt x="37" y="18"/>
                    </a:lnTo>
                    <a:lnTo>
                      <a:pt x="19" y="20"/>
                    </a:lnTo>
                    <a:lnTo>
                      <a:pt x="4" y="20"/>
                    </a:lnTo>
                    <a:lnTo>
                      <a:pt x="0" y="12"/>
                    </a:lnTo>
                    <a:lnTo>
                      <a:pt x="19" y="2"/>
                    </a:lnTo>
                    <a:lnTo>
                      <a:pt x="1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8" name="Freeform 187">
                <a:extLst>
                  <a:ext uri="{FF2B5EF4-FFF2-40B4-BE49-F238E27FC236}">
                    <a16:creationId xmlns:a16="http://schemas.microsoft.com/office/drawing/2014/main" id="{E64CEA71-951A-39C5-AE25-2E39B4D584F5}"/>
                  </a:ext>
                </a:extLst>
              </p:cNvPr>
              <p:cNvSpPr>
                <a:spLocks/>
              </p:cNvSpPr>
              <p:nvPr/>
            </p:nvSpPr>
            <p:spPr bwMode="auto">
              <a:xfrm>
                <a:off x="7461250" y="2468695"/>
                <a:ext cx="82550" cy="27000"/>
              </a:xfrm>
              <a:custGeom>
                <a:avLst/>
                <a:gdLst>
                  <a:gd name="T0" fmla="*/ 31 w 52"/>
                  <a:gd name="T1" fmla="*/ 0 h 17"/>
                  <a:gd name="T2" fmla="*/ 50 w 52"/>
                  <a:gd name="T3" fmla="*/ 9 h 17"/>
                  <a:gd name="T4" fmla="*/ 52 w 52"/>
                  <a:gd name="T5" fmla="*/ 17 h 17"/>
                  <a:gd name="T6" fmla="*/ 31 w 52"/>
                  <a:gd name="T7" fmla="*/ 17 h 17"/>
                  <a:gd name="T8" fmla="*/ 2 w 52"/>
                  <a:gd name="T9" fmla="*/ 13 h 17"/>
                  <a:gd name="T10" fmla="*/ 0 w 52"/>
                  <a:gd name="T11" fmla="*/ 11 h 17"/>
                  <a:gd name="T12" fmla="*/ 13 w 52"/>
                  <a:gd name="T13" fmla="*/ 2 h 17"/>
                  <a:gd name="T14" fmla="*/ 31 w 52"/>
                  <a:gd name="T15" fmla="*/ 0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7">
                    <a:moveTo>
                      <a:pt x="31" y="0"/>
                    </a:moveTo>
                    <a:lnTo>
                      <a:pt x="50" y="9"/>
                    </a:lnTo>
                    <a:lnTo>
                      <a:pt x="52" y="17"/>
                    </a:lnTo>
                    <a:lnTo>
                      <a:pt x="31" y="17"/>
                    </a:lnTo>
                    <a:lnTo>
                      <a:pt x="2" y="13"/>
                    </a:lnTo>
                    <a:lnTo>
                      <a:pt x="0" y="11"/>
                    </a:lnTo>
                    <a:lnTo>
                      <a:pt x="13" y="2"/>
                    </a:lnTo>
                    <a:lnTo>
                      <a:pt x="3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29" name="Freeform 193">
                <a:extLst>
                  <a:ext uri="{FF2B5EF4-FFF2-40B4-BE49-F238E27FC236}">
                    <a16:creationId xmlns:a16="http://schemas.microsoft.com/office/drawing/2014/main" id="{66B2687A-DA09-9EA2-9ECC-E3847476A4E6}"/>
                  </a:ext>
                </a:extLst>
              </p:cNvPr>
              <p:cNvSpPr>
                <a:spLocks/>
              </p:cNvSpPr>
              <p:nvPr/>
            </p:nvSpPr>
            <p:spPr bwMode="auto">
              <a:xfrm>
                <a:off x="7597775" y="2395637"/>
                <a:ext cx="104775" cy="36530"/>
              </a:xfrm>
              <a:custGeom>
                <a:avLst/>
                <a:gdLst>
                  <a:gd name="T0" fmla="*/ 4 w 66"/>
                  <a:gd name="T1" fmla="*/ 0 h 23"/>
                  <a:gd name="T2" fmla="*/ 31 w 66"/>
                  <a:gd name="T3" fmla="*/ 6 h 23"/>
                  <a:gd name="T4" fmla="*/ 66 w 66"/>
                  <a:gd name="T5" fmla="*/ 11 h 23"/>
                  <a:gd name="T6" fmla="*/ 50 w 66"/>
                  <a:gd name="T7" fmla="*/ 23 h 23"/>
                  <a:gd name="T8" fmla="*/ 27 w 66"/>
                  <a:gd name="T9" fmla="*/ 19 h 23"/>
                  <a:gd name="T10" fmla="*/ 0 w 66"/>
                  <a:gd name="T11" fmla="*/ 9 h 23"/>
                  <a:gd name="T12" fmla="*/ 4 w 66"/>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66" h="23">
                    <a:moveTo>
                      <a:pt x="4" y="0"/>
                    </a:moveTo>
                    <a:lnTo>
                      <a:pt x="31" y="6"/>
                    </a:lnTo>
                    <a:lnTo>
                      <a:pt x="66" y="11"/>
                    </a:lnTo>
                    <a:lnTo>
                      <a:pt x="50" y="23"/>
                    </a:lnTo>
                    <a:lnTo>
                      <a:pt x="27" y="19"/>
                    </a:lnTo>
                    <a:lnTo>
                      <a:pt x="0" y="9"/>
                    </a:lnTo>
                    <a:lnTo>
                      <a:pt x="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0" name="Freeform 197">
                <a:extLst>
                  <a:ext uri="{FF2B5EF4-FFF2-40B4-BE49-F238E27FC236}">
                    <a16:creationId xmlns:a16="http://schemas.microsoft.com/office/drawing/2014/main" id="{B4A141CF-ACE7-45D8-059A-E01ED02121FD}"/>
                  </a:ext>
                </a:extLst>
              </p:cNvPr>
              <p:cNvSpPr>
                <a:spLocks/>
              </p:cNvSpPr>
              <p:nvPr/>
            </p:nvSpPr>
            <p:spPr bwMode="auto">
              <a:xfrm>
                <a:off x="7397750" y="2367049"/>
                <a:ext cx="179388" cy="68294"/>
              </a:xfrm>
              <a:custGeom>
                <a:avLst/>
                <a:gdLst>
                  <a:gd name="T0" fmla="*/ 25 w 113"/>
                  <a:gd name="T1" fmla="*/ 0 h 43"/>
                  <a:gd name="T2" fmla="*/ 61 w 113"/>
                  <a:gd name="T3" fmla="*/ 0 h 43"/>
                  <a:gd name="T4" fmla="*/ 113 w 113"/>
                  <a:gd name="T5" fmla="*/ 16 h 43"/>
                  <a:gd name="T6" fmla="*/ 101 w 113"/>
                  <a:gd name="T7" fmla="*/ 37 h 43"/>
                  <a:gd name="T8" fmla="*/ 50 w 113"/>
                  <a:gd name="T9" fmla="*/ 37 h 43"/>
                  <a:gd name="T10" fmla="*/ 27 w 113"/>
                  <a:gd name="T11" fmla="*/ 43 h 43"/>
                  <a:gd name="T12" fmla="*/ 0 w 113"/>
                  <a:gd name="T13" fmla="*/ 25 h 43"/>
                  <a:gd name="T14" fmla="*/ 7 w 113"/>
                  <a:gd name="T15" fmla="*/ 4 h 43"/>
                  <a:gd name="T16" fmla="*/ 25 w 113"/>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 h="43">
                    <a:moveTo>
                      <a:pt x="25" y="0"/>
                    </a:moveTo>
                    <a:lnTo>
                      <a:pt x="61" y="0"/>
                    </a:lnTo>
                    <a:lnTo>
                      <a:pt x="113" y="16"/>
                    </a:lnTo>
                    <a:lnTo>
                      <a:pt x="101" y="37"/>
                    </a:lnTo>
                    <a:lnTo>
                      <a:pt x="50" y="37"/>
                    </a:lnTo>
                    <a:lnTo>
                      <a:pt x="27" y="43"/>
                    </a:lnTo>
                    <a:lnTo>
                      <a:pt x="0" y="25"/>
                    </a:lnTo>
                    <a:lnTo>
                      <a:pt x="7" y="4"/>
                    </a:lnTo>
                    <a:lnTo>
                      <a:pt x="2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1" name="Freeform 203">
                <a:extLst>
                  <a:ext uri="{FF2B5EF4-FFF2-40B4-BE49-F238E27FC236}">
                    <a16:creationId xmlns:a16="http://schemas.microsoft.com/office/drawing/2014/main" id="{29D58216-127A-193C-A4E2-C407549A9BEB}"/>
                  </a:ext>
                </a:extLst>
              </p:cNvPr>
              <p:cNvSpPr>
                <a:spLocks/>
              </p:cNvSpPr>
              <p:nvPr/>
            </p:nvSpPr>
            <p:spPr bwMode="auto">
              <a:xfrm>
                <a:off x="5505451" y="2328932"/>
                <a:ext cx="387350" cy="273173"/>
              </a:xfrm>
              <a:custGeom>
                <a:avLst/>
                <a:gdLst>
                  <a:gd name="T0" fmla="*/ 234 w 244"/>
                  <a:gd name="T1" fmla="*/ 0 h 172"/>
                  <a:gd name="T2" fmla="*/ 244 w 244"/>
                  <a:gd name="T3" fmla="*/ 13 h 172"/>
                  <a:gd name="T4" fmla="*/ 234 w 244"/>
                  <a:gd name="T5" fmla="*/ 23 h 172"/>
                  <a:gd name="T6" fmla="*/ 184 w 244"/>
                  <a:gd name="T7" fmla="*/ 34 h 172"/>
                  <a:gd name="T8" fmla="*/ 142 w 244"/>
                  <a:gd name="T9" fmla="*/ 49 h 172"/>
                  <a:gd name="T10" fmla="*/ 98 w 244"/>
                  <a:gd name="T11" fmla="*/ 74 h 172"/>
                  <a:gd name="T12" fmla="*/ 77 w 244"/>
                  <a:gd name="T13" fmla="*/ 101 h 172"/>
                  <a:gd name="T14" fmla="*/ 56 w 244"/>
                  <a:gd name="T15" fmla="*/ 128 h 172"/>
                  <a:gd name="T16" fmla="*/ 58 w 244"/>
                  <a:gd name="T17" fmla="*/ 149 h 172"/>
                  <a:gd name="T18" fmla="*/ 85 w 244"/>
                  <a:gd name="T19" fmla="*/ 168 h 172"/>
                  <a:gd name="T20" fmla="*/ 77 w 244"/>
                  <a:gd name="T21" fmla="*/ 172 h 172"/>
                  <a:gd name="T22" fmla="*/ 31 w 244"/>
                  <a:gd name="T23" fmla="*/ 168 h 172"/>
                  <a:gd name="T24" fmla="*/ 29 w 244"/>
                  <a:gd name="T25" fmla="*/ 157 h 172"/>
                  <a:gd name="T26" fmla="*/ 2 w 244"/>
                  <a:gd name="T27" fmla="*/ 151 h 172"/>
                  <a:gd name="T28" fmla="*/ 0 w 244"/>
                  <a:gd name="T29" fmla="*/ 136 h 172"/>
                  <a:gd name="T30" fmla="*/ 15 w 244"/>
                  <a:gd name="T31" fmla="*/ 130 h 172"/>
                  <a:gd name="T32" fmla="*/ 14 w 244"/>
                  <a:gd name="T33" fmla="*/ 115 h 172"/>
                  <a:gd name="T34" fmla="*/ 42 w 244"/>
                  <a:gd name="T35" fmla="*/ 94 h 172"/>
                  <a:gd name="T36" fmla="*/ 29 w 244"/>
                  <a:gd name="T37" fmla="*/ 90 h 172"/>
                  <a:gd name="T38" fmla="*/ 62 w 244"/>
                  <a:gd name="T39" fmla="*/ 67 h 172"/>
                  <a:gd name="T40" fmla="*/ 58 w 244"/>
                  <a:gd name="T41" fmla="*/ 53 h 172"/>
                  <a:gd name="T42" fmla="*/ 90 w 244"/>
                  <a:gd name="T43" fmla="*/ 38 h 172"/>
                  <a:gd name="T44" fmla="*/ 134 w 244"/>
                  <a:gd name="T45" fmla="*/ 21 h 172"/>
                  <a:gd name="T46" fmla="*/ 182 w 244"/>
                  <a:gd name="T47" fmla="*/ 15 h 172"/>
                  <a:gd name="T48" fmla="*/ 205 w 244"/>
                  <a:gd name="T49" fmla="*/ 5 h 172"/>
                  <a:gd name="T50" fmla="*/ 234 w 244"/>
                  <a:gd name="T5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172">
                    <a:moveTo>
                      <a:pt x="234" y="0"/>
                    </a:moveTo>
                    <a:lnTo>
                      <a:pt x="244" y="13"/>
                    </a:lnTo>
                    <a:lnTo>
                      <a:pt x="234" y="23"/>
                    </a:lnTo>
                    <a:lnTo>
                      <a:pt x="184" y="34"/>
                    </a:lnTo>
                    <a:lnTo>
                      <a:pt x="142" y="49"/>
                    </a:lnTo>
                    <a:lnTo>
                      <a:pt x="98" y="74"/>
                    </a:lnTo>
                    <a:lnTo>
                      <a:pt x="77" y="101"/>
                    </a:lnTo>
                    <a:lnTo>
                      <a:pt x="56" y="128"/>
                    </a:lnTo>
                    <a:lnTo>
                      <a:pt x="58" y="149"/>
                    </a:lnTo>
                    <a:lnTo>
                      <a:pt x="85" y="168"/>
                    </a:lnTo>
                    <a:lnTo>
                      <a:pt x="77" y="172"/>
                    </a:lnTo>
                    <a:lnTo>
                      <a:pt x="31" y="168"/>
                    </a:lnTo>
                    <a:lnTo>
                      <a:pt x="29" y="157"/>
                    </a:lnTo>
                    <a:lnTo>
                      <a:pt x="2" y="151"/>
                    </a:lnTo>
                    <a:lnTo>
                      <a:pt x="0" y="136"/>
                    </a:lnTo>
                    <a:lnTo>
                      <a:pt x="15" y="130"/>
                    </a:lnTo>
                    <a:lnTo>
                      <a:pt x="14" y="115"/>
                    </a:lnTo>
                    <a:lnTo>
                      <a:pt x="42" y="94"/>
                    </a:lnTo>
                    <a:lnTo>
                      <a:pt x="29" y="90"/>
                    </a:lnTo>
                    <a:lnTo>
                      <a:pt x="62" y="67"/>
                    </a:lnTo>
                    <a:lnTo>
                      <a:pt x="58" y="53"/>
                    </a:lnTo>
                    <a:lnTo>
                      <a:pt x="90" y="38"/>
                    </a:lnTo>
                    <a:lnTo>
                      <a:pt x="134" y="21"/>
                    </a:lnTo>
                    <a:lnTo>
                      <a:pt x="182" y="15"/>
                    </a:lnTo>
                    <a:lnTo>
                      <a:pt x="205" y="5"/>
                    </a:lnTo>
                    <a:lnTo>
                      <a:pt x="23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2" name="Freeform 210">
                <a:extLst>
                  <a:ext uri="{FF2B5EF4-FFF2-40B4-BE49-F238E27FC236}">
                    <a16:creationId xmlns:a16="http://schemas.microsoft.com/office/drawing/2014/main" id="{FCE184D2-FC97-75DE-92B8-8BC731F495A3}"/>
                  </a:ext>
                </a:extLst>
              </p:cNvPr>
              <p:cNvSpPr>
                <a:spLocks/>
              </p:cNvSpPr>
              <p:nvPr/>
            </p:nvSpPr>
            <p:spPr bwMode="auto">
              <a:xfrm>
                <a:off x="3979863" y="2292403"/>
                <a:ext cx="4592637" cy="3014437"/>
              </a:xfrm>
              <a:custGeom>
                <a:avLst/>
                <a:gdLst/>
                <a:ahLst/>
                <a:cxnLst/>
                <a:rect l="l" t="t" r="r" b="b"/>
                <a:pathLst>
                  <a:path w="4592637" h="3014437">
                    <a:moveTo>
                      <a:pt x="1519229" y="1084753"/>
                    </a:moveTo>
                    <a:lnTo>
                      <a:pt x="1492251" y="1099040"/>
                    </a:lnTo>
                    <a:lnTo>
                      <a:pt x="1476374" y="1102218"/>
                    </a:lnTo>
                    <a:lnTo>
                      <a:pt x="1465255" y="1121287"/>
                    </a:lnTo>
                    <a:lnTo>
                      <a:pt x="1443035" y="1127643"/>
                    </a:lnTo>
                    <a:lnTo>
                      <a:pt x="1422400" y="1154642"/>
                    </a:lnTo>
                    <a:lnTo>
                      <a:pt x="1439863" y="1178463"/>
                    </a:lnTo>
                    <a:lnTo>
                      <a:pt x="1436691" y="1197504"/>
                    </a:lnTo>
                    <a:lnTo>
                      <a:pt x="1462083" y="1230859"/>
                    </a:lnTo>
                    <a:lnTo>
                      <a:pt x="1476374" y="1243571"/>
                    </a:lnTo>
                    <a:lnTo>
                      <a:pt x="1485907" y="1261037"/>
                    </a:lnTo>
                    <a:lnTo>
                      <a:pt x="1495423" y="1264215"/>
                    </a:lnTo>
                    <a:lnTo>
                      <a:pt x="1501784" y="1267393"/>
                    </a:lnTo>
                    <a:lnTo>
                      <a:pt x="1485907" y="1270571"/>
                    </a:lnTo>
                    <a:lnTo>
                      <a:pt x="1479546" y="1291214"/>
                    </a:lnTo>
                    <a:lnTo>
                      <a:pt x="1476374" y="1300748"/>
                    </a:lnTo>
                    <a:lnTo>
                      <a:pt x="1471617" y="1307104"/>
                    </a:lnTo>
                    <a:lnTo>
                      <a:pt x="1471617" y="1319816"/>
                    </a:lnTo>
                    <a:lnTo>
                      <a:pt x="1476374" y="1337282"/>
                    </a:lnTo>
                    <a:lnTo>
                      <a:pt x="1495423" y="1343638"/>
                    </a:lnTo>
                    <a:lnTo>
                      <a:pt x="1511300" y="1356350"/>
                    </a:lnTo>
                    <a:lnTo>
                      <a:pt x="1544639" y="1361103"/>
                    </a:lnTo>
                    <a:lnTo>
                      <a:pt x="1577979" y="1353172"/>
                    </a:lnTo>
                    <a:lnTo>
                      <a:pt x="1581151" y="1349994"/>
                    </a:lnTo>
                    <a:lnTo>
                      <a:pt x="1574807" y="1330926"/>
                    </a:lnTo>
                    <a:lnTo>
                      <a:pt x="1577979" y="1303926"/>
                    </a:lnTo>
                    <a:lnTo>
                      <a:pt x="1562102" y="1294392"/>
                    </a:lnTo>
                    <a:lnTo>
                      <a:pt x="1568446" y="1276927"/>
                    </a:lnTo>
                    <a:lnTo>
                      <a:pt x="1552569" y="1273749"/>
                    </a:lnTo>
                    <a:cubicBezTo>
                      <a:pt x="1553626" y="1266343"/>
                      <a:pt x="1554701" y="1258909"/>
                      <a:pt x="1555758" y="1251503"/>
                    </a:cubicBezTo>
                    <a:lnTo>
                      <a:pt x="1577979" y="1261037"/>
                    </a:lnTo>
                    <a:lnTo>
                      <a:pt x="1598613" y="1248352"/>
                    </a:lnTo>
                    <a:lnTo>
                      <a:pt x="1584322" y="1234037"/>
                    </a:lnTo>
                    <a:lnTo>
                      <a:pt x="1574807" y="1221353"/>
                    </a:lnTo>
                    <a:lnTo>
                      <a:pt x="1555758" y="1227681"/>
                    </a:lnTo>
                    <a:lnTo>
                      <a:pt x="1555758" y="1245174"/>
                    </a:lnTo>
                    <a:lnTo>
                      <a:pt x="1549397" y="1230859"/>
                    </a:lnTo>
                    <a:lnTo>
                      <a:pt x="1549397" y="1224503"/>
                    </a:lnTo>
                    <a:lnTo>
                      <a:pt x="1552569" y="1211819"/>
                    </a:lnTo>
                    <a:lnTo>
                      <a:pt x="1549397" y="1200682"/>
                    </a:lnTo>
                    <a:lnTo>
                      <a:pt x="1522419" y="1194354"/>
                    </a:lnTo>
                    <a:lnTo>
                      <a:pt x="1512886" y="1167354"/>
                    </a:lnTo>
                    <a:lnTo>
                      <a:pt x="1501784" y="1164176"/>
                    </a:lnTo>
                    <a:lnTo>
                      <a:pt x="1501784" y="1154642"/>
                    </a:lnTo>
                    <a:lnTo>
                      <a:pt x="1522419" y="1157820"/>
                    </a:lnTo>
                    <a:lnTo>
                      <a:pt x="1522419" y="1135574"/>
                    </a:lnTo>
                    <a:lnTo>
                      <a:pt x="1541467" y="1130821"/>
                    </a:lnTo>
                    <a:lnTo>
                      <a:pt x="1558930" y="1135574"/>
                    </a:lnTo>
                    <a:lnTo>
                      <a:pt x="1565274" y="1108574"/>
                    </a:lnTo>
                    <a:lnTo>
                      <a:pt x="1558930" y="1091109"/>
                    </a:lnTo>
                    <a:lnTo>
                      <a:pt x="1538296" y="1094287"/>
                    </a:lnTo>
                    <a:close/>
                    <a:moveTo>
                      <a:pt x="2695419" y="0"/>
                    </a:moveTo>
                    <a:cubicBezTo>
                      <a:pt x="2707819" y="5728"/>
                      <a:pt x="2719760" y="11756"/>
                      <a:pt x="2732160" y="17484"/>
                    </a:cubicBezTo>
                    <a:cubicBezTo>
                      <a:pt x="2722975" y="21704"/>
                      <a:pt x="2714249" y="25924"/>
                      <a:pt x="2705063" y="30144"/>
                    </a:cubicBezTo>
                    <a:lnTo>
                      <a:pt x="2752827" y="36475"/>
                    </a:lnTo>
                    <a:cubicBezTo>
                      <a:pt x="2755123" y="43408"/>
                      <a:pt x="2756960" y="50341"/>
                      <a:pt x="2759256" y="57274"/>
                    </a:cubicBezTo>
                    <a:cubicBezTo>
                      <a:pt x="2766605" y="53959"/>
                      <a:pt x="2773953" y="50944"/>
                      <a:pt x="2781301" y="47628"/>
                    </a:cubicBezTo>
                    <a:lnTo>
                      <a:pt x="2844679" y="47628"/>
                    </a:lnTo>
                    <a:lnTo>
                      <a:pt x="2893821" y="72950"/>
                    </a:lnTo>
                    <a:lnTo>
                      <a:pt x="2914488" y="87419"/>
                    </a:lnTo>
                    <a:cubicBezTo>
                      <a:pt x="2911273" y="95859"/>
                      <a:pt x="2908517" y="104300"/>
                      <a:pt x="2905302" y="112740"/>
                    </a:cubicBezTo>
                    <a:lnTo>
                      <a:pt x="2881421" y="123893"/>
                    </a:lnTo>
                    <a:lnTo>
                      <a:pt x="2824013" y="149215"/>
                    </a:lnTo>
                    <a:lnTo>
                      <a:pt x="2808398" y="160368"/>
                    </a:lnTo>
                    <a:lnTo>
                      <a:pt x="2832279" y="166698"/>
                    </a:lnTo>
                    <a:lnTo>
                      <a:pt x="2868561" y="179359"/>
                    </a:lnTo>
                    <a:cubicBezTo>
                      <a:pt x="2874991" y="176345"/>
                      <a:pt x="2881421" y="173029"/>
                      <a:pt x="2887850" y="170014"/>
                    </a:cubicBezTo>
                    <a:cubicBezTo>
                      <a:pt x="2891065" y="179058"/>
                      <a:pt x="2893821" y="187800"/>
                      <a:pt x="2897036" y="196843"/>
                    </a:cubicBezTo>
                    <a:cubicBezTo>
                      <a:pt x="2900710" y="193226"/>
                      <a:pt x="2904843" y="189307"/>
                      <a:pt x="2908517" y="185689"/>
                    </a:cubicBezTo>
                    <a:lnTo>
                      <a:pt x="2941584" y="179359"/>
                    </a:lnTo>
                    <a:lnTo>
                      <a:pt x="3014607" y="185689"/>
                    </a:lnTo>
                    <a:cubicBezTo>
                      <a:pt x="3015526" y="192623"/>
                      <a:pt x="3016903" y="199556"/>
                      <a:pt x="3017822" y="206489"/>
                    </a:cubicBezTo>
                    <a:lnTo>
                      <a:pt x="3112889" y="212819"/>
                    </a:lnTo>
                    <a:lnTo>
                      <a:pt x="3112889" y="179359"/>
                    </a:lnTo>
                    <a:lnTo>
                      <a:pt x="3162490" y="189005"/>
                    </a:lnTo>
                    <a:lnTo>
                      <a:pt x="3195557" y="189005"/>
                    </a:lnTo>
                    <a:lnTo>
                      <a:pt x="3232298" y="209504"/>
                    </a:lnTo>
                    <a:lnTo>
                      <a:pt x="3243320" y="236633"/>
                    </a:lnTo>
                    <a:cubicBezTo>
                      <a:pt x="3238728" y="242964"/>
                      <a:pt x="3233676" y="249294"/>
                      <a:pt x="3229083" y="255624"/>
                    </a:cubicBezTo>
                    <a:cubicBezTo>
                      <a:pt x="3238268" y="265572"/>
                      <a:pt x="3246995" y="275821"/>
                      <a:pt x="3256180" y="285769"/>
                    </a:cubicBezTo>
                    <a:cubicBezTo>
                      <a:pt x="3267202" y="291195"/>
                      <a:pt x="3278224" y="296319"/>
                      <a:pt x="3289247" y="301745"/>
                    </a:cubicBezTo>
                    <a:cubicBezTo>
                      <a:pt x="3296595" y="287577"/>
                      <a:pt x="3304402" y="273108"/>
                      <a:pt x="3311751" y="258940"/>
                    </a:cubicBezTo>
                    <a:cubicBezTo>
                      <a:pt x="3323692" y="265873"/>
                      <a:pt x="3336092" y="272505"/>
                      <a:pt x="3348033" y="279438"/>
                    </a:cubicBezTo>
                    <a:lnTo>
                      <a:pt x="3387529" y="266778"/>
                    </a:lnTo>
                    <a:cubicBezTo>
                      <a:pt x="3401307" y="272204"/>
                      <a:pt x="3415085" y="277328"/>
                      <a:pt x="3428863" y="282754"/>
                    </a:cubicBezTo>
                    <a:cubicBezTo>
                      <a:pt x="3434374" y="277328"/>
                      <a:pt x="3439426" y="272204"/>
                      <a:pt x="3444937" y="266778"/>
                    </a:cubicBezTo>
                    <a:cubicBezTo>
                      <a:pt x="3456878" y="270094"/>
                      <a:pt x="3469278" y="273108"/>
                      <a:pt x="3481219" y="276424"/>
                    </a:cubicBezTo>
                    <a:cubicBezTo>
                      <a:pt x="3476167" y="263160"/>
                      <a:pt x="3470656" y="249897"/>
                      <a:pt x="3465604" y="236633"/>
                    </a:cubicBezTo>
                    <a:cubicBezTo>
                      <a:pt x="3475249" y="230906"/>
                      <a:pt x="3484434" y="224877"/>
                      <a:pt x="3494078" y="219150"/>
                    </a:cubicBezTo>
                    <a:lnTo>
                      <a:pt x="3694317" y="242964"/>
                    </a:lnTo>
                    <a:cubicBezTo>
                      <a:pt x="3700747" y="252007"/>
                      <a:pt x="3706717" y="261050"/>
                      <a:pt x="3713147" y="270094"/>
                    </a:cubicBezTo>
                    <a:cubicBezTo>
                      <a:pt x="3731977" y="279740"/>
                      <a:pt x="3751266" y="289085"/>
                      <a:pt x="3770096" y="298731"/>
                    </a:cubicBezTo>
                    <a:lnTo>
                      <a:pt x="3859193" y="292099"/>
                    </a:lnTo>
                    <a:lnTo>
                      <a:pt x="3905119" y="298731"/>
                    </a:lnTo>
                    <a:cubicBezTo>
                      <a:pt x="3911090" y="304458"/>
                      <a:pt x="3916601" y="310186"/>
                      <a:pt x="3922571" y="315913"/>
                    </a:cubicBezTo>
                    <a:cubicBezTo>
                      <a:pt x="3921653" y="324956"/>
                      <a:pt x="3920275" y="334000"/>
                      <a:pt x="3919357" y="343043"/>
                    </a:cubicBezTo>
                    <a:lnTo>
                      <a:pt x="3948290" y="355704"/>
                    </a:lnTo>
                    <a:cubicBezTo>
                      <a:pt x="3958394" y="352689"/>
                      <a:pt x="3968039" y="349373"/>
                      <a:pt x="3978142" y="346359"/>
                    </a:cubicBezTo>
                    <a:lnTo>
                      <a:pt x="4018098" y="346359"/>
                    </a:lnTo>
                    <a:cubicBezTo>
                      <a:pt x="4032335" y="349373"/>
                      <a:pt x="4046573" y="352689"/>
                      <a:pt x="4060810" y="355704"/>
                    </a:cubicBezTo>
                    <a:lnTo>
                      <a:pt x="4100306" y="349373"/>
                    </a:lnTo>
                    <a:cubicBezTo>
                      <a:pt x="4113166" y="360527"/>
                      <a:pt x="4125566" y="371680"/>
                      <a:pt x="4138425" y="382834"/>
                    </a:cubicBezTo>
                    <a:lnTo>
                      <a:pt x="4164144" y="374695"/>
                    </a:lnTo>
                    <a:cubicBezTo>
                      <a:pt x="4158633" y="365350"/>
                      <a:pt x="4153581" y="355704"/>
                      <a:pt x="4148070" y="346359"/>
                    </a:cubicBezTo>
                    <a:lnTo>
                      <a:pt x="4157714" y="331890"/>
                    </a:lnTo>
                    <a:lnTo>
                      <a:pt x="4230737" y="343043"/>
                    </a:lnTo>
                    <a:cubicBezTo>
                      <a:pt x="4244975" y="342139"/>
                      <a:pt x="4259212" y="340933"/>
                      <a:pt x="4273449" y="340029"/>
                    </a:cubicBezTo>
                    <a:lnTo>
                      <a:pt x="4336827" y="359020"/>
                    </a:lnTo>
                    <a:lnTo>
                      <a:pt x="4370354" y="374695"/>
                    </a:lnTo>
                    <a:lnTo>
                      <a:pt x="4422709" y="405140"/>
                    </a:lnTo>
                    <a:cubicBezTo>
                      <a:pt x="4441999" y="417198"/>
                      <a:pt x="4460829" y="429557"/>
                      <a:pt x="4480117" y="441615"/>
                    </a:cubicBezTo>
                    <a:cubicBezTo>
                      <a:pt x="4479199" y="449453"/>
                      <a:pt x="4477821" y="457592"/>
                      <a:pt x="4476903" y="465429"/>
                    </a:cubicBezTo>
                    <a:lnTo>
                      <a:pt x="4492517" y="474774"/>
                    </a:lnTo>
                    <a:cubicBezTo>
                      <a:pt x="4491599" y="465731"/>
                      <a:pt x="4490221" y="456989"/>
                      <a:pt x="4489303" y="447945"/>
                    </a:cubicBezTo>
                    <a:lnTo>
                      <a:pt x="4551303" y="452769"/>
                    </a:lnTo>
                    <a:cubicBezTo>
                      <a:pt x="4565081" y="464223"/>
                      <a:pt x="4578859" y="475980"/>
                      <a:pt x="4592637" y="487435"/>
                    </a:cubicBezTo>
                    <a:cubicBezTo>
                      <a:pt x="4585748" y="493162"/>
                      <a:pt x="4578859" y="499191"/>
                      <a:pt x="4571970" y="504918"/>
                    </a:cubicBezTo>
                    <a:cubicBezTo>
                      <a:pt x="4560029" y="506124"/>
                      <a:pt x="4547629" y="507028"/>
                      <a:pt x="4535689" y="508234"/>
                    </a:cubicBezTo>
                    <a:lnTo>
                      <a:pt x="4535689" y="541694"/>
                    </a:lnTo>
                    <a:cubicBezTo>
                      <a:pt x="4531555" y="543805"/>
                      <a:pt x="4526963" y="545915"/>
                      <a:pt x="4522829" y="548025"/>
                    </a:cubicBezTo>
                    <a:lnTo>
                      <a:pt x="4505377" y="548025"/>
                    </a:lnTo>
                    <a:lnTo>
                      <a:pt x="4486088" y="535364"/>
                    </a:lnTo>
                    <a:lnTo>
                      <a:pt x="4459451" y="524211"/>
                    </a:lnTo>
                    <a:cubicBezTo>
                      <a:pt x="4457154" y="518785"/>
                      <a:pt x="4455317" y="513660"/>
                      <a:pt x="4453021" y="508234"/>
                    </a:cubicBezTo>
                    <a:cubicBezTo>
                      <a:pt x="4445213" y="507028"/>
                      <a:pt x="4436947" y="506124"/>
                      <a:pt x="4429139" y="504918"/>
                    </a:cubicBezTo>
                    <a:cubicBezTo>
                      <a:pt x="4420873" y="506124"/>
                      <a:pt x="4412147" y="507028"/>
                      <a:pt x="4403880" y="508234"/>
                    </a:cubicBezTo>
                    <a:cubicBezTo>
                      <a:pt x="4400206" y="504014"/>
                      <a:pt x="4396072" y="499794"/>
                      <a:pt x="4392398" y="495574"/>
                    </a:cubicBezTo>
                    <a:cubicBezTo>
                      <a:pt x="4394695" y="490750"/>
                      <a:pt x="4396532" y="485927"/>
                      <a:pt x="4398828" y="481104"/>
                    </a:cubicBezTo>
                    <a:lnTo>
                      <a:pt x="4370354" y="490750"/>
                    </a:lnTo>
                    <a:cubicBezTo>
                      <a:pt x="4374487" y="496478"/>
                      <a:pt x="4379080" y="502507"/>
                      <a:pt x="4383213" y="508234"/>
                    </a:cubicBezTo>
                    <a:cubicBezTo>
                      <a:pt x="4379080" y="513660"/>
                      <a:pt x="4374487" y="518785"/>
                      <a:pt x="4370354" y="524211"/>
                    </a:cubicBezTo>
                    <a:cubicBezTo>
                      <a:pt x="4360250" y="529034"/>
                      <a:pt x="4350146" y="533555"/>
                      <a:pt x="4340042" y="538379"/>
                    </a:cubicBezTo>
                    <a:cubicBezTo>
                      <a:pt x="4329938" y="537474"/>
                      <a:pt x="4320294" y="536268"/>
                      <a:pt x="4310190" y="535364"/>
                    </a:cubicBezTo>
                    <a:lnTo>
                      <a:pt x="4330857" y="554355"/>
                    </a:lnTo>
                    <a:cubicBezTo>
                      <a:pt x="4335909" y="564303"/>
                      <a:pt x="4341420" y="574552"/>
                      <a:pt x="4346472" y="584499"/>
                    </a:cubicBezTo>
                    <a:cubicBezTo>
                      <a:pt x="4349687" y="587514"/>
                      <a:pt x="4352902" y="590830"/>
                      <a:pt x="4356116" y="593844"/>
                    </a:cubicBezTo>
                    <a:cubicBezTo>
                      <a:pt x="4357035" y="598667"/>
                      <a:pt x="4358413" y="603490"/>
                      <a:pt x="4359331" y="608314"/>
                    </a:cubicBezTo>
                    <a:cubicBezTo>
                      <a:pt x="4357035" y="611629"/>
                      <a:pt x="4355198" y="614644"/>
                      <a:pt x="4352902" y="617960"/>
                    </a:cubicBezTo>
                    <a:cubicBezTo>
                      <a:pt x="4338664" y="615850"/>
                      <a:pt x="4324427" y="613438"/>
                      <a:pt x="4310190" y="611328"/>
                    </a:cubicBezTo>
                    <a:lnTo>
                      <a:pt x="4249567" y="633635"/>
                    </a:lnTo>
                    <a:cubicBezTo>
                      <a:pt x="4243138" y="635745"/>
                      <a:pt x="4237167" y="637855"/>
                      <a:pt x="4230737" y="639965"/>
                    </a:cubicBezTo>
                    <a:cubicBezTo>
                      <a:pt x="4218337" y="647803"/>
                      <a:pt x="4206397" y="655942"/>
                      <a:pt x="4193996" y="663779"/>
                    </a:cubicBezTo>
                    <a:cubicBezTo>
                      <a:pt x="4183892" y="670712"/>
                      <a:pt x="4174248" y="677646"/>
                      <a:pt x="4164144" y="684579"/>
                    </a:cubicBezTo>
                    <a:lnTo>
                      <a:pt x="4154500" y="697239"/>
                    </a:lnTo>
                    <a:lnTo>
                      <a:pt x="4124188" y="676440"/>
                    </a:lnTo>
                    <a:cubicBezTo>
                      <a:pt x="4104440" y="684277"/>
                      <a:pt x="4085151" y="692416"/>
                      <a:pt x="4065402" y="700254"/>
                    </a:cubicBezTo>
                    <a:cubicBezTo>
                      <a:pt x="4062647" y="697239"/>
                      <a:pt x="4060351" y="693924"/>
                      <a:pt x="4057595" y="690909"/>
                    </a:cubicBezTo>
                    <a:lnTo>
                      <a:pt x="4035550" y="703570"/>
                    </a:lnTo>
                    <a:lnTo>
                      <a:pt x="4005239" y="697239"/>
                    </a:lnTo>
                    <a:cubicBezTo>
                      <a:pt x="4002943" y="704173"/>
                      <a:pt x="4001106" y="710804"/>
                      <a:pt x="3998809" y="717738"/>
                    </a:cubicBezTo>
                    <a:cubicBezTo>
                      <a:pt x="3989624" y="728288"/>
                      <a:pt x="3980898" y="739140"/>
                      <a:pt x="3971713" y="749691"/>
                    </a:cubicBezTo>
                    <a:lnTo>
                      <a:pt x="3971713" y="763858"/>
                    </a:lnTo>
                    <a:lnTo>
                      <a:pt x="3998809" y="773505"/>
                    </a:lnTo>
                    <a:cubicBezTo>
                      <a:pt x="3997891" y="787673"/>
                      <a:pt x="3996513" y="802142"/>
                      <a:pt x="3995594" y="816310"/>
                    </a:cubicBezTo>
                    <a:cubicBezTo>
                      <a:pt x="3988705" y="817515"/>
                      <a:pt x="3981816" y="818420"/>
                      <a:pt x="3974927" y="819626"/>
                    </a:cubicBezTo>
                    <a:cubicBezTo>
                      <a:pt x="3970794" y="827463"/>
                      <a:pt x="3966661" y="835602"/>
                      <a:pt x="3962527" y="843440"/>
                    </a:cubicBezTo>
                    <a:lnTo>
                      <a:pt x="3974927" y="856100"/>
                    </a:lnTo>
                    <a:lnTo>
                      <a:pt x="3935431" y="870268"/>
                    </a:lnTo>
                    <a:cubicBezTo>
                      <a:pt x="3933134" y="882326"/>
                      <a:pt x="3931297" y="894685"/>
                      <a:pt x="3929001" y="906743"/>
                    </a:cubicBezTo>
                    <a:cubicBezTo>
                      <a:pt x="3917979" y="910059"/>
                      <a:pt x="3906956" y="913073"/>
                      <a:pt x="3895934" y="916389"/>
                    </a:cubicBezTo>
                    <a:cubicBezTo>
                      <a:pt x="3893638" y="925432"/>
                      <a:pt x="3891801" y="934476"/>
                      <a:pt x="3889504" y="943519"/>
                    </a:cubicBezTo>
                    <a:lnTo>
                      <a:pt x="3859193" y="975171"/>
                    </a:lnTo>
                    <a:cubicBezTo>
                      <a:pt x="3855978" y="967634"/>
                      <a:pt x="3852763" y="960400"/>
                      <a:pt x="3849548" y="952864"/>
                    </a:cubicBezTo>
                    <a:cubicBezTo>
                      <a:pt x="3845874" y="938696"/>
                      <a:pt x="3842200" y="924227"/>
                      <a:pt x="3838526" y="910059"/>
                    </a:cubicBezTo>
                    <a:cubicBezTo>
                      <a:pt x="3834393" y="886848"/>
                      <a:pt x="3829800" y="863335"/>
                      <a:pt x="3825667" y="840124"/>
                    </a:cubicBezTo>
                    <a:cubicBezTo>
                      <a:pt x="3829800" y="825956"/>
                      <a:pt x="3834393" y="811487"/>
                      <a:pt x="3838526" y="797319"/>
                    </a:cubicBezTo>
                    <a:cubicBezTo>
                      <a:pt x="3844497" y="791591"/>
                      <a:pt x="3850008" y="785562"/>
                      <a:pt x="3855978" y="779835"/>
                    </a:cubicBezTo>
                    <a:cubicBezTo>
                      <a:pt x="3856897" y="774409"/>
                      <a:pt x="3858274" y="769284"/>
                      <a:pt x="3859193" y="763858"/>
                    </a:cubicBezTo>
                    <a:lnTo>
                      <a:pt x="3892719" y="757528"/>
                    </a:lnTo>
                    <a:lnTo>
                      <a:pt x="3932216" y="716230"/>
                    </a:lnTo>
                    <a:lnTo>
                      <a:pt x="3968957" y="681263"/>
                    </a:lnTo>
                    <a:lnTo>
                      <a:pt x="4008454" y="654434"/>
                    </a:lnTo>
                    <a:cubicBezTo>
                      <a:pt x="4014883" y="639061"/>
                      <a:pt x="4020854" y="623687"/>
                      <a:pt x="4027284" y="608314"/>
                    </a:cubicBezTo>
                    <a:cubicBezTo>
                      <a:pt x="4017639" y="609218"/>
                      <a:pt x="4008454" y="610424"/>
                      <a:pt x="3998809" y="611328"/>
                    </a:cubicBezTo>
                    <a:cubicBezTo>
                      <a:pt x="3994217" y="620974"/>
                      <a:pt x="3989165" y="630319"/>
                      <a:pt x="3984572" y="639965"/>
                    </a:cubicBezTo>
                    <a:lnTo>
                      <a:pt x="3929001" y="676440"/>
                    </a:lnTo>
                    <a:cubicBezTo>
                      <a:pt x="3924408" y="662272"/>
                      <a:pt x="3919357" y="647803"/>
                      <a:pt x="3914764" y="633635"/>
                    </a:cubicBezTo>
                    <a:lnTo>
                      <a:pt x="3855978" y="644788"/>
                    </a:lnTo>
                    <a:cubicBezTo>
                      <a:pt x="3837148" y="664382"/>
                      <a:pt x="3817859" y="683976"/>
                      <a:pt x="3799029" y="703570"/>
                    </a:cubicBezTo>
                    <a:cubicBezTo>
                      <a:pt x="3805000" y="709297"/>
                      <a:pt x="3810511" y="715326"/>
                      <a:pt x="3816481" y="721053"/>
                    </a:cubicBezTo>
                    <a:lnTo>
                      <a:pt x="3767340" y="730700"/>
                    </a:lnTo>
                    <a:cubicBezTo>
                      <a:pt x="3757236" y="731604"/>
                      <a:pt x="3747133" y="732810"/>
                      <a:pt x="3737029" y="733714"/>
                    </a:cubicBezTo>
                    <a:lnTo>
                      <a:pt x="3737029" y="709900"/>
                    </a:lnTo>
                    <a:cubicBezTo>
                      <a:pt x="3724629" y="708996"/>
                      <a:pt x="3712688" y="707790"/>
                      <a:pt x="3700288" y="706886"/>
                    </a:cubicBezTo>
                    <a:cubicBezTo>
                      <a:pt x="3691562" y="711709"/>
                      <a:pt x="3682376" y="716230"/>
                      <a:pt x="3673650" y="721053"/>
                    </a:cubicBezTo>
                    <a:lnTo>
                      <a:pt x="3606598" y="716230"/>
                    </a:lnTo>
                    <a:lnTo>
                      <a:pt x="3533575" y="727384"/>
                    </a:lnTo>
                    <a:lnTo>
                      <a:pt x="3460552" y="789481"/>
                    </a:lnTo>
                    <a:lnTo>
                      <a:pt x="3375129" y="862431"/>
                    </a:lnTo>
                    <a:cubicBezTo>
                      <a:pt x="3386151" y="863335"/>
                      <a:pt x="3397174" y="864541"/>
                      <a:pt x="3408196" y="865445"/>
                    </a:cubicBezTo>
                    <a:cubicBezTo>
                      <a:pt x="3412329" y="871172"/>
                      <a:pt x="3416922" y="877201"/>
                      <a:pt x="3421055" y="882929"/>
                    </a:cubicBezTo>
                    <a:cubicBezTo>
                      <a:pt x="3428863" y="886245"/>
                      <a:pt x="3437130" y="889259"/>
                      <a:pt x="3444937" y="892575"/>
                    </a:cubicBezTo>
                    <a:cubicBezTo>
                      <a:pt x="3449071" y="886245"/>
                      <a:pt x="3453663" y="879914"/>
                      <a:pt x="3457797" y="873584"/>
                    </a:cubicBezTo>
                    <a:cubicBezTo>
                      <a:pt x="3465604" y="874488"/>
                      <a:pt x="3473412" y="875694"/>
                      <a:pt x="3481219" y="876598"/>
                    </a:cubicBezTo>
                    <a:lnTo>
                      <a:pt x="3511530" y="910059"/>
                    </a:lnTo>
                    <a:lnTo>
                      <a:pt x="3511530" y="938696"/>
                    </a:lnTo>
                    <a:cubicBezTo>
                      <a:pt x="3506938" y="947739"/>
                      <a:pt x="3501886" y="956481"/>
                      <a:pt x="3497293" y="965524"/>
                    </a:cubicBezTo>
                    <a:cubicBezTo>
                      <a:pt x="3496375" y="977884"/>
                      <a:pt x="3494997" y="989941"/>
                      <a:pt x="3494078" y="1002300"/>
                    </a:cubicBezTo>
                    <a:cubicBezTo>
                      <a:pt x="3490864" y="1016468"/>
                      <a:pt x="3487649" y="1030938"/>
                      <a:pt x="3484434" y="1045105"/>
                    </a:cubicBezTo>
                    <a:cubicBezTo>
                      <a:pt x="3473412" y="1059273"/>
                      <a:pt x="3462389" y="1073743"/>
                      <a:pt x="3451367" y="1087910"/>
                    </a:cubicBezTo>
                    <a:cubicBezTo>
                      <a:pt x="3449071" y="1093638"/>
                      <a:pt x="3447233" y="1099667"/>
                      <a:pt x="3444937" y="1105394"/>
                    </a:cubicBezTo>
                    <a:lnTo>
                      <a:pt x="3414626" y="1138854"/>
                    </a:lnTo>
                    <a:cubicBezTo>
                      <a:pt x="3405440" y="1148802"/>
                      <a:pt x="3396714" y="1159051"/>
                      <a:pt x="3387529" y="1168999"/>
                    </a:cubicBezTo>
                    <a:cubicBezTo>
                      <a:pt x="3382477" y="1174123"/>
                      <a:pt x="3376966" y="1179549"/>
                      <a:pt x="3371914" y="1184674"/>
                    </a:cubicBezTo>
                    <a:cubicBezTo>
                      <a:pt x="3361810" y="1190100"/>
                      <a:pt x="3351707" y="1195224"/>
                      <a:pt x="3341603" y="1200650"/>
                    </a:cubicBezTo>
                    <a:lnTo>
                      <a:pt x="3329203" y="1200650"/>
                    </a:lnTo>
                    <a:cubicBezTo>
                      <a:pt x="3323692" y="1196430"/>
                      <a:pt x="3318640" y="1192210"/>
                      <a:pt x="3313128" y="1187990"/>
                    </a:cubicBezTo>
                    <a:lnTo>
                      <a:pt x="3282817" y="1206981"/>
                    </a:lnTo>
                    <a:cubicBezTo>
                      <a:pt x="3281899" y="1210598"/>
                      <a:pt x="3280521" y="1214517"/>
                      <a:pt x="3279602" y="1218134"/>
                    </a:cubicBezTo>
                    <a:cubicBezTo>
                      <a:pt x="3276847" y="1217230"/>
                      <a:pt x="3274550" y="1216024"/>
                      <a:pt x="3271795" y="1215120"/>
                    </a:cubicBezTo>
                    <a:lnTo>
                      <a:pt x="3262150" y="1227780"/>
                    </a:lnTo>
                    <a:cubicBezTo>
                      <a:pt x="3260313" y="1229890"/>
                      <a:pt x="3258017" y="1232001"/>
                      <a:pt x="3256180" y="1234111"/>
                    </a:cubicBezTo>
                    <a:lnTo>
                      <a:pt x="3256180" y="1251594"/>
                    </a:lnTo>
                    <a:cubicBezTo>
                      <a:pt x="3252046" y="1253705"/>
                      <a:pt x="3247454" y="1255815"/>
                      <a:pt x="3243320" y="1257925"/>
                    </a:cubicBezTo>
                    <a:cubicBezTo>
                      <a:pt x="3242402" y="1260035"/>
                      <a:pt x="3241024" y="1262145"/>
                      <a:pt x="3240106" y="1264255"/>
                    </a:cubicBezTo>
                    <a:cubicBezTo>
                      <a:pt x="3237350" y="1266365"/>
                      <a:pt x="3235054" y="1268475"/>
                      <a:pt x="3232298" y="1270585"/>
                    </a:cubicBezTo>
                    <a:cubicBezTo>
                      <a:pt x="3228165" y="1272695"/>
                      <a:pt x="3223572" y="1274806"/>
                      <a:pt x="3219439" y="1276916"/>
                    </a:cubicBezTo>
                    <a:cubicBezTo>
                      <a:pt x="3216224" y="1278423"/>
                      <a:pt x="3213009" y="1280232"/>
                      <a:pt x="3209794" y="1281739"/>
                    </a:cubicBezTo>
                    <a:lnTo>
                      <a:pt x="3209794" y="1291084"/>
                    </a:lnTo>
                    <a:cubicBezTo>
                      <a:pt x="3208876" y="1292289"/>
                      <a:pt x="3207498" y="1293194"/>
                      <a:pt x="3206579" y="1294399"/>
                    </a:cubicBezTo>
                    <a:cubicBezTo>
                      <a:pt x="3208876" y="1296510"/>
                      <a:pt x="3210713" y="1298620"/>
                      <a:pt x="3213009" y="1300730"/>
                    </a:cubicBezTo>
                    <a:cubicBezTo>
                      <a:pt x="3217142" y="1304046"/>
                      <a:pt x="3221735" y="1307060"/>
                      <a:pt x="3225868" y="1310376"/>
                    </a:cubicBezTo>
                    <a:cubicBezTo>
                      <a:pt x="3231839" y="1321529"/>
                      <a:pt x="3237350" y="1332381"/>
                      <a:pt x="3243320" y="1343535"/>
                    </a:cubicBezTo>
                    <a:cubicBezTo>
                      <a:pt x="3245617" y="1348358"/>
                      <a:pt x="3247454" y="1353181"/>
                      <a:pt x="3249750" y="1358004"/>
                    </a:cubicBezTo>
                    <a:lnTo>
                      <a:pt x="3249750" y="1370665"/>
                    </a:lnTo>
                    <a:lnTo>
                      <a:pt x="3249750" y="1389656"/>
                    </a:lnTo>
                    <a:cubicBezTo>
                      <a:pt x="3247454" y="1393273"/>
                      <a:pt x="3245617" y="1397192"/>
                      <a:pt x="3243320" y="1400809"/>
                    </a:cubicBezTo>
                    <a:lnTo>
                      <a:pt x="3222654" y="1407139"/>
                    </a:lnTo>
                    <a:lnTo>
                      <a:pt x="3206579" y="1416786"/>
                    </a:lnTo>
                    <a:cubicBezTo>
                      <a:pt x="3198772" y="1417690"/>
                      <a:pt x="3190964" y="1418896"/>
                      <a:pt x="3183157" y="1419800"/>
                    </a:cubicBezTo>
                    <a:cubicBezTo>
                      <a:pt x="3182238" y="1414675"/>
                      <a:pt x="3180861" y="1409249"/>
                      <a:pt x="3179942" y="1404125"/>
                    </a:cubicBezTo>
                    <a:cubicBezTo>
                      <a:pt x="3181779" y="1398397"/>
                      <a:pt x="3184075" y="1392369"/>
                      <a:pt x="3185912" y="1386641"/>
                    </a:cubicBezTo>
                    <a:cubicBezTo>
                      <a:pt x="3182698" y="1376995"/>
                      <a:pt x="3179942" y="1367650"/>
                      <a:pt x="3176727" y="1358004"/>
                    </a:cubicBezTo>
                    <a:lnTo>
                      <a:pt x="3192342" y="1356195"/>
                    </a:lnTo>
                    <a:cubicBezTo>
                      <a:pt x="3188209" y="1348961"/>
                      <a:pt x="3184075" y="1341425"/>
                      <a:pt x="3179942" y="1334190"/>
                    </a:cubicBezTo>
                    <a:cubicBezTo>
                      <a:pt x="3175809" y="1332984"/>
                      <a:pt x="3171216" y="1332080"/>
                      <a:pt x="3167083" y="1330874"/>
                    </a:cubicBezTo>
                    <a:cubicBezTo>
                      <a:pt x="3166164" y="1332080"/>
                      <a:pt x="3164786" y="1332984"/>
                      <a:pt x="3163868" y="1334190"/>
                    </a:cubicBezTo>
                    <a:lnTo>
                      <a:pt x="3159275" y="1334190"/>
                    </a:lnTo>
                    <a:lnTo>
                      <a:pt x="3159275" y="1330874"/>
                    </a:lnTo>
                    <a:lnTo>
                      <a:pt x="3152845" y="1330874"/>
                    </a:lnTo>
                    <a:cubicBezTo>
                      <a:pt x="3150549" y="1328764"/>
                      <a:pt x="3148712" y="1326654"/>
                      <a:pt x="3146416" y="1324544"/>
                    </a:cubicBezTo>
                    <a:cubicBezTo>
                      <a:pt x="3148712" y="1320926"/>
                      <a:pt x="3150549" y="1317008"/>
                      <a:pt x="3152845" y="1313390"/>
                    </a:cubicBezTo>
                    <a:cubicBezTo>
                      <a:pt x="3155142" y="1312486"/>
                      <a:pt x="3156979" y="1311280"/>
                      <a:pt x="3159275" y="1310376"/>
                    </a:cubicBezTo>
                    <a:cubicBezTo>
                      <a:pt x="3158357" y="1309170"/>
                      <a:pt x="3156979" y="1308266"/>
                      <a:pt x="3156060" y="1307060"/>
                    </a:cubicBezTo>
                    <a:cubicBezTo>
                      <a:pt x="3158357" y="1301634"/>
                      <a:pt x="3160194" y="1296510"/>
                      <a:pt x="3162490" y="1291084"/>
                    </a:cubicBezTo>
                    <a:lnTo>
                      <a:pt x="3162490" y="1288069"/>
                    </a:lnTo>
                    <a:cubicBezTo>
                      <a:pt x="3156979" y="1286863"/>
                      <a:pt x="3151927" y="1285959"/>
                      <a:pt x="3146416" y="1284753"/>
                    </a:cubicBezTo>
                    <a:cubicBezTo>
                      <a:pt x="3143201" y="1282040"/>
                      <a:pt x="3139986" y="1279629"/>
                      <a:pt x="3136771" y="1276916"/>
                    </a:cubicBezTo>
                    <a:cubicBezTo>
                      <a:pt x="3125749" y="1279629"/>
                      <a:pt x="3114727" y="1282040"/>
                      <a:pt x="3103704" y="1284753"/>
                    </a:cubicBezTo>
                    <a:cubicBezTo>
                      <a:pt x="3098193" y="1288973"/>
                      <a:pt x="3093141" y="1293495"/>
                      <a:pt x="3087630" y="1297715"/>
                    </a:cubicBezTo>
                    <a:lnTo>
                      <a:pt x="3063748" y="1307060"/>
                    </a:lnTo>
                    <a:cubicBezTo>
                      <a:pt x="3069259" y="1301634"/>
                      <a:pt x="3074311" y="1296510"/>
                      <a:pt x="3079823" y="1291084"/>
                    </a:cubicBezTo>
                    <a:cubicBezTo>
                      <a:pt x="3077526" y="1288069"/>
                      <a:pt x="3075689" y="1284753"/>
                      <a:pt x="3073393" y="1281739"/>
                    </a:cubicBezTo>
                    <a:cubicBezTo>
                      <a:pt x="3077985" y="1276011"/>
                      <a:pt x="3083037" y="1269982"/>
                      <a:pt x="3087630" y="1264255"/>
                    </a:cubicBezTo>
                    <a:cubicBezTo>
                      <a:pt x="3084874" y="1258829"/>
                      <a:pt x="3082578" y="1253705"/>
                      <a:pt x="3079823" y="1248279"/>
                    </a:cubicBezTo>
                    <a:cubicBezTo>
                      <a:pt x="3072474" y="1252499"/>
                      <a:pt x="3064667" y="1256719"/>
                      <a:pt x="3057319" y="1260939"/>
                    </a:cubicBezTo>
                    <a:cubicBezTo>
                      <a:pt x="3049511" y="1267269"/>
                      <a:pt x="3041704" y="1273901"/>
                      <a:pt x="3033896" y="1280232"/>
                    </a:cubicBezTo>
                    <a:lnTo>
                      <a:pt x="3017822" y="1294399"/>
                    </a:lnTo>
                    <a:cubicBezTo>
                      <a:pt x="3010933" y="1295605"/>
                      <a:pt x="3004044" y="1296510"/>
                      <a:pt x="2997155" y="1297715"/>
                    </a:cubicBezTo>
                    <a:cubicBezTo>
                      <a:pt x="2993940" y="1300730"/>
                      <a:pt x="2990725" y="1304046"/>
                      <a:pt x="2987511" y="1307060"/>
                    </a:cubicBezTo>
                    <a:lnTo>
                      <a:pt x="2997155" y="1327860"/>
                    </a:lnTo>
                    <a:cubicBezTo>
                      <a:pt x="3003125" y="1328764"/>
                      <a:pt x="3008637" y="1329970"/>
                      <a:pt x="3014607" y="1330874"/>
                    </a:cubicBezTo>
                    <a:lnTo>
                      <a:pt x="3014607" y="1343535"/>
                    </a:lnTo>
                    <a:lnTo>
                      <a:pt x="3037111" y="1349865"/>
                    </a:lnTo>
                    <a:cubicBezTo>
                      <a:pt x="3044000" y="1343535"/>
                      <a:pt x="3050430" y="1337204"/>
                      <a:pt x="3057319" y="1330874"/>
                    </a:cubicBezTo>
                    <a:lnTo>
                      <a:pt x="3083037" y="1340520"/>
                    </a:lnTo>
                    <a:lnTo>
                      <a:pt x="3094060" y="1340520"/>
                    </a:lnTo>
                    <a:cubicBezTo>
                      <a:pt x="3094978" y="1345645"/>
                      <a:pt x="3096356" y="1351071"/>
                      <a:pt x="3097275" y="1356195"/>
                    </a:cubicBezTo>
                    <a:cubicBezTo>
                      <a:pt x="3087171" y="1357703"/>
                      <a:pt x="3077067" y="1359511"/>
                      <a:pt x="3066963" y="1361018"/>
                    </a:cubicBezTo>
                    <a:lnTo>
                      <a:pt x="3057319" y="1373679"/>
                    </a:lnTo>
                    <a:lnTo>
                      <a:pt x="3037111" y="1389656"/>
                    </a:lnTo>
                    <a:cubicBezTo>
                      <a:pt x="3031600" y="1395383"/>
                      <a:pt x="3026548" y="1401412"/>
                      <a:pt x="3021037" y="1407139"/>
                    </a:cubicBezTo>
                    <a:cubicBezTo>
                      <a:pt x="3029304" y="1411360"/>
                      <a:pt x="3038030" y="1415580"/>
                      <a:pt x="3046296" y="1419800"/>
                    </a:cubicBezTo>
                    <a:cubicBezTo>
                      <a:pt x="3049970" y="1427638"/>
                      <a:pt x="3053644" y="1435777"/>
                      <a:pt x="3057319" y="1443614"/>
                    </a:cubicBezTo>
                    <a:cubicBezTo>
                      <a:pt x="3061452" y="1452054"/>
                      <a:pt x="3066045" y="1460796"/>
                      <a:pt x="3070178" y="1469237"/>
                    </a:cubicBezTo>
                    <a:cubicBezTo>
                      <a:pt x="3074311" y="1474964"/>
                      <a:pt x="3078904" y="1480993"/>
                      <a:pt x="3083037" y="1486720"/>
                    </a:cubicBezTo>
                    <a:lnTo>
                      <a:pt x="3083037" y="1502396"/>
                    </a:lnTo>
                    <a:cubicBezTo>
                      <a:pt x="3078904" y="1505109"/>
                      <a:pt x="3074311" y="1507822"/>
                      <a:pt x="3070178" y="1510535"/>
                    </a:cubicBezTo>
                    <a:cubicBezTo>
                      <a:pt x="3072474" y="1514755"/>
                      <a:pt x="3074311" y="1518975"/>
                      <a:pt x="3076608" y="1523195"/>
                    </a:cubicBezTo>
                    <a:cubicBezTo>
                      <a:pt x="3080282" y="1526210"/>
                      <a:pt x="3083956" y="1529525"/>
                      <a:pt x="3087630" y="1532540"/>
                    </a:cubicBezTo>
                    <a:cubicBezTo>
                      <a:pt x="3086252" y="1538267"/>
                      <a:pt x="3084415" y="1544296"/>
                      <a:pt x="3083037" y="1550024"/>
                    </a:cubicBezTo>
                    <a:cubicBezTo>
                      <a:pt x="3082119" y="1556354"/>
                      <a:pt x="3080741" y="1562684"/>
                      <a:pt x="3079823" y="1569015"/>
                    </a:cubicBezTo>
                    <a:cubicBezTo>
                      <a:pt x="3075689" y="1570220"/>
                      <a:pt x="3071097" y="1571125"/>
                      <a:pt x="3066963" y="1572331"/>
                    </a:cubicBezTo>
                    <a:cubicBezTo>
                      <a:pt x="3061911" y="1580168"/>
                      <a:pt x="3056400" y="1588307"/>
                      <a:pt x="3051348" y="1596145"/>
                    </a:cubicBezTo>
                    <a:cubicBezTo>
                      <a:pt x="3045378" y="1606092"/>
                      <a:pt x="3039867" y="1616341"/>
                      <a:pt x="3033896" y="1626289"/>
                    </a:cubicBezTo>
                    <a:cubicBezTo>
                      <a:pt x="3027007" y="1636839"/>
                      <a:pt x="3020118" y="1647691"/>
                      <a:pt x="3013229" y="1658242"/>
                    </a:cubicBezTo>
                    <a:cubicBezTo>
                      <a:pt x="3002666" y="1665175"/>
                      <a:pt x="2992103" y="1671807"/>
                      <a:pt x="2981540" y="1678740"/>
                    </a:cubicBezTo>
                    <a:lnTo>
                      <a:pt x="2951229" y="1697731"/>
                    </a:lnTo>
                    <a:lnTo>
                      <a:pt x="2927347" y="1699540"/>
                    </a:lnTo>
                    <a:lnTo>
                      <a:pt x="2914488" y="1708884"/>
                    </a:lnTo>
                    <a:cubicBezTo>
                      <a:pt x="2911273" y="1706774"/>
                      <a:pt x="2908517" y="1704664"/>
                      <a:pt x="2905302" y="1702554"/>
                    </a:cubicBezTo>
                    <a:cubicBezTo>
                      <a:pt x="2901628" y="1706774"/>
                      <a:pt x="2897495" y="1710995"/>
                      <a:pt x="2893821" y="1715215"/>
                    </a:cubicBezTo>
                    <a:cubicBezTo>
                      <a:pt x="2882798" y="1718531"/>
                      <a:pt x="2871776" y="1721545"/>
                      <a:pt x="2860754" y="1724861"/>
                    </a:cubicBezTo>
                    <a:lnTo>
                      <a:pt x="2838250" y="1731191"/>
                    </a:lnTo>
                    <a:cubicBezTo>
                      <a:pt x="2836413" y="1739029"/>
                      <a:pt x="2834116" y="1747168"/>
                      <a:pt x="2832279" y="1755005"/>
                    </a:cubicBezTo>
                    <a:lnTo>
                      <a:pt x="2817583" y="1755005"/>
                    </a:lnTo>
                    <a:cubicBezTo>
                      <a:pt x="2816664" y="1749579"/>
                      <a:pt x="2815746" y="1744455"/>
                      <a:pt x="2814827" y="1739029"/>
                    </a:cubicBezTo>
                    <a:cubicBezTo>
                      <a:pt x="2815746" y="1736316"/>
                      <a:pt x="2816664" y="1733904"/>
                      <a:pt x="2817583" y="1731191"/>
                    </a:cubicBezTo>
                    <a:lnTo>
                      <a:pt x="2787731" y="1721545"/>
                    </a:lnTo>
                    <a:cubicBezTo>
                      <a:pt x="2784516" y="1722751"/>
                      <a:pt x="2781301" y="1723655"/>
                      <a:pt x="2778086" y="1724861"/>
                    </a:cubicBezTo>
                    <a:lnTo>
                      <a:pt x="2750990" y="1745359"/>
                    </a:lnTo>
                    <a:cubicBezTo>
                      <a:pt x="2743641" y="1752895"/>
                      <a:pt x="2736293" y="1760130"/>
                      <a:pt x="2728945" y="1767666"/>
                    </a:cubicBezTo>
                    <a:cubicBezTo>
                      <a:pt x="2728027" y="1773393"/>
                      <a:pt x="2726649" y="1779422"/>
                      <a:pt x="2725730" y="1785150"/>
                    </a:cubicBezTo>
                    <a:cubicBezTo>
                      <a:pt x="2731241" y="1792686"/>
                      <a:pt x="2736293" y="1799920"/>
                      <a:pt x="2741804" y="1807457"/>
                    </a:cubicBezTo>
                    <a:cubicBezTo>
                      <a:pt x="2748693" y="1817404"/>
                      <a:pt x="2755582" y="1827653"/>
                      <a:pt x="2762471" y="1837601"/>
                    </a:cubicBezTo>
                    <a:cubicBezTo>
                      <a:pt x="2769820" y="1842424"/>
                      <a:pt x="2777168" y="1846946"/>
                      <a:pt x="2784516" y="1851769"/>
                    </a:cubicBezTo>
                    <a:cubicBezTo>
                      <a:pt x="2788190" y="1857195"/>
                      <a:pt x="2791864" y="1862319"/>
                      <a:pt x="2795538" y="1867745"/>
                    </a:cubicBezTo>
                    <a:cubicBezTo>
                      <a:pt x="2799672" y="1881913"/>
                      <a:pt x="2804264" y="1896382"/>
                      <a:pt x="2808398" y="1910550"/>
                    </a:cubicBezTo>
                    <a:cubicBezTo>
                      <a:pt x="2806101" y="1923814"/>
                      <a:pt x="2804264" y="1937077"/>
                      <a:pt x="2801968" y="1950341"/>
                    </a:cubicBezTo>
                    <a:cubicBezTo>
                      <a:pt x="2797375" y="1956068"/>
                      <a:pt x="2792323" y="1962097"/>
                      <a:pt x="2787731" y="1967825"/>
                    </a:cubicBezTo>
                    <a:cubicBezTo>
                      <a:pt x="2778086" y="1972045"/>
                      <a:pt x="2768901" y="1976265"/>
                      <a:pt x="2759256" y="1980485"/>
                    </a:cubicBezTo>
                    <a:cubicBezTo>
                      <a:pt x="2753286" y="1986816"/>
                      <a:pt x="2747775" y="1993146"/>
                      <a:pt x="2741804" y="1999476"/>
                    </a:cubicBezTo>
                    <a:lnTo>
                      <a:pt x="2712871" y="2020276"/>
                    </a:lnTo>
                    <a:cubicBezTo>
                      <a:pt x="2711493" y="2014850"/>
                      <a:pt x="2709656" y="2009725"/>
                      <a:pt x="2708278" y="2004299"/>
                    </a:cubicBezTo>
                    <a:cubicBezTo>
                      <a:pt x="2709197" y="1999476"/>
                      <a:pt x="2710574" y="1994955"/>
                      <a:pt x="2711493" y="1990131"/>
                    </a:cubicBezTo>
                    <a:cubicBezTo>
                      <a:pt x="2705982" y="1985911"/>
                      <a:pt x="2700930" y="1981691"/>
                      <a:pt x="2695419" y="1977471"/>
                    </a:cubicBezTo>
                    <a:cubicBezTo>
                      <a:pt x="2688989" y="1976265"/>
                      <a:pt x="2683019" y="1975361"/>
                      <a:pt x="2676589" y="1974155"/>
                    </a:cubicBezTo>
                    <a:cubicBezTo>
                      <a:pt x="2673833" y="1969935"/>
                      <a:pt x="2671537" y="1965715"/>
                      <a:pt x="2668781" y="1961494"/>
                    </a:cubicBezTo>
                    <a:cubicBezTo>
                      <a:pt x="2664648" y="1954561"/>
                      <a:pt x="2660055" y="1947628"/>
                      <a:pt x="2655922" y="1940695"/>
                    </a:cubicBezTo>
                    <a:cubicBezTo>
                      <a:pt x="2649952" y="1936474"/>
                      <a:pt x="2644441" y="1932254"/>
                      <a:pt x="2638470" y="1928034"/>
                    </a:cubicBezTo>
                    <a:lnTo>
                      <a:pt x="2619181" y="1928034"/>
                    </a:lnTo>
                    <a:cubicBezTo>
                      <a:pt x="2620100" y="1922307"/>
                      <a:pt x="2621477" y="1916278"/>
                      <a:pt x="2622396" y="1910550"/>
                    </a:cubicBezTo>
                    <a:lnTo>
                      <a:pt x="2603566" y="1910550"/>
                    </a:lnTo>
                    <a:cubicBezTo>
                      <a:pt x="2602648" y="1919594"/>
                      <a:pt x="2601270" y="1928637"/>
                      <a:pt x="2600351" y="1937680"/>
                    </a:cubicBezTo>
                    <a:cubicBezTo>
                      <a:pt x="2597596" y="1947628"/>
                      <a:pt x="2595299" y="1957877"/>
                      <a:pt x="2592544" y="1967825"/>
                    </a:cubicBezTo>
                    <a:lnTo>
                      <a:pt x="2582899" y="1986816"/>
                    </a:lnTo>
                    <a:lnTo>
                      <a:pt x="2582899" y="2004299"/>
                    </a:lnTo>
                    <a:cubicBezTo>
                      <a:pt x="2587951" y="2005505"/>
                      <a:pt x="2593462" y="2006409"/>
                      <a:pt x="2598514" y="2007615"/>
                    </a:cubicBezTo>
                    <a:lnTo>
                      <a:pt x="2606781" y="2026606"/>
                    </a:lnTo>
                    <a:cubicBezTo>
                      <a:pt x="2607699" y="2033539"/>
                      <a:pt x="2609077" y="2040171"/>
                      <a:pt x="2609996" y="2047104"/>
                    </a:cubicBezTo>
                    <a:cubicBezTo>
                      <a:pt x="2614129" y="2050420"/>
                      <a:pt x="2618262" y="2053435"/>
                      <a:pt x="2622396" y="2056751"/>
                    </a:cubicBezTo>
                    <a:cubicBezTo>
                      <a:pt x="2626529" y="2057956"/>
                      <a:pt x="2631122" y="2058861"/>
                      <a:pt x="2635255" y="2060066"/>
                    </a:cubicBezTo>
                    <a:cubicBezTo>
                      <a:pt x="2639848" y="2064287"/>
                      <a:pt x="2644900" y="2068507"/>
                      <a:pt x="2649492" y="2072727"/>
                    </a:cubicBezTo>
                    <a:lnTo>
                      <a:pt x="2652707" y="2072727"/>
                    </a:lnTo>
                    <a:lnTo>
                      <a:pt x="2668781" y="2086895"/>
                    </a:lnTo>
                    <a:cubicBezTo>
                      <a:pt x="2670619" y="2092321"/>
                      <a:pt x="2672915" y="2097445"/>
                      <a:pt x="2674752" y="2102871"/>
                    </a:cubicBezTo>
                    <a:lnTo>
                      <a:pt x="2674752" y="2117039"/>
                    </a:lnTo>
                    <a:lnTo>
                      <a:pt x="2674752" y="2129700"/>
                    </a:lnTo>
                    <a:lnTo>
                      <a:pt x="2674752" y="2133016"/>
                    </a:lnTo>
                    <a:cubicBezTo>
                      <a:pt x="2675211" y="2138442"/>
                      <a:pt x="2676130" y="2143566"/>
                      <a:pt x="2676589" y="2148992"/>
                    </a:cubicBezTo>
                    <a:lnTo>
                      <a:pt x="2686234" y="2153514"/>
                    </a:lnTo>
                    <a:cubicBezTo>
                      <a:pt x="2688071" y="2161050"/>
                      <a:pt x="2690367" y="2168285"/>
                      <a:pt x="2692204" y="2175821"/>
                    </a:cubicBezTo>
                    <a:lnTo>
                      <a:pt x="2692204" y="2182151"/>
                    </a:lnTo>
                    <a:lnTo>
                      <a:pt x="2676589" y="2182151"/>
                    </a:lnTo>
                    <a:cubicBezTo>
                      <a:pt x="2669700" y="2177026"/>
                      <a:pt x="2662811" y="2171601"/>
                      <a:pt x="2655922" y="2166476"/>
                    </a:cubicBezTo>
                    <a:cubicBezTo>
                      <a:pt x="2646737" y="2160749"/>
                      <a:pt x="2638011" y="2154720"/>
                      <a:pt x="2628826" y="2148992"/>
                    </a:cubicBezTo>
                    <a:cubicBezTo>
                      <a:pt x="2627907" y="2144772"/>
                      <a:pt x="2626529" y="2140250"/>
                      <a:pt x="2625611" y="2136030"/>
                    </a:cubicBezTo>
                    <a:cubicBezTo>
                      <a:pt x="2622396" y="2131810"/>
                      <a:pt x="2619640" y="2127590"/>
                      <a:pt x="2616425" y="2123370"/>
                    </a:cubicBezTo>
                    <a:cubicBezTo>
                      <a:pt x="2615507" y="2117642"/>
                      <a:pt x="2614129" y="2111613"/>
                      <a:pt x="2613211" y="2105886"/>
                    </a:cubicBezTo>
                    <a:cubicBezTo>
                      <a:pt x="2610914" y="2100761"/>
                      <a:pt x="2609077" y="2095335"/>
                      <a:pt x="2606781" y="2090211"/>
                    </a:cubicBezTo>
                    <a:lnTo>
                      <a:pt x="2606781" y="2074234"/>
                    </a:lnTo>
                    <a:cubicBezTo>
                      <a:pt x="2605862" y="2072727"/>
                      <a:pt x="2604485" y="2070918"/>
                      <a:pt x="2603566" y="2069411"/>
                    </a:cubicBezTo>
                    <a:lnTo>
                      <a:pt x="2592544" y="2056751"/>
                    </a:lnTo>
                    <a:lnTo>
                      <a:pt x="2592544" y="2047104"/>
                    </a:lnTo>
                    <a:cubicBezTo>
                      <a:pt x="2587033" y="2043487"/>
                      <a:pt x="2581981" y="2039568"/>
                      <a:pt x="2576469" y="2035951"/>
                    </a:cubicBezTo>
                    <a:lnTo>
                      <a:pt x="2563610" y="2026606"/>
                    </a:lnTo>
                    <a:cubicBezTo>
                      <a:pt x="2563151" y="2030223"/>
                      <a:pt x="2562692" y="2034142"/>
                      <a:pt x="2562232" y="2037760"/>
                    </a:cubicBezTo>
                    <a:cubicBezTo>
                      <a:pt x="2561314" y="2034142"/>
                      <a:pt x="2559936" y="2030223"/>
                      <a:pt x="2559017" y="2026606"/>
                    </a:cubicBezTo>
                    <a:cubicBezTo>
                      <a:pt x="2559936" y="2021180"/>
                      <a:pt x="2561314" y="2016056"/>
                      <a:pt x="2562232" y="2010630"/>
                    </a:cubicBezTo>
                    <a:cubicBezTo>
                      <a:pt x="2563610" y="2003696"/>
                      <a:pt x="2565447" y="1997065"/>
                      <a:pt x="2566825" y="1990131"/>
                    </a:cubicBezTo>
                    <a:cubicBezTo>
                      <a:pt x="2565906" y="1983801"/>
                      <a:pt x="2564529" y="1977169"/>
                      <a:pt x="2563610" y="1970839"/>
                    </a:cubicBezTo>
                    <a:cubicBezTo>
                      <a:pt x="2566825" y="1966016"/>
                      <a:pt x="2570040" y="1961494"/>
                      <a:pt x="2573255" y="1956671"/>
                    </a:cubicBezTo>
                    <a:lnTo>
                      <a:pt x="2563610" y="1944011"/>
                    </a:lnTo>
                    <a:lnTo>
                      <a:pt x="2563610" y="1920197"/>
                    </a:lnTo>
                    <a:cubicBezTo>
                      <a:pt x="2562232" y="1915976"/>
                      <a:pt x="2560395" y="1911756"/>
                      <a:pt x="2559017" y="1907536"/>
                    </a:cubicBezTo>
                    <a:lnTo>
                      <a:pt x="2549373" y="1880406"/>
                    </a:lnTo>
                    <a:cubicBezTo>
                      <a:pt x="2548454" y="1869855"/>
                      <a:pt x="2547077" y="1859305"/>
                      <a:pt x="2546158" y="1848754"/>
                    </a:cubicBezTo>
                    <a:cubicBezTo>
                      <a:pt x="2542943" y="1843027"/>
                      <a:pt x="2540188" y="1836998"/>
                      <a:pt x="2536973" y="1831271"/>
                    </a:cubicBezTo>
                    <a:cubicBezTo>
                      <a:pt x="2533299" y="1836697"/>
                      <a:pt x="2529165" y="1841821"/>
                      <a:pt x="2525491" y="1847247"/>
                    </a:cubicBezTo>
                    <a:lnTo>
                      <a:pt x="2497017" y="1861415"/>
                    </a:lnTo>
                    <a:cubicBezTo>
                      <a:pt x="2493343" y="1860209"/>
                      <a:pt x="2489669" y="1859305"/>
                      <a:pt x="2485995" y="1858099"/>
                    </a:cubicBezTo>
                    <a:cubicBezTo>
                      <a:pt x="2480483" y="1855989"/>
                      <a:pt x="2475431" y="1853879"/>
                      <a:pt x="2469920" y="1851769"/>
                    </a:cubicBezTo>
                    <a:cubicBezTo>
                      <a:pt x="2473135" y="1841821"/>
                      <a:pt x="2476350" y="1831572"/>
                      <a:pt x="2479565" y="1821624"/>
                    </a:cubicBezTo>
                    <a:cubicBezTo>
                      <a:pt x="2478646" y="1814691"/>
                      <a:pt x="2477269" y="1808059"/>
                      <a:pt x="2476350" y="1801126"/>
                    </a:cubicBezTo>
                    <a:cubicBezTo>
                      <a:pt x="2469920" y="1792686"/>
                      <a:pt x="2463950" y="1783944"/>
                      <a:pt x="2457520" y="1775504"/>
                    </a:cubicBezTo>
                    <a:lnTo>
                      <a:pt x="2457520" y="1767666"/>
                    </a:lnTo>
                    <a:cubicBezTo>
                      <a:pt x="2453846" y="1766762"/>
                      <a:pt x="2450172" y="1765556"/>
                      <a:pt x="2446498" y="1764652"/>
                    </a:cubicBezTo>
                    <a:cubicBezTo>
                      <a:pt x="2440987" y="1758321"/>
                      <a:pt x="2435935" y="1751689"/>
                      <a:pt x="2430424" y="1745359"/>
                    </a:cubicBezTo>
                    <a:cubicBezTo>
                      <a:pt x="2428127" y="1741742"/>
                      <a:pt x="2426290" y="1737823"/>
                      <a:pt x="2423994" y="1734206"/>
                    </a:cubicBezTo>
                    <a:lnTo>
                      <a:pt x="2423994" y="1721545"/>
                    </a:lnTo>
                    <a:cubicBezTo>
                      <a:pt x="2423075" y="1718531"/>
                      <a:pt x="2421698" y="1715215"/>
                      <a:pt x="2420779" y="1712200"/>
                    </a:cubicBezTo>
                    <a:lnTo>
                      <a:pt x="2409757" y="1697731"/>
                    </a:lnTo>
                    <a:lnTo>
                      <a:pt x="2390927" y="1697731"/>
                    </a:lnTo>
                    <a:cubicBezTo>
                      <a:pt x="2391845" y="1700444"/>
                      <a:pt x="2393223" y="1703157"/>
                      <a:pt x="2394142" y="1705870"/>
                    </a:cubicBezTo>
                    <a:cubicBezTo>
                      <a:pt x="2390927" y="1710995"/>
                      <a:pt x="2387712" y="1716421"/>
                      <a:pt x="2384497" y="1721545"/>
                    </a:cubicBezTo>
                    <a:lnTo>
                      <a:pt x="2374853" y="1715215"/>
                    </a:lnTo>
                    <a:lnTo>
                      <a:pt x="2373475" y="1721545"/>
                    </a:lnTo>
                    <a:cubicBezTo>
                      <a:pt x="2371179" y="1720641"/>
                      <a:pt x="2369342" y="1719435"/>
                      <a:pt x="2367045" y="1718531"/>
                    </a:cubicBezTo>
                    <a:cubicBezTo>
                      <a:pt x="2364749" y="1717325"/>
                      <a:pt x="2362912" y="1716421"/>
                      <a:pt x="2360616" y="1715215"/>
                    </a:cubicBezTo>
                    <a:cubicBezTo>
                      <a:pt x="2358319" y="1717325"/>
                      <a:pt x="2356482" y="1719435"/>
                      <a:pt x="2354186" y="1721545"/>
                    </a:cubicBezTo>
                    <a:lnTo>
                      <a:pt x="2338571" y="1721545"/>
                    </a:lnTo>
                    <a:lnTo>
                      <a:pt x="2311474" y="1727875"/>
                    </a:lnTo>
                    <a:cubicBezTo>
                      <a:pt x="2312393" y="1732699"/>
                      <a:pt x="2313771" y="1737522"/>
                      <a:pt x="2314689" y="1742345"/>
                    </a:cubicBezTo>
                    <a:cubicBezTo>
                      <a:pt x="2310097" y="1747469"/>
                      <a:pt x="2305045" y="1752895"/>
                      <a:pt x="2300452" y="1758020"/>
                    </a:cubicBezTo>
                    <a:lnTo>
                      <a:pt x="2268763" y="1772489"/>
                    </a:lnTo>
                    <a:cubicBezTo>
                      <a:pt x="2260955" y="1782135"/>
                      <a:pt x="2252689" y="1791480"/>
                      <a:pt x="2244881" y="1801126"/>
                    </a:cubicBezTo>
                    <a:lnTo>
                      <a:pt x="2228807" y="1815294"/>
                    </a:lnTo>
                    <a:cubicBezTo>
                      <a:pt x="2221918" y="1820720"/>
                      <a:pt x="2215029" y="1825845"/>
                      <a:pt x="2208140" y="1831271"/>
                    </a:cubicBezTo>
                    <a:lnTo>
                      <a:pt x="2208140" y="1840615"/>
                    </a:lnTo>
                    <a:cubicBezTo>
                      <a:pt x="2204007" y="1842725"/>
                      <a:pt x="2199873" y="1845137"/>
                      <a:pt x="2195740" y="1847247"/>
                    </a:cubicBezTo>
                    <a:cubicBezTo>
                      <a:pt x="2188851" y="1849960"/>
                      <a:pt x="2181962" y="1852372"/>
                      <a:pt x="2175073" y="1855085"/>
                    </a:cubicBezTo>
                    <a:lnTo>
                      <a:pt x="2165428" y="1855085"/>
                    </a:lnTo>
                    <a:cubicBezTo>
                      <a:pt x="2163132" y="1861415"/>
                      <a:pt x="2161295" y="1867745"/>
                      <a:pt x="2158999" y="1874076"/>
                    </a:cubicBezTo>
                    <a:cubicBezTo>
                      <a:pt x="2159917" y="1884023"/>
                      <a:pt x="2161295" y="1894272"/>
                      <a:pt x="2162214" y="1904220"/>
                    </a:cubicBezTo>
                    <a:cubicBezTo>
                      <a:pt x="2163132" y="1910550"/>
                      <a:pt x="2164510" y="1916881"/>
                      <a:pt x="2165428" y="1923211"/>
                    </a:cubicBezTo>
                    <a:cubicBezTo>
                      <a:pt x="2161295" y="1930144"/>
                      <a:pt x="2156702" y="1937077"/>
                      <a:pt x="2152569" y="1944011"/>
                    </a:cubicBezTo>
                    <a:lnTo>
                      <a:pt x="2152569" y="1961494"/>
                    </a:lnTo>
                    <a:lnTo>
                      <a:pt x="2152569" y="1980485"/>
                    </a:lnTo>
                    <a:lnTo>
                      <a:pt x="2144762" y="1980485"/>
                    </a:lnTo>
                    <a:cubicBezTo>
                      <a:pt x="2140628" y="1986816"/>
                      <a:pt x="2136036" y="1993146"/>
                      <a:pt x="2131902" y="1999476"/>
                    </a:cubicBezTo>
                    <a:lnTo>
                      <a:pt x="2141547" y="2007615"/>
                    </a:lnTo>
                    <a:cubicBezTo>
                      <a:pt x="2134199" y="2008520"/>
                      <a:pt x="2126850" y="2009725"/>
                      <a:pt x="2119502" y="2010630"/>
                    </a:cubicBezTo>
                    <a:cubicBezTo>
                      <a:pt x="2116747" y="2016056"/>
                      <a:pt x="2113991" y="2021180"/>
                      <a:pt x="2111235" y="2026606"/>
                    </a:cubicBezTo>
                    <a:cubicBezTo>
                      <a:pt x="2108939" y="2028716"/>
                      <a:pt x="2107102" y="2030826"/>
                      <a:pt x="2104806" y="2032936"/>
                    </a:cubicBezTo>
                    <a:cubicBezTo>
                      <a:pt x="2097457" y="2025400"/>
                      <a:pt x="2090109" y="2018166"/>
                      <a:pt x="2082761" y="2010630"/>
                    </a:cubicBezTo>
                    <a:cubicBezTo>
                      <a:pt x="2079087" y="2001586"/>
                      <a:pt x="2075413" y="1992844"/>
                      <a:pt x="2071739" y="1983801"/>
                    </a:cubicBezTo>
                    <a:cubicBezTo>
                      <a:pt x="2069442" y="1975964"/>
                      <a:pt x="2067605" y="1967825"/>
                      <a:pt x="2065309" y="1959987"/>
                    </a:cubicBezTo>
                    <a:cubicBezTo>
                      <a:pt x="2062094" y="1956671"/>
                      <a:pt x="2058879" y="1953657"/>
                      <a:pt x="2055665" y="1950341"/>
                    </a:cubicBezTo>
                    <a:cubicBezTo>
                      <a:pt x="2052450" y="1941900"/>
                      <a:pt x="2049694" y="1933460"/>
                      <a:pt x="2046479" y="1925020"/>
                    </a:cubicBezTo>
                    <a:cubicBezTo>
                      <a:pt x="2044183" y="1915976"/>
                      <a:pt x="2042346" y="1906933"/>
                      <a:pt x="2040050" y="1897890"/>
                    </a:cubicBezTo>
                    <a:cubicBezTo>
                      <a:pt x="2038212" y="1893669"/>
                      <a:pt x="2036835" y="1889449"/>
                      <a:pt x="2034998" y="1885229"/>
                    </a:cubicBezTo>
                    <a:cubicBezTo>
                      <a:pt x="2028568" y="1874076"/>
                      <a:pt x="2022598" y="1862922"/>
                      <a:pt x="2016168" y="1851769"/>
                    </a:cubicBezTo>
                    <a:cubicBezTo>
                      <a:pt x="2012034" y="1837902"/>
                      <a:pt x="2007442" y="1824337"/>
                      <a:pt x="2003308" y="1810471"/>
                    </a:cubicBezTo>
                    <a:cubicBezTo>
                      <a:pt x="2002390" y="1800825"/>
                      <a:pt x="2001012" y="1791480"/>
                      <a:pt x="2000094" y="1781834"/>
                    </a:cubicBezTo>
                    <a:lnTo>
                      <a:pt x="2000094" y="1751689"/>
                    </a:lnTo>
                    <a:cubicBezTo>
                      <a:pt x="1998716" y="1744756"/>
                      <a:pt x="1996879" y="1738125"/>
                      <a:pt x="1995501" y="1731191"/>
                    </a:cubicBezTo>
                    <a:cubicBezTo>
                      <a:pt x="1984938" y="1734809"/>
                      <a:pt x="1974375" y="1738727"/>
                      <a:pt x="1963812" y="1742345"/>
                    </a:cubicBezTo>
                    <a:lnTo>
                      <a:pt x="1946360" y="1742345"/>
                    </a:lnTo>
                    <a:cubicBezTo>
                      <a:pt x="1937174" y="1733301"/>
                      <a:pt x="1928448" y="1724258"/>
                      <a:pt x="1919263" y="1715215"/>
                    </a:cubicBezTo>
                    <a:cubicBezTo>
                      <a:pt x="1922019" y="1712200"/>
                      <a:pt x="1924315" y="1708884"/>
                      <a:pt x="1927071" y="1705870"/>
                    </a:cubicBezTo>
                    <a:cubicBezTo>
                      <a:pt x="1926152" y="1703157"/>
                      <a:pt x="1924774" y="1700444"/>
                      <a:pt x="1923856" y="1697731"/>
                    </a:cubicBezTo>
                    <a:cubicBezTo>
                      <a:pt x="1915130" y="1691401"/>
                      <a:pt x="1905945" y="1685070"/>
                      <a:pt x="1897219" y="1678740"/>
                    </a:cubicBezTo>
                    <a:cubicBezTo>
                      <a:pt x="1892626" y="1675424"/>
                      <a:pt x="1887574" y="1672410"/>
                      <a:pt x="1882981" y="1669094"/>
                    </a:cubicBezTo>
                    <a:cubicBezTo>
                      <a:pt x="1879767" y="1664271"/>
                      <a:pt x="1876552" y="1659749"/>
                      <a:pt x="1873337" y="1654926"/>
                    </a:cubicBezTo>
                    <a:lnTo>
                      <a:pt x="1854048" y="1635935"/>
                    </a:lnTo>
                    <a:cubicBezTo>
                      <a:pt x="1840729" y="1636839"/>
                      <a:pt x="1827870" y="1638045"/>
                      <a:pt x="1814551" y="1638950"/>
                    </a:cubicBezTo>
                    <a:lnTo>
                      <a:pt x="1777810" y="1638950"/>
                    </a:lnTo>
                    <a:cubicBezTo>
                      <a:pt x="1767706" y="1640155"/>
                      <a:pt x="1758062" y="1641060"/>
                      <a:pt x="1747958" y="1642265"/>
                    </a:cubicBezTo>
                    <a:lnTo>
                      <a:pt x="1704787" y="1635935"/>
                    </a:lnTo>
                    <a:cubicBezTo>
                      <a:pt x="1696980" y="1634729"/>
                      <a:pt x="1689172" y="1633825"/>
                      <a:pt x="1681365" y="1632619"/>
                    </a:cubicBezTo>
                    <a:cubicBezTo>
                      <a:pt x="1673557" y="1631715"/>
                      <a:pt x="1665290" y="1630509"/>
                      <a:pt x="1657483" y="1629605"/>
                    </a:cubicBezTo>
                    <a:cubicBezTo>
                      <a:pt x="1654268" y="1619657"/>
                      <a:pt x="1651053" y="1609408"/>
                      <a:pt x="1647838" y="1599460"/>
                    </a:cubicBezTo>
                    <a:lnTo>
                      <a:pt x="1638194" y="1593130"/>
                    </a:lnTo>
                    <a:cubicBezTo>
                      <a:pt x="1632223" y="1595240"/>
                      <a:pt x="1626712" y="1597350"/>
                      <a:pt x="1620742" y="1599460"/>
                    </a:cubicBezTo>
                    <a:lnTo>
                      <a:pt x="1598697" y="1612121"/>
                    </a:lnTo>
                    <a:lnTo>
                      <a:pt x="1571601" y="1602475"/>
                    </a:lnTo>
                    <a:lnTo>
                      <a:pt x="1549556" y="1583484"/>
                    </a:lnTo>
                    <a:cubicBezTo>
                      <a:pt x="1542667" y="1580771"/>
                      <a:pt x="1535778" y="1578359"/>
                      <a:pt x="1528889" y="1575646"/>
                    </a:cubicBezTo>
                    <a:cubicBezTo>
                      <a:pt x="1522919" y="1569316"/>
                      <a:pt x="1517407" y="1562684"/>
                      <a:pt x="1511437" y="1556354"/>
                    </a:cubicBezTo>
                    <a:cubicBezTo>
                      <a:pt x="1505926" y="1545201"/>
                      <a:pt x="1500874" y="1534349"/>
                      <a:pt x="1495363" y="1523195"/>
                    </a:cubicBezTo>
                    <a:cubicBezTo>
                      <a:pt x="1492148" y="1524100"/>
                      <a:pt x="1488933" y="1525305"/>
                      <a:pt x="1485718" y="1526210"/>
                    </a:cubicBezTo>
                    <a:lnTo>
                      <a:pt x="1471481" y="1516865"/>
                    </a:lnTo>
                    <a:cubicBezTo>
                      <a:pt x="1468266" y="1521085"/>
                      <a:pt x="1465511" y="1525305"/>
                      <a:pt x="1462296" y="1529525"/>
                    </a:cubicBezTo>
                    <a:cubicBezTo>
                      <a:pt x="1456785" y="1528320"/>
                      <a:pt x="1451733" y="1527415"/>
                      <a:pt x="1446222" y="1526210"/>
                    </a:cubicBezTo>
                    <a:cubicBezTo>
                      <a:pt x="1448518" y="1529525"/>
                      <a:pt x="1450355" y="1532540"/>
                      <a:pt x="1452651" y="1535856"/>
                    </a:cubicBezTo>
                    <a:cubicBezTo>
                      <a:pt x="1451733" y="1537966"/>
                      <a:pt x="1450355" y="1540076"/>
                      <a:pt x="1449436" y="1542186"/>
                    </a:cubicBezTo>
                    <a:cubicBezTo>
                      <a:pt x="1452651" y="1547914"/>
                      <a:pt x="1455866" y="1553942"/>
                      <a:pt x="1459081" y="1559670"/>
                    </a:cubicBezTo>
                    <a:cubicBezTo>
                      <a:pt x="1462296" y="1567206"/>
                      <a:pt x="1465051" y="1574441"/>
                      <a:pt x="1468266" y="1581977"/>
                    </a:cubicBezTo>
                    <a:lnTo>
                      <a:pt x="1476533" y="1586498"/>
                    </a:lnTo>
                    <a:cubicBezTo>
                      <a:pt x="1478370" y="1588608"/>
                      <a:pt x="1480666" y="1591020"/>
                      <a:pt x="1482503" y="1593130"/>
                    </a:cubicBezTo>
                    <a:cubicBezTo>
                      <a:pt x="1486637" y="1597350"/>
                      <a:pt x="1491229" y="1601571"/>
                      <a:pt x="1495363" y="1605791"/>
                    </a:cubicBezTo>
                    <a:cubicBezTo>
                      <a:pt x="1496281" y="1610011"/>
                      <a:pt x="1497659" y="1614231"/>
                      <a:pt x="1498578" y="1618451"/>
                    </a:cubicBezTo>
                    <a:cubicBezTo>
                      <a:pt x="1497659" y="1619959"/>
                      <a:pt x="1496281" y="1621767"/>
                      <a:pt x="1495363" y="1623274"/>
                    </a:cubicBezTo>
                    <a:cubicBezTo>
                      <a:pt x="1496281" y="1626289"/>
                      <a:pt x="1497659" y="1629605"/>
                      <a:pt x="1498578" y="1632619"/>
                    </a:cubicBezTo>
                    <a:lnTo>
                      <a:pt x="1508222" y="1635935"/>
                    </a:lnTo>
                    <a:lnTo>
                      <a:pt x="1508222" y="1645280"/>
                    </a:lnTo>
                    <a:cubicBezTo>
                      <a:pt x="1509141" y="1647390"/>
                      <a:pt x="1510519" y="1649500"/>
                      <a:pt x="1511437" y="1651610"/>
                    </a:cubicBezTo>
                    <a:cubicBezTo>
                      <a:pt x="1510519" y="1646486"/>
                      <a:pt x="1509141" y="1641060"/>
                      <a:pt x="1508222" y="1635935"/>
                    </a:cubicBezTo>
                    <a:cubicBezTo>
                      <a:pt x="1510978" y="1631112"/>
                      <a:pt x="1513274" y="1626289"/>
                      <a:pt x="1516030" y="1621466"/>
                    </a:cubicBezTo>
                    <a:lnTo>
                      <a:pt x="1522459" y="1621466"/>
                    </a:lnTo>
                    <a:cubicBezTo>
                      <a:pt x="1524756" y="1622973"/>
                      <a:pt x="1526593" y="1624782"/>
                      <a:pt x="1528889" y="1626289"/>
                    </a:cubicBezTo>
                    <a:cubicBezTo>
                      <a:pt x="1529808" y="1630509"/>
                      <a:pt x="1531185" y="1634729"/>
                      <a:pt x="1532104" y="1638950"/>
                    </a:cubicBezTo>
                    <a:lnTo>
                      <a:pt x="1525674" y="1654926"/>
                    </a:lnTo>
                    <a:cubicBezTo>
                      <a:pt x="1526593" y="1657639"/>
                      <a:pt x="1527971" y="1660051"/>
                      <a:pt x="1528889" y="1662764"/>
                    </a:cubicBezTo>
                    <a:cubicBezTo>
                      <a:pt x="1531185" y="1661859"/>
                      <a:pt x="1533022" y="1660654"/>
                      <a:pt x="1535319" y="1659749"/>
                    </a:cubicBezTo>
                    <a:lnTo>
                      <a:pt x="1535319" y="1669094"/>
                    </a:lnTo>
                    <a:cubicBezTo>
                      <a:pt x="1541289" y="1666984"/>
                      <a:pt x="1546800" y="1664874"/>
                      <a:pt x="1552771" y="1662764"/>
                    </a:cubicBezTo>
                    <a:cubicBezTo>
                      <a:pt x="1557823" y="1663969"/>
                      <a:pt x="1563334" y="1664874"/>
                      <a:pt x="1568386" y="1666079"/>
                    </a:cubicBezTo>
                    <a:lnTo>
                      <a:pt x="1584460" y="1666079"/>
                    </a:lnTo>
                    <a:cubicBezTo>
                      <a:pt x="1589053" y="1661256"/>
                      <a:pt x="1594104" y="1656433"/>
                      <a:pt x="1598697" y="1651610"/>
                    </a:cubicBezTo>
                    <a:cubicBezTo>
                      <a:pt x="1603749" y="1646486"/>
                      <a:pt x="1609260" y="1641060"/>
                      <a:pt x="1614312" y="1635935"/>
                    </a:cubicBezTo>
                    <a:cubicBezTo>
                      <a:pt x="1618905" y="1631112"/>
                      <a:pt x="1623957" y="1626289"/>
                      <a:pt x="1628549" y="1621466"/>
                    </a:cubicBezTo>
                    <a:cubicBezTo>
                      <a:pt x="1629468" y="1624179"/>
                      <a:pt x="1630846" y="1626892"/>
                      <a:pt x="1631764" y="1629605"/>
                    </a:cubicBezTo>
                    <a:cubicBezTo>
                      <a:pt x="1632683" y="1635935"/>
                      <a:pt x="1634060" y="1642265"/>
                      <a:pt x="1634979" y="1648596"/>
                    </a:cubicBezTo>
                    <a:cubicBezTo>
                      <a:pt x="1638194" y="1653419"/>
                      <a:pt x="1641409" y="1657941"/>
                      <a:pt x="1644624" y="1662764"/>
                    </a:cubicBezTo>
                    <a:cubicBezTo>
                      <a:pt x="1648757" y="1666079"/>
                      <a:pt x="1653350" y="1669094"/>
                      <a:pt x="1657483" y="1672410"/>
                    </a:cubicBezTo>
                    <a:cubicBezTo>
                      <a:pt x="1662076" y="1673314"/>
                      <a:pt x="1667127" y="1674520"/>
                      <a:pt x="1671720" y="1675424"/>
                    </a:cubicBezTo>
                    <a:cubicBezTo>
                      <a:pt x="1676772" y="1677534"/>
                      <a:pt x="1682283" y="1679946"/>
                      <a:pt x="1687335" y="1682056"/>
                    </a:cubicBezTo>
                    <a:cubicBezTo>
                      <a:pt x="1691468" y="1686276"/>
                      <a:pt x="1696061" y="1690496"/>
                      <a:pt x="1700194" y="1694717"/>
                    </a:cubicBezTo>
                    <a:cubicBezTo>
                      <a:pt x="1700654" y="1696224"/>
                      <a:pt x="1701113" y="1698033"/>
                      <a:pt x="1701572" y="1699540"/>
                    </a:cubicBezTo>
                    <a:cubicBezTo>
                      <a:pt x="1704787" y="1700444"/>
                      <a:pt x="1708002" y="1701650"/>
                      <a:pt x="1711217" y="1702554"/>
                    </a:cubicBezTo>
                    <a:lnTo>
                      <a:pt x="1711217" y="1708884"/>
                    </a:lnTo>
                    <a:lnTo>
                      <a:pt x="1701572" y="1721545"/>
                    </a:lnTo>
                    <a:lnTo>
                      <a:pt x="1700194" y="1727875"/>
                    </a:lnTo>
                    <a:lnTo>
                      <a:pt x="1690550" y="1736014"/>
                    </a:lnTo>
                    <a:cubicBezTo>
                      <a:pt x="1687335" y="1741139"/>
                      <a:pt x="1684579" y="1746565"/>
                      <a:pt x="1681365" y="1751689"/>
                    </a:cubicBezTo>
                    <a:lnTo>
                      <a:pt x="1671720" y="1751689"/>
                    </a:lnTo>
                    <a:cubicBezTo>
                      <a:pt x="1669424" y="1753800"/>
                      <a:pt x="1667587" y="1755910"/>
                      <a:pt x="1665290" y="1758020"/>
                    </a:cubicBezTo>
                    <a:cubicBezTo>
                      <a:pt x="1664372" y="1761336"/>
                      <a:pt x="1662994" y="1764350"/>
                      <a:pt x="1662076" y="1767666"/>
                    </a:cubicBezTo>
                    <a:cubicBezTo>
                      <a:pt x="1662994" y="1773393"/>
                      <a:pt x="1664372" y="1779422"/>
                      <a:pt x="1665290" y="1785150"/>
                    </a:cubicBezTo>
                    <a:lnTo>
                      <a:pt x="1662076" y="1785150"/>
                    </a:lnTo>
                    <a:lnTo>
                      <a:pt x="1654268" y="1785150"/>
                    </a:lnTo>
                    <a:cubicBezTo>
                      <a:pt x="1650135" y="1788466"/>
                      <a:pt x="1645542" y="1791480"/>
                      <a:pt x="1641409" y="1794796"/>
                    </a:cubicBezTo>
                    <a:cubicBezTo>
                      <a:pt x="1640490" y="1797810"/>
                      <a:pt x="1639112" y="1801126"/>
                      <a:pt x="1638194" y="1804141"/>
                    </a:cubicBezTo>
                    <a:cubicBezTo>
                      <a:pt x="1635897" y="1806251"/>
                      <a:pt x="1634060" y="1808361"/>
                      <a:pt x="1631764" y="1810471"/>
                    </a:cubicBezTo>
                    <a:lnTo>
                      <a:pt x="1617527" y="1810471"/>
                    </a:lnTo>
                    <a:cubicBezTo>
                      <a:pt x="1615231" y="1811978"/>
                      <a:pt x="1613394" y="1813787"/>
                      <a:pt x="1611097" y="1815294"/>
                    </a:cubicBezTo>
                    <a:lnTo>
                      <a:pt x="1611097" y="1824940"/>
                    </a:lnTo>
                    <a:lnTo>
                      <a:pt x="1598697" y="1831271"/>
                    </a:lnTo>
                    <a:cubicBezTo>
                      <a:pt x="1595023" y="1830065"/>
                      <a:pt x="1591349" y="1829161"/>
                      <a:pt x="1587675" y="1827955"/>
                    </a:cubicBezTo>
                    <a:cubicBezTo>
                      <a:pt x="1583541" y="1831271"/>
                      <a:pt x="1578949" y="1834285"/>
                      <a:pt x="1574815" y="1837601"/>
                    </a:cubicBezTo>
                    <a:lnTo>
                      <a:pt x="1561956" y="1840615"/>
                    </a:lnTo>
                    <a:lnTo>
                      <a:pt x="1547719" y="1847247"/>
                    </a:lnTo>
                    <a:cubicBezTo>
                      <a:pt x="1545423" y="1849960"/>
                      <a:pt x="1543585" y="1852372"/>
                      <a:pt x="1541289" y="1855085"/>
                    </a:cubicBezTo>
                    <a:lnTo>
                      <a:pt x="1541289" y="1861415"/>
                    </a:lnTo>
                    <a:cubicBezTo>
                      <a:pt x="1533941" y="1864731"/>
                      <a:pt x="1526593" y="1867745"/>
                      <a:pt x="1519245" y="1871061"/>
                    </a:cubicBezTo>
                    <a:lnTo>
                      <a:pt x="1485718" y="1883722"/>
                    </a:lnTo>
                    <a:cubicBezTo>
                      <a:pt x="1478829" y="1888545"/>
                      <a:pt x="1471940" y="1893067"/>
                      <a:pt x="1465051" y="1897890"/>
                    </a:cubicBezTo>
                    <a:cubicBezTo>
                      <a:pt x="1460918" y="1899095"/>
                      <a:pt x="1456785" y="1900000"/>
                      <a:pt x="1452651" y="1901206"/>
                    </a:cubicBezTo>
                    <a:cubicBezTo>
                      <a:pt x="1450355" y="1900000"/>
                      <a:pt x="1448518" y="1899095"/>
                      <a:pt x="1446222" y="1897890"/>
                    </a:cubicBezTo>
                    <a:cubicBezTo>
                      <a:pt x="1442547" y="1901206"/>
                      <a:pt x="1438873" y="1904220"/>
                      <a:pt x="1435199" y="1907536"/>
                    </a:cubicBezTo>
                    <a:cubicBezTo>
                      <a:pt x="1431066" y="1908440"/>
                      <a:pt x="1426473" y="1909646"/>
                      <a:pt x="1422340" y="1910550"/>
                    </a:cubicBezTo>
                    <a:cubicBezTo>
                      <a:pt x="1415910" y="1911756"/>
                      <a:pt x="1409940" y="1912660"/>
                      <a:pt x="1403510" y="1913866"/>
                    </a:cubicBezTo>
                    <a:lnTo>
                      <a:pt x="1398458" y="1913866"/>
                    </a:lnTo>
                    <a:cubicBezTo>
                      <a:pt x="1396162" y="1915976"/>
                      <a:pt x="1394325" y="1918086"/>
                      <a:pt x="1392028" y="1920197"/>
                    </a:cubicBezTo>
                    <a:cubicBezTo>
                      <a:pt x="1390191" y="1921101"/>
                      <a:pt x="1387895" y="1922307"/>
                      <a:pt x="1386058" y="1923211"/>
                    </a:cubicBezTo>
                    <a:cubicBezTo>
                      <a:pt x="1385140" y="1923814"/>
                      <a:pt x="1383762" y="1924417"/>
                      <a:pt x="1382843" y="1925020"/>
                    </a:cubicBezTo>
                    <a:lnTo>
                      <a:pt x="1369984" y="1925020"/>
                    </a:lnTo>
                    <a:cubicBezTo>
                      <a:pt x="1369065" y="1925924"/>
                      <a:pt x="1367687" y="1927130"/>
                      <a:pt x="1366769" y="1928034"/>
                    </a:cubicBezTo>
                    <a:lnTo>
                      <a:pt x="1349317" y="1928034"/>
                    </a:lnTo>
                    <a:cubicBezTo>
                      <a:pt x="1348398" y="1924417"/>
                      <a:pt x="1347021" y="1920498"/>
                      <a:pt x="1346102" y="1916881"/>
                    </a:cubicBezTo>
                    <a:lnTo>
                      <a:pt x="1346102" y="1904220"/>
                    </a:lnTo>
                    <a:cubicBezTo>
                      <a:pt x="1345184" y="1902110"/>
                      <a:pt x="1343806" y="1900000"/>
                      <a:pt x="1342887" y="1897890"/>
                    </a:cubicBezTo>
                    <a:cubicBezTo>
                      <a:pt x="1340591" y="1892162"/>
                      <a:pt x="1338754" y="1886133"/>
                      <a:pt x="1336458" y="1880406"/>
                    </a:cubicBezTo>
                    <a:cubicBezTo>
                      <a:pt x="1334621" y="1877392"/>
                      <a:pt x="1332324" y="1874076"/>
                      <a:pt x="1330487" y="1871061"/>
                    </a:cubicBezTo>
                    <a:lnTo>
                      <a:pt x="1333702" y="1871061"/>
                    </a:lnTo>
                    <a:cubicBezTo>
                      <a:pt x="1332783" y="1867745"/>
                      <a:pt x="1331406" y="1864731"/>
                      <a:pt x="1330487" y="1861415"/>
                    </a:cubicBezTo>
                    <a:cubicBezTo>
                      <a:pt x="1331406" y="1859305"/>
                      <a:pt x="1332783" y="1857195"/>
                      <a:pt x="1333702" y="1855085"/>
                    </a:cubicBezTo>
                    <a:lnTo>
                      <a:pt x="1333702" y="1847247"/>
                    </a:lnTo>
                    <a:cubicBezTo>
                      <a:pt x="1332783" y="1843931"/>
                      <a:pt x="1331406" y="1840917"/>
                      <a:pt x="1330487" y="1837601"/>
                    </a:cubicBezTo>
                    <a:cubicBezTo>
                      <a:pt x="1328191" y="1834285"/>
                      <a:pt x="1326354" y="1831271"/>
                      <a:pt x="1324057" y="1827955"/>
                    </a:cubicBezTo>
                    <a:lnTo>
                      <a:pt x="1324057" y="1818610"/>
                    </a:lnTo>
                    <a:lnTo>
                      <a:pt x="1313035" y="1812280"/>
                    </a:lnTo>
                    <a:cubicBezTo>
                      <a:pt x="1308902" y="1805346"/>
                      <a:pt x="1304309" y="1798413"/>
                      <a:pt x="1300176" y="1791480"/>
                    </a:cubicBezTo>
                    <a:cubicBezTo>
                      <a:pt x="1297879" y="1785150"/>
                      <a:pt x="1296042" y="1778819"/>
                      <a:pt x="1293746" y="1772489"/>
                    </a:cubicBezTo>
                    <a:cubicBezTo>
                      <a:pt x="1289153" y="1767666"/>
                      <a:pt x="1284101" y="1762843"/>
                      <a:pt x="1279509" y="1758020"/>
                    </a:cubicBezTo>
                    <a:cubicBezTo>
                      <a:pt x="1275375" y="1757115"/>
                      <a:pt x="1270783" y="1755910"/>
                      <a:pt x="1266649" y="1755005"/>
                    </a:cubicBezTo>
                    <a:cubicBezTo>
                      <a:pt x="1261598" y="1748072"/>
                      <a:pt x="1256086" y="1741139"/>
                      <a:pt x="1251035" y="1734206"/>
                    </a:cubicBezTo>
                    <a:cubicBezTo>
                      <a:pt x="1250575" y="1729081"/>
                      <a:pt x="1249657" y="1723655"/>
                      <a:pt x="1249197" y="1718531"/>
                    </a:cubicBezTo>
                    <a:lnTo>
                      <a:pt x="1249197" y="1699540"/>
                    </a:lnTo>
                    <a:lnTo>
                      <a:pt x="1236797" y="1678740"/>
                    </a:lnTo>
                    <a:lnTo>
                      <a:pt x="1227153" y="1666079"/>
                    </a:lnTo>
                    <a:cubicBezTo>
                      <a:pt x="1223019" y="1663969"/>
                      <a:pt x="1218427" y="1661859"/>
                      <a:pt x="1214293" y="1659749"/>
                    </a:cubicBezTo>
                    <a:cubicBezTo>
                      <a:pt x="1212916" y="1656132"/>
                      <a:pt x="1211079" y="1652213"/>
                      <a:pt x="1209701" y="1648596"/>
                    </a:cubicBezTo>
                    <a:lnTo>
                      <a:pt x="1211079" y="1642265"/>
                    </a:lnTo>
                    <a:cubicBezTo>
                      <a:pt x="1208323" y="1638950"/>
                      <a:pt x="1206027" y="1635935"/>
                      <a:pt x="1203271" y="1632619"/>
                    </a:cubicBezTo>
                    <a:cubicBezTo>
                      <a:pt x="1200975" y="1630509"/>
                      <a:pt x="1199138" y="1628399"/>
                      <a:pt x="1196841" y="1626289"/>
                    </a:cubicBezTo>
                    <a:cubicBezTo>
                      <a:pt x="1194545" y="1620561"/>
                      <a:pt x="1192708" y="1614533"/>
                      <a:pt x="1190412" y="1608805"/>
                    </a:cubicBezTo>
                    <a:cubicBezTo>
                      <a:pt x="1185360" y="1602475"/>
                      <a:pt x="1179849" y="1596145"/>
                      <a:pt x="1174797" y="1589814"/>
                    </a:cubicBezTo>
                    <a:cubicBezTo>
                      <a:pt x="1171123" y="1584991"/>
                      <a:pt x="1167449" y="1580469"/>
                      <a:pt x="1163774" y="1575646"/>
                    </a:cubicBezTo>
                    <a:lnTo>
                      <a:pt x="1150915" y="1575646"/>
                    </a:lnTo>
                    <a:cubicBezTo>
                      <a:pt x="1153211" y="1570220"/>
                      <a:pt x="1155048" y="1565096"/>
                      <a:pt x="1157345" y="1559670"/>
                    </a:cubicBezTo>
                    <a:lnTo>
                      <a:pt x="1157345" y="1553340"/>
                    </a:lnTo>
                    <a:cubicBezTo>
                      <a:pt x="1158263" y="1549722"/>
                      <a:pt x="1159641" y="1545803"/>
                      <a:pt x="1160560" y="1542186"/>
                    </a:cubicBezTo>
                    <a:lnTo>
                      <a:pt x="1160560" y="1538870"/>
                    </a:lnTo>
                    <a:lnTo>
                      <a:pt x="1150915" y="1547009"/>
                    </a:lnTo>
                    <a:cubicBezTo>
                      <a:pt x="1149996" y="1553340"/>
                      <a:pt x="1148619" y="1559670"/>
                      <a:pt x="1147700" y="1566000"/>
                    </a:cubicBezTo>
                    <a:cubicBezTo>
                      <a:pt x="1145404" y="1570220"/>
                      <a:pt x="1143567" y="1574441"/>
                      <a:pt x="1141270" y="1578661"/>
                    </a:cubicBezTo>
                    <a:cubicBezTo>
                      <a:pt x="1139893" y="1579867"/>
                      <a:pt x="1138056" y="1580771"/>
                      <a:pt x="1136678" y="1581977"/>
                    </a:cubicBezTo>
                    <a:cubicBezTo>
                      <a:pt x="1134382" y="1579867"/>
                      <a:pt x="1132544" y="1577756"/>
                      <a:pt x="1130248" y="1575646"/>
                    </a:cubicBezTo>
                    <a:cubicBezTo>
                      <a:pt x="1127033" y="1572331"/>
                      <a:pt x="1123818" y="1569316"/>
                      <a:pt x="1120604" y="1566000"/>
                    </a:cubicBezTo>
                    <a:cubicBezTo>
                      <a:pt x="1115552" y="1554847"/>
                      <a:pt x="1110041" y="1543693"/>
                      <a:pt x="1104989" y="1532540"/>
                    </a:cubicBezTo>
                    <a:lnTo>
                      <a:pt x="1101774" y="1532540"/>
                    </a:lnTo>
                    <a:lnTo>
                      <a:pt x="1111418" y="1559670"/>
                    </a:lnTo>
                    <a:cubicBezTo>
                      <a:pt x="1116470" y="1567206"/>
                      <a:pt x="1121981" y="1574441"/>
                      <a:pt x="1127033" y="1581977"/>
                    </a:cubicBezTo>
                    <a:cubicBezTo>
                      <a:pt x="1131626" y="1595240"/>
                      <a:pt x="1136678" y="1608202"/>
                      <a:pt x="1141270" y="1621466"/>
                    </a:cubicBezTo>
                    <a:cubicBezTo>
                      <a:pt x="1143567" y="1625083"/>
                      <a:pt x="1145404" y="1629002"/>
                      <a:pt x="1147700" y="1632619"/>
                    </a:cubicBezTo>
                    <a:lnTo>
                      <a:pt x="1157345" y="1645280"/>
                    </a:lnTo>
                    <a:cubicBezTo>
                      <a:pt x="1163315" y="1654323"/>
                      <a:pt x="1168826" y="1663366"/>
                      <a:pt x="1174797" y="1672410"/>
                    </a:cubicBezTo>
                    <a:cubicBezTo>
                      <a:pt x="1174337" y="1673314"/>
                      <a:pt x="1173419" y="1674520"/>
                      <a:pt x="1172960" y="1675424"/>
                    </a:cubicBezTo>
                    <a:cubicBezTo>
                      <a:pt x="1173419" y="1680850"/>
                      <a:pt x="1174337" y="1685975"/>
                      <a:pt x="1174797" y="1691401"/>
                    </a:cubicBezTo>
                    <a:lnTo>
                      <a:pt x="1196841" y="1712200"/>
                    </a:lnTo>
                    <a:cubicBezTo>
                      <a:pt x="1199138" y="1713105"/>
                      <a:pt x="1200975" y="1714310"/>
                      <a:pt x="1203271" y="1715215"/>
                    </a:cubicBezTo>
                    <a:cubicBezTo>
                      <a:pt x="1205567" y="1723052"/>
                      <a:pt x="1207404" y="1731191"/>
                      <a:pt x="1209701" y="1739029"/>
                    </a:cubicBezTo>
                    <a:cubicBezTo>
                      <a:pt x="1208782" y="1740235"/>
                      <a:pt x="1207404" y="1741139"/>
                      <a:pt x="1206486" y="1742345"/>
                    </a:cubicBezTo>
                    <a:cubicBezTo>
                      <a:pt x="1207404" y="1750785"/>
                      <a:pt x="1208782" y="1759226"/>
                      <a:pt x="1209701" y="1767666"/>
                    </a:cubicBezTo>
                    <a:cubicBezTo>
                      <a:pt x="1211079" y="1776709"/>
                      <a:pt x="1212916" y="1785753"/>
                      <a:pt x="1214293" y="1794796"/>
                    </a:cubicBezTo>
                    <a:lnTo>
                      <a:pt x="1223938" y="1801126"/>
                    </a:lnTo>
                    <a:cubicBezTo>
                      <a:pt x="1228071" y="1803236"/>
                      <a:pt x="1232664" y="1805346"/>
                      <a:pt x="1236797" y="1807457"/>
                    </a:cubicBezTo>
                    <a:cubicBezTo>
                      <a:pt x="1240931" y="1816500"/>
                      <a:pt x="1245064" y="1825242"/>
                      <a:pt x="1249197" y="1834285"/>
                    </a:cubicBezTo>
                    <a:cubicBezTo>
                      <a:pt x="1251035" y="1841218"/>
                      <a:pt x="1252412" y="1848151"/>
                      <a:pt x="1254249" y="1855085"/>
                    </a:cubicBezTo>
                    <a:cubicBezTo>
                      <a:pt x="1258383" y="1858099"/>
                      <a:pt x="1262516" y="1861415"/>
                      <a:pt x="1266649" y="1864429"/>
                    </a:cubicBezTo>
                    <a:cubicBezTo>
                      <a:pt x="1277672" y="1871363"/>
                      <a:pt x="1289153" y="1878296"/>
                      <a:pt x="1300176" y="1885229"/>
                    </a:cubicBezTo>
                    <a:cubicBezTo>
                      <a:pt x="1304309" y="1890655"/>
                      <a:pt x="1308902" y="1895780"/>
                      <a:pt x="1313035" y="1901206"/>
                    </a:cubicBezTo>
                    <a:lnTo>
                      <a:pt x="1324057" y="1913866"/>
                    </a:lnTo>
                    <a:cubicBezTo>
                      <a:pt x="1324976" y="1916881"/>
                      <a:pt x="1326354" y="1920197"/>
                      <a:pt x="1327272" y="1923211"/>
                    </a:cubicBezTo>
                    <a:lnTo>
                      <a:pt x="1342887" y="1925020"/>
                    </a:lnTo>
                    <a:cubicBezTo>
                      <a:pt x="1343806" y="1928034"/>
                      <a:pt x="1345184" y="1931350"/>
                      <a:pt x="1346102" y="1934364"/>
                    </a:cubicBezTo>
                    <a:lnTo>
                      <a:pt x="1346102" y="1944011"/>
                    </a:lnTo>
                    <a:lnTo>
                      <a:pt x="1333702" y="1950341"/>
                    </a:lnTo>
                    <a:cubicBezTo>
                      <a:pt x="1336917" y="1952451"/>
                      <a:pt x="1339672" y="1954561"/>
                      <a:pt x="1342887" y="1956671"/>
                    </a:cubicBezTo>
                    <a:cubicBezTo>
                      <a:pt x="1345184" y="1957877"/>
                      <a:pt x="1347021" y="1958781"/>
                      <a:pt x="1349317" y="1959987"/>
                    </a:cubicBezTo>
                    <a:cubicBezTo>
                      <a:pt x="1350235" y="1962700"/>
                      <a:pt x="1351613" y="1965112"/>
                      <a:pt x="1352532" y="1967825"/>
                    </a:cubicBezTo>
                    <a:cubicBezTo>
                      <a:pt x="1356206" y="1971141"/>
                      <a:pt x="1359880" y="1974155"/>
                      <a:pt x="1363554" y="1977471"/>
                    </a:cubicBezTo>
                    <a:lnTo>
                      <a:pt x="1373199" y="1977471"/>
                    </a:lnTo>
                    <a:cubicBezTo>
                      <a:pt x="1380547" y="1975361"/>
                      <a:pt x="1387895" y="1972949"/>
                      <a:pt x="1395243" y="1970839"/>
                    </a:cubicBezTo>
                    <a:cubicBezTo>
                      <a:pt x="1403051" y="1969935"/>
                      <a:pt x="1411318" y="1968729"/>
                      <a:pt x="1419125" y="1967825"/>
                    </a:cubicBezTo>
                    <a:cubicBezTo>
                      <a:pt x="1426014" y="1966619"/>
                      <a:pt x="1432903" y="1965715"/>
                      <a:pt x="1439792" y="1964509"/>
                    </a:cubicBezTo>
                    <a:cubicBezTo>
                      <a:pt x="1443007" y="1963604"/>
                      <a:pt x="1446222" y="1962399"/>
                      <a:pt x="1449436" y="1961494"/>
                    </a:cubicBezTo>
                    <a:cubicBezTo>
                      <a:pt x="1452651" y="1959987"/>
                      <a:pt x="1455866" y="1958178"/>
                      <a:pt x="1459081" y="1956671"/>
                    </a:cubicBezTo>
                    <a:lnTo>
                      <a:pt x="1471481" y="1956671"/>
                    </a:lnTo>
                    <a:lnTo>
                      <a:pt x="1476533" y="1956671"/>
                    </a:lnTo>
                    <a:cubicBezTo>
                      <a:pt x="1480666" y="1955767"/>
                      <a:pt x="1484800" y="1954561"/>
                      <a:pt x="1488933" y="1953657"/>
                    </a:cubicBezTo>
                    <a:cubicBezTo>
                      <a:pt x="1492148" y="1952451"/>
                      <a:pt x="1495363" y="1951547"/>
                      <a:pt x="1498578" y="1950341"/>
                    </a:cubicBezTo>
                    <a:lnTo>
                      <a:pt x="1508222" y="1944011"/>
                    </a:lnTo>
                    <a:lnTo>
                      <a:pt x="1516030" y="1944011"/>
                    </a:lnTo>
                    <a:cubicBezTo>
                      <a:pt x="1516948" y="1946121"/>
                      <a:pt x="1518326" y="1948231"/>
                      <a:pt x="1519245" y="1950341"/>
                    </a:cubicBezTo>
                    <a:cubicBezTo>
                      <a:pt x="1518326" y="1953958"/>
                      <a:pt x="1516948" y="1957877"/>
                      <a:pt x="1516030" y="1961494"/>
                    </a:cubicBezTo>
                    <a:lnTo>
                      <a:pt x="1516030" y="1974155"/>
                    </a:lnTo>
                    <a:cubicBezTo>
                      <a:pt x="1514652" y="1977471"/>
                      <a:pt x="1512815" y="1980485"/>
                      <a:pt x="1511437" y="1983801"/>
                    </a:cubicBezTo>
                    <a:cubicBezTo>
                      <a:pt x="1510519" y="1991639"/>
                      <a:pt x="1509141" y="1999778"/>
                      <a:pt x="1508222" y="2007615"/>
                    </a:cubicBezTo>
                    <a:cubicBezTo>
                      <a:pt x="1504089" y="2014850"/>
                      <a:pt x="1499496" y="2022386"/>
                      <a:pt x="1495363" y="2029621"/>
                    </a:cubicBezTo>
                    <a:cubicBezTo>
                      <a:pt x="1491229" y="2039870"/>
                      <a:pt x="1486637" y="2049817"/>
                      <a:pt x="1482503" y="2060066"/>
                    </a:cubicBezTo>
                    <a:cubicBezTo>
                      <a:pt x="1475614" y="2070014"/>
                      <a:pt x="1469185" y="2080263"/>
                      <a:pt x="1462296" y="2090211"/>
                    </a:cubicBezTo>
                    <a:cubicBezTo>
                      <a:pt x="1455866" y="2098048"/>
                      <a:pt x="1449436" y="2106187"/>
                      <a:pt x="1443007" y="2114025"/>
                    </a:cubicBezTo>
                    <a:cubicBezTo>
                      <a:pt x="1435199" y="2125781"/>
                      <a:pt x="1426933" y="2137236"/>
                      <a:pt x="1419125" y="2148992"/>
                    </a:cubicBezTo>
                    <a:lnTo>
                      <a:pt x="1395243" y="2166476"/>
                    </a:lnTo>
                    <a:cubicBezTo>
                      <a:pt x="1384680" y="2173409"/>
                      <a:pt x="1374117" y="2180041"/>
                      <a:pt x="1363554" y="2186974"/>
                    </a:cubicBezTo>
                    <a:cubicBezTo>
                      <a:pt x="1356665" y="2192400"/>
                      <a:pt x="1349776" y="2197525"/>
                      <a:pt x="1342887" y="2202951"/>
                    </a:cubicBezTo>
                    <a:cubicBezTo>
                      <a:pt x="1335080" y="2211994"/>
                      <a:pt x="1326813" y="2220736"/>
                      <a:pt x="1319006" y="2229779"/>
                    </a:cubicBezTo>
                    <a:cubicBezTo>
                      <a:pt x="1317168" y="2233999"/>
                      <a:pt x="1314872" y="2238220"/>
                      <a:pt x="1313035" y="2242440"/>
                    </a:cubicBezTo>
                    <a:cubicBezTo>
                      <a:pt x="1312117" y="2244550"/>
                      <a:pt x="1310739" y="2246660"/>
                      <a:pt x="1309820" y="2248770"/>
                    </a:cubicBezTo>
                    <a:cubicBezTo>
                      <a:pt x="1303391" y="2250880"/>
                      <a:pt x="1296961" y="2253292"/>
                      <a:pt x="1290531" y="2255402"/>
                    </a:cubicBezTo>
                    <a:cubicBezTo>
                      <a:pt x="1289153" y="2258115"/>
                      <a:pt x="1287316" y="2260526"/>
                      <a:pt x="1285939" y="2263239"/>
                    </a:cubicBezTo>
                    <a:cubicBezTo>
                      <a:pt x="1283642" y="2264144"/>
                      <a:pt x="1281805" y="2265349"/>
                      <a:pt x="1279509" y="2266254"/>
                    </a:cubicBezTo>
                    <a:cubicBezTo>
                      <a:pt x="1278590" y="2271680"/>
                      <a:pt x="1277213" y="2276804"/>
                      <a:pt x="1276294" y="2282230"/>
                    </a:cubicBezTo>
                    <a:cubicBezTo>
                      <a:pt x="1273079" y="2285546"/>
                      <a:pt x="1269864" y="2288561"/>
                      <a:pt x="1266649" y="2291877"/>
                    </a:cubicBezTo>
                    <a:cubicBezTo>
                      <a:pt x="1265731" y="2296700"/>
                      <a:pt x="1264353" y="2301221"/>
                      <a:pt x="1263435" y="2306044"/>
                    </a:cubicBezTo>
                    <a:lnTo>
                      <a:pt x="1251035" y="2312375"/>
                    </a:lnTo>
                    <a:cubicBezTo>
                      <a:pt x="1248279" y="2322322"/>
                      <a:pt x="1245983" y="2332571"/>
                      <a:pt x="1243227" y="2342519"/>
                    </a:cubicBezTo>
                    <a:lnTo>
                      <a:pt x="1245983" y="2355180"/>
                    </a:lnTo>
                    <a:lnTo>
                      <a:pt x="1257464" y="2361811"/>
                    </a:lnTo>
                    <a:lnTo>
                      <a:pt x="1257464" y="2368142"/>
                    </a:lnTo>
                    <a:cubicBezTo>
                      <a:pt x="1255168" y="2371759"/>
                      <a:pt x="1253331" y="2375678"/>
                      <a:pt x="1251035" y="2379295"/>
                    </a:cubicBezTo>
                    <a:cubicBezTo>
                      <a:pt x="1251953" y="2381405"/>
                      <a:pt x="1253331" y="2383515"/>
                      <a:pt x="1254249" y="2385626"/>
                    </a:cubicBezTo>
                    <a:cubicBezTo>
                      <a:pt x="1253331" y="2389846"/>
                      <a:pt x="1251953" y="2394066"/>
                      <a:pt x="1251035" y="2398286"/>
                    </a:cubicBezTo>
                    <a:cubicBezTo>
                      <a:pt x="1254249" y="2403411"/>
                      <a:pt x="1257464" y="2408837"/>
                      <a:pt x="1260679" y="2413961"/>
                    </a:cubicBezTo>
                    <a:cubicBezTo>
                      <a:pt x="1263894" y="2420894"/>
                      <a:pt x="1266649" y="2427828"/>
                      <a:pt x="1269864" y="2434761"/>
                    </a:cubicBezTo>
                    <a:lnTo>
                      <a:pt x="1279509" y="2441091"/>
                    </a:lnTo>
                    <a:cubicBezTo>
                      <a:pt x="1280427" y="2444407"/>
                      <a:pt x="1281805" y="2447421"/>
                      <a:pt x="1282724" y="2450737"/>
                    </a:cubicBezTo>
                    <a:lnTo>
                      <a:pt x="1282724" y="2471236"/>
                    </a:lnTo>
                    <a:cubicBezTo>
                      <a:pt x="1283642" y="2476963"/>
                      <a:pt x="1285020" y="2482992"/>
                      <a:pt x="1285939" y="2488719"/>
                    </a:cubicBezTo>
                    <a:lnTo>
                      <a:pt x="1285939" y="2527003"/>
                    </a:lnTo>
                    <a:lnTo>
                      <a:pt x="1287316" y="2537855"/>
                    </a:lnTo>
                    <a:cubicBezTo>
                      <a:pt x="1285939" y="2543281"/>
                      <a:pt x="1284101" y="2548405"/>
                      <a:pt x="1282724" y="2553831"/>
                    </a:cubicBezTo>
                    <a:cubicBezTo>
                      <a:pt x="1280427" y="2558654"/>
                      <a:pt x="1278590" y="2563176"/>
                      <a:pt x="1276294" y="2567999"/>
                    </a:cubicBezTo>
                    <a:lnTo>
                      <a:pt x="1257464" y="2583975"/>
                    </a:lnTo>
                    <a:cubicBezTo>
                      <a:pt x="1251494" y="2586086"/>
                      <a:pt x="1245983" y="2588196"/>
                      <a:pt x="1240012" y="2590306"/>
                    </a:cubicBezTo>
                    <a:lnTo>
                      <a:pt x="1211079" y="2602966"/>
                    </a:lnTo>
                    <a:cubicBezTo>
                      <a:pt x="1204190" y="2610804"/>
                      <a:pt x="1197301" y="2618943"/>
                      <a:pt x="1190412" y="2626780"/>
                    </a:cubicBezTo>
                    <a:cubicBezTo>
                      <a:pt x="1187197" y="2627986"/>
                      <a:pt x="1184441" y="2628891"/>
                      <a:pt x="1181226" y="2630096"/>
                    </a:cubicBezTo>
                    <a:cubicBezTo>
                      <a:pt x="1176634" y="2634919"/>
                      <a:pt x="1171582" y="2639441"/>
                      <a:pt x="1166989" y="2644264"/>
                    </a:cubicBezTo>
                    <a:cubicBezTo>
                      <a:pt x="1162856" y="2646374"/>
                      <a:pt x="1158263" y="2648484"/>
                      <a:pt x="1154130" y="2650595"/>
                    </a:cubicBezTo>
                    <a:lnTo>
                      <a:pt x="1154130" y="2669887"/>
                    </a:lnTo>
                    <a:cubicBezTo>
                      <a:pt x="1158263" y="2675614"/>
                      <a:pt x="1162856" y="2681643"/>
                      <a:pt x="1166989" y="2687371"/>
                    </a:cubicBezTo>
                    <a:cubicBezTo>
                      <a:pt x="1167908" y="2691591"/>
                      <a:pt x="1169286" y="2695811"/>
                      <a:pt x="1170204" y="2700031"/>
                    </a:cubicBezTo>
                    <a:lnTo>
                      <a:pt x="1170204" y="2706362"/>
                    </a:lnTo>
                    <a:cubicBezTo>
                      <a:pt x="1171582" y="2705156"/>
                      <a:pt x="1173419" y="2704252"/>
                      <a:pt x="1174797" y="2703046"/>
                    </a:cubicBezTo>
                    <a:lnTo>
                      <a:pt x="1174797" y="2730176"/>
                    </a:lnTo>
                    <a:cubicBezTo>
                      <a:pt x="1173419" y="2733492"/>
                      <a:pt x="1171582" y="2736506"/>
                      <a:pt x="1170204" y="2739822"/>
                    </a:cubicBezTo>
                    <a:cubicBezTo>
                      <a:pt x="1171582" y="2741932"/>
                      <a:pt x="1173419" y="2744042"/>
                      <a:pt x="1174797" y="2746152"/>
                    </a:cubicBezTo>
                    <a:cubicBezTo>
                      <a:pt x="1174337" y="2748262"/>
                      <a:pt x="1173419" y="2750372"/>
                      <a:pt x="1172960" y="2752483"/>
                    </a:cubicBezTo>
                    <a:cubicBezTo>
                      <a:pt x="1169745" y="2755195"/>
                      <a:pt x="1166989" y="2757607"/>
                      <a:pt x="1163774" y="2760320"/>
                    </a:cubicBezTo>
                    <a:lnTo>
                      <a:pt x="1144485" y="2766650"/>
                    </a:lnTo>
                    <a:lnTo>
                      <a:pt x="1117389" y="2782627"/>
                    </a:lnTo>
                    <a:cubicBezTo>
                      <a:pt x="1114174" y="2785340"/>
                      <a:pt x="1111418" y="2787751"/>
                      <a:pt x="1108204" y="2790464"/>
                    </a:cubicBezTo>
                    <a:cubicBezTo>
                      <a:pt x="1109122" y="2793780"/>
                      <a:pt x="1110500" y="2796795"/>
                      <a:pt x="1111418" y="2800111"/>
                    </a:cubicBezTo>
                    <a:cubicBezTo>
                      <a:pt x="1112337" y="2801015"/>
                      <a:pt x="1113715" y="2802221"/>
                      <a:pt x="1114633" y="2803125"/>
                    </a:cubicBezTo>
                    <a:lnTo>
                      <a:pt x="1114633" y="2815786"/>
                    </a:lnTo>
                    <a:cubicBezTo>
                      <a:pt x="1112337" y="2820609"/>
                      <a:pt x="1110500" y="2825432"/>
                      <a:pt x="1108204" y="2830255"/>
                    </a:cubicBezTo>
                    <a:cubicBezTo>
                      <a:pt x="1107285" y="2837791"/>
                      <a:pt x="1105907" y="2845026"/>
                      <a:pt x="1104989" y="2852562"/>
                    </a:cubicBezTo>
                    <a:cubicBezTo>
                      <a:pt x="1102692" y="2856782"/>
                      <a:pt x="1100855" y="2861002"/>
                      <a:pt x="1098559" y="2865222"/>
                    </a:cubicBezTo>
                    <a:cubicBezTo>
                      <a:pt x="1093966" y="2867935"/>
                      <a:pt x="1088914" y="2870347"/>
                      <a:pt x="1084322" y="2873060"/>
                    </a:cubicBezTo>
                    <a:cubicBezTo>
                      <a:pt x="1083403" y="2874266"/>
                      <a:pt x="1082025" y="2875170"/>
                      <a:pt x="1081107" y="2876376"/>
                    </a:cubicBezTo>
                    <a:cubicBezTo>
                      <a:pt x="1076974" y="2881500"/>
                      <a:pt x="1072381" y="2886926"/>
                      <a:pt x="1068248" y="2892051"/>
                    </a:cubicBezTo>
                    <a:cubicBezTo>
                      <a:pt x="1067329" y="2896271"/>
                      <a:pt x="1065951" y="2900491"/>
                      <a:pt x="1065033" y="2904712"/>
                    </a:cubicBezTo>
                    <a:cubicBezTo>
                      <a:pt x="1060440" y="2909535"/>
                      <a:pt x="1055388" y="2914358"/>
                      <a:pt x="1050796" y="2919181"/>
                    </a:cubicBezTo>
                    <a:cubicBezTo>
                      <a:pt x="1042529" y="2928224"/>
                      <a:pt x="1033803" y="2936966"/>
                      <a:pt x="1025536" y="2946009"/>
                    </a:cubicBezTo>
                    <a:cubicBezTo>
                      <a:pt x="1020943" y="2950230"/>
                      <a:pt x="1015892" y="2954751"/>
                      <a:pt x="1011299" y="2958971"/>
                    </a:cubicBezTo>
                    <a:cubicBezTo>
                      <a:pt x="1005788" y="2964096"/>
                      <a:pt x="1000736" y="2969522"/>
                      <a:pt x="995225" y="2974647"/>
                    </a:cubicBezTo>
                    <a:cubicBezTo>
                      <a:pt x="987417" y="2976154"/>
                      <a:pt x="979150" y="2977962"/>
                      <a:pt x="971343" y="2979470"/>
                    </a:cubicBezTo>
                    <a:cubicBezTo>
                      <a:pt x="968128" y="2980675"/>
                      <a:pt x="965373" y="2981580"/>
                      <a:pt x="962158" y="2982785"/>
                    </a:cubicBezTo>
                    <a:cubicBezTo>
                      <a:pt x="961239" y="2984896"/>
                      <a:pt x="959861" y="2987006"/>
                      <a:pt x="958943" y="2989116"/>
                    </a:cubicBezTo>
                    <a:cubicBezTo>
                      <a:pt x="954350" y="2987910"/>
                      <a:pt x="949298" y="2987006"/>
                      <a:pt x="944706" y="2985800"/>
                    </a:cubicBezTo>
                    <a:cubicBezTo>
                      <a:pt x="940572" y="2987910"/>
                      <a:pt x="935980" y="2990020"/>
                      <a:pt x="931846" y="2992130"/>
                    </a:cubicBezTo>
                    <a:lnTo>
                      <a:pt x="907965" y="2985800"/>
                    </a:lnTo>
                    <a:cubicBezTo>
                      <a:pt x="903831" y="2987006"/>
                      <a:pt x="899698" y="2987910"/>
                      <a:pt x="895564" y="2989116"/>
                    </a:cubicBezTo>
                    <a:lnTo>
                      <a:pt x="885920" y="2989116"/>
                    </a:lnTo>
                    <a:lnTo>
                      <a:pt x="862038" y="2995446"/>
                    </a:lnTo>
                    <a:lnTo>
                      <a:pt x="842749" y="3001776"/>
                    </a:lnTo>
                    <a:cubicBezTo>
                      <a:pt x="839075" y="3004791"/>
                      <a:pt x="835401" y="3008107"/>
                      <a:pt x="831727" y="3011121"/>
                    </a:cubicBezTo>
                    <a:cubicBezTo>
                      <a:pt x="827593" y="3012327"/>
                      <a:pt x="823460" y="3013231"/>
                      <a:pt x="819327" y="3014437"/>
                    </a:cubicBezTo>
                    <a:cubicBezTo>
                      <a:pt x="817030" y="3010217"/>
                      <a:pt x="815193" y="3005997"/>
                      <a:pt x="812897" y="3001776"/>
                    </a:cubicBezTo>
                    <a:lnTo>
                      <a:pt x="803252" y="3001776"/>
                    </a:lnTo>
                    <a:cubicBezTo>
                      <a:pt x="800497" y="2998461"/>
                      <a:pt x="798201" y="2995446"/>
                      <a:pt x="795445" y="2992130"/>
                    </a:cubicBezTo>
                    <a:lnTo>
                      <a:pt x="795445" y="2995446"/>
                    </a:lnTo>
                    <a:cubicBezTo>
                      <a:pt x="794526" y="2993336"/>
                      <a:pt x="793149" y="2991226"/>
                      <a:pt x="792230" y="2989116"/>
                    </a:cubicBezTo>
                    <a:lnTo>
                      <a:pt x="792230" y="2974647"/>
                    </a:lnTo>
                    <a:cubicBezTo>
                      <a:pt x="789015" y="2969522"/>
                      <a:pt x="785800" y="2964096"/>
                      <a:pt x="782586" y="2958971"/>
                    </a:cubicBezTo>
                    <a:lnTo>
                      <a:pt x="792230" y="2952641"/>
                    </a:lnTo>
                    <a:lnTo>
                      <a:pt x="792230" y="2931842"/>
                    </a:lnTo>
                    <a:cubicBezTo>
                      <a:pt x="786719" y="2925511"/>
                      <a:pt x="781667" y="2919181"/>
                      <a:pt x="776156" y="2912851"/>
                    </a:cubicBezTo>
                    <a:lnTo>
                      <a:pt x="763756" y="2892051"/>
                    </a:lnTo>
                    <a:cubicBezTo>
                      <a:pt x="759163" y="2880898"/>
                      <a:pt x="754111" y="2870046"/>
                      <a:pt x="749519" y="2858892"/>
                    </a:cubicBezTo>
                    <a:cubicBezTo>
                      <a:pt x="744007" y="2852562"/>
                      <a:pt x="738956" y="2845930"/>
                      <a:pt x="733444" y="2839600"/>
                    </a:cubicBezTo>
                    <a:cubicBezTo>
                      <a:pt x="730230" y="2834777"/>
                      <a:pt x="727015" y="2830255"/>
                      <a:pt x="723800" y="2825432"/>
                    </a:cubicBezTo>
                    <a:lnTo>
                      <a:pt x="722422" y="2800111"/>
                    </a:lnTo>
                    <a:cubicBezTo>
                      <a:pt x="720126" y="2795288"/>
                      <a:pt x="718289" y="2790464"/>
                      <a:pt x="715992" y="2785641"/>
                    </a:cubicBezTo>
                    <a:cubicBezTo>
                      <a:pt x="712777" y="2773584"/>
                      <a:pt x="709563" y="2761224"/>
                      <a:pt x="706348" y="2749167"/>
                    </a:cubicBezTo>
                    <a:lnTo>
                      <a:pt x="706348" y="2717515"/>
                    </a:lnTo>
                    <a:cubicBezTo>
                      <a:pt x="705429" y="2713898"/>
                      <a:pt x="704051" y="2709979"/>
                      <a:pt x="703133" y="2706362"/>
                    </a:cubicBezTo>
                    <a:cubicBezTo>
                      <a:pt x="699000" y="2703046"/>
                      <a:pt x="694866" y="2700031"/>
                      <a:pt x="690733" y="2696715"/>
                    </a:cubicBezTo>
                    <a:lnTo>
                      <a:pt x="682466" y="2677724"/>
                    </a:lnTo>
                    <a:cubicBezTo>
                      <a:pt x="679251" y="2667777"/>
                      <a:pt x="676496" y="2657528"/>
                      <a:pt x="673281" y="2647580"/>
                    </a:cubicBezTo>
                    <a:cubicBezTo>
                      <a:pt x="670984" y="2643963"/>
                      <a:pt x="669147" y="2640044"/>
                      <a:pt x="666851" y="2636427"/>
                    </a:cubicBezTo>
                    <a:cubicBezTo>
                      <a:pt x="660421" y="2628891"/>
                      <a:pt x="653992" y="2621656"/>
                      <a:pt x="647562" y="2614120"/>
                    </a:cubicBezTo>
                    <a:lnTo>
                      <a:pt x="647562" y="2596636"/>
                    </a:lnTo>
                    <a:lnTo>
                      <a:pt x="646184" y="2583975"/>
                    </a:lnTo>
                    <a:cubicBezTo>
                      <a:pt x="646644" y="2577042"/>
                      <a:pt x="647103" y="2570411"/>
                      <a:pt x="647562" y="2563477"/>
                    </a:cubicBezTo>
                    <a:cubicBezTo>
                      <a:pt x="650777" y="2555037"/>
                      <a:pt x="653992" y="2546295"/>
                      <a:pt x="657207" y="2537855"/>
                    </a:cubicBezTo>
                    <a:lnTo>
                      <a:pt x="657207" y="2531524"/>
                    </a:lnTo>
                    <a:cubicBezTo>
                      <a:pt x="659503" y="2524591"/>
                      <a:pt x="661340" y="2517959"/>
                      <a:pt x="663636" y="2511026"/>
                    </a:cubicBezTo>
                    <a:cubicBezTo>
                      <a:pt x="665933" y="2508916"/>
                      <a:pt x="667770" y="2506806"/>
                      <a:pt x="670066" y="2504696"/>
                    </a:cubicBezTo>
                    <a:cubicBezTo>
                      <a:pt x="674199" y="2498968"/>
                      <a:pt x="678333" y="2492939"/>
                      <a:pt x="682466" y="2487212"/>
                    </a:cubicBezTo>
                    <a:cubicBezTo>
                      <a:pt x="684303" y="2483896"/>
                      <a:pt x="685681" y="2480882"/>
                      <a:pt x="687518" y="2477566"/>
                    </a:cubicBezTo>
                    <a:cubicBezTo>
                      <a:pt x="688437" y="2472140"/>
                      <a:pt x="689814" y="2467015"/>
                      <a:pt x="690733" y="2461589"/>
                    </a:cubicBezTo>
                    <a:lnTo>
                      <a:pt x="690733" y="2447421"/>
                    </a:lnTo>
                    <a:lnTo>
                      <a:pt x="682466" y="2441091"/>
                    </a:lnTo>
                    <a:cubicBezTo>
                      <a:pt x="681548" y="2435665"/>
                      <a:pt x="680170" y="2430541"/>
                      <a:pt x="679251" y="2425115"/>
                    </a:cubicBezTo>
                    <a:cubicBezTo>
                      <a:pt x="677414" y="2421497"/>
                      <a:pt x="675118" y="2417579"/>
                      <a:pt x="673281" y="2413961"/>
                    </a:cubicBezTo>
                    <a:cubicBezTo>
                      <a:pt x="674199" y="2411851"/>
                      <a:pt x="675577" y="2409741"/>
                      <a:pt x="676496" y="2407631"/>
                    </a:cubicBezTo>
                    <a:lnTo>
                      <a:pt x="679251" y="2401301"/>
                    </a:lnTo>
                    <a:lnTo>
                      <a:pt x="676496" y="2375979"/>
                    </a:lnTo>
                    <a:cubicBezTo>
                      <a:pt x="674199" y="2371156"/>
                      <a:pt x="672362" y="2366635"/>
                      <a:pt x="670066" y="2361811"/>
                    </a:cubicBezTo>
                    <a:cubicBezTo>
                      <a:pt x="665933" y="2357591"/>
                      <a:pt x="661340" y="2353070"/>
                      <a:pt x="657207" y="2348849"/>
                    </a:cubicBezTo>
                    <a:lnTo>
                      <a:pt x="657207" y="2342519"/>
                    </a:lnTo>
                    <a:lnTo>
                      <a:pt x="657207" y="2339505"/>
                    </a:lnTo>
                    <a:cubicBezTo>
                      <a:pt x="654910" y="2333777"/>
                      <a:pt x="653073" y="2327748"/>
                      <a:pt x="650777" y="2322021"/>
                    </a:cubicBezTo>
                    <a:cubicBezTo>
                      <a:pt x="644806" y="2314183"/>
                      <a:pt x="639295" y="2306044"/>
                      <a:pt x="633325" y="2298207"/>
                    </a:cubicBezTo>
                    <a:cubicBezTo>
                      <a:pt x="625977" y="2290671"/>
                      <a:pt x="618628" y="2283436"/>
                      <a:pt x="611280" y="2275900"/>
                    </a:cubicBezTo>
                    <a:cubicBezTo>
                      <a:pt x="605310" y="2268967"/>
                      <a:pt x="599799" y="2262335"/>
                      <a:pt x="593828" y="2255402"/>
                    </a:cubicBezTo>
                    <a:cubicBezTo>
                      <a:pt x="589695" y="2249072"/>
                      <a:pt x="585102" y="2242440"/>
                      <a:pt x="580969" y="2236109"/>
                    </a:cubicBezTo>
                    <a:lnTo>
                      <a:pt x="580969" y="2226765"/>
                    </a:lnTo>
                    <a:cubicBezTo>
                      <a:pt x="583265" y="2224052"/>
                      <a:pt x="585102" y="2221339"/>
                      <a:pt x="587398" y="2218626"/>
                    </a:cubicBezTo>
                    <a:cubicBezTo>
                      <a:pt x="588317" y="2213501"/>
                      <a:pt x="589695" y="2208075"/>
                      <a:pt x="590613" y="2202951"/>
                    </a:cubicBezTo>
                    <a:cubicBezTo>
                      <a:pt x="592910" y="2197525"/>
                      <a:pt x="594747" y="2192400"/>
                      <a:pt x="597043" y="2186974"/>
                    </a:cubicBezTo>
                    <a:cubicBezTo>
                      <a:pt x="594747" y="2186371"/>
                      <a:pt x="592910" y="2186070"/>
                      <a:pt x="590613" y="2185467"/>
                    </a:cubicBezTo>
                    <a:cubicBezTo>
                      <a:pt x="593828" y="2177026"/>
                      <a:pt x="597043" y="2168285"/>
                      <a:pt x="600258" y="2159844"/>
                    </a:cubicBezTo>
                    <a:cubicBezTo>
                      <a:pt x="601176" y="2154117"/>
                      <a:pt x="602554" y="2148088"/>
                      <a:pt x="603473" y="2142360"/>
                    </a:cubicBezTo>
                    <a:cubicBezTo>
                      <a:pt x="600258" y="2137236"/>
                      <a:pt x="597043" y="2131810"/>
                      <a:pt x="593828" y="2126685"/>
                    </a:cubicBezTo>
                    <a:cubicBezTo>
                      <a:pt x="590613" y="2125480"/>
                      <a:pt x="587398" y="2124575"/>
                      <a:pt x="584184" y="2123370"/>
                    </a:cubicBezTo>
                    <a:cubicBezTo>
                      <a:pt x="583265" y="2120355"/>
                      <a:pt x="581887" y="2117039"/>
                      <a:pt x="580969" y="2114025"/>
                    </a:cubicBezTo>
                    <a:cubicBezTo>
                      <a:pt x="578672" y="2113422"/>
                      <a:pt x="576835" y="2112819"/>
                      <a:pt x="574539" y="2112216"/>
                    </a:cubicBezTo>
                    <a:lnTo>
                      <a:pt x="574539" y="2105886"/>
                    </a:lnTo>
                    <a:lnTo>
                      <a:pt x="553872" y="2114025"/>
                    </a:lnTo>
                    <a:cubicBezTo>
                      <a:pt x="550657" y="2113422"/>
                      <a:pt x="547902" y="2112819"/>
                      <a:pt x="544687" y="2112216"/>
                    </a:cubicBezTo>
                    <a:lnTo>
                      <a:pt x="536420" y="2114025"/>
                    </a:lnTo>
                    <a:lnTo>
                      <a:pt x="517590" y="2114025"/>
                    </a:lnTo>
                    <a:cubicBezTo>
                      <a:pt x="514376" y="2110407"/>
                      <a:pt x="511161" y="2106489"/>
                      <a:pt x="507946" y="2102871"/>
                    </a:cubicBezTo>
                    <a:cubicBezTo>
                      <a:pt x="504731" y="2097445"/>
                      <a:pt x="501516" y="2092321"/>
                      <a:pt x="498301" y="2086895"/>
                    </a:cubicBezTo>
                    <a:cubicBezTo>
                      <a:pt x="493709" y="2082072"/>
                      <a:pt x="488657" y="2077550"/>
                      <a:pt x="484064" y="2072727"/>
                    </a:cubicBezTo>
                    <a:lnTo>
                      <a:pt x="465234" y="2072727"/>
                    </a:lnTo>
                    <a:lnTo>
                      <a:pt x="447782" y="2072727"/>
                    </a:lnTo>
                    <a:lnTo>
                      <a:pt x="425278" y="2072727"/>
                    </a:lnTo>
                    <a:cubicBezTo>
                      <a:pt x="420686" y="2074234"/>
                      <a:pt x="415634" y="2075741"/>
                      <a:pt x="411041" y="2077249"/>
                    </a:cubicBezTo>
                    <a:cubicBezTo>
                      <a:pt x="400019" y="2081469"/>
                      <a:pt x="388997" y="2085991"/>
                      <a:pt x="377974" y="2090211"/>
                    </a:cubicBezTo>
                    <a:cubicBezTo>
                      <a:pt x="372463" y="2093225"/>
                      <a:pt x="367411" y="2096541"/>
                      <a:pt x="361900" y="2099555"/>
                    </a:cubicBezTo>
                    <a:cubicBezTo>
                      <a:pt x="357307" y="2101666"/>
                      <a:pt x="352255" y="2103776"/>
                      <a:pt x="347663" y="2105886"/>
                    </a:cubicBezTo>
                    <a:lnTo>
                      <a:pt x="325618" y="2099555"/>
                    </a:lnTo>
                    <a:lnTo>
                      <a:pt x="312759" y="2099555"/>
                    </a:lnTo>
                    <a:lnTo>
                      <a:pt x="301736" y="2093225"/>
                    </a:lnTo>
                    <a:lnTo>
                      <a:pt x="285662" y="2093225"/>
                    </a:lnTo>
                    <a:lnTo>
                      <a:pt x="258566" y="2099555"/>
                    </a:lnTo>
                    <a:cubicBezTo>
                      <a:pt x="253514" y="2101666"/>
                      <a:pt x="248003" y="2103776"/>
                      <a:pt x="242951" y="2105886"/>
                    </a:cubicBezTo>
                    <a:lnTo>
                      <a:pt x="222284" y="2114025"/>
                    </a:lnTo>
                    <a:lnTo>
                      <a:pt x="219069" y="2114025"/>
                    </a:lnTo>
                    <a:lnTo>
                      <a:pt x="212639" y="2114025"/>
                    </a:lnTo>
                    <a:lnTo>
                      <a:pt x="188758" y="2102871"/>
                    </a:lnTo>
                    <a:cubicBezTo>
                      <a:pt x="181409" y="2097445"/>
                      <a:pt x="174061" y="2092321"/>
                      <a:pt x="166713" y="2086895"/>
                    </a:cubicBezTo>
                    <a:lnTo>
                      <a:pt x="149261" y="2072727"/>
                    </a:lnTo>
                    <a:cubicBezTo>
                      <a:pt x="145127" y="2068507"/>
                      <a:pt x="140535" y="2064287"/>
                      <a:pt x="136401" y="2060066"/>
                    </a:cubicBezTo>
                    <a:cubicBezTo>
                      <a:pt x="133187" y="2058861"/>
                      <a:pt x="130431" y="2057956"/>
                      <a:pt x="127216" y="2056751"/>
                    </a:cubicBezTo>
                    <a:lnTo>
                      <a:pt x="112520" y="2047104"/>
                    </a:lnTo>
                    <a:cubicBezTo>
                      <a:pt x="108386" y="2043487"/>
                      <a:pt x="104253" y="2039568"/>
                      <a:pt x="100120" y="2035951"/>
                    </a:cubicBezTo>
                    <a:lnTo>
                      <a:pt x="100120" y="2026606"/>
                    </a:lnTo>
                    <a:cubicBezTo>
                      <a:pt x="99201" y="2021180"/>
                      <a:pt x="97823" y="2016056"/>
                      <a:pt x="96905" y="2010630"/>
                    </a:cubicBezTo>
                    <a:cubicBezTo>
                      <a:pt x="93231" y="2007012"/>
                      <a:pt x="89557" y="2003094"/>
                      <a:pt x="85882" y="1999476"/>
                    </a:cubicBezTo>
                    <a:cubicBezTo>
                      <a:pt x="82668" y="1996462"/>
                      <a:pt x="79453" y="1993146"/>
                      <a:pt x="76238" y="1990131"/>
                    </a:cubicBezTo>
                    <a:cubicBezTo>
                      <a:pt x="75319" y="1988926"/>
                      <a:pt x="73942" y="1988021"/>
                      <a:pt x="73023" y="1986816"/>
                    </a:cubicBezTo>
                    <a:cubicBezTo>
                      <a:pt x="70727" y="1985911"/>
                      <a:pt x="68890" y="1984705"/>
                      <a:pt x="66593" y="1983801"/>
                    </a:cubicBezTo>
                    <a:cubicBezTo>
                      <a:pt x="65675" y="1980485"/>
                      <a:pt x="64297" y="1977471"/>
                      <a:pt x="63379" y="1974155"/>
                    </a:cubicBezTo>
                    <a:cubicBezTo>
                      <a:pt x="62460" y="1972045"/>
                      <a:pt x="61082" y="1969935"/>
                      <a:pt x="60164" y="1967825"/>
                    </a:cubicBezTo>
                    <a:cubicBezTo>
                      <a:pt x="58327" y="1966619"/>
                      <a:pt x="56030" y="1965715"/>
                      <a:pt x="54193" y="1964509"/>
                    </a:cubicBezTo>
                    <a:cubicBezTo>
                      <a:pt x="50519" y="1961796"/>
                      <a:pt x="46386" y="1959384"/>
                      <a:pt x="42712" y="1956671"/>
                    </a:cubicBezTo>
                    <a:cubicBezTo>
                      <a:pt x="39497" y="1955767"/>
                      <a:pt x="36741" y="1954561"/>
                      <a:pt x="33526" y="1953657"/>
                    </a:cubicBezTo>
                    <a:cubicBezTo>
                      <a:pt x="31230" y="1952451"/>
                      <a:pt x="29393" y="1951547"/>
                      <a:pt x="27097" y="1950341"/>
                    </a:cubicBezTo>
                    <a:lnTo>
                      <a:pt x="27097" y="1947025"/>
                    </a:lnTo>
                    <a:cubicBezTo>
                      <a:pt x="24800" y="1944915"/>
                      <a:pt x="22963" y="1942805"/>
                      <a:pt x="20667" y="1940695"/>
                    </a:cubicBezTo>
                    <a:cubicBezTo>
                      <a:pt x="19748" y="1938585"/>
                      <a:pt x="18371" y="1936474"/>
                      <a:pt x="17452" y="1934364"/>
                    </a:cubicBezTo>
                    <a:cubicBezTo>
                      <a:pt x="16534" y="1928637"/>
                      <a:pt x="15156" y="1922608"/>
                      <a:pt x="14237" y="1916881"/>
                    </a:cubicBezTo>
                    <a:cubicBezTo>
                      <a:pt x="15156" y="1913866"/>
                      <a:pt x="16534" y="1910550"/>
                      <a:pt x="17452" y="1907536"/>
                    </a:cubicBezTo>
                    <a:cubicBezTo>
                      <a:pt x="14697" y="1901206"/>
                      <a:pt x="12400" y="1894574"/>
                      <a:pt x="9645" y="1888243"/>
                    </a:cubicBezTo>
                    <a:lnTo>
                      <a:pt x="0" y="1883722"/>
                    </a:lnTo>
                    <a:lnTo>
                      <a:pt x="9645" y="1877392"/>
                    </a:lnTo>
                    <a:cubicBezTo>
                      <a:pt x="12400" y="1871966"/>
                      <a:pt x="14697" y="1866841"/>
                      <a:pt x="17452" y="1861415"/>
                    </a:cubicBezTo>
                    <a:cubicBezTo>
                      <a:pt x="19748" y="1857195"/>
                      <a:pt x="21586" y="1852975"/>
                      <a:pt x="23882" y="1848754"/>
                    </a:cubicBezTo>
                    <a:cubicBezTo>
                      <a:pt x="22963" y="1845137"/>
                      <a:pt x="21586" y="1841218"/>
                      <a:pt x="20667" y="1837601"/>
                    </a:cubicBezTo>
                    <a:cubicBezTo>
                      <a:pt x="22963" y="1833381"/>
                      <a:pt x="24800" y="1829161"/>
                      <a:pt x="27097" y="1824940"/>
                    </a:cubicBezTo>
                    <a:cubicBezTo>
                      <a:pt x="29393" y="1818007"/>
                      <a:pt x="31230" y="1811074"/>
                      <a:pt x="33526" y="1804141"/>
                    </a:cubicBezTo>
                    <a:cubicBezTo>
                      <a:pt x="32608" y="1797810"/>
                      <a:pt x="31230" y="1791480"/>
                      <a:pt x="30312" y="1785150"/>
                    </a:cubicBezTo>
                    <a:cubicBezTo>
                      <a:pt x="29393" y="1780327"/>
                      <a:pt x="28015" y="1775805"/>
                      <a:pt x="27097" y="1770982"/>
                    </a:cubicBezTo>
                    <a:lnTo>
                      <a:pt x="27097" y="1758020"/>
                    </a:lnTo>
                    <a:cubicBezTo>
                      <a:pt x="24800" y="1755005"/>
                      <a:pt x="22963" y="1751689"/>
                      <a:pt x="20667" y="1748675"/>
                    </a:cubicBezTo>
                    <a:cubicBezTo>
                      <a:pt x="17452" y="1745359"/>
                      <a:pt x="14237" y="1742345"/>
                      <a:pt x="11022" y="1739029"/>
                    </a:cubicBezTo>
                    <a:lnTo>
                      <a:pt x="11022" y="1727875"/>
                    </a:lnTo>
                    <a:cubicBezTo>
                      <a:pt x="11941" y="1724861"/>
                      <a:pt x="13319" y="1721545"/>
                      <a:pt x="14237" y="1718531"/>
                    </a:cubicBezTo>
                    <a:cubicBezTo>
                      <a:pt x="16534" y="1716421"/>
                      <a:pt x="18371" y="1714310"/>
                      <a:pt x="20667" y="1712200"/>
                    </a:cubicBezTo>
                    <a:lnTo>
                      <a:pt x="30312" y="1699540"/>
                    </a:lnTo>
                    <a:cubicBezTo>
                      <a:pt x="29393" y="1698033"/>
                      <a:pt x="28015" y="1696224"/>
                      <a:pt x="27097" y="1694717"/>
                    </a:cubicBezTo>
                    <a:cubicBezTo>
                      <a:pt x="29393" y="1688386"/>
                      <a:pt x="31230" y="1681755"/>
                      <a:pt x="33526" y="1675424"/>
                    </a:cubicBezTo>
                    <a:cubicBezTo>
                      <a:pt x="37660" y="1670300"/>
                      <a:pt x="41793" y="1664874"/>
                      <a:pt x="45926" y="1659749"/>
                    </a:cubicBezTo>
                    <a:cubicBezTo>
                      <a:pt x="48682" y="1659146"/>
                      <a:pt x="51438" y="1658845"/>
                      <a:pt x="54193" y="1658242"/>
                    </a:cubicBezTo>
                    <a:cubicBezTo>
                      <a:pt x="56030" y="1652816"/>
                      <a:pt x="58327" y="1647691"/>
                      <a:pt x="60164" y="1642265"/>
                    </a:cubicBezTo>
                    <a:lnTo>
                      <a:pt x="60164" y="1629605"/>
                    </a:lnTo>
                    <a:cubicBezTo>
                      <a:pt x="63379" y="1625987"/>
                      <a:pt x="66593" y="1622069"/>
                      <a:pt x="69808" y="1618451"/>
                    </a:cubicBezTo>
                    <a:cubicBezTo>
                      <a:pt x="73942" y="1615136"/>
                      <a:pt x="78534" y="1612121"/>
                      <a:pt x="82668" y="1608805"/>
                    </a:cubicBezTo>
                    <a:cubicBezTo>
                      <a:pt x="88638" y="1600365"/>
                      <a:pt x="94149" y="1591924"/>
                      <a:pt x="100120" y="1583484"/>
                    </a:cubicBezTo>
                    <a:lnTo>
                      <a:pt x="100120" y="1581977"/>
                    </a:lnTo>
                    <a:lnTo>
                      <a:pt x="109764" y="1575646"/>
                    </a:lnTo>
                    <a:cubicBezTo>
                      <a:pt x="116653" y="1574441"/>
                      <a:pt x="123083" y="1573536"/>
                      <a:pt x="129972" y="1572331"/>
                    </a:cubicBezTo>
                    <a:cubicBezTo>
                      <a:pt x="135483" y="1566905"/>
                      <a:pt x="140535" y="1561780"/>
                      <a:pt x="146046" y="1556354"/>
                    </a:cubicBezTo>
                    <a:lnTo>
                      <a:pt x="158905" y="1547009"/>
                    </a:lnTo>
                    <a:cubicBezTo>
                      <a:pt x="164876" y="1541282"/>
                      <a:pt x="170387" y="1535253"/>
                      <a:pt x="176357" y="1529525"/>
                    </a:cubicBezTo>
                    <a:cubicBezTo>
                      <a:pt x="174061" y="1518372"/>
                      <a:pt x="172224" y="1507219"/>
                      <a:pt x="169928" y="1496065"/>
                    </a:cubicBezTo>
                    <a:cubicBezTo>
                      <a:pt x="173143" y="1488529"/>
                      <a:pt x="176357" y="1481295"/>
                      <a:pt x="179572" y="1473758"/>
                    </a:cubicBezTo>
                    <a:lnTo>
                      <a:pt x="179572" y="1465921"/>
                    </a:lnTo>
                    <a:cubicBezTo>
                      <a:pt x="186002" y="1459591"/>
                      <a:pt x="191972" y="1453260"/>
                      <a:pt x="198402" y="1446930"/>
                    </a:cubicBezTo>
                    <a:lnTo>
                      <a:pt x="219069" y="1434269"/>
                    </a:lnTo>
                    <a:cubicBezTo>
                      <a:pt x="224580" y="1431556"/>
                      <a:pt x="229632" y="1428843"/>
                      <a:pt x="235143" y="1426130"/>
                    </a:cubicBezTo>
                    <a:cubicBezTo>
                      <a:pt x="239736" y="1416484"/>
                      <a:pt x="244788" y="1407139"/>
                      <a:pt x="249380" y="1397493"/>
                    </a:cubicBezTo>
                    <a:cubicBezTo>
                      <a:pt x="252595" y="1393876"/>
                      <a:pt x="255351" y="1390259"/>
                      <a:pt x="258566" y="1386641"/>
                    </a:cubicBezTo>
                    <a:lnTo>
                      <a:pt x="273262" y="1386641"/>
                    </a:lnTo>
                    <a:cubicBezTo>
                      <a:pt x="277396" y="1389656"/>
                      <a:pt x="281529" y="1392972"/>
                      <a:pt x="285662" y="1395986"/>
                    </a:cubicBezTo>
                    <a:lnTo>
                      <a:pt x="308166" y="1395986"/>
                    </a:lnTo>
                    <a:cubicBezTo>
                      <a:pt x="315055" y="1396589"/>
                      <a:pt x="321944" y="1396890"/>
                      <a:pt x="328833" y="1397493"/>
                    </a:cubicBezTo>
                    <a:lnTo>
                      <a:pt x="341233" y="1397493"/>
                    </a:lnTo>
                    <a:lnTo>
                      <a:pt x="361900" y="1386641"/>
                    </a:lnTo>
                    <a:lnTo>
                      <a:pt x="385782" y="1380311"/>
                    </a:lnTo>
                    <a:cubicBezTo>
                      <a:pt x="389915" y="1376995"/>
                      <a:pt x="394508" y="1373981"/>
                      <a:pt x="398641" y="1370665"/>
                    </a:cubicBezTo>
                    <a:lnTo>
                      <a:pt x="420686" y="1364334"/>
                    </a:lnTo>
                    <a:lnTo>
                      <a:pt x="457427" y="1358004"/>
                    </a:lnTo>
                    <a:lnTo>
                      <a:pt x="493709" y="1356195"/>
                    </a:lnTo>
                    <a:cubicBezTo>
                      <a:pt x="497383" y="1357703"/>
                      <a:pt x="501057" y="1359511"/>
                      <a:pt x="504731" y="1361018"/>
                    </a:cubicBezTo>
                    <a:lnTo>
                      <a:pt x="527235" y="1349865"/>
                    </a:lnTo>
                    <a:lnTo>
                      <a:pt x="550657" y="1349865"/>
                    </a:lnTo>
                    <a:cubicBezTo>
                      <a:pt x="552954" y="1351975"/>
                      <a:pt x="554791" y="1354085"/>
                      <a:pt x="557087" y="1356195"/>
                    </a:cubicBezTo>
                    <a:cubicBezTo>
                      <a:pt x="562598" y="1355291"/>
                      <a:pt x="567650" y="1354085"/>
                      <a:pt x="573161" y="1353181"/>
                    </a:cubicBezTo>
                    <a:cubicBezTo>
                      <a:pt x="580969" y="1349865"/>
                      <a:pt x="589236" y="1346851"/>
                      <a:pt x="597043" y="1343535"/>
                    </a:cubicBezTo>
                    <a:cubicBezTo>
                      <a:pt x="603013" y="1345645"/>
                      <a:pt x="608525" y="1347755"/>
                      <a:pt x="614495" y="1349865"/>
                    </a:cubicBezTo>
                    <a:lnTo>
                      <a:pt x="614495" y="1358004"/>
                    </a:lnTo>
                    <a:cubicBezTo>
                      <a:pt x="620925" y="1355291"/>
                      <a:pt x="626895" y="1352578"/>
                      <a:pt x="633325" y="1349865"/>
                    </a:cubicBezTo>
                    <a:lnTo>
                      <a:pt x="633325" y="1356195"/>
                    </a:lnTo>
                    <a:lnTo>
                      <a:pt x="620925" y="1364334"/>
                    </a:lnTo>
                    <a:lnTo>
                      <a:pt x="620925" y="1380311"/>
                    </a:lnTo>
                    <a:cubicBezTo>
                      <a:pt x="624140" y="1382421"/>
                      <a:pt x="626895" y="1384531"/>
                      <a:pt x="630110" y="1386641"/>
                    </a:cubicBezTo>
                    <a:cubicBezTo>
                      <a:pt x="629191" y="1393574"/>
                      <a:pt x="627814" y="1400206"/>
                      <a:pt x="626895" y="1407139"/>
                    </a:cubicBezTo>
                    <a:cubicBezTo>
                      <a:pt x="621843" y="1411360"/>
                      <a:pt x="616332" y="1415580"/>
                      <a:pt x="611280" y="1419800"/>
                    </a:cubicBezTo>
                    <a:cubicBezTo>
                      <a:pt x="613577" y="1424020"/>
                      <a:pt x="615414" y="1428240"/>
                      <a:pt x="617710" y="1432461"/>
                    </a:cubicBezTo>
                    <a:lnTo>
                      <a:pt x="626895" y="1432461"/>
                    </a:lnTo>
                    <a:cubicBezTo>
                      <a:pt x="629191" y="1437284"/>
                      <a:pt x="631029" y="1442107"/>
                      <a:pt x="633325" y="1446930"/>
                    </a:cubicBezTo>
                    <a:cubicBezTo>
                      <a:pt x="636540" y="1447834"/>
                      <a:pt x="639755" y="1449040"/>
                      <a:pt x="642969" y="1449944"/>
                    </a:cubicBezTo>
                    <a:lnTo>
                      <a:pt x="666851" y="1456275"/>
                    </a:lnTo>
                    <a:lnTo>
                      <a:pt x="679251" y="1456275"/>
                    </a:lnTo>
                    <a:cubicBezTo>
                      <a:pt x="684303" y="1457480"/>
                      <a:pt x="688896" y="1458385"/>
                      <a:pt x="693948" y="1459591"/>
                    </a:cubicBezTo>
                    <a:cubicBezTo>
                      <a:pt x="704051" y="1463208"/>
                      <a:pt x="713696" y="1467127"/>
                      <a:pt x="723800" y="1470744"/>
                    </a:cubicBezTo>
                    <a:cubicBezTo>
                      <a:pt x="727933" y="1478280"/>
                      <a:pt x="732526" y="1485515"/>
                      <a:pt x="736659" y="1493051"/>
                    </a:cubicBezTo>
                    <a:cubicBezTo>
                      <a:pt x="743089" y="1493955"/>
                      <a:pt x="749059" y="1495161"/>
                      <a:pt x="755489" y="1496065"/>
                    </a:cubicBezTo>
                    <a:lnTo>
                      <a:pt x="785800" y="1508726"/>
                    </a:lnTo>
                    <a:lnTo>
                      <a:pt x="809682" y="1519879"/>
                    </a:lnTo>
                    <a:lnTo>
                      <a:pt x="819327" y="1513549"/>
                    </a:lnTo>
                    <a:cubicBezTo>
                      <a:pt x="823460" y="1509932"/>
                      <a:pt x="827593" y="1506013"/>
                      <a:pt x="831727" y="1502396"/>
                    </a:cubicBezTo>
                    <a:cubicBezTo>
                      <a:pt x="829430" y="1496065"/>
                      <a:pt x="827593" y="1489735"/>
                      <a:pt x="825297" y="1483405"/>
                    </a:cubicBezTo>
                    <a:lnTo>
                      <a:pt x="834942" y="1470744"/>
                    </a:lnTo>
                    <a:lnTo>
                      <a:pt x="849179" y="1459591"/>
                    </a:lnTo>
                    <a:cubicBezTo>
                      <a:pt x="853312" y="1458385"/>
                      <a:pt x="857905" y="1457480"/>
                      <a:pt x="862038" y="1456275"/>
                    </a:cubicBezTo>
                    <a:lnTo>
                      <a:pt x="895564" y="1462605"/>
                    </a:lnTo>
                    <a:cubicBezTo>
                      <a:pt x="897401" y="1465318"/>
                      <a:pt x="899698" y="1468031"/>
                      <a:pt x="901535" y="1470744"/>
                    </a:cubicBezTo>
                    <a:lnTo>
                      <a:pt x="907965" y="1470744"/>
                    </a:lnTo>
                    <a:cubicBezTo>
                      <a:pt x="910720" y="1472854"/>
                      <a:pt x="913016" y="1474964"/>
                      <a:pt x="915772" y="1477074"/>
                    </a:cubicBezTo>
                    <a:cubicBezTo>
                      <a:pt x="923120" y="1477979"/>
                      <a:pt x="930928" y="1479184"/>
                      <a:pt x="938276" y="1480089"/>
                    </a:cubicBezTo>
                    <a:cubicBezTo>
                      <a:pt x="940572" y="1483405"/>
                      <a:pt x="942409" y="1486419"/>
                      <a:pt x="944706" y="1489735"/>
                    </a:cubicBezTo>
                    <a:lnTo>
                      <a:pt x="971343" y="1489735"/>
                    </a:lnTo>
                    <a:cubicBezTo>
                      <a:pt x="978232" y="1490941"/>
                      <a:pt x="985121" y="1491845"/>
                      <a:pt x="992010" y="1493051"/>
                    </a:cubicBezTo>
                    <a:cubicBezTo>
                      <a:pt x="1000736" y="1496065"/>
                      <a:pt x="1009003" y="1499381"/>
                      <a:pt x="1017729" y="1502396"/>
                    </a:cubicBezTo>
                    <a:cubicBezTo>
                      <a:pt x="1020484" y="1503601"/>
                      <a:pt x="1022780" y="1504506"/>
                      <a:pt x="1025536" y="1505711"/>
                    </a:cubicBezTo>
                    <a:lnTo>
                      <a:pt x="1044366" y="1496065"/>
                    </a:lnTo>
                    <a:cubicBezTo>
                      <a:pt x="1046662" y="1495161"/>
                      <a:pt x="1048499" y="1493955"/>
                      <a:pt x="1050796" y="1493051"/>
                    </a:cubicBezTo>
                    <a:cubicBezTo>
                      <a:pt x="1057684" y="1491845"/>
                      <a:pt x="1064573" y="1490941"/>
                      <a:pt x="1071462" y="1489735"/>
                    </a:cubicBezTo>
                    <a:cubicBezTo>
                      <a:pt x="1076974" y="1490941"/>
                      <a:pt x="1082025" y="1491845"/>
                      <a:pt x="1087537" y="1493051"/>
                    </a:cubicBezTo>
                    <a:cubicBezTo>
                      <a:pt x="1089833" y="1497271"/>
                      <a:pt x="1091670" y="1501491"/>
                      <a:pt x="1093966" y="1505711"/>
                    </a:cubicBezTo>
                    <a:cubicBezTo>
                      <a:pt x="1095344" y="1502396"/>
                      <a:pt x="1097181" y="1499381"/>
                      <a:pt x="1098559" y="1496065"/>
                    </a:cubicBezTo>
                    <a:cubicBezTo>
                      <a:pt x="1104989" y="1498175"/>
                      <a:pt x="1110959" y="1500285"/>
                      <a:pt x="1117389" y="1502396"/>
                    </a:cubicBezTo>
                    <a:lnTo>
                      <a:pt x="1133463" y="1502396"/>
                    </a:lnTo>
                    <a:lnTo>
                      <a:pt x="1144485" y="1496065"/>
                    </a:lnTo>
                    <a:cubicBezTo>
                      <a:pt x="1146782" y="1493955"/>
                      <a:pt x="1148619" y="1491845"/>
                      <a:pt x="1150915" y="1489735"/>
                    </a:cubicBezTo>
                    <a:cubicBezTo>
                      <a:pt x="1149996" y="1488831"/>
                      <a:pt x="1148619" y="1487625"/>
                      <a:pt x="1147700" y="1486720"/>
                    </a:cubicBezTo>
                    <a:cubicBezTo>
                      <a:pt x="1149996" y="1482500"/>
                      <a:pt x="1151834" y="1477979"/>
                      <a:pt x="1154130" y="1473758"/>
                    </a:cubicBezTo>
                    <a:cubicBezTo>
                      <a:pt x="1156426" y="1468031"/>
                      <a:pt x="1158263" y="1462002"/>
                      <a:pt x="1160560" y="1456275"/>
                    </a:cubicBezTo>
                    <a:cubicBezTo>
                      <a:pt x="1161478" y="1455370"/>
                      <a:pt x="1162856" y="1454165"/>
                      <a:pt x="1163774" y="1453260"/>
                    </a:cubicBezTo>
                    <a:cubicBezTo>
                      <a:pt x="1166989" y="1445423"/>
                      <a:pt x="1169745" y="1437284"/>
                      <a:pt x="1172960" y="1429446"/>
                    </a:cubicBezTo>
                    <a:cubicBezTo>
                      <a:pt x="1175715" y="1424020"/>
                      <a:pt x="1178471" y="1418896"/>
                      <a:pt x="1181226" y="1413470"/>
                    </a:cubicBezTo>
                    <a:cubicBezTo>
                      <a:pt x="1182145" y="1412565"/>
                      <a:pt x="1183523" y="1411360"/>
                      <a:pt x="1184441" y="1410455"/>
                    </a:cubicBezTo>
                    <a:cubicBezTo>
                      <a:pt x="1183523" y="1405632"/>
                      <a:pt x="1182145" y="1400809"/>
                      <a:pt x="1181226" y="1395986"/>
                    </a:cubicBezTo>
                    <a:cubicBezTo>
                      <a:pt x="1183523" y="1391766"/>
                      <a:pt x="1185360" y="1387546"/>
                      <a:pt x="1187656" y="1383325"/>
                    </a:cubicBezTo>
                    <a:lnTo>
                      <a:pt x="1178012" y="1370665"/>
                    </a:lnTo>
                    <a:cubicBezTo>
                      <a:pt x="1181226" y="1367349"/>
                      <a:pt x="1184441" y="1364334"/>
                      <a:pt x="1187656" y="1361018"/>
                    </a:cubicBezTo>
                    <a:cubicBezTo>
                      <a:pt x="1183523" y="1362224"/>
                      <a:pt x="1178930" y="1363129"/>
                      <a:pt x="1174797" y="1364334"/>
                    </a:cubicBezTo>
                    <a:lnTo>
                      <a:pt x="1154130" y="1358004"/>
                    </a:lnTo>
                    <a:cubicBezTo>
                      <a:pt x="1148619" y="1362224"/>
                      <a:pt x="1143567" y="1366444"/>
                      <a:pt x="1138056" y="1370665"/>
                    </a:cubicBezTo>
                    <a:cubicBezTo>
                      <a:pt x="1127952" y="1371569"/>
                      <a:pt x="1118307" y="1372775"/>
                      <a:pt x="1108204" y="1373679"/>
                    </a:cubicBezTo>
                    <a:lnTo>
                      <a:pt x="1087537" y="1361018"/>
                    </a:lnTo>
                    <a:lnTo>
                      <a:pt x="1065033" y="1361018"/>
                    </a:lnTo>
                    <a:cubicBezTo>
                      <a:pt x="1063655" y="1364334"/>
                      <a:pt x="1061818" y="1367349"/>
                      <a:pt x="1060440" y="1370665"/>
                    </a:cubicBezTo>
                    <a:cubicBezTo>
                      <a:pt x="1054929" y="1371569"/>
                      <a:pt x="1049877" y="1372775"/>
                      <a:pt x="1044366" y="1373679"/>
                    </a:cubicBezTo>
                    <a:cubicBezTo>
                      <a:pt x="1037477" y="1369459"/>
                      <a:pt x="1031047" y="1365239"/>
                      <a:pt x="1024158" y="1361018"/>
                    </a:cubicBezTo>
                    <a:lnTo>
                      <a:pt x="998440" y="1361018"/>
                    </a:lnTo>
                    <a:cubicBezTo>
                      <a:pt x="993847" y="1353181"/>
                      <a:pt x="988795" y="1345042"/>
                      <a:pt x="984202" y="1337204"/>
                    </a:cubicBezTo>
                    <a:cubicBezTo>
                      <a:pt x="979150" y="1332080"/>
                      <a:pt x="973639" y="1326654"/>
                      <a:pt x="968587" y="1321529"/>
                    </a:cubicBezTo>
                    <a:cubicBezTo>
                      <a:pt x="972721" y="1315802"/>
                      <a:pt x="976854" y="1309773"/>
                      <a:pt x="980987" y="1304046"/>
                    </a:cubicBezTo>
                    <a:lnTo>
                      <a:pt x="965373" y="1291084"/>
                    </a:lnTo>
                    <a:cubicBezTo>
                      <a:pt x="973180" y="1282040"/>
                      <a:pt x="980987" y="1273298"/>
                      <a:pt x="988795" y="1264255"/>
                    </a:cubicBezTo>
                    <a:lnTo>
                      <a:pt x="1024158" y="1264255"/>
                    </a:lnTo>
                    <a:cubicBezTo>
                      <a:pt x="1026914" y="1257925"/>
                      <a:pt x="1029210" y="1251594"/>
                      <a:pt x="1031966" y="1245264"/>
                    </a:cubicBezTo>
                    <a:lnTo>
                      <a:pt x="1074677" y="1245264"/>
                    </a:lnTo>
                    <a:cubicBezTo>
                      <a:pt x="1083863" y="1240441"/>
                      <a:pt x="1092589" y="1235618"/>
                      <a:pt x="1101774" y="1230795"/>
                    </a:cubicBezTo>
                    <a:lnTo>
                      <a:pt x="1130248" y="1224464"/>
                    </a:lnTo>
                    <a:lnTo>
                      <a:pt x="1166989" y="1224464"/>
                    </a:lnTo>
                    <a:cubicBezTo>
                      <a:pt x="1178930" y="1230795"/>
                      <a:pt x="1191330" y="1237125"/>
                      <a:pt x="1203271" y="1243455"/>
                    </a:cubicBezTo>
                    <a:cubicBezTo>
                      <a:pt x="1213375" y="1244963"/>
                      <a:pt x="1223479" y="1246771"/>
                      <a:pt x="1233582" y="1248279"/>
                    </a:cubicBezTo>
                    <a:cubicBezTo>
                      <a:pt x="1242768" y="1247374"/>
                      <a:pt x="1251494" y="1246168"/>
                      <a:pt x="1260679" y="1245264"/>
                    </a:cubicBezTo>
                    <a:cubicBezTo>
                      <a:pt x="1267109" y="1246168"/>
                      <a:pt x="1273079" y="1247374"/>
                      <a:pt x="1279509" y="1248279"/>
                    </a:cubicBezTo>
                    <a:cubicBezTo>
                      <a:pt x="1289613" y="1244661"/>
                      <a:pt x="1299716" y="1240742"/>
                      <a:pt x="1309820" y="1237125"/>
                    </a:cubicBezTo>
                    <a:cubicBezTo>
                      <a:pt x="1310739" y="1232905"/>
                      <a:pt x="1312117" y="1228685"/>
                      <a:pt x="1313035" y="1224464"/>
                    </a:cubicBezTo>
                    <a:cubicBezTo>
                      <a:pt x="1310739" y="1217531"/>
                      <a:pt x="1308902" y="1210900"/>
                      <a:pt x="1306605" y="1203966"/>
                    </a:cubicBezTo>
                    <a:cubicBezTo>
                      <a:pt x="1301094" y="1201856"/>
                      <a:pt x="1296042" y="1199746"/>
                      <a:pt x="1290531" y="1197636"/>
                    </a:cubicBezTo>
                    <a:cubicBezTo>
                      <a:pt x="1286857" y="1196430"/>
                      <a:pt x="1283183" y="1195526"/>
                      <a:pt x="1279509" y="1194320"/>
                    </a:cubicBezTo>
                    <a:cubicBezTo>
                      <a:pt x="1277213" y="1191004"/>
                      <a:pt x="1275375" y="1187990"/>
                      <a:pt x="1273079" y="1184674"/>
                    </a:cubicBezTo>
                    <a:lnTo>
                      <a:pt x="1243227" y="1164176"/>
                    </a:lnTo>
                    <a:lnTo>
                      <a:pt x="1214293" y="1151515"/>
                    </a:lnTo>
                    <a:cubicBezTo>
                      <a:pt x="1208323" y="1146089"/>
                      <a:pt x="1202812" y="1140965"/>
                      <a:pt x="1196841" y="1135539"/>
                    </a:cubicBezTo>
                    <a:cubicBezTo>
                      <a:pt x="1201434" y="1134031"/>
                      <a:pt x="1206486" y="1132223"/>
                      <a:pt x="1211079" y="1130715"/>
                    </a:cubicBezTo>
                    <a:cubicBezTo>
                      <a:pt x="1218427" y="1123481"/>
                      <a:pt x="1226234" y="1115945"/>
                      <a:pt x="1233582" y="1108710"/>
                    </a:cubicBezTo>
                    <a:cubicBezTo>
                      <a:pt x="1229449" y="1105394"/>
                      <a:pt x="1224856" y="1102380"/>
                      <a:pt x="1220723" y="1099064"/>
                    </a:cubicBezTo>
                    <a:cubicBezTo>
                      <a:pt x="1230827" y="1094241"/>
                      <a:pt x="1240931" y="1089719"/>
                      <a:pt x="1251035" y="1084896"/>
                    </a:cubicBezTo>
                    <a:lnTo>
                      <a:pt x="1251035" y="1081580"/>
                    </a:lnTo>
                    <a:cubicBezTo>
                      <a:pt x="1245064" y="1082786"/>
                      <a:pt x="1239553" y="1083690"/>
                      <a:pt x="1233582" y="1084896"/>
                    </a:cubicBezTo>
                    <a:cubicBezTo>
                      <a:pt x="1226234" y="1085800"/>
                      <a:pt x="1218427" y="1087006"/>
                      <a:pt x="1211079" y="1087910"/>
                    </a:cubicBezTo>
                    <a:cubicBezTo>
                      <a:pt x="1207404" y="1090623"/>
                      <a:pt x="1203730" y="1093035"/>
                      <a:pt x="1200056" y="1095748"/>
                    </a:cubicBezTo>
                    <a:lnTo>
                      <a:pt x="1178012" y="1095748"/>
                    </a:lnTo>
                    <a:lnTo>
                      <a:pt x="1160560" y="1105394"/>
                    </a:lnTo>
                    <a:lnTo>
                      <a:pt x="1160560" y="1127701"/>
                    </a:lnTo>
                    <a:cubicBezTo>
                      <a:pt x="1165152" y="1128605"/>
                      <a:pt x="1170204" y="1129811"/>
                      <a:pt x="1174797" y="1130715"/>
                    </a:cubicBezTo>
                    <a:lnTo>
                      <a:pt x="1193627" y="1130715"/>
                    </a:lnTo>
                    <a:cubicBezTo>
                      <a:pt x="1192708" y="1133428"/>
                      <a:pt x="1191330" y="1136141"/>
                      <a:pt x="1190412" y="1138854"/>
                    </a:cubicBezTo>
                    <a:cubicBezTo>
                      <a:pt x="1182604" y="1139759"/>
                      <a:pt x="1174797" y="1140965"/>
                      <a:pt x="1166989" y="1141869"/>
                    </a:cubicBezTo>
                    <a:lnTo>
                      <a:pt x="1136678" y="1160860"/>
                    </a:lnTo>
                    <a:cubicBezTo>
                      <a:pt x="1132544" y="1158750"/>
                      <a:pt x="1127952" y="1156640"/>
                      <a:pt x="1123818" y="1154530"/>
                    </a:cubicBezTo>
                    <a:cubicBezTo>
                      <a:pt x="1126115" y="1149405"/>
                      <a:pt x="1127952" y="1143979"/>
                      <a:pt x="1130248" y="1138854"/>
                    </a:cubicBezTo>
                    <a:lnTo>
                      <a:pt x="1104989" y="1132524"/>
                    </a:lnTo>
                    <a:cubicBezTo>
                      <a:pt x="1107285" y="1131017"/>
                      <a:pt x="1109122" y="1129208"/>
                      <a:pt x="1111418" y="1127701"/>
                    </a:cubicBezTo>
                    <a:cubicBezTo>
                      <a:pt x="1117848" y="1125591"/>
                      <a:pt x="1123818" y="1123481"/>
                      <a:pt x="1130248" y="1121371"/>
                    </a:cubicBezTo>
                    <a:cubicBezTo>
                      <a:pt x="1127952" y="1118055"/>
                      <a:pt x="1126115" y="1115040"/>
                      <a:pt x="1123818" y="1111725"/>
                    </a:cubicBezTo>
                    <a:lnTo>
                      <a:pt x="1087537" y="1105394"/>
                    </a:lnTo>
                    <a:lnTo>
                      <a:pt x="1087537" y="1095748"/>
                    </a:lnTo>
                    <a:cubicBezTo>
                      <a:pt x="1081107" y="1096954"/>
                      <a:pt x="1074677" y="1097858"/>
                      <a:pt x="1068248" y="1099064"/>
                    </a:cubicBezTo>
                    <a:cubicBezTo>
                      <a:pt x="1065492" y="1104490"/>
                      <a:pt x="1063196" y="1109614"/>
                      <a:pt x="1060440" y="1115040"/>
                    </a:cubicBezTo>
                    <a:cubicBezTo>
                      <a:pt x="1054010" y="1121974"/>
                      <a:pt x="1048040" y="1128605"/>
                      <a:pt x="1041610" y="1135539"/>
                    </a:cubicBezTo>
                    <a:cubicBezTo>
                      <a:pt x="1042529" y="1136744"/>
                      <a:pt x="1043447" y="1137649"/>
                      <a:pt x="1044366" y="1138854"/>
                    </a:cubicBezTo>
                    <a:lnTo>
                      <a:pt x="1031966" y="1145185"/>
                    </a:lnTo>
                    <a:cubicBezTo>
                      <a:pt x="1029210" y="1143979"/>
                      <a:pt x="1026914" y="1143075"/>
                      <a:pt x="1024158" y="1141869"/>
                    </a:cubicBezTo>
                    <a:cubicBezTo>
                      <a:pt x="1023240" y="1153927"/>
                      <a:pt x="1021862" y="1166286"/>
                      <a:pt x="1020943" y="1178344"/>
                    </a:cubicBezTo>
                    <a:cubicBezTo>
                      <a:pt x="1016810" y="1181659"/>
                      <a:pt x="1012217" y="1184674"/>
                      <a:pt x="1008084" y="1187990"/>
                    </a:cubicBezTo>
                    <a:lnTo>
                      <a:pt x="998440" y="1206981"/>
                    </a:lnTo>
                    <a:cubicBezTo>
                      <a:pt x="1001654" y="1212708"/>
                      <a:pt x="1004869" y="1218737"/>
                      <a:pt x="1008084" y="1224464"/>
                    </a:cubicBezTo>
                    <a:lnTo>
                      <a:pt x="1008084" y="1234111"/>
                    </a:lnTo>
                    <a:cubicBezTo>
                      <a:pt x="1014054" y="1237125"/>
                      <a:pt x="1019566" y="1240441"/>
                      <a:pt x="1025536" y="1243455"/>
                    </a:cubicBezTo>
                    <a:lnTo>
                      <a:pt x="1024158" y="1245264"/>
                    </a:lnTo>
                    <a:cubicBezTo>
                      <a:pt x="1015432" y="1246168"/>
                      <a:pt x="1007166" y="1247374"/>
                      <a:pt x="998440" y="1248279"/>
                    </a:cubicBezTo>
                    <a:cubicBezTo>
                      <a:pt x="994306" y="1251594"/>
                      <a:pt x="990173" y="1254609"/>
                      <a:pt x="986039" y="1257925"/>
                    </a:cubicBezTo>
                    <a:cubicBezTo>
                      <a:pt x="980069" y="1262145"/>
                      <a:pt x="974558" y="1266365"/>
                      <a:pt x="968587" y="1270585"/>
                    </a:cubicBezTo>
                    <a:cubicBezTo>
                      <a:pt x="966291" y="1267269"/>
                      <a:pt x="964454" y="1264255"/>
                      <a:pt x="962158" y="1260939"/>
                    </a:cubicBezTo>
                    <a:lnTo>
                      <a:pt x="962158" y="1254609"/>
                    </a:lnTo>
                    <a:cubicBezTo>
                      <a:pt x="958024" y="1253705"/>
                      <a:pt x="953432" y="1252499"/>
                      <a:pt x="949298" y="1251594"/>
                    </a:cubicBezTo>
                    <a:cubicBezTo>
                      <a:pt x="945624" y="1250389"/>
                      <a:pt x="941950" y="1249484"/>
                      <a:pt x="938276" y="1248279"/>
                    </a:cubicBezTo>
                    <a:lnTo>
                      <a:pt x="911179" y="1257925"/>
                    </a:lnTo>
                    <a:cubicBezTo>
                      <a:pt x="915772" y="1263351"/>
                      <a:pt x="920824" y="1268475"/>
                      <a:pt x="925417" y="1273901"/>
                    </a:cubicBezTo>
                    <a:cubicBezTo>
                      <a:pt x="922202" y="1274806"/>
                      <a:pt x="918987" y="1276011"/>
                      <a:pt x="915772" y="1276916"/>
                    </a:cubicBezTo>
                    <a:lnTo>
                      <a:pt x="904750" y="1276916"/>
                    </a:lnTo>
                    <a:lnTo>
                      <a:pt x="892350" y="1264255"/>
                    </a:lnTo>
                    <a:cubicBezTo>
                      <a:pt x="890053" y="1265159"/>
                      <a:pt x="888216" y="1266365"/>
                      <a:pt x="885920" y="1267269"/>
                    </a:cubicBezTo>
                    <a:cubicBezTo>
                      <a:pt x="888216" y="1272997"/>
                      <a:pt x="890053" y="1279026"/>
                      <a:pt x="892350" y="1284753"/>
                    </a:cubicBezTo>
                    <a:cubicBezTo>
                      <a:pt x="896483" y="1288973"/>
                      <a:pt x="900616" y="1293495"/>
                      <a:pt x="904750" y="1297715"/>
                    </a:cubicBezTo>
                    <a:cubicBezTo>
                      <a:pt x="901535" y="1299825"/>
                      <a:pt x="898779" y="1301936"/>
                      <a:pt x="895564" y="1304046"/>
                    </a:cubicBezTo>
                    <a:cubicBezTo>
                      <a:pt x="899698" y="1307060"/>
                      <a:pt x="903831" y="1310376"/>
                      <a:pt x="907965" y="1313390"/>
                    </a:cubicBezTo>
                    <a:lnTo>
                      <a:pt x="918987" y="1321529"/>
                    </a:lnTo>
                    <a:lnTo>
                      <a:pt x="918987" y="1337204"/>
                    </a:lnTo>
                    <a:lnTo>
                      <a:pt x="898320" y="1330874"/>
                    </a:lnTo>
                    <a:cubicBezTo>
                      <a:pt x="900616" y="1335094"/>
                      <a:pt x="902453" y="1339315"/>
                      <a:pt x="904750" y="1343535"/>
                    </a:cubicBezTo>
                    <a:cubicBezTo>
                      <a:pt x="900616" y="1344741"/>
                      <a:pt x="896483" y="1345645"/>
                      <a:pt x="892350" y="1346851"/>
                    </a:cubicBezTo>
                    <a:cubicBezTo>
                      <a:pt x="895564" y="1352578"/>
                      <a:pt x="898320" y="1358607"/>
                      <a:pt x="901535" y="1364334"/>
                    </a:cubicBezTo>
                    <a:lnTo>
                      <a:pt x="885920" y="1364334"/>
                    </a:lnTo>
                    <a:lnTo>
                      <a:pt x="865253" y="1356195"/>
                    </a:lnTo>
                    <a:cubicBezTo>
                      <a:pt x="862957" y="1349865"/>
                      <a:pt x="861120" y="1343535"/>
                      <a:pt x="858823" y="1337204"/>
                    </a:cubicBezTo>
                    <a:cubicBezTo>
                      <a:pt x="857905" y="1331477"/>
                      <a:pt x="856527" y="1325448"/>
                      <a:pt x="855608" y="1319721"/>
                    </a:cubicBezTo>
                    <a:cubicBezTo>
                      <a:pt x="851475" y="1315500"/>
                      <a:pt x="846882" y="1311280"/>
                      <a:pt x="842749" y="1307060"/>
                    </a:cubicBezTo>
                    <a:cubicBezTo>
                      <a:pt x="839994" y="1301634"/>
                      <a:pt x="837697" y="1296510"/>
                      <a:pt x="834942" y="1291084"/>
                    </a:cubicBezTo>
                    <a:lnTo>
                      <a:pt x="834942" y="1284753"/>
                    </a:lnTo>
                    <a:lnTo>
                      <a:pt x="828512" y="1284753"/>
                    </a:lnTo>
                    <a:lnTo>
                      <a:pt x="828512" y="1280232"/>
                    </a:lnTo>
                    <a:cubicBezTo>
                      <a:pt x="824379" y="1276011"/>
                      <a:pt x="820245" y="1271490"/>
                      <a:pt x="816112" y="1267269"/>
                    </a:cubicBezTo>
                    <a:lnTo>
                      <a:pt x="816112" y="1257925"/>
                    </a:lnTo>
                    <a:lnTo>
                      <a:pt x="816112" y="1240441"/>
                    </a:lnTo>
                    <a:cubicBezTo>
                      <a:pt x="817030" y="1237125"/>
                      <a:pt x="818408" y="1234111"/>
                      <a:pt x="819327" y="1230795"/>
                    </a:cubicBezTo>
                    <a:cubicBezTo>
                      <a:pt x="818408" y="1229890"/>
                      <a:pt x="817030" y="1228685"/>
                      <a:pt x="816112" y="1227780"/>
                    </a:cubicBezTo>
                    <a:cubicBezTo>
                      <a:pt x="813815" y="1226575"/>
                      <a:pt x="811978" y="1225670"/>
                      <a:pt x="809682" y="1224464"/>
                    </a:cubicBezTo>
                    <a:cubicBezTo>
                      <a:pt x="807386" y="1221450"/>
                      <a:pt x="805549" y="1218134"/>
                      <a:pt x="803252" y="1215120"/>
                    </a:cubicBezTo>
                    <a:cubicBezTo>
                      <a:pt x="801875" y="1213010"/>
                      <a:pt x="800038" y="1210598"/>
                      <a:pt x="798660" y="1208488"/>
                    </a:cubicBezTo>
                    <a:cubicBezTo>
                      <a:pt x="791312" y="1205775"/>
                      <a:pt x="783504" y="1203363"/>
                      <a:pt x="776156" y="1200650"/>
                    </a:cubicBezTo>
                    <a:lnTo>
                      <a:pt x="760541" y="1191306"/>
                    </a:lnTo>
                    <a:cubicBezTo>
                      <a:pt x="753652" y="1189196"/>
                      <a:pt x="746763" y="1186784"/>
                      <a:pt x="739874" y="1184674"/>
                    </a:cubicBezTo>
                    <a:cubicBezTo>
                      <a:pt x="733904" y="1177741"/>
                      <a:pt x="728392" y="1171109"/>
                      <a:pt x="722422" y="1164176"/>
                    </a:cubicBezTo>
                    <a:lnTo>
                      <a:pt x="727015" y="1164176"/>
                    </a:lnTo>
                    <a:cubicBezTo>
                      <a:pt x="724259" y="1158750"/>
                      <a:pt x="721963" y="1153625"/>
                      <a:pt x="719207" y="1148199"/>
                    </a:cubicBezTo>
                    <a:lnTo>
                      <a:pt x="719207" y="1138854"/>
                    </a:lnTo>
                    <a:cubicBezTo>
                      <a:pt x="713696" y="1137649"/>
                      <a:pt x="708644" y="1136744"/>
                      <a:pt x="703133" y="1135539"/>
                    </a:cubicBezTo>
                    <a:cubicBezTo>
                      <a:pt x="699918" y="1139759"/>
                      <a:pt x="697163" y="1143979"/>
                      <a:pt x="693948" y="1148199"/>
                    </a:cubicBezTo>
                    <a:cubicBezTo>
                      <a:pt x="693029" y="1145185"/>
                      <a:pt x="691651" y="1141869"/>
                      <a:pt x="690733" y="1138854"/>
                    </a:cubicBezTo>
                    <a:lnTo>
                      <a:pt x="690733" y="1130715"/>
                    </a:lnTo>
                    <a:lnTo>
                      <a:pt x="690733" y="1127701"/>
                    </a:lnTo>
                    <a:lnTo>
                      <a:pt x="693948" y="1127701"/>
                    </a:lnTo>
                    <a:cubicBezTo>
                      <a:pt x="688896" y="1126495"/>
                      <a:pt x="684303" y="1125591"/>
                      <a:pt x="679251" y="1124385"/>
                    </a:cubicBezTo>
                    <a:cubicBezTo>
                      <a:pt x="672822" y="1127098"/>
                      <a:pt x="666851" y="1129811"/>
                      <a:pt x="660421" y="1132524"/>
                    </a:cubicBezTo>
                    <a:lnTo>
                      <a:pt x="660421" y="1145185"/>
                    </a:lnTo>
                    <a:cubicBezTo>
                      <a:pt x="659503" y="1148199"/>
                      <a:pt x="658125" y="1151515"/>
                      <a:pt x="657207" y="1154530"/>
                    </a:cubicBezTo>
                    <a:lnTo>
                      <a:pt x="666851" y="1167190"/>
                    </a:lnTo>
                    <a:lnTo>
                      <a:pt x="687518" y="1181659"/>
                    </a:lnTo>
                    <a:cubicBezTo>
                      <a:pt x="690733" y="1187990"/>
                      <a:pt x="693488" y="1194320"/>
                      <a:pt x="696703" y="1200650"/>
                    </a:cubicBezTo>
                    <a:cubicBezTo>
                      <a:pt x="705429" y="1208488"/>
                      <a:pt x="713696" y="1216627"/>
                      <a:pt x="722422" y="1224464"/>
                    </a:cubicBezTo>
                    <a:lnTo>
                      <a:pt x="736659" y="1224464"/>
                    </a:lnTo>
                    <a:lnTo>
                      <a:pt x="746304" y="1230795"/>
                    </a:lnTo>
                    <a:lnTo>
                      <a:pt x="736659" y="1237125"/>
                    </a:lnTo>
                    <a:lnTo>
                      <a:pt x="758704" y="1245264"/>
                    </a:lnTo>
                    <a:cubicBezTo>
                      <a:pt x="764674" y="1247374"/>
                      <a:pt x="770185" y="1249484"/>
                      <a:pt x="776156" y="1251594"/>
                    </a:cubicBezTo>
                    <a:lnTo>
                      <a:pt x="795445" y="1264255"/>
                    </a:lnTo>
                    <a:cubicBezTo>
                      <a:pt x="796363" y="1266365"/>
                      <a:pt x="797741" y="1268475"/>
                      <a:pt x="798660" y="1270585"/>
                    </a:cubicBezTo>
                    <a:cubicBezTo>
                      <a:pt x="796363" y="1274203"/>
                      <a:pt x="794526" y="1278121"/>
                      <a:pt x="792230" y="1281739"/>
                    </a:cubicBezTo>
                    <a:lnTo>
                      <a:pt x="782586" y="1267269"/>
                    </a:lnTo>
                    <a:cubicBezTo>
                      <a:pt x="774778" y="1266365"/>
                      <a:pt x="766511" y="1265159"/>
                      <a:pt x="758704" y="1264255"/>
                    </a:cubicBezTo>
                    <a:cubicBezTo>
                      <a:pt x="756408" y="1269982"/>
                      <a:pt x="754570" y="1276011"/>
                      <a:pt x="752274" y="1281739"/>
                    </a:cubicBezTo>
                    <a:cubicBezTo>
                      <a:pt x="757326" y="1284753"/>
                      <a:pt x="761919" y="1288069"/>
                      <a:pt x="766971" y="1291084"/>
                    </a:cubicBezTo>
                    <a:cubicBezTo>
                      <a:pt x="766052" y="1295304"/>
                      <a:pt x="764674" y="1299825"/>
                      <a:pt x="763756" y="1304046"/>
                    </a:cubicBezTo>
                    <a:cubicBezTo>
                      <a:pt x="761000" y="1304950"/>
                      <a:pt x="758245" y="1306156"/>
                      <a:pt x="755489" y="1307060"/>
                    </a:cubicBezTo>
                    <a:lnTo>
                      <a:pt x="743089" y="1327860"/>
                    </a:lnTo>
                    <a:cubicBezTo>
                      <a:pt x="739874" y="1328764"/>
                      <a:pt x="736659" y="1329970"/>
                      <a:pt x="733444" y="1330874"/>
                    </a:cubicBezTo>
                    <a:lnTo>
                      <a:pt x="733444" y="1327860"/>
                    </a:lnTo>
                    <a:cubicBezTo>
                      <a:pt x="734363" y="1325750"/>
                      <a:pt x="735741" y="1323639"/>
                      <a:pt x="736659" y="1321529"/>
                    </a:cubicBezTo>
                    <a:lnTo>
                      <a:pt x="736659" y="1307060"/>
                    </a:lnTo>
                    <a:cubicBezTo>
                      <a:pt x="738956" y="1306156"/>
                      <a:pt x="740793" y="1304950"/>
                      <a:pt x="743089" y="1304046"/>
                    </a:cubicBezTo>
                    <a:cubicBezTo>
                      <a:pt x="740793" y="1298620"/>
                      <a:pt x="738956" y="1293495"/>
                      <a:pt x="736659" y="1288069"/>
                    </a:cubicBezTo>
                    <a:cubicBezTo>
                      <a:pt x="733444" y="1283246"/>
                      <a:pt x="730230" y="1278724"/>
                      <a:pt x="727015" y="1273901"/>
                    </a:cubicBezTo>
                    <a:cubicBezTo>
                      <a:pt x="725637" y="1272695"/>
                      <a:pt x="723800" y="1271791"/>
                      <a:pt x="722422" y="1270585"/>
                    </a:cubicBezTo>
                    <a:cubicBezTo>
                      <a:pt x="719207" y="1267269"/>
                      <a:pt x="715992" y="1264255"/>
                      <a:pt x="712777" y="1260939"/>
                    </a:cubicBezTo>
                    <a:cubicBezTo>
                      <a:pt x="707266" y="1258829"/>
                      <a:pt x="702214" y="1256719"/>
                      <a:pt x="696703" y="1254609"/>
                    </a:cubicBezTo>
                    <a:cubicBezTo>
                      <a:pt x="693488" y="1251594"/>
                      <a:pt x="690733" y="1248279"/>
                      <a:pt x="687518" y="1245264"/>
                    </a:cubicBezTo>
                    <a:lnTo>
                      <a:pt x="673281" y="1243455"/>
                    </a:lnTo>
                    <a:cubicBezTo>
                      <a:pt x="667770" y="1239235"/>
                      <a:pt x="662718" y="1235015"/>
                      <a:pt x="657207" y="1230795"/>
                    </a:cubicBezTo>
                    <a:cubicBezTo>
                      <a:pt x="649399" y="1224464"/>
                      <a:pt x="641132" y="1218134"/>
                      <a:pt x="633325" y="1211804"/>
                    </a:cubicBezTo>
                    <a:lnTo>
                      <a:pt x="617710" y="1200650"/>
                    </a:lnTo>
                    <a:cubicBezTo>
                      <a:pt x="616791" y="1191004"/>
                      <a:pt x="615414" y="1181659"/>
                      <a:pt x="614495" y="1172013"/>
                    </a:cubicBezTo>
                    <a:cubicBezTo>
                      <a:pt x="610821" y="1170506"/>
                      <a:pt x="607147" y="1168697"/>
                      <a:pt x="603473" y="1167190"/>
                    </a:cubicBezTo>
                    <a:lnTo>
                      <a:pt x="584184" y="1160860"/>
                    </a:lnTo>
                    <a:cubicBezTo>
                      <a:pt x="580510" y="1162066"/>
                      <a:pt x="576835" y="1162970"/>
                      <a:pt x="573161" y="1164176"/>
                    </a:cubicBezTo>
                    <a:cubicBezTo>
                      <a:pt x="569028" y="1167793"/>
                      <a:pt x="564435" y="1171712"/>
                      <a:pt x="560302" y="1175329"/>
                    </a:cubicBezTo>
                    <a:cubicBezTo>
                      <a:pt x="558006" y="1176233"/>
                      <a:pt x="556169" y="1177439"/>
                      <a:pt x="553872" y="1178344"/>
                    </a:cubicBezTo>
                    <a:cubicBezTo>
                      <a:pt x="546065" y="1183770"/>
                      <a:pt x="538257" y="1188894"/>
                      <a:pt x="530450" y="1194320"/>
                    </a:cubicBezTo>
                    <a:cubicBezTo>
                      <a:pt x="517131" y="1191004"/>
                      <a:pt x="503813" y="1187990"/>
                      <a:pt x="490494" y="1184674"/>
                    </a:cubicBezTo>
                    <a:cubicBezTo>
                      <a:pt x="479472" y="1187990"/>
                      <a:pt x="468449" y="1191004"/>
                      <a:pt x="457427" y="1194320"/>
                    </a:cubicBezTo>
                    <a:cubicBezTo>
                      <a:pt x="456508" y="1199143"/>
                      <a:pt x="455131" y="1203665"/>
                      <a:pt x="454212" y="1208488"/>
                    </a:cubicBezTo>
                    <a:lnTo>
                      <a:pt x="454212" y="1227780"/>
                    </a:lnTo>
                    <a:lnTo>
                      <a:pt x="431708" y="1245264"/>
                    </a:lnTo>
                    <a:cubicBezTo>
                      <a:pt x="423901" y="1246168"/>
                      <a:pt x="415634" y="1247374"/>
                      <a:pt x="407826" y="1248279"/>
                    </a:cubicBezTo>
                    <a:cubicBezTo>
                      <a:pt x="406908" y="1251594"/>
                      <a:pt x="405530" y="1254609"/>
                      <a:pt x="404612" y="1257925"/>
                    </a:cubicBezTo>
                    <a:cubicBezTo>
                      <a:pt x="400478" y="1263351"/>
                      <a:pt x="396345" y="1268475"/>
                      <a:pt x="392211" y="1273901"/>
                    </a:cubicBezTo>
                    <a:cubicBezTo>
                      <a:pt x="389456" y="1280834"/>
                      <a:pt x="387160" y="1287466"/>
                      <a:pt x="384404" y="1294399"/>
                    </a:cubicBezTo>
                    <a:cubicBezTo>
                      <a:pt x="387160" y="1298620"/>
                      <a:pt x="389456" y="1302840"/>
                      <a:pt x="392211" y="1307060"/>
                    </a:cubicBezTo>
                    <a:cubicBezTo>
                      <a:pt x="387619" y="1311280"/>
                      <a:pt x="382567" y="1315500"/>
                      <a:pt x="377974" y="1319721"/>
                    </a:cubicBezTo>
                    <a:cubicBezTo>
                      <a:pt x="375678" y="1325448"/>
                      <a:pt x="373841" y="1331477"/>
                      <a:pt x="371545" y="1337204"/>
                    </a:cubicBezTo>
                    <a:cubicBezTo>
                      <a:pt x="366033" y="1339315"/>
                      <a:pt x="360982" y="1341425"/>
                      <a:pt x="355470" y="1343535"/>
                    </a:cubicBezTo>
                    <a:cubicBezTo>
                      <a:pt x="350878" y="1349262"/>
                      <a:pt x="345826" y="1355291"/>
                      <a:pt x="341233" y="1361018"/>
                    </a:cubicBezTo>
                    <a:lnTo>
                      <a:pt x="310922" y="1361018"/>
                    </a:lnTo>
                    <a:lnTo>
                      <a:pt x="292092" y="1361018"/>
                    </a:lnTo>
                    <a:cubicBezTo>
                      <a:pt x="286581" y="1363129"/>
                      <a:pt x="281529" y="1365239"/>
                      <a:pt x="276018" y="1367349"/>
                    </a:cubicBezTo>
                    <a:cubicBezTo>
                      <a:pt x="273262" y="1371569"/>
                      <a:pt x="270966" y="1376091"/>
                      <a:pt x="268210" y="1380311"/>
                    </a:cubicBezTo>
                    <a:cubicBezTo>
                      <a:pt x="264995" y="1379105"/>
                      <a:pt x="261781" y="1378201"/>
                      <a:pt x="258566" y="1376995"/>
                    </a:cubicBezTo>
                    <a:cubicBezTo>
                      <a:pt x="255351" y="1373679"/>
                      <a:pt x="252595" y="1370665"/>
                      <a:pt x="249380" y="1367349"/>
                    </a:cubicBezTo>
                    <a:cubicBezTo>
                      <a:pt x="247084" y="1362526"/>
                      <a:pt x="245247" y="1358004"/>
                      <a:pt x="242951" y="1353181"/>
                    </a:cubicBezTo>
                    <a:cubicBezTo>
                      <a:pt x="236980" y="1351975"/>
                      <a:pt x="231469" y="1351071"/>
                      <a:pt x="225499" y="1349865"/>
                    </a:cubicBezTo>
                    <a:lnTo>
                      <a:pt x="215854" y="1356195"/>
                    </a:lnTo>
                    <a:cubicBezTo>
                      <a:pt x="210802" y="1355291"/>
                      <a:pt x="205291" y="1354085"/>
                      <a:pt x="200239" y="1353181"/>
                    </a:cubicBezTo>
                    <a:cubicBezTo>
                      <a:pt x="197484" y="1354085"/>
                      <a:pt x="194728" y="1355291"/>
                      <a:pt x="191972" y="1356195"/>
                    </a:cubicBezTo>
                    <a:cubicBezTo>
                      <a:pt x="192891" y="1349865"/>
                      <a:pt x="194269" y="1343535"/>
                      <a:pt x="195187" y="1337204"/>
                    </a:cubicBezTo>
                    <a:cubicBezTo>
                      <a:pt x="194269" y="1332080"/>
                      <a:pt x="192891" y="1326654"/>
                      <a:pt x="191972" y="1321529"/>
                    </a:cubicBezTo>
                    <a:cubicBezTo>
                      <a:pt x="188758" y="1320926"/>
                      <a:pt x="186002" y="1320324"/>
                      <a:pt x="182787" y="1319721"/>
                    </a:cubicBezTo>
                    <a:cubicBezTo>
                      <a:pt x="181869" y="1315500"/>
                      <a:pt x="180491" y="1311280"/>
                      <a:pt x="179572" y="1307060"/>
                    </a:cubicBezTo>
                    <a:lnTo>
                      <a:pt x="179572" y="1291084"/>
                    </a:lnTo>
                    <a:cubicBezTo>
                      <a:pt x="182787" y="1288069"/>
                      <a:pt x="185543" y="1284753"/>
                      <a:pt x="188758" y="1281739"/>
                    </a:cubicBezTo>
                    <a:lnTo>
                      <a:pt x="188758" y="1270585"/>
                    </a:lnTo>
                    <a:cubicBezTo>
                      <a:pt x="191054" y="1265159"/>
                      <a:pt x="192891" y="1260035"/>
                      <a:pt x="195187" y="1254609"/>
                    </a:cubicBezTo>
                    <a:lnTo>
                      <a:pt x="195187" y="1245264"/>
                    </a:lnTo>
                    <a:cubicBezTo>
                      <a:pt x="192891" y="1242551"/>
                      <a:pt x="191054" y="1239838"/>
                      <a:pt x="188758" y="1237125"/>
                    </a:cubicBezTo>
                    <a:lnTo>
                      <a:pt x="188758" y="1227780"/>
                    </a:lnTo>
                    <a:lnTo>
                      <a:pt x="188758" y="1206981"/>
                    </a:lnTo>
                    <a:cubicBezTo>
                      <a:pt x="185543" y="1203966"/>
                      <a:pt x="182787" y="1200650"/>
                      <a:pt x="179572" y="1197636"/>
                    </a:cubicBezTo>
                    <a:lnTo>
                      <a:pt x="209424" y="1175329"/>
                    </a:lnTo>
                    <a:lnTo>
                      <a:pt x="239736" y="1181659"/>
                    </a:lnTo>
                    <a:lnTo>
                      <a:pt x="268210" y="1181659"/>
                    </a:lnTo>
                    <a:cubicBezTo>
                      <a:pt x="276018" y="1182564"/>
                      <a:pt x="284284" y="1183770"/>
                      <a:pt x="292092" y="1184674"/>
                    </a:cubicBezTo>
                    <a:lnTo>
                      <a:pt x="310922" y="1184674"/>
                    </a:lnTo>
                    <a:lnTo>
                      <a:pt x="347663" y="1184674"/>
                    </a:lnTo>
                    <a:cubicBezTo>
                      <a:pt x="350418" y="1179549"/>
                      <a:pt x="352715" y="1174123"/>
                      <a:pt x="355470" y="1168999"/>
                    </a:cubicBezTo>
                    <a:cubicBezTo>
                      <a:pt x="357767" y="1150912"/>
                      <a:pt x="359604" y="1133127"/>
                      <a:pt x="361900" y="1115040"/>
                    </a:cubicBezTo>
                    <a:cubicBezTo>
                      <a:pt x="354093" y="1105093"/>
                      <a:pt x="345826" y="1094844"/>
                      <a:pt x="338018" y="1084896"/>
                    </a:cubicBezTo>
                    <a:lnTo>
                      <a:pt x="322403" y="1071934"/>
                    </a:lnTo>
                    <a:lnTo>
                      <a:pt x="288877" y="1062589"/>
                    </a:lnTo>
                    <a:cubicBezTo>
                      <a:pt x="287959" y="1054752"/>
                      <a:pt x="286581" y="1046613"/>
                      <a:pt x="285662" y="1038775"/>
                    </a:cubicBezTo>
                    <a:cubicBezTo>
                      <a:pt x="294848" y="1037569"/>
                      <a:pt x="303574" y="1036665"/>
                      <a:pt x="312759" y="1035459"/>
                    </a:cubicBezTo>
                    <a:cubicBezTo>
                      <a:pt x="324700" y="1036665"/>
                      <a:pt x="337100" y="1037569"/>
                      <a:pt x="349041" y="1038775"/>
                    </a:cubicBezTo>
                    <a:cubicBezTo>
                      <a:pt x="348581" y="1028827"/>
                      <a:pt x="348122" y="1018578"/>
                      <a:pt x="347663" y="1008631"/>
                    </a:cubicBezTo>
                    <a:cubicBezTo>
                      <a:pt x="353633" y="1012248"/>
                      <a:pt x="359144" y="1016167"/>
                      <a:pt x="365115" y="1019784"/>
                    </a:cubicBezTo>
                    <a:lnTo>
                      <a:pt x="417471" y="998985"/>
                    </a:lnTo>
                    <a:cubicBezTo>
                      <a:pt x="420227" y="991147"/>
                      <a:pt x="422523" y="983008"/>
                      <a:pt x="425278" y="975171"/>
                    </a:cubicBezTo>
                    <a:lnTo>
                      <a:pt x="444567" y="968840"/>
                    </a:lnTo>
                    <a:cubicBezTo>
                      <a:pt x="450538" y="966730"/>
                      <a:pt x="456049" y="964620"/>
                      <a:pt x="462020" y="962510"/>
                    </a:cubicBezTo>
                    <a:lnTo>
                      <a:pt x="471664" y="956180"/>
                    </a:lnTo>
                    <a:lnTo>
                      <a:pt x="493709" y="910059"/>
                    </a:lnTo>
                    <a:lnTo>
                      <a:pt x="520805" y="902221"/>
                    </a:lnTo>
                    <a:lnTo>
                      <a:pt x="538257" y="902221"/>
                    </a:lnTo>
                    <a:cubicBezTo>
                      <a:pt x="540554" y="900111"/>
                      <a:pt x="542391" y="898001"/>
                      <a:pt x="544687" y="895891"/>
                    </a:cubicBezTo>
                    <a:cubicBezTo>
                      <a:pt x="551117" y="894685"/>
                      <a:pt x="557087" y="893781"/>
                      <a:pt x="563517" y="892575"/>
                    </a:cubicBezTo>
                    <a:cubicBezTo>
                      <a:pt x="565813" y="895891"/>
                      <a:pt x="567650" y="898905"/>
                      <a:pt x="569946" y="902221"/>
                    </a:cubicBezTo>
                    <a:cubicBezTo>
                      <a:pt x="573621" y="895891"/>
                      <a:pt x="577295" y="889259"/>
                      <a:pt x="580969" y="882929"/>
                    </a:cubicBezTo>
                    <a:cubicBezTo>
                      <a:pt x="578672" y="878709"/>
                      <a:pt x="576835" y="874488"/>
                      <a:pt x="574539" y="870268"/>
                    </a:cubicBezTo>
                    <a:lnTo>
                      <a:pt x="574539" y="856100"/>
                    </a:lnTo>
                    <a:cubicBezTo>
                      <a:pt x="573161" y="850674"/>
                      <a:pt x="571324" y="845550"/>
                      <a:pt x="569946" y="840124"/>
                    </a:cubicBezTo>
                    <a:cubicBezTo>
                      <a:pt x="569028" y="828970"/>
                      <a:pt x="567650" y="818118"/>
                      <a:pt x="566732" y="806965"/>
                    </a:cubicBezTo>
                    <a:cubicBezTo>
                      <a:pt x="569028" y="802745"/>
                      <a:pt x="570865" y="798223"/>
                      <a:pt x="573161" y="794003"/>
                    </a:cubicBezTo>
                    <a:lnTo>
                      <a:pt x="574539" y="789481"/>
                    </a:lnTo>
                    <a:cubicBezTo>
                      <a:pt x="580969" y="788275"/>
                      <a:pt x="587398" y="787371"/>
                      <a:pt x="593828" y="786165"/>
                    </a:cubicBezTo>
                    <a:cubicBezTo>
                      <a:pt x="597043" y="782849"/>
                      <a:pt x="600258" y="779835"/>
                      <a:pt x="603473" y="776519"/>
                    </a:cubicBezTo>
                    <a:cubicBezTo>
                      <a:pt x="609443" y="773505"/>
                      <a:pt x="614954" y="770189"/>
                      <a:pt x="620925" y="767174"/>
                    </a:cubicBezTo>
                    <a:lnTo>
                      <a:pt x="620925" y="786165"/>
                    </a:lnTo>
                    <a:cubicBezTo>
                      <a:pt x="618628" y="788878"/>
                      <a:pt x="616791" y="791290"/>
                      <a:pt x="614495" y="794003"/>
                    </a:cubicBezTo>
                    <a:cubicBezTo>
                      <a:pt x="615414" y="797319"/>
                      <a:pt x="616791" y="800333"/>
                      <a:pt x="617710" y="803649"/>
                    </a:cubicBezTo>
                    <a:lnTo>
                      <a:pt x="630110" y="809979"/>
                    </a:lnTo>
                    <a:cubicBezTo>
                      <a:pt x="627814" y="813295"/>
                      <a:pt x="625977" y="816310"/>
                      <a:pt x="623680" y="819626"/>
                    </a:cubicBezTo>
                    <a:cubicBezTo>
                      <a:pt x="621843" y="818420"/>
                      <a:pt x="619547" y="817515"/>
                      <a:pt x="617710" y="816310"/>
                    </a:cubicBezTo>
                    <a:cubicBezTo>
                      <a:pt x="611739" y="824147"/>
                      <a:pt x="606228" y="832286"/>
                      <a:pt x="600258" y="840124"/>
                    </a:cubicBezTo>
                    <a:cubicBezTo>
                      <a:pt x="603473" y="845550"/>
                      <a:pt x="606228" y="850674"/>
                      <a:pt x="609443" y="856100"/>
                    </a:cubicBezTo>
                    <a:lnTo>
                      <a:pt x="609443" y="865445"/>
                    </a:lnTo>
                    <a:cubicBezTo>
                      <a:pt x="616332" y="866952"/>
                      <a:pt x="623221" y="868761"/>
                      <a:pt x="630110" y="870268"/>
                    </a:cubicBezTo>
                    <a:lnTo>
                      <a:pt x="630110" y="876598"/>
                    </a:lnTo>
                    <a:lnTo>
                      <a:pt x="630110" y="882929"/>
                    </a:lnTo>
                    <a:lnTo>
                      <a:pt x="650777" y="876598"/>
                    </a:lnTo>
                    <a:cubicBezTo>
                      <a:pt x="654910" y="874488"/>
                      <a:pt x="659503" y="872378"/>
                      <a:pt x="663636" y="870268"/>
                    </a:cubicBezTo>
                    <a:lnTo>
                      <a:pt x="690733" y="879914"/>
                    </a:lnTo>
                    <a:cubicBezTo>
                      <a:pt x="692570" y="884135"/>
                      <a:pt x="694866" y="888355"/>
                      <a:pt x="696703" y="892575"/>
                    </a:cubicBezTo>
                    <a:cubicBezTo>
                      <a:pt x="703133" y="889259"/>
                      <a:pt x="709563" y="886245"/>
                      <a:pt x="715992" y="882929"/>
                    </a:cubicBezTo>
                    <a:lnTo>
                      <a:pt x="749519" y="867254"/>
                    </a:lnTo>
                    <a:cubicBezTo>
                      <a:pt x="759622" y="863636"/>
                      <a:pt x="769267" y="859718"/>
                      <a:pt x="779371" y="856100"/>
                    </a:cubicBezTo>
                    <a:lnTo>
                      <a:pt x="798660" y="862431"/>
                    </a:lnTo>
                    <a:cubicBezTo>
                      <a:pt x="799119" y="865144"/>
                      <a:pt x="799578" y="867555"/>
                      <a:pt x="800038" y="870268"/>
                    </a:cubicBezTo>
                    <a:lnTo>
                      <a:pt x="822542" y="870268"/>
                    </a:lnTo>
                    <a:cubicBezTo>
                      <a:pt x="823460" y="865445"/>
                      <a:pt x="824379" y="860923"/>
                      <a:pt x="825297" y="856100"/>
                    </a:cubicBezTo>
                    <a:cubicBezTo>
                      <a:pt x="836319" y="852784"/>
                      <a:pt x="847801" y="849770"/>
                      <a:pt x="858823" y="846454"/>
                    </a:cubicBezTo>
                    <a:cubicBezTo>
                      <a:pt x="856527" y="838617"/>
                      <a:pt x="854690" y="830478"/>
                      <a:pt x="852394" y="822640"/>
                    </a:cubicBezTo>
                    <a:lnTo>
                      <a:pt x="852394" y="797319"/>
                    </a:lnTo>
                    <a:cubicBezTo>
                      <a:pt x="856527" y="790386"/>
                      <a:pt x="861120" y="783452"/>
                      <a:pt x="865253" y="776519"/>
                    </a:cubicBezTo>
                    <a:cubicBezTo>
                      <a:pt x="872142" y="773505"/>
                      <a:pt x="879031" y="770189"/>
                      <a:pt x="885920" y="767174"/>
                    </a:cubicBezTo>
                    <a:cubicBezTo>
                      <a:pt x="892350" y="775615"/>
                      <a:pt x="898320" y="784055"/>
                      <a:pt x="904750" y="792496"/>
                    </a:cubicBezTo>
                    <a:lnTo>
                      <a:pt x="918987" y="792496"/>
                    </a:lnTo>
                    <a:cubicBezTo>
                      <a:pt x="919905" y="784055"/>
                      <a:pt x="921283" y="775615"/>
                      <a:pt x="922202" y="767174"/>
                    </a:cubicBezTo>
                    <a:cubicBezTo>
                      <a:pt x="923120" y="761447"/>
                      <a:pt x="924498" y="755418"/>
                      <a:pt x="925417" y="749691"/>
                    </a:cubicBezTo>
                    <a:lnTo>
                      <a:pt x="918987" y="749691"/>
                    </a:lnTo>
                    <a:cubicBezTo>
                      <a:pt x="914394" y="746375"/>
                      <a:pt x="909342" y="743360"/>
                      <a:pt x="904750" y="740044"/>
                    </a:cubicBezTo>
                    <a:lnTo>
                      <a:pt x="904750" y="721053"/>
                    </a:lnTo>
                    <a:cubicBezTo>
                      <a:pt x="913935" y="717436"/>
                      <a:pt x="922661" y="713517"/>
                      <a:pt x="931846" y="709900"/>
                    </a:cubicBezTo>
                    <a:lnTo>
                      <a:pt x="958943" y="709900"/>
                    </a:lnTo>
                    <a:cubicBezTo>
                      <a:pt x="967210" y="711106"/>
                      <a:pt x="975936" y="712010"/>
                      <a:pt x="984202" y="713216"/>
                    </a:cubicBezTo>
                    <a:cubicBezTo>
                      <a:pt x="992010" y="712010"/>
                      <a:pt x="1000277" y="711106"/>
                      <a:pt x="1008084" y="709900"/>
                    </a:cubicBezTo>
                    <a:lnTo>
                      <a:pt x="1028751" y="690909"/>
                    </a:lnTo>
                    <a:lnTo>
                      <a:pt x="1008084" y="676440"/>
                    </a:lnTo>
                    <a:lnTo>
                      <a:pt x="965373" y="678248"/>
                    </a:lnTo>
                    <a:lnTo>
                      <a:pt x="928631" y="690909"/>
                    </a:lnTo>
                    <a:lnTo>
                      <a:pt x="892350" y="700254"/>
                    </a:lnTo>
                    <a:cubicBezTo>
                      <a:pt x="888216" y="693924"/>
                      <a:pt x="883624" y="687593"/>
                      <a:pt x="879490" y="681263"/>
                    </a:cubicBezTo>
                    <a:cubicBezTo>
                      <a:pt x="872601" y="678550"/>
                      <a:pt x="865712" y="676138"/>
                      <a:pt x="858823" y="673425"/>
                    </a:cubicBezTo>
                    <a:cubicBezTo>
                      <a:pt x="859742" y="661368"/>
                      <a:pt x="861120" y="649008"/>
                      <a:pt x="862038" y="636951"/>
                    </a:cubicBezTo>
                    <a:cubicBezTo>
                      <a:pt x="858823" y="627304"/>
                      <a:pt x="855608" y="617960"/>
                      <a:pt x="852394" y="608314"/>
                    </a:cubicBezTo>
                    <a:cubicBezTo>
                      <a:pt x="855608" y="600476"/>
                      <a:pt x="858823" y="592337"/>
                      <a:pt x="862038" y="584499"/>
                    </a:cubicBezTo>
                    <a:cubicBezTo>
                      <a:pt x="869846" y="578169"/>
                      <a:pt x="878112" y="571839"/>
                      <a:pt x="885920" y="565509"/>
                    </a:cubicBezTo>
                    <a:lnTo>
                      <a:pt x="935061" y="524211"/>
                    </a:lnTo>
                    <a:cubicBezTo>
                      <a:pt x="939194" y="522101"/>
                      <a:pt x="943787" y="519991"/>
                      <a:pt x="947921" y="517880"/>
                    </a:cubicBezTo>
                    <a:lnTo>
                      <a:pt x="947921" y="504918"/>
                    </a:lnTo>
                    <a:cubicBezTo>
                      <a:pt x="937357" y="497985"/>
                      <a:pt x="926335" y="491353"/>
                      <a:pt x="915772" y="484420"/>
                    </a:cubicBezTo>
                    <a:lnTo>
                      <a:pt x="879490" y="495574"/>
                    </a:lnTo>
                    <a:cubicBezTo>
                      <a:pt x="872601" y="505220"/>
                      <a:pt x="865712" y="514565"/>
                      <a:pt x="858823" y="524211"/>
                    </a:cubicBezTo>
                    <a:lnTo>
                      <a:pt x="858823" y="544709"/>
                    </a:lnTo>
                    <a:lnTo>
                      <a:pt x="825297" y="568523"/>
                    </a:lnTo>
                    <a:cubicBezTo>
                      <a:pt x="811060" y="580279"/>
                      <a:pt x="796823" y="591734"/>
                      <a:pt x="782586" y="603490"/>
                    </a:cubicBezTo>
                    <a:cubicBezTo>
                      <a:pt x="776156" y="618261"/>
                      <a:pt x="770185" y="633333"/>
                      <a:pt x="763756" y="648104"/>
                    </a:cubicBezTo>
                    <a:cubicBezTo>
                      <a:pt x="770185" y="657449"/>
                      <a:pt x="776156" y="667095"/>
                      <a:pt x="782586" y="676440"/>
                    </a:cubicBezTo>
                    <a:cubicBezTo>
                      <a:pt x="788556" y="681263"/>
                      <a:pt x="794067" y="686086"/>
                      <a:pt x="800038" y="690909"/>
                    </a:cubicBezTo>
                    <a:cubicBezTo>
                      <a:pt x="794067" y="704173"/>
                      <a:pt x="788556" y="717436"/>
                      <a:pt x="782586" y="730700"/>
                    </a:cubicBezTo>
                    <a:cubicBezTo>
                      <a:pt x="774778" y="731604"/>
                      <a:pt x="766511" y="732810"/>
                      <a:pt x="758704" y="733714"/>
                    </a:cubicBezTo>
                    <a:cubicBezTo>
                      <a:pt x="756408" y="753308"/>
                      <a:pt x="754570" y="772902"/>
                      <a:pt x="752274" y="792496"/>
                    </a:cubicBezTo>
                    <a:cubicBezTo>
                      <a:pt x="747222" y="801539"/>
                      <a:pt x="741711" y="810582"/>
                      <a:pt x="736659" y="819626"/>
                    </a:cubicBezTo>
                    <a:cubicBezTo>
                      <a:pt x="728852" y="818420"/>
                      <a:pt x="720585" y="817515"/>
                      <a:pt x="712777" y="816310"/>
                    </a:cubicBezTo>
                    <a:cubicBezTo>
                      <a:pt x="707266" y="824147"/>
                      <a:pt x="702214" y="832286"/>
                      <a:pt x="696703" y="840124"/>
                    </a:cubicBezTo>
                    <a:lnTo>
                      <a:pt x="676496" y="840124"/>
                    </a:lnTo>
                    <a:cubicBezTo>
                      <a:pt x="673281" y="830176"/>
                      <a:pt x="670066" y="819927"/>
                      <a:pt x="666851" y="809979"/>
                    </a:cubicBezTo>
                    <a:lnTo>
                      <a:pt x="647562" y="776519"/>
                    </a:lnTo>
                    <a:cubicBezTo>
                      <a:pt x="642969" y="762351"/>
                      <a:pt x="637918" y="747882"/>
                      <a:pt x="633325" y="733714"/>
                    </a:cubicBezTo>
                    <a:cubicBezTo>
                      <a:pt x="628273" y="725877"/>
                      <a:pt x="622762" y="717738"/>
                      <a:pt x="617710" y="709900"/>
                    </a:cubicBezTo>
                    <a:cubicBezTo>
                      <a:pt x="603013" y="723164"/>
                      <a:pt x="587858" y="736427"/>
                      <a:pt x="573161" y="749691"/>
                    </a:cubicBezTo>
                    <a:cubicBezTo>
                      <a:pt x="563517" y="751198"/>
                      <a:pt x="554332" y="753007"/>
                      <a:pt x="544687" y="754514"/>
                    </a:cubicBezTo>
                    <a:lnTo>
                      <a:pt x="511161" y="740044"/>
                    </a:lnTo>
                    <a:cubicBezTo>
                      <a:pt x="508864" y="728891"/>
                      <a:pt x="507027" y="718039"/>
                      <a:pt x="504731" y="706886"/>
                    </a:cubicBezTo>
                    <a:cubicBezTo>
                      <a:pt x="501975" y="681564"/>
                      <a:pt x="499679" y="655942"/>
                      <a:pt x="496924" y="630620"/>
                    </a:cubicBezTo>
                    <a:cubicBezTo>
                      <a:pt x="503813" y="622180"/>
                      <a:pt x="510701" y="613438"/>
                      <a:pt x="517590" y="604998"/>
                    </a:cubicBezTo>
                    <a:cubicBezTo>
                      <a:pt x="536420" y="595954"/>
                      <a:pt x="555709" y="587212"/>
                      <a:pt x="574539" y="578169"/>
                    </a:cubicBezTo>
                    <a:cubicBezTo>
                      <a:pt x="590154" y="566111"/>
                      <a:pt x="605310" y="553752"/>
                      <a:pt x="620925" y="541694"/>
                    </a:cubicBezTo>
                    <a:cubicBezTo>
                      <a:pt x="634243" y="524814"/>
                      <a:pt x="647103" y="507631"/>
                      <a:pt x="660421" y="490750"/>
                    </a:cubicBezTo>
                    <a:cubicBezTo>
                      <a:pt x="678792" y="466936"/>
                      <a:pt x="697622" y="443122"/>
                      <a:pt x="715992" y="419308"/>
                    </a:cubicBezTo>
                    <a:lnTo>
                      <a:pt x="752274" y="389164"/>
                    </a:lnTo>
                    <a:lnTo>
                      <a:pt x="812897" y="343043"/>
                    </a:lnTo>
                    <a:cubicBezTo>
                      <a:pt x="828053" y="336110"/>
                      <a:pt x="843668" y="329478"/>
                      <a:pt x="858823" y="322545"/>
                    </a:cubicBezTo>
                    <a:cubicBezTo>
                      <a:pt x="872142" y="323449"/>
                      <a:pt x="885001" y="324655"/>
                      <a:pt x="898320" y="325559"/>
                    </a:cubicBezTo>
                    <a:cubicBezTo>
                      <a:pt x="908424" y="315612"/>
                      <a:pt x="918528" y="305363"/>
                      <a:pt x="928631" y="295415"/>
                    </a:cubicBezTo>
                    <a:lnTo>
                      <a:pt x="968587" y="295415"/>
                    </a:lnTo>
                    <a:lnTo>
                      <a:pt x="1008084" y="285769"/>
                    </a:lnTo>
                    <a:cubicBezTo>
                      <a:pt x="1031506" y="295716"/>
                      <a:pt x="1054470" y="305965"/>
                      <a:pt x="1077892" y="315913"/>
                    </a:cubicBezTo>
                    <a:lnTo>
                      <a:pt x="1050796" y="325559"/>
                    </a:lnTo>
                    <a:cubicBezTo>
                      <a:pt x="1058603" y="334603"/>
                      <a:pt x="1066870" y="343646"/>
                      <a:pt x="1074677" y="352689"/>
                    </a:cubicBezTo>
                    <a:cubicBezTo>
                      <a:pt x="1082025" y="347866"/>
                      <a:pt x="1089833" y="343043"/>
                      <a:pt x="1097181" y="338220"/>
                    </a:cubicBezTo>
                    <a:cubicBezTo>
                      <a:pt x="1109122" y="345153"/>
                      <a:pt x="1121522" y="352086"/>
                      <a:pt x="1133463" y="359020"/>
                    </a:cubicBezTo>
                    <a:lnTo>
                      <a:pt x="1193627" y="371680"/>
                    </a:lnTo>
                    <a:lnTo>
                      <a:pt x="1279509" y="414485"/>
                    </a:lnTo>
                    <a:cubicBezTo>
                      <a:pt x="1285479" y="420213"/>
                      <a:pt x="1290990" y="426242"/>
                      <a:pt x="1296961" y="431969"/>
                    </a:cubicBezTo>
                    <a:lnTo>
                      <a:pt x="1296961" y="455783"/>
                    </a:lnTo>
                    <a:cubicBezTo>
                      <a:pt x="1289153" y="463319"/>
                      <a:pt x="1280887" y="470554"/>
                      <a:pt x="1273079" y="478090"/>
                    </a:cubicBezTo>
                    <a:lnTo>
                      <a:pt x="1233582" y="484420"/>
                    </a:lnTo>
                    <a:lnTo>
                      <a:pt x="1136678" y="459099"/>
                    </a:lnTo>
                    <a:cubicBezTo>
                      <a:pt x="1131167" y="460003"/>
                      <a:pt x="1126115" y="461209"/>
                      <a:pt x="1120604" y="462113"/>
                    </a:cubicBezTo>
                    <a:lnTo>
                      <a:pt x="1157345" y="490750"/>
                    </a:lnTo>
                    <a:lnTo>
                      <a:pt x="1157345" y="508234"/>
                    </a:lnTo>
                    <a:cubicBezTo>
                      <a:pt x="1158263" y="520292"/>
                      <a:pt x="1159641" y="532651"/>
                      <a:pt x="1160560" y="544709"/>
                    </a:cubicBezTo>
                    <a:lnTo>
                      <a:pt x="1190412" y="554355"/>
                    </a:lnTo>
                    <a:cubicBezTo>
                      <a:pt x="1195923" y="557370"/>
                      <a:pt x="1200975" y="560685"/>
                      <a:pt x="1206486" y="563700"/>
                    </a:cubicBezTo>
                    <a:cubicBezTo>
                      <a:pt x="1207404" y="557370"/>
                      <a:pt x="1208782" y="551039"/>
                      <a:pt x="1209701" y="544709"/>
                    </a:cubicBezTo>
                    <a:cubicBezTo>
                      <a:pt x="1204190" y="539283"/>
                      <a:pt x="1199138" y="534158"/>
                      <a:pt x="1193627" y="528732"/>
                    </a:cubicBezTo>
                    <a:cubicBezTo>
                      <a:pt x="1199138" y="525115"/>
                      <a:pt x="1204190" y="521498"/>
                      <a:pt x="1209701" y="517880"/>
                    </a:cubicBezTo>
                    <a:lnTo>
                      <a:pt x="1263435" y="538379"/>
                    </a:lnTo>
                    <a:cubicBezTo>
                      <a:pt x="1269864" y="535063"/>
                      <a:pt x="1276294" y="532048"/>
                      <a:pt x="1282724" y="528732"/>
                    </a:cubicBezTo>
                    <a:cubicBezTo>
                      <a:pt x="1277213" y="520895"/>
                      <a:pt x="1272161" y="512756"/>
                      <a:pt x="1266649" y="504918"/>
                    </a:cubicBezTo>
                    <a:lnTo>
                      <a:pt x="1319006" y="468444"/>
                    </a:lnTo>
                    <a:lnTo>
                      <a:pt x="1339672" y="468444"/>
                    </a:lnTo>
                    <a:cubicBezTo>
                      <a:pt x="1347021" y="472664"/>
                      <a:pt x="1354828" y="476884"/>
                      <a:pt x="1362176" y="481104"/>
                    </a:cubicBezTo>
                    <a:cubicBezTo>
                      <a:pt x="1365850" y="473870"/>
                      <a:pt x="1369525" y="466334"/>
                      <a:pt x="1373199" y="459099"/>
                    </a:cubicBezTo>
                    <a:cubicBezTo>
                      <a:pt x="1367228" y="451261"/>
                      <a:pt x="1361717" y="443122"/>
                      <a:pt x="1355747" y="435285"/>
                    </a:cubicBezTo>
                    <a:lnTo>
                      <a:pt x="1366769" y="414485"/>
                    </a:lnTo>
                    <a:cubicBezTo>
                      <a:pt x="1360799" y="406045"/>
                      <a:pt x="1355287" y="397604"/>
                      <a:pt x="1349317" y="389164"/>
                    </a:cubicBezTo>
                    <a:lnTo>
                      <a:pt x="1409480" y="405140"/>
                    </a:lnTo>
                    <a:cubicBezTo>
                      <a:pt x="1414992" y="410868"/>
                      <a:pt x="1420044" y="416595"/>
                      <a:pt x="1425555" y="422323"/>
                    </a:cubicBezTo>
                    <a:cubicBezTo>
                      <a:pt x="1415451" y="423529"/>
                      <a:pt x="1405347" y="424433"/>
                      <a:pt x="1395243" y="425639"/>
                    </a:cubicBezTo>
                    <a:lnTo>
                      <a:pt x="1395243" y="450960"/>
                    </a:lnTo>
                    <a:cubicBezTo>
                      <a:pt x="1401214" y="454577"/>
                      <a:pt x="1406725" y="458496"/>
                      <a:pt x="1412695" y="462113"/>
                    </a:cubicBezTo>
                    <a:lnTo>
                      <a:pt x="1446222" y="452769"/>
                    </a:lnTo>
                    <a:cubicBezTo>
                      <a:pt x="1448518" y="444931"/>
                      <a:pt x="1450355" y="436792"/>
                      <a:pt x="1452651" y="428955"/>
                    </a:cubicBezTo>
                    <a:lnTo>
                      <a:pt x="1498578" y="411471"/>
                    </a:lnTo>
                    <a:lnTo>
                      <a:pt x="1574815" y="379518"/>
                    </a:lnTo>
                    <a:cubicBezTo>
                      <a:pt x="1580786" y="380724"/>
                      <a:pt x="1586297" y="381628"/>
                      <a:pt x="1592267" y="382834"/>
                    </a:cubicBezTo>
                    <a:cubicBezTo>
                      <a:pt x="1585378" y="390370"/>
                      <a:pt x="1578490" y="397604"/>
                      <a:pt x="1571601" y="405140"/>
                    </a:cubicBezTo>
                    <a:cubicBezTo>
                      <a:pt x="1580786" y="406045"/>
                      <a:pt x="1589512" y="407251"/>
                      <a:pt x="1598697" y="408155"/>
                    </a:cubicBezTo>
                    <a:cubicBezTo>
                      <a:pt x="1603749" y="403935"/>
                      <a:pt x="1609260" y="399714"/>
                      <a:pt x="1614312" y="395494"/>
                    </a:cubicBezTo>
                    <a:cubicBezTo>
                      <a:pt x="1628549" y="394288"/>
                      <a:pt x="1643246" y="393384"/>
                      <a:pt x="1657483" y="392178"/>
                    </a:cubicBezTo>
                    <a:cubicBezTo>
                      <a:pt x="1667587" y="387054"/>
                      <a:pt x="1677231" y="381628"/>
                      <a:pt x="1687335" y="376503"/>
                    </a:cubicBezTo>
                    <a:cubicBezTo>
                      <a:pt x="1696520" y="384944"/>
                      <a:pt x="1705246" y="393384"/>
                      <a:pt x="1714432" y="401825"/>
                    </a:cubicBezTo>
                    <a:cubicBezTo>
                      <a:pt x="1722239" y="393384"/>
                      <a:pt x="1730506" y="384944"/>
                      <a:pt x="1738313" y="376503"/>
                    </a:cubicBezTo>
                    <a:cubicBezTo>
                      <a:pt x="1731424" y="368666"/>
                      <a:pt x="1724535" y="360527"/>
                      <a:pt x="1717646" y="352689"/>
                    </a:cubicBezTo>
                    <a:lnTo>
                      <a:pt x="1727291" y="340029"/>
                    </a:lnTo>
                    <a:lnTo>
                      <a:pt x="1793884" y="352689"/>
                    </a:lnTo>
                    <a:cubicBezTo>
                      <a:pt x="1803988" y="355704"/>
                      <a:pt x="1814092" y="359020"/>
                      <a:pt x="1824196" y="362034"/>
                    </a:cubicBezTo>
                    <a:lnTo>
                      <a:pt x="1903189" y="408155"/>
                    </a:lnTo>
                    <a:cubicBezTo>
                      <a:pt x="1908700" y="400619"/>
                      <a:pt x="1913752" y="393384"/>
                      <a:pt x="1919263" y="385848"/>
                    </a:cubicBezTo>
                    <a:cubicBezTo>
                      <a:pt x="1911915" y="380121"/>
                      <a:pt x="1904567" y="374092"/>
                      <a:pt x="1897219" y="368364"/>
                    </a:cubicBezTo>
                    <a:lnTo>
                      <a:pt x="1897219" y="359020"/>
                    </a:lnTo>
                    <a:cubicBezTo>
                      <a:pt x="1888033" y="357814"/>
                      <a:pt x="1879307" y="356909"/>
                      <a:pt x="1870122" y="355704"/>
                    </a:cubicBezTo>
                    <a:cubicBezTo>
                      <a:pt x="1872418" y="349976"/>
                      <a:pt x="1874255" y="343947"/>
                      <a:pt x="1876552" y="338220"/>
                    </a:cubicBezTo>
                    <a:cubicBezTo>
                      <a:pt x="1872418" y="326464"/>
                      <a:pt x="1867826" y="315009"/>
                      <a:pt x="1863692" y="303252"/>
                    </a:cubicBezTo>
                    <a:lnTo>
                      <a:pt x="1863692" y="295415"/>
                    </a:lnTo>
                    <a:cubicBezTo>
                      <a:pt x="1877011" y="282151"/>
                      <a:pt x="1889870" y="268888"/>
                      <a:pt x="1903189" y="255624"/>
                    </a:cubicBezTo>
                    <a:cubicBezTo>
                      <a:pt x="1908700" y="243567"/>
                      <a:pt x="1913752" y="231207"/>
                      <a:pt x="1919263" y="219150"/>
                    </a:cubicBezTo>
                    <a:lnTo>
                      <a:pt x="1936715" y="209504"/>
                    </a:lnTo>
                    <a:lnTo>
                      <a:pt x="1995501" y="219150"/>
                    </a:lnTo>
                    <a:cubicBezTo>
                      <a:pt x="1996420" y="226987"/>
                      <a:pt x="1997797" y="235126"/>
                      <a:pt x="1998716" y="242964"/>
                    </a:cubicBezTo>
                    <a:cubicBezTo>
                      <a:pt x="1992286" y="255021"/>
                      <a:pt x="1985856" y="267381"/>
                      <a:pt x="1979427" y="279438"/>
                    </a:cubicBezTo>
                    <a:cubicBezTo>
                      <a:pt x="1983560" y="283659"/>
                      <a:pt x="1988153" y="287879"/>
                      <a:pt x="1992286" y="292099"/>
                    </a:cubicBezTo>
                    <a:cubicBezTo>
                      <a:pt x="1994582" y="299937"/>
                      <a:pt x="1996420" y="308076"/>
                      <a:pt x="1998716" y="315913"/>
                    </a:cubicBezTo>
                    <a:cubicBezTo>
                      <a:pt x="1996420" y="334603"/>
                      <a:pt x="1994582" y="352991"/>
                      <a:pt x="1992286" y="371680"/>
                    </a:cubicBezTo>
                    <a:cubicBezTo>
                      <a:pt x="2001471" y="379518"/>
                      <a:pt x="2010197" y="387657"/>
                      <a:pt x="2019383" y="395494"/>
                    </a:cubicBezTo>
                    <a:cubicBezTo>
                      <a:pt x="2015249" y="403332"/>
                      <a:pt x="2010657" y="411471"/>
                      <a:pt x="2006523" y="419308"/>
                    </a:cubicBezTo>
                    <a:cubicBezTo>
                      <a:pt x="1993205" y="437696"/>
                      <a:pt x="1980345" y="456386"/>
                      <a:pt x="1967027" y="474774"/>
                    </a:cubicBezTo>
                    <a:lnTo>
                      <a:pt x="1989071" y="481104"/>
                    </a:lnTo>
                    <a:cubicBezTo>
                      <a:pt x="1992745" y="475980"/>
                      <a:pt x="1996420" y="470554"/>
                      <a:pt x="2000094" y="465429"/>
                    </a:cubicBezTo>
                    <a:lnTo>
                      <a:pt x="2025812" y="455783"/>
                    </a:lnTo>
                    <a:cubicBezTo>
                      <a:pt x="2027649" y="450056"/>
                      <a:pt x="2029946" y="444027"/>
                      <a:pt x="2031783" y="438299"/>
                    </a:cubicBezTo>
                    <a:cubicBezTo>
                      <a:pt x="2037753" y="431969"/>
                      <a:pt x="2043264" y="425639"/>
                      <a:pt x="2049235" y="419308"/>
                    </a:cubicBezTo>
                    <a:cubicBezTo>
                      <a:pt x="2044642" y="412375"/>
                      <a:pt x="2039590" y="405442"/>
                      <a:pt x="2034998" y="398509"/>
                    </a:cubicBezTo>
                    <a:cubicBezTo>
                      <a:pt x="2038672" y="390671"/>
                      <a:pt x="2042805" y="382532"/>
                      <a:pt x="2046479" y="374695"/>
                    </a:cubicBezTo>
                    <a:cubicBezTo>
                      <a:pt x="2038672" y="373790"/>
                      <a:pt x="2030405" y="372585"/>
                      <a:pt x="2022598" y="371680"/>
                    </a:cubicBezTo>
                    <a:cubicBezTo>
                      <a:pt x="2020301" y="364144"/>
                      <a:pt x="2018464" y="356909"/>
                      <a:pt x="2016168" y="349373"/>
                    </a:cubicBezTo>
                    <a:cubicBezTo>
                      <a:pt x="2022598" y="336110"/>
                      <a:pt x="2028568" y="322846"/>
                      <a:pt x="2034998" y="309583"/>
                    </a:cubicBezTo>
                    <a:cubicBezTo>
                      <a:pt x="2024435" y="298429"/>
                      <a:pt x="2013872" y="287577"/>
                      <a:pt x="2003308" y="276424"/>
                    </a:cubicBezTo>
                    <a:cubicBezTo>
                      <a:pt x="2017546" y="267381"/>
                      <a:pt x="2032242" y="258337"/>
                      <a:pt x="2046479" y="249294"/>
                    </a:cubicBezTo>
                    <a:cubicBezTo>
                      <a:pt x="2044183" y="239346"/>
                      <a:pt x="2042346" y="229097"/>
                      <a:pt x="2040050" y="219150"/>
                    </a:cubicBezTo>
                    <a:lnTo>
                      <a:pt x="2049235" y="219150"/>
                    </a:lnTo>
                    <a:cubicBezTo>
                      <a:pt x="2053368" y="226083"/>
                      <a:pt x="2057961" y="233016"/>
                      <a:pt x="2062094" y="239949"/>
                    </a:cubicBezTo>
                    <a:cubicBezTo>
                      <a:pt x="2058879" y="254117"/>
                      <a:pt x="2055665" y="268586"/>
                      <a:pt x="2052450" y="282754"/>
                    </a:cubicBezTo>
                    <a:lnTo>
                      <a:pt x="2076331" y="289085"/>
                    </a:lnTo>
                    <a:cubicBezTo>
                      <a:pt x="2072657" y="279137"/>
                      <a:pt x="2068983" y="268888"/>
                      <a:pt x="2065309" y="258940"/>
                    </a:cubicBezTo>
                    <a:lnTo>
                      <a:pt x="2104806" y="239949"/>
                    </a:lnTo>
                    <a:lnTo>
                      <a:pt x="2149354" y="239949"/>
                    </a:lnTo>
                    <a:lnTo>
                      <a:pt x="2192525" y="261955"/>
                    </a:lnTo>
                    <a:cubicBezTo>
                      <a:pt x="2184718" y="250198"/>
                      <a:pt x="2176451" y="238744"/>
                      <a:pt x="2168643" y="226987"/>
                    </a:cubicBezTo>
                    <a:lnTo>
                      <a:pt x="2168643" y="185689"/>
                    </a:lnTo>
                    <a:cubicBezTo>
                      <a:pt x="2181962" y="182675"/>
                      <a:pt x="2194821" y="179359"/>
                      <a:pt x="2208140" y="176345"/>
                    </a:cubicBezTo>
                    <a:lnTo>
                      <a:pt x="2260496" y="179359"/>
                    </a:lnTo>
                    <a:lnTo>
                      <a:pt x="2308259" y="173029"/>
                    </a:lnTo>
                    <a:cubicBezTo>
                      <a:pt x="2302289" y="165191"/>
                      <a:pt x="2296778" y="157052"/>
                      <a:pt x="2290807" y="149215"/>
                    </a:cubicBezTo>
                    <a:cubicBezTo>
                      <a:pt x="2299993" y="138664"/>
                      <a:pt x="2308719" y="128114"/>
                      <a:pt x="2317904" y="117563"/>
                    </a:cubicBezTo>
                    <a:lnTo>
                      <a:pt x="2341786" y="117563"/>
                    </a:lnTo>
                    <a:lnTo>
                      <a:pt x="2384497" y="96764"/>
                    </a:lnTo>
                    <a:lnTo>
                      <a:pt x="2443283" y="87419"/>
                    </a:lnTo>
                    <a:cubicBezTo>
                      <a:pt x="2446039" y="84103"/>
                      <a:pt x="2448335" y="81088"/>
                      <a:pt x="2451091" y="77773"/>
                    </a:cubicBezTo>
                    <a:lnTo>
                      <a:pt x="2506661" y="74758"/>
                    </a:lnTo>
                    <a:cubicBezTo>
                      <a:pt x="2513091" y="77773"/>
                      <a:pt x="2519062" y="81088"/>
                      <a:pt x="2525491" y="84103"/>
                    </a:cubicBezTo>
                    <a:lnTo>
                      <a:pt x="2576469" y="60289"/>
                    </a:lnTo>
                    <a:lnTo>
                      <a:pt x="2616425" y="60289"/>
                    </a:lnTo>
                    <a:cubicBezTo>
                      <a:pt x="2618262" y="53959"/>
                      <a:pt x="2620559" y="47628"/>
                      <a:pt x="2622396" y="41298"/>
                    </a:cubicBezTo>
                    <a:lnTo>
                      <a:pt x="2643063" y="20498"/>
                    </a:lnTo>
                    <a:close/>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3" name="Freeform 217">
                <a:extLst>
                  <a:ext uri="{FF2B5EF4-FFF2-40B4-BE49-F238E27FC236}">
                    <a16:creationId xmlns:a16="http://schemas.microsoft.com/office/drawing/2014/main" id="{B27769BD-CCC7-8B98-7822-855237DE039B}"/>
                  </a:ext>
                </a:extLst>
              </p:cNvPr>
              <p:cNvSpPr>
                <a:spLocks/>
              </p:cNvSpPr>
              <p:nvPr/>
            </p:nvSpPr>
            <p:spPr bwMode="auto">
              <a:xfrm>
                <a:off x="4822825" y="2257462"/>
                <a:ext cx="92075" cy="49235"/>
              </a:xfrm>
              <a:custGeom>
                <a:avLst/>
                <a:gdLst>
                  <a:gd name="T0" fmla="*/ 31 w 58"/>
                  <a:gd name="T1" fmla="*/ 0 h 31"/>
                  <a:gd name="T2" fmla="*/ 39 w 58"/>
                  <a:gd name="T3" fmla="*/ 12 h 31"/>
                  <a:gd name="T4" fmla="*/ 58 w 58"/>
                  <a:gd name="T5" fmla="*/ 18 h 31"/>
                  <a:gd name="T6" fmla="*/ 27 w 58"/>
                  <a:gd name="T7" fmla="*/ 31 h 31"/>
                  <a:gd name="T8" fmla="*/ 0 w 58"/>
                  <a:gd name="T9" fmla="*/ 23 h 31"/>
                  <a:gd name="T10" fmla="*/ 10 w 58"/>
                  <a:gd name="T11" fmla="*/ 16 h 31"/>
                  <a:gd name="T12" fmla="*/ 2 w 58"/>
                  <a:gd name="T13" fmla="*/ 4 h 31"/>
                  <a:gd name="T14" fmla="*/ 31 w 58"/>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31">
                    <a:moveTo>
                      <a:pt x="31" y="0"/>
                    </a:moveTo>
                    <a:lnTo>
                      <a:pt x="39" y="12"/>
                    </a:lnTo>
                    <a:lnTo>
                      <a:pt x="58" y="18"/>
                    </a:lnTo>
                    <a:lnTo>
                      <a:pt x="27" y="31"/>
                    </a:lnTo>
                    <a:lnTo>
                      <a:pt x="0" y="23"/>
                    </a:lnTo>
                    <a:lnTo>
                      <a:pt x="10" y="16"/>
                    </a:lnTo>
                    <a:lnTo>
                      <a:pt x="2" y="4"/>
                    </a:lnTo>
                    <a:lnTo>
                      <a:pt x="3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4" name="Freeform 225">
                <a:extLst>
                  <a:ext uri="{FF2B5EF4-FFF2-40B4-BE49-F238E27FC236}">
                    <a16:creationId xmlns:a16="http://schemas.microsoft.com/office/drawing/2014/main" id="{1AB1D7C3-8EC1-5585-C05C-B0D697B61113}"/>
                  </a:ext>
                </a:extLst>
              </p:cNvPr>
              <p:cNvSpPr>
                <a:spLocks/>
              </p:cNvSpPr>
              <p:nvPr/>
            </p:nvSpPr>
            <p:spPr bwMode="auto">
              <a:xfrm>
                <a:off x="6569075" y="2212992"/>
                <a:ext cx="130175" cy="69882"/>
              </a:xfrm>
              <a:custGeom>
                <a:avLst/>
                <a:gdLst>
                  <a:gd name="T0" fmla="*/ 36 w 82"/>
                  <a:gd name="T1" fmla="*/ 0 h 44"/>
                  <a:gd name="T2" fmla="*/ 46 w 82"/>
                  <a:gd name="T3" fmla="*/ 3 h 44"/>
                  <a:gd name="T4" fmla="*/ 82 w 82"/>
                  <a:gd name="T5" fmla="*/ 21 h 44"/>
                  <a:gd name="T6" fmla="*/ 77 w 82"/>
                  <a:gd name="T7" fmla="*/ 30 h 44"/>
                  <a:gd name="T8" fmla="*/ 0 w 82"/>
                  <a:gd name="T9" fmla="*/ 44 h 44"/>
                  <a:gd name="T10" fmla="*/ 23 w 82"/>
                  <a:gd name="T11" fmla="*/ 3 h 44"/>
                  <a:gd name="T12" fmla="*/ 36 w 82"/>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82" h="44">
                    <a:moveTo>
                      <a:pt x="36" y="0"/>
                    </a:moveTo>
                    <a:lnTo>
                      <a:pt x="46" y="3"/>
                    </a:lnTo>
                    <a:lnTo>
                      <a:pt x="82" y="21"/>
                    </a:lnTo>
                    <a:lnTo>
                      <a:pt x="77" y="30"/>
                    </a:lnTo>
                    <a:lnTo>
                      <a:pt x="0" y="44"/>
                    </a:lnTo>
                    <a:lnTo>
                      <a:pt x="23" y="3"/>
                    </a:lnTo>
                    <a:lnTo>
                      <a:pt x="3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5" name="Freeform 227">
                <a:extLst>
                  <a:ext uri="{FF2B5EF4-FFF2-40B4-BE49-F238E27FC236}">
                    <a16:creationId xmlns:a16="http://schemas.microsoft.com/office/drawing/2014/main" id="{169834A5-5D44-1709-B972-14134699FC72}"/>
                  </a:ext>
                </a:extLst>
              </p:cNvPr>
              <p:cNvSpPr>
                <a:spLocks/>
              </p:cNvSpPr>
              <p:nvPr/>
            </p:nvSpPr>
            <p:spPr bwMode="auto">
              <a:xfrm>
                <a:off x="4597400" y="2179640"/>
                <a:ext cx="244475" cy="157234"/>
              </a:xfrm>
              <a:custGeom>
                <a:avLst/>
                <a:gdLst>
                  <a:gd name="T0" fmla="*/ 90 w 154"/>
                  <a:gd name="T1" fmla="*/ 0 h 99"/>
                  <a:gd name="T2" fmla="*/ 110 w 154"/>
                  <a:gd name="T3" fmla="*/ 11 h 99"/>
                  <a:gd name="T4" fmla="*/ 154 w 154"/>
                  <a:gd name="T5" fmla="*/ 34 h 99"/>
                  <a:gd name="T6" fmla="*/ 119 w 154"/>
                  <a:gd name="T7" fmla="*/ 46 h 99"/>
                  <a:gd name="T8" fmla="*/ 114 w 154"/>
                  <a:gd name="T9" fmla="*/ 67 h 99"/>
                  <a:gd name="T10" fmla="*/ 100 w 154"/>
                  <a:gd name="T11" fmla="*/ 72 h 99"/>
                  <a:gd name="T12" fmla="*/ 92 w 154"/>
                  <a:gd name="T13" fmla="*/ 99 h 99"/>
                  <a:gd name="T14" fmla="*/ 75 w 154"/>
                  <a:gd name="T15" fmla="*/ 99 h 99"/>
                  <a:gd name="T16" fmla="*/ 46 w 154"/>
                  <a:gd name="T17" fmla="*/ 82 h 99"/>
                  <a:gd name="T18" fmla="*/ 60 w 154"/>
                  <a:gd name="T19" fmla="*/ 71 h 99"/>
                  <a:gd name="T20" fmla="*/ 39 w 154"/>
                  <a:gd name="T21" fmla="*/ 63 h 99"/>
                  <a:gd name="T22" fmla="*/ 10 w 154"/>
                  <a:gd name="T23" fmla="*/ 36 h 99"/>
                  <a:gd name="T24" fmla="*/ 0 w 154"/>
                  <a:gd name="T25" fmla="*/ 13 h 99"/>
                  <a:gd name="T26" fmla="*/ 39 w 154"/>
                  <a:gd name="T27" fmla="*/ 1 h 99"/>
                  <a:gd name="T28" fmla="*/ 46 w 154"/>
                  <a:gd name="T29" fmla="*/ 11 h 99"/>
                  <a:gd name="T30" fmla="*/ 66 w 154"/>
                  <a:gd name="T31" fmla="*/ 11 h 99"/>
                  <a:gd name="T32" fmla="*/ 71 w 154"/>
                  <a:gd name="T33" fmla="*/ 1 h 99"/>
                  <a:gd name="T34" fmla="*/ 90 w 154"/>
                  <a:gd name="T3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99">
                    <a:moveTo>
                      <a:pt x="90" y="0"/>
                    </a:moveTo>
                    <a:lnTo>
                      <a:pt x="110" y="11"/>
                    </a:lnTo>
                    <a:lnTo>
                      <a:pt x="154" y="34"/>
                    </a:lnTo>
                    <a:lnTo>
                      <a:pt x="119" y="46"/>
                    </a:lnTo>
                    <a:lnTo>
                      <a:pt x="114" y="67"/>
                    </a:lnTo>
                    <a:lnTo>
                      <a:pt x="100" y="72"/>
                    </a:lnTo>
                    <a:lnTo>
                      <a:pt x="92" y="99"/>
                    </a:lnTo>
                    <a:lnTo>
                      <a:pt x="75" y="99"/>
                    </a:lnTo>
                    <a:lnTo>
                      <a:pt x="46" y="82"/>
                    </a:lnTo>
                    <a:lnTo>
                      <a:pt x="60" y="71"/>
                    </a:lnTo>
                    <a:lnTo>
                      <a:pt x="39" y="63"/>
                    </a:lnTo>
                    <a:lnTo>
                      <a:pt x="10" y="36"/>
                    </a:lnTo>
                    <a:lnTo>
                      <a:pt x="0" y="13"/>
                    </a:lnTo>
                    <a:lnTo>
                      <a:pt x="39" y="1"/>
                    </a:lnTo>
                    <a:lnTo>
                      <a:pt x="46" y="11"/>
                    </a:lnTo>
                    <a:lnTo>
                      <a:pt x="66" y="11"/>
                    </a:lnTo>
                    <a:lnTo>
                      <a:pt x="71" y="1"/>
                    </a:lnTo>
                    <a:lnTo>
                      <a:pt x="9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6" name="Freeform 229">
                <a:extLst>
                  <a:ext uri="{FF2B5EF4-FFF2-40B4-BE49-F238E27FC236}">
                    <a16:creationId xmlns:a16="http://schemas.microsoft.com/office/drawing/2014/main" id="{F96530F3-0485-462B-A7ED-232A24F6867A}"/>
                  </a:ext>
                </a:extLst>
              </p:cNvPr>
              <p:cNvSpPr>
                <a:spLocks/>
              </p:cNvSpPr>
              <p:nvPr/>
            </p:nvSpPr>
            <p:spPr bwMode="auto">
              <a:xfrm>
                <a:off x="4749800" y="2144699"/>
                <a:ext cx="222250" cy="65117"/>
              </a:xfrm>
              <a:custGeom>
                <a:avLst/>
                <a:gdLst>
                  <a:gd name="T0" fmla="*/ 79 w 140"/>
                  <a:gd name="T1" fmla="*/ 0 h 41"/>
                  <a:gd name="T2" fmla="*/ 113 w 140"/>
                  <a:gd name="T3" fmla="*/ 8 h 41"/>
                  <a:gd name="T4" fmla="*/ 140 w 140"/>
                  <a:gd name="T5" fmla="*/ 22 h 41"/>
                  <a:gd name="T6" fmla="*/ 121 w 140"/>
                  <a:gd name="T7" fmla="*/ 37 h 41"/>
                  <a:gd name="T8" fmla="*/ 81 w 140"/>
                  <a:gd name="T9" fmla="*/ 41 h 41"/>
                  <a:gd name="T10" fmla="*/ 39 w 140"/>
                  <a:gd name="T11" fmla="*/ 35 h 41"/>
                  <a:gd name="T12" fmla="*/ 37 w 140"/>
                  <a:gd name="T13" fmla="*/ 27 h 41"/>
                  <a:gd name="T14" fmla="*/ 18 w 140"/>
                  <a:gd name="T15" fmla="*/ 27 h 41"/>
                  <a:gd name="T16" fmla="*/ 0 w 140"/>
                  <a:gd name="T17" fmla="*/ 12 h 41"/>
                  <a:gd name="T18" fmla="*/ 44 w 140"/>
                  <a:gd name="T19" fmla="*/ 4 h 41"/>
                  <a:gd name="T20" fmla="*/ 64 w 140"/>
                  <a:gd name="T21" fmla="*/ 10 h 41"/>
                  <a:gd name="T22" fmla="*/ 79 w 140"/>
                  <a:gd name="T23"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41">
                    <a:moveTo>
                      <a:pt x="79" y="0"/>
                    </a:moveTo>
                    <a:lnTo>
                      <a:pt x="113" y="8"/>
                    </a:lnTo>
                    <a:lnTo>
                      <a:pt x="140" y="22"/>
                    </a:lnTo>
                    <a:lnTo>
                      <a:pt x="121" y="37"/>
                    </a:lnTo>
                    <a:lnTo>
                      <a:pt x="81" y="41"/>
                    </a:lnTo>
                    <a:lnTo>
                      <a:pt x="39" y="35"/>
                    </a:lnTo>
                    <a:lnTo>
                      <a:pt x="37" y="27"/>
                    </a:lnTo>
                    <a:lnTo>
                      <a:pt x="18" y="27"/>
                    </a:lnTo>
                    <a:lnTo>
                      <a:pt x="0" y="12"/>
                    </a:lnTo>
                    <a:lnTo>
                      <a:pt x="44" y="4"/>
                    </a:lnTo>
                    <a:lnTo>
                      <a:pt x="64" y="10"/>
                    </a:lnTo>
                    <a:lnTo>
                      <a:pt x="7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7" name="Freeform 231">
                <a:extLst>
                  <a:ext uri="{FF2B5EF4-FFF2-40B4-BE49-F238E27FC236}">
                    <a16:creationId xmlns:a16="http://schemas.microsoft.com/office/drawing/2014/main" id="{6E4A1B2F-0865-B02D-180E-978895FF4104}"/>
                  </a:ext>
                </a:extLst>
              </p:cNvPr>
              <p:cNvSpPr>
                <a:spLocks/>
              </p:cNvSpPr>
              <p:nvPr/>
            </p:nvSpPr>
            <p:spPr bwMode="auto">
              <a:xfrm>
                <a:off x="5359400" y="2133581"/>
                <a:ext cx="149225" cy="47647"/>
              </a:xfrm>
              <a:custGeom>
                <a:avLst/>
                <a:gdLst>
                  <a:gd name="T0" fmla="*/ 71 w 94"/>
                  <a:gd name="T1" fmla="*/ 0 h 30"/>
                  <a:gd name="T2" fmla="*/ 94 w 94"/>
                  <a:gd name="T3" fmla="*/ 7 h 30"/>
                  <a:gd name="T4" fmla="*/ 88 w 94"/>
                  <a:gd name="T5" fmla="*/ 13 h 30"/>
                  <a:gd name="T6" fmla="*/ 69 w 94"/>
                  <a:gd name="T7" fmla="*/ 15 h 30"/>
                  <a:gd name="T8" fmla="*/ 58 w 94"/>
                  <a:gd name="T9" fmla="*/ 19 h 30"/>
                  <a:gd name="T10" fmla="*/ 56 w 94"/>
                  <a:gd name="T11" fmla="*/ 25 h 30"/>
                  <a:gd name="T12" fmla="*/ 38 w 94"/>
                  <a:gd name="T13" fmla="*/ 30 h 30"/>
                  <a:gd name="T14" fmla="*/ 23 w 94"/>
                  <a:gd name="T15" fmla="*/ 21 h 30"/>
                  <a:gd name="T16" fmla="*/ 33 w 94"/>
                  <a:gd name="T17" fmla="*/ 11 h 30"/>
                  <a:gd name="T18" fmla="*/ 0 w 94"/>
                  <a:gd name="T19" fmla="*/ 11 h 30"/>
                  <a:gd name="T20" fmla="*/ 27 w 94"/>
                  <a:gd name="T21" fmla="*/ 5 h 30"/>
                  <a:gd name="T22" fmla="*/ 48 w 94"/>
                  <a:gd name="T23" fmla="*/ 5 h 30"/>
                  <a:gd name="T24" fmla="*/ 52 w 94"/>
                  <a:gd name="T25" fmla="*/ 13 h 30"/>
                  <a:gd name="T26" fmla="*/ 61 w 94"/>
                  <a:gd name="T27" fmla="*/ 5 h 30"/>
                  <a:gd name="T28" fmla="*/ 71 w 94"/>
                  <a:gd name="T2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 h="30">
                    <a:moveTo>
                      <a:pt x="71" y="0"/>
                    </a:moveTo>
                    <a:lnTo>
                      <a:pt x="94" y="7"/>
                    </a:lnTo>
                    <a:lnTo>
                      <a:pt x="88" y="13"/>
                    </a:lnTo>
                    <a:lnTo>
                      <a:pt x="69" y="15"/>
                    </a:lnTo>
                    <a:lnTo>
                      <a:pt x="58" y="19"/>
                    </a:lnTo>
                    <a:lnTo>
                      <a:pt x="56" y="25"/>
                    </a:lnTo>
                    <a:lnTo>
                      <a:pt x="38" y="30"/>
                    </a:lnTo>
                    <a:lnTo>
                      <a:pt x="23" y="21"/>
                    </a:lnTo>
                    <a:lnTo>
                      <a:pt x="33" y="11"/>
                    </a:lnTo>
                    <a:lnTo>
                      <a:pt x="0" y="11"/>
                    </a:lnTo>
                    <a:lnTo>
                      <a:pt x="27" y="5"/>
                    </a:lnTo>
                    <a:lnTo>
                      <a:pt x="48" y="5"/>
                    </a:lnTo>
                    <a:lnTo>
                      <a:pt x="52" y="13"/>
                    </a:lnTo>
                    <a:lnTo>
                      <a:pt x="61" y="5"/>
                    </a:lnTo>
                    <a:lnTo>
                      <a:pt x="7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38" name="Freeform 233">
                <a:extLst>
                  <a:ext uri="{FF2B5EF4-FFF2-40B4-BE49-F238E27FC236}">
                    <a16:creationId xmlns:a16="http://schemas.microsoft.com/office/drawing/2014/main" id="{DB71EB86-5EC3-8D5F-6EC9-C91E88CD6476}"/>
                  </a:ext>
                </a:extLst>
              </p:cNvPr>
              <p:cNvSpPr>
                <a:spLocks/>
              </p:cNvSpPr>
              <p:nvPr/>
            </p:nvSpPr>
            <p:spPr bwMode="auto">
              <a:xfrm>
                <a:off x="6383338" y="2117699"/>
                <a:ext cx="200025" cy="125470"/>
              </a:xfrm>
              <a:custGeom>
                <a:avLst/>
                <a:gdLst>
                  <a:gd name="T0" fmla="*/ 67 w 126"/>
                  <a:gd name="T1" fmla="*/ 0 h 79"/>
                  <a:gd name="T2" fmla="*/ 94 w 126"/>
                  <a:gd name="T3" fmla="*/ 15 h 79"/>
                  <a:gd name="T4" fmla="*/ 126 w 126"/>
                  <a:gd name="T5" fmla="*/ 46 h 79"/>
                  <a:gd name="T6" fmla="*/ 123 w 126"/>
                  <a:gd name="T7" fmla="*/ 75 h 79"/>
                  <a:gd name="T8" fmla="*/ 92 w 126"/>
                  <a:gd name="T9" fmla="*/ 79 h 79"/>
                  <a:gd name="T10" fmla="*/ 53 w 126"/>
                  <a:gd name="T11" fmla="*/ 69 h 79"/>
                  <a:gd name="T12" fmla="*/ 30 w 126"/>
                  <a:gd name="T13" fmla="*/ 58 h 79"/>
                  <a:gd name="T14" fmla="*/ 21 w 126"/>
                  <a:gd name="T15" fmla="*/ 35 h 79"/>
                  <a:gd name="T16" fmla="*/ 0 w 126"/>
                  <a:gd name="T17" fmla="*/ 29 h 79"/>
                  <a:gd name="T18" fmla="*/ 36 w 126"/>
                  <a:gd name="T19" fmla="*/ 6 h 79"/>
                  <a:gd name="T20" fmla="*/ 67 w 126"/>
                  <a:gd name="T2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79">
                    <a:moveTo>
                      <a:pt x="67" y="0"/>
                    </a:moveTo>
                    <a:lnTo>
                      <a:pt x="94" y="15"/>
                    </a:lnTo>
                    <a:lnTo>
                      <a:pt x="126" y="46"/>
                    </a:lnTo>
                    <a:lnTo>
                      <a:pt x="123" y="75"/>
                    </a:lnTo>
                    <a:lnTo>
                      <a:pt x="92" y="79"/>
                    </a:lnTo>
                    <a:lnTo>
                      <a:pt x="53" y="69"/>
                    </a:lnTo>
                    <a:lnTo>
                      <a:pt x="30" y="58"/>
                    </a:lnTo>
                    <a:lnTo>
                      <a:pt x="21" y="35"/>
                    </a:lnTo>
                    <a:lnTo>
                      <a:pt x="0" y="29"/>
                    </a:lnTo>
                    <a:lnTo>
                      <a:pt x="36" y="6"/>
                    </a:lnTo>
                    <a:lnTo>
                      <a:pt x="6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nvGrpSpPr>
            <p:cNvPr id="186" name="Group 127">
              <a:extLst>
                <a:ext uri="{FF2B5EF4-FFF2-40B4-BE49-F238E27FC236}">
                  <a16:creationId xmlns:a16="http://schemas.microsoft.com/office/drawing/2014/main" id="{16AA9394-B8D7-A2DF-513E-7A455CA86380}"/>
                </a:ext>
              </a:extLst>
            </p:cNvPr>
            <p:cNvGrpSpPr/>
            <p:nvPr/>
          </p:nvGrpSpPr>
          <p:grpSpPr>
            <a:xfrm>
              <a:off x="5193506" y="1987465"/>
              <a:ext cx="3527424" cy="3891134"/>
              <a:chOff x="571501" y="1987465"/>
              <a:chExt cx="3527424" cy="3891134"/>
            </a:xfrm>
            <a:grpFill/>
          </p:grpSpPr>
          <p:sp>
            <p:nvSpPr>
              <p:cNvPr id="187" name="Freeform 7">
                <a:extLst>
                  <a:ext uri="{FF2B5EF4-FFF2-40B4-BE49-F238E27FC236}">
                    <a16:creationId xmlns:a16="http://schemas.microsoft.com/office/drawing/2014/main" id="{890FDC59-7727-23CE-37AC-8A140D7098E7}"/>
                  </a:ext>
                </a:extLst>
              </p:cNvPr>
              <p:cNvSpPr>
                <a:spLocks/>
              </p:cNvSpPr>
              <p:nvPr/>
            </p:nvSpPr>
            <p:spPr bwMode="auto">
              <a:xfrm>
                <a:off x="2714626" y="5784894"/>
                <a:ext cx="214313" cy="93705"/>
              </a:xfrm>
              <a:custGeom>
                <a:avLst/>
                <a:gdLst>
                  <a:gd name="T0" fmla="*/ 75 w 135"/>
                  <a:gd name="T1" fmla="*/ 0 h 59"/>
                  <a:gd name="T2" fmla="*/ 85 w 135"/>
                  <a:gd name="T3" fmla="*/ 2 h 59"/>
                  <a:gd name="T4" fmla="*/ 91 w 135"/>
                  <a:gd name="T5" fmla="*/ 11 h 59"/>
                  <a:gd name="T6" fmla="*/ 96 w 135"/>
                  <a:gd name="T7" fmla="*/ 25 h 59"/>
                  <a:gd name="T8" fmla="*/ 116 w 135"/>
                  <a:gd name="T9" fmla="*/ 36 h 59"/>
                  <a:gd name="T10" fmla="*/ 135 w 135"/>
                  <a:gd name="T11" fmla="*/ 40 h 59"/>
                  <a:gd name="T12" fmla="*/ 131 w 135"/>
                  <a:gd name="T13" fmla="*/ 52 h 59"/>
                  <a:gd name="T14" fmla="*/ 116 w 135"/>
                  <a:gd name="T15" fmla="*/ 52 h 59"/>
                  <a:gd name="T16" fmla="*/ 110 w 135"/>
                  <a:gd name="T17" fmla="*/ 46 h 59"/>
                  <a:gd name="T18" fmla="*/ 104 w 135"/>
                  <a:gd name="T19" fmla="*/ 52 h 59"/>
                  <a:gd name="T20" fmla="*/ 93 w 135"/>
                  <a:gd name="T21" fmla="*/ 59 h 59"/>
                  <a:gd name="T22" fmla="*/ 85 w 135"/>
                  <a:gd name="T23" fmla="*/ 59 h 59"/>
                  <a:gd name="T24" fmla="*/ 77 w 135"/>
                  <a:gd name="T25" fmla="*/ 57 h 59"/>
                  <a:gd name="T26" fmla="*/ 68 w 135"/>
                  <a:gd name="T27" fmla="*/ 52 h 59"/>
                  <a:gd name="T28" fmla="*/ 52 w 135"/>
                  <a:gd name="T29" fmla="*/ 50 h 59"/>
                  <a:gd name="T30" fmla="*/ 33 w 135"/>
                  <a:gd name="T31" fmla="*/ 36 h 59"/>
                  <a:gd name="T32" fmla="*/ 20 w 135"/>
                  <a:gd name="T33" fmla="*/ 27 h 59"/>
                  <a:gd name="T34" fmla="*/ 0 w 135"/>
                  <a:gd name="T35" fmla="*/ 6 h 59"/>
                  <a:gd name="T36" fmla="*/ 12 w 135"/>
                  <a:gd name="T37" fmla="*/ 11 h 59"/>
                  <a:gd name="T38" fmla="*/ 33 w 135"/>
                  <a:gd name="T39" fmla="*/ 23 h 59"/>
                  <a:gd name="T40" fmla="*/ 50 w 135"/>
                  <a:gd name="T41" fmla="*/ 29 h 59"/>
                  <a:gd name="T42" fmla="*/ 56 w 135"/>
                  <a:gd name="T43" fmla="*/ 21 h 59"/>
                  <a:gd name="T44" fmla="*/ 62 w 135"/>
                  <a:gd name="T45" fmla="*/ 8 h 59"/>
                  <a:gd name="T46" fmla="*/ 75 w 135"/>
                  <a:gd name="T4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5" h="59">
                    <a:moveTo>
                      <a:pt x="75" y="0"/>
                    </a:moveTo>
                    <a:lnTo>
                      <a:pt x="85" y="2"/>
                    </a:lnTo>
                    <a:lnTo>
                      <a:pt x="91" y="11"/>
                    </a:lnTo>
                    <a:lnTo>
                      <a:pt x="96" y="25"/>
                    </a:lnTo>
                    <a:lnTo>
                      <a:pt x="116" y="36"/>
                    </a:lnTo>
                    <a:lnTo>
                      <a:pt x="135" y="40"/>
                    </a:lnTo>
                    <a:lnTo>
                      <a:pt x="131" y="52"/>
                    </a:lnTo>
                    <a:lnTo>
                      <a:pt x="116" y="52"/>
                    </a:lnTo>
                    <a:lnTo>
                      <a:pt x="110" y="46"/>
                    </a:lnTo>
                    <a:lnTo>
                      <a:pt x="104" y="52"/>
                    </a:lnTo>
                    <a:lnTo>
                      <a:pt x="93" y="59"/>
                    </a:lnTo>
                    <a:lnTo>
                      <a:pt x="85" y="59"/>
                    </a:lnTo>
                    <a:lnTo>
                      <a:pt x="77" y="57"/>
                    </a:lnTo>
                    <a:lnTo>
                      <a:pt x="68" y="52"/>
                    </a:lnTo>
                    <a:lnTo>
                      <a:pt x="52" y="50"/>
                    </a:lnTo>
                    <a:lnTo>
                      <a:pt x="33" y="36"/>
                    </a:lnTo>
                    <a:lnTo>
                      <a:pt x="20" y="27"/>
                    </a:lnTo>
                    <a:lnTo>
                      <a:pt x="0" y="6"/>
                    </a:lnTo>
                    <a:lnTo>
                      <a:pt x="12" y="11"/>
                    </a:lnTo>
                    <a:lnTo>
                      <a:pt x="33" y="23"/>
                    </a:lnTo>
                    <a:lnTo>
                      <a:pt x="50" y="29"/>
                    </a:lnTo>
                    <a:lnTo>
                      <a:pt x="56" y="21"/>
                    </a:lnTo>
                    <a:lnTo>
                      <a:pt x="62" y="8"/>
                    </a:lnTo>
                    <a:lnTo>
                      <a:pt x="7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8" name="Freeform 9">
                <a:extLst>
                  <a:ext uri="{FF2B5EF4-FFF2-40B4-BE49-F238E27FC236}">
                    <a16:creationId xmlns:a16="http://schemas.microsoft.com/office/drawing/2014/main" id="{DD0F16AC-6012-81DE-0C82-4DF9BB24C919}"/>
                  </a:ext>
                </a:extLst>
              </p:cNvPr>
              <p:cNvSpPr>
                <a:spLocks/>
              </p:cNvSpPr>
              <p:nvPr/>
            </p:nvSpPr>
            <p:spPr bwMode="auto">
              <a:xfrm>
                <a:off x="3014663" y="5745189"/>
                <a:ext cx="74613" cy="30177"/>
              </a:xfrm>
              <a:custGeom>
                <a:avLst/>
                <a:gdLst>
                  <a:gd name="T0" fmla="*/ 38 w 47"/>
                  <a:gd name="T1" fmla="*/ 0 h 19"/>
                  <a:gd name="T2" fmla="*/ 47 w 47"/>
                  <a:gd name="T3" fmla="*/ 8 h 19"/>
                  <a:gd name="T4" fmla="*/ 46 w 47"/>
                  <a:gd name="T5" fmla="*/ 13 h 19"/>
                  <a:gd name="T6" fmla="*/ 24 w 47"/>
                  <a:gd name="T7" fmla="*/ 19 h 19"/>
                  <a:gd name="T8" fmla="*/ 21 w 47"/>
                  <a:gd name="T9" fmla="*/ 11 h 19"/>
                  <a:gd name="T10" fmla="*/ 9 w 47"/>
                  <a:gd name="T11" fmla="*/ 19 h 19"/>
                  <a:gd name="T12" fmla="*/ 0 w 47"/>
                  <a:gd name="T13" fmla="*/ 11 h 19"/>
                  <a:gd name="T14" fmla="*/ 17 w 47"/>
                  <a:gd name="T15" fmla="*/ 2 h 19"/>
                  <a:gd name="T16" fmla="*/ 30 w 47"/>
                  <a:gd name="T17" fmla="*/ 6 h 19"/>
                  <a:gd name="T18" fmla="*/ 38 w 47"/>
                  <a:gd name="T1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19">
                    <a:moveTo>
                      <a:pt x="38" y="0"/>
                    </a:moveTo>
                    <a:lnTo>
                      <a:pt x="47" y="8"/>
                    </a:lnTo>
                    <a:lnTo>
                      <a:pt x="46" y="13"/>
                    </a:lnTo>
                    <a:lnTo>
                      <a:pt x="24" y="19"/>
                    </a:lnTo>
                    <a:lnTo>
                      <a:pt x="21" y="11"/>
                    </a:lnTo>
                    <a:lnTo>
                      <a:pt x="9" y="19"/>
                    </a:lnTo>
                    <a:lnTo>
                      <a:pt x="0" y="11"/>
                    </a:lnTo>
                    <a:lnTo>
                      <a:pt x="17" y="2"/>
                    </a:lnTo>
                    <a:lnTo>
                      <a:pt x="30" y="6"/>
                    </a:lnTo>
                    <a:lnTo>
                      <a:pt x="38"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9" name="Freeform 79">
                <a:extLst>
                  <a:ext uri="{FF2B5EF4-FFF2-40B4-BE49-F238E27FC236}">
                    <a16:creationId xmlns:a16="http://schemas.microsoft.com/office/drawing/2014/main" id="{48DDB0C4-36CA-5355-CE3E-99A894874A13}"/>
                  </a:ext>
                </a:extLst>
              </p:cNvPr>
              <p:cNvSpPr>
                <a:spLocks/>
              </p:cNvSpPr>
              <p:nvPr/>
            </p:nvSpPr>
            <p:spPr bwMode="auto">
              <a:xfrm>
                <a:off x="2998788" y="4260205"/>
                <a:ext cx="23813" cy="19059"/>
              </a:xfrm>
              <a:custGeom>
                <a:avLst/>
                <a:gdLst>
                  <a:gd name="T0" fmla="*/ 11 w 15"/>
                  <a:gd name="T1" fmla="*/ 0 h 12"/>
                  <a:gd name="T2" fmla="*/ 15 w 15"/>
                  <a:gd name="T3" fmla="*/ 0 h 12"/>
                  <a:gd name="T4" fmla="*/ 15 w 15"/>
                  <a:gd name="T5" fmla="*/ 10 h 12"/>
                  <a:gd name="T6" fmla="*/ 2 w 15"/>
                  <a:gd name="T7" fmla="*/ 12 h 12"/>
                  <a:gd name="T8" fmla="*/ 0 w 15"/>
                  <a:gd name="T9" fmla="*/ 10 h 12"/>
                  <a:gd name="T10" fmla="*/ 4 w 15"/>
                  <a:gd name="T11" fmla="*/ 8 h 12"/>
                  <a:gd name="T12" fmla="*/ 2 w 15"/>
                  <a:gd name="T13" fmla="*/ 2 h 12"/>
                  <a:gd name="T14" fmla="*/ 11 w 15"/>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2">
                    <a:moveTo>
                      <a:pt x="11" y="0"/>
                    </a:moveTo>
                    <a:lnTo>
                      <a:pt x="15" y="0"/>
                    </a:lnTo>
                    <a:lnTo>
                      <a:pt x="15" y="10"/>
                    </a:lnTo>
                    <a:lnTo>
                      <a:pt x="2" y="12"/>
                    </a:lnTo>
                    <a:lnTo>
                      <a:pt x="0" y="10"/>
                    </a:lnTo>
                    <a:lnTo>
                      <a:pt x="4" y="8"/>
                    </a:lnTo>
                    <a:lnTo>
                      <a:pt x="2" y="2"/>
                    </a:lnTo>
                    <a:lnTo>
                      <a:pt x="1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0" name="Freeform 93">
                <a:extLst>
                  <a:ext uri="{FF2B5EF4-FFF2-40B4-BE49-F238E27FC236}">
                    <a16:creationId xmlns:a16="http://schemas.microsoft.com/office/drawing/2014/main" id="{58B5208C-7A1D-16CF-83BF-21DD808A21BD}"/>
                  </a:ext>
                </a:extLst>
              </p:cNvPr>
              <p:cNvSpPr>
                <a:spLocks/>
              </p:cNvSpPr>
              <p:nvPr/>
            </p:nvSpPr>
            <p:spPr bwMode="auto">
              <a:xfrm>
                <a:off x="2879726" y="4090266"/>
                <a:ext cx="39688" cy="12706"/>
              </a:xfrm>
              <a:custGeom>
                <a:avLst/>
                <a:gdLst>
                  <a:gd name="T0" fmla="*/ 2 w 25"/>
                  <a:gd name="T1" fmla="*/ 0 h 8"/>
                  <a:gd name="T2" fmla="*/ 14 w 25"/>
                  <a:gd name="T3" fmla="*/ 0 h 8"/>
                  <a:gd name="T4" fmla="*/ 19 w 25"/>
                  <a:gd name="T5" fmla="*/ 0 h 8"/>
                  <a:gd name="T6" fmla="*/ 25 w 25"/>
                  <a:gd name="T7" fmla="*/ 2 h 8"/>
                  <a:gd name="T8" fmla="*/ 19 w 25"/>
                  <a:gd name="T9" fmla="*/ 6 h 8"/>
                  <a:gd name="T10" fmla="*/ 10 w 25"/>
                  <a:gd name="T11" fmla="*/ 6 h 8"/>
                  <a:gd name="T12" fmla="*/ 2 w 25"/>
                  <a:gd name="T13" fmla="*/ 8 h 8"/>
                  <a:gd name="T14" fmla="*/ 0 w 25"/>
                  <a:gd name="T15" fmla="*/ 2 h 8"/>
                  <a:gd name="T16" fmla="*/ 2 w 25"/>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
                    <a:moveTo>
                      <a:pt x="2" y="0"/>
                    </a:moveTo>
                    <a:lnTo>
                      <a:pt x="14" y="0"/>
                    </a:lnTo>
                    <a:lnTo>
                      <a:pt x="19" y="0"/>
                    </a:lnTo>
                    <a:lnTo>
                      <a:pt x="25" y="2"/>
                    </a:lnTo>
                    <a:lnTo>
                      <a:pt x="19" y="6"/>
                    </a:lnTo>
                    <a:lnTo>
                      <a:pt x="10" y="6"/>
                    </a:lnTo>
                    <a:lnTo>
                      <a:pt x="2" y="8"/>
                    </a:lnTo>
                    <a:lnTo>
                      <a:pt x="0" y="2"/>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1" name="Freeform 95">
                <a:extLst>
                  <a:ext uri="{FF2B5EF4-FFF2-40B4-BE49-F238E27FC236}">
                    <a16:creationId xmlns:a16="http://schemas.microsoft.com/office/drawing/2014/main" id="{6D1E589B-2F11-376A-D043-72D24989F5D8}"/>
                  </a:ext>
                </a:extLst>
              </p:cNvPr>
              <p:cNvSpPr>
                <a:spLocks/>
              </p:cNvSpPr>
              <p:nvPr/>
            </p:nvSpPr>
            <p:spPr bwMode="auto">
              <a:xfrm>
                <a:off x="2636838" y="4090266"/>
                <a:ext cx="44450" cy="17471"/>
              </a:xfrm>
              <a:custGeom>
                <a:avLst/>
                <a:gdLst>
                  <a:gd name="T0" fmla="*/ 5 w 28"/>
                  <a:gd name="T1" fmla="*/ 0 h 11"/>
                  <a:gd name="T2" fmla="*/ 9 w 28"/>
                  <a:gd name="T3" fmla="*/ 0 h 11"/>
                  <a:gd name="T4" fmla="*/ 19 w 28"/>
                  <a:gd name="T5" fmla="*/ 2 h 11"/>
                  <a:gd name="T6" fmla="*/ 26 w 28"/>
                  <a:gd name="T7" fmla="*/ 4 h 11"/>
                  <a:gd name="T8" fmla="*/ 28 w 28"/>
                  <a:gd name="T9" fmla="*/ 8 h 11"/>
                  <a:gd name="T10" fmla="*/ 19 w 28"/>
                  <a:gd name="T11" fmla="*/ 8 h 11"/>
                  <a:gd name="T12" fmla="*/ 15 w 28"/>
                  <a:gd name="T13" fmla="*/ 11 h 11"/>
                  <a:gd name="T14" fmla="*/ 7 w 28"/>
                  <a:gd name="T15" fmla="*/ 8 h 11"/>
                  <a:gd name="T16" fmla="*/ 0 w 28"/>
                  <a:gd name="T17" fmla="*/ 2 h 11"/>
                  <a:gd name="T18" fmla="*/ 1 w 28"/>
                  <a:gd name="T19" fmla="*/ 0 h 11"/>
                  <a:gd name="T20" fmla="*/ 5 w 28"/>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1">
                    <a:moveTo>
                      <a:pt x="5" y="0"/>
                    </a:moveTo>
                    <a:lnTo>
                      <a:pt x="9" y="0"/>
                    </a:lnTo>
                    <a:lnTo>
                      <a:pt x="19" y="2"/>
                    </a:lnTo>
                    <a:lnTo>
                      <a:pt x="26" y="4"/>
                    </a:lnTo>
                    <a:lnTo>
                      <a:pt x="28" y="8"/>
                    </a:lnTo>
                    <a:lnTo>
                      <a:pt x="19" y="8"/>
                    </a:lnTo>
                    <a:lnTo>
                      <a:pt x="15" y="11"/>
                    </a:lnTo>
                    <a:lnTo>
                      <a:pt x="7" y="8"/>
                    </a:lnTo>
                    <a:lnTo>
                      <a:pt x="0" y="2"/>
                    </a:lnTo>
                    <a:lnTo>
                      <a:pt x="1" y="0"/>
                    </a:lnTo>
                    <a:lnTo>
                      <a:pt x="5"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0" name="Freeform 97">
                <a:extLst>
                  <a:ext uri="{FF2B5EF4-FFF2-40B4-BE49-F238E27FC236}">
                    <a16:creationId xmlns:a16="http://schemas.microsoft.com/office/drawing/2014/main" id="{41826813-DCB2-CEDE-65BD-7EE89389EDAB}"/>
                  </a:ext>
                </a:extLst>
              </p:cNvPr>
              <p:cNvSpPr>
                <a:spLocks/>
              </p:cNvSpPr>
              <p:nvPr/>
            </p:nvSpPr>
            <p:spPr bwMode="auto">
              <a:xfrm>
                <a:off x="2720976" y="4056913"/>
                <a:ext cx="134938" cy="53999"/>
              </a:xfrm>
              <a:custGeom>
                <a:avLst/>
                <a:gdLst>
                  <a:gd name="T0" fmla="*/ 18 w 85"/>
                  <a:gd name="T1" fmla="*/ 0 h 34"/>
                  <a:gd name="T2" fmla="*/ 27 w 85"/>
                  <a:gd name="T3" fmla="*/ 0 h 34"/>
                  <a:gd name="T4" fmla="*/ 39 w 85"/>
                  <a:gd name="T5" fmla="*/ 2 h 34"/>
                  <a:gd name="T6" fmla="*/ 41 w 85"/>
                  <a:gd name="T7" fmla="*/ 11 h 34"/>
                  <a:gd name="T8" fmla="*/ 39 w 85"/>
                  <a:gd name="T9" fmla="*/ 2 h 34"/>
                  <a:gd name="T10" fmla="*/ 41 w 85"/>
                  <a:gd name="T11" fmla="*/ 0 h 34"/>
                  <a:gd name="T12" fmla="*/ 50 w 85"/>
                  <a:gd name="T13" fmla="*/ 0 h 34"/>
                  <a:gd name="T14" fmla="*/ 58 w 85"/>
                  <a:gd name="T15" fmla="*/ 4 h 34"/>
                  <a:gd name="T16" fmla="*/ 64 w 85"/>
                  <a:gd name="T17" fmla="*/ 4 h 34"/>
                  <a:gd name="T18" fmla="*/ 66 w 85"/>
                  <a:gd name="T19" fmla="*/ 9 h 34"/>
                  <a:gd name="T20" fmla="*/ 73 w 85"/>
                  <a:gd name="T21" fmla="*/ 9 h 34"/>
                  <a:gd name="T22" fmla="*/ 71 w 85"/>
                  <a:gd name="T23" fmla="*/ 13 h 34"/>
                  <a:gd name="T24" fmla="*/ 79 w 85"/>
                  <a:gd name="T25" fmla="*/ 13 h 34"/>
                  <a:gd name="T26" fmla="*/ 85 w 85"/>
                  <a:gd name="T27" fmla="*/ 19 h 34"/>
                  <a:gd name="T28" fmla="*/ 81 w 85"/>
                  <a:gd name="T29" fmla="*/ 23 h 34"/>
                  <a:gd name="T30" fmla="*/ 73 w 85"/>
                  <a:gd name="T31" fmla="*/ 21 h 34"/>
                  <a:gd name="T32" fmla="*/ 67 w 85"/>
                  <a:gd name="T33" fmla="*/ 23 h 34"/>
                  <a:gd name="T34" fmla="*/ 64 w 85"/>
                  <a:gd name="T35" fmla="*/ 21 h 34"/>
                  <a:gd name="T36" fmla="*/ 60 w 85"/>
                  <a:gd name="T37" fmla="*/ 23 h 34"/>
                  <a:gd name="T38" fmla="*/ 54 w 85"/>
                  <a:gd name="T39" fmla="*/ 25 h 34"/>
                  <a:gd name="T40" fmla="*/ 52 w 85"/>
                  <a:gd name="T41" fmla="*/ 21 h 34"/>
                  <a:gd name="T42" fmla="*/ 48 w 85"/>
                  <a:gd name="T43" fmla="*/ 23 h 34"/>
                  <a:gd name="T44" fmla="*/ 43 w 85"/>
                  <a:gd name="T45" fmla="*/ 34 h 34"/>
                  <a:gd name="T46" fmla="*/ 39 w 85"/>
                  <a:gd name="T47" fmla="*/ 30 h 34"/>
                  <a:gd name="T48" fmla="*/ 39 w 85"/>
                  <a:gd name="T49" fmla="*/ 27 h 34"/>
                  <a:gd name="T50" fmla="*/ 39 w 85"/>
                  <a:gd name="T51" fmla="*/ 23 h 34"/>
                  <a:gd name="T52" fmla="*/ 39 w 85"/>
                  <a:gd name="T53" fmla="*/ 27 h 34"/>
                  <a:gd name="T54" fmla="*/ 29 w 85"/>
                  <a:gd name="T55" fmla="*/ 23 h 34"/>
                  <a:gd name="T56" fmla="*/ 23 w 85"/>
                  <a:gd name="T57" fmla="*/ 25 h 34"/>
                  <a:gd name="T58" fmla="*/ 14 w 85"/>
                  <a:gd name="T59" fmla="*/ 23 h 34"/>
                  <a:gd name="T60" fmla="*/ 8 w 85"/>
                  <a:gd name="T61" fmla="*/ 27 h 34"/>
                  <a:gd name="T62" fmla="*/ 0 w 85"/>
                  <a:gd name="T63" fmla="*/ 23 h 34"/>
                  <a:gd name="T64" fmla="*/ 2 w 85"/>
                  <a:gd name="T65" fmla="*/ 17 h 34"/>
                  <a:gd name="T66" fmla="*/ 14 w 85"/>
                  <a:gd name="T67" fmla="*/ 21 h 34"/>
                  <a:gd name="T68" fmla="*/ 25 w 85"/>
                  <a:gd name="T69" fmla="*/ 21 h 34"/>
                  <a:gd name="T70" fmla="*/ 29 w 85"/>
                  <a:gd name="T71" fmla="*/ 17 h 34"/>
                  <a:gd name="T72" fmla="*/ 23 w 85"/>
                  <a:gd name="T73" fmla="*/ 13 h 34"/>
                  <a:gd name="T74" fmla="*/ 23 w 85"/>
                  <a:gd name="T75" fmla="*/ 9 h 34"/>
                  <a:gd name="T76" fmla="*/ 23 w 85"/>
                  <a:gd name="T77" fmla="*/ 5 h 34"/>
                  <a:gd name="T78" fmla="*/ 14 w 85"/>
                  <a:gd name="T79" fmla="*/ 4 h 34"/>
                  <a:gd name="T80" fmla="*/ 18 w 85"/>
                  <a:gd name="T8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 h="34">
                    <a:moveTo>
                      <a:pt x="18" y="0"/>
                    </a:moveTo>
                    <a:lnTo>
                      <a:pt x="27" y="0"/>
                    </a:lnTo>
                    <a:lnTo>
                      <a:pt x="39" y="2"/>
                    </a:lnTo>
                    <a:lnTo>
                      <a:pt x="41" y="11"/>
                    </a:lnTo>
                    <a:lnTo>
                      <a:pt x="39" y="2"/>
                    </a:lnTo>
                    <a:lnTo>
                      <a:pt x="41" y="0"/>
                    </a:lnTo>
                    <a:lnTo>
                      <a:pt x="50" y="0"/>
                    </a:lnTo>
                    <a:lnTo>
                      <a:pt x="58" y="4"/>
                    </a:lnTo>
                    <a:lnTo>
                      <a:pt x="64" y="4"/>
                    </a:lnTo>
                    <a:lnTo>
                      <a:pt x="66" y="9"/>
                    </a:lnTo>
                    <a:lnTo>
                      <a:pt x="73" y="9"/>
                    </a:lnTo>
                    <a:lnTo>
                      <a:pt x="71" y="13"/>
                    </a:lnTo>
                    <a:lnTo>
                      <a:pt x="79" y="13"/>
                    </a:lnTo>
                    <a:lnTo>
                      <a:pt x="85" y="19"/>
                    </a:lnTo>
                    <a:lnTo>
                      <a:pt x="81" y="23"/>
                    </a:lnTo>
                    <a:lnTo>
                      <a:pt x="73" y="21"/>
                    </a:lnTo>
                    <a:lnTo>
                      <a:pt x="67" y="23"/>
                    </a:lnTo>
                    <a:lnTo>
                      <a:pt x="64" y="21"/>
                    </a:lnTo>
                    <a:lnTo>
                      <a:pt x="60" y="23"/>
                    </a:lnTo>
                    <a:lnTo>
                      <a:pt x="54" y="25"/>
                    </a:lnTo>
                    <a:lnTo>
                      <a:pt x="52" y="21"/>
                    </a:lnTo>
                    <a:lnTo>
                      <a:pt x="48" y="23"/>
                    </a:lnTo>
                    <a:lnTo>
                      <a:pt x="43" y="34"/>
                    </a:lnTo>
                    <a:lnTo>
                      <a:pt x="39" y="30"/>
                    </a:lnTo>
                    <a:lnTo>
                      <a:pt x="39" y="27"/>
                    </a:lnTo>
                    <a:lnTo>
                      <a:pt x="39" y="23"/>
                    </a:lnTo>
                    <a:lnTo>
                      <a:pt x="39" y="27"/>
                    </a:lnTo>
                    <a:lnTo>
                      <a:pt x="29" y="23"/>
                    </a:lnTo>
                    <a:lnTo>
                      <a:pt x="23" y="25"/>
                    </a:lnTo>
                    <a:lnTo>
                      <a:pt x="14" y="23"/>
                    </a:lnTo>
                    <a:lnTo>
                      <a:pt x="8" y="27"/>
                    </a:lnTo>
                    <a:lnTo>
                      <a:pt x="0" y="23"/>
                    </a:lnTo>
                    <a:lnTo>
                      <a:pt x="2" y="17"/>
                    </a:lnTo>
                    <a:lnTo>
                      <a:pt x="14" y="21"/>
                    </a:lnTo>
                    <a:lnTo>
                      <a:pt x="25" y="21"/>
                    </a:lnTo>
                    <a:lnTo>
                      <a:pt x="29" y="17"/>
                    </a:lnTo>
                    <a:lnTo>
                      <a:pt x="23" y="13"/>
                    </a:lnTo>
                    <a:lnTo>
                      <a:pt x="23" y="9"/>
                    </a:lnTo>
                    <a:lnTo>
                      <a:pt x="23" y="5"/>
                    </a:lnTo>
                    <a:lnTo>
                      <a:pt x="14" y="4"/>
                    </a:lnTo>
                    <a:lnTo>
                      <a:pt x="18"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1" name="Freeform 101">
                <a:extLst>
                  <a:ext uri="{FF2B5EF4-FFF2-40B4-BE49-F238E27FC236}">
                    <a16:creationId xmlns:a16="http://schemas.microsoft.com/office/drawing/2014/main" id="{A89D2CD6-2AD7-167B-20F7-ABAD306026AF}"/>
                  </a:ext>
                </a:extLst>
              </p:cNvPr>
              <p:cNvSpPr>
                <a:spLocks/>
              </p:cNvSpPr>
              <p:nvPr/>
            </p:nvSpPr>
            <p:spPr bwMode="auto">
              <a:xfrm>
                <a:off x="917577" y="4050560"/>
                <a:ext cx="28575" cy="27000"/>
              </a:xfrm>
              <a:custGeom>
                <a:avLst/>
                <a:gdLst>
                  <a:gd name="T0" fmla="*/ 2 w 18"/>
                  <a:gd name="T1" fmla="*/ 0 h 17"/>
                  <a:gd name="T2" fmla="*/ 4 w 18"/>
                  <a:gd name="T3" fmla="*/ 0 h 17"/>
                  <a:gd name="T4" fmla="*/ 10 w 18"/>
                  <a:gd name="T5" fmla="*/ 0 h 17"/>
                  <a:gd name="T6" fmla="*/ 12 w 18"/>
                  <a:gd name="T7" fmla="*/ 2 h 17"/>
                  <a:gd name="T8" fmla="*/ 14 w 18"/>
                  <a:gd name="T9" fmla="*/ 4 h 17"/>
                  <a:gd name="T10" fmla="*/ 18 w 18"/>
                  <a:gd name="T11" fmla="*/ 9 h 17"/>
                  <a:gd name="T12" fmla="*/ 18 w 18"/>
                  <a:gd name="T13" fmla="*/ 11 h 17"/>
                  <a:gd name="T14" fmla="*/ 12 w 18"/>
                  <a:gd name="T15" fmla="*/ 13 h 17"/>
                  <a:gd name="T16" fmla="*/ 8 w 18"/>
                  <a:gd name="T17" fmla="*/ 17 h 17"/>
                  <a:gd name="T18" fmla="*/ 6 w 18"/>
                  <a:gd name="T19" fmla="*/ 17 h 17"/>
                  <a:gd name="T20" fmla="*/ 2 w 18"/>
                  <a:gd name="T21" fmla="*/ 17 h 17"/>
                  <a:gd name="T22" fmla="*/ 2 w 18"/>
                  <a:gd name="T23" fmla="*/ 13 h 17"/>
                  <a:gd name="T24" fmla="*/ 0 w 18"/>
                  <a:gd name="T25" fmla="*/ 6 h 17"/>
                  <a:gd name="T26" fmla="*/ 0 w 18"/>
                  <a:gd name="T27" fmla="*/ 4 h 17"/>
                  <a:gd name="T28" fmla="*/ 4 w 18"/>
                  <a:gd name="T29" fmla="*/ 2 h 17"/>
                  <a:gd name="T30" fmla="*/ 2 w 18"/>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7">
                    <a:moveTo>
                      <a:pt x="2" y="0"/>
                    </a:moveTo>
                    <a:lnTo>
                      <a:pt x="4" y="0"/>
                    </a:lnTo>
                    <a:lnTo>
                      <a:pt x="10" y="0"/>
                    </a:lnTo>
                    <a:lnTo>
                      <a:pt x="12" y="2"/>
                    </a:lnTo>
                    <a:lnTo>
                      <a:pt x="14" y="4"/>
                    </a:lnTo>
                    <a:lnTo>
                      <a:pt x="18" y="9"/>
                    </a:lnTo>
                    <a:lnTo>
                      <a:pt x="18" y="11"/>
                    </a:lnTo>
                    <a:lnTo>
                      <a:pt x="12" y="13"/>
                    </a:lnTo>
                    <a:lnTo>
                      <a:pt x="8" y="17"/>
                    </a:lnTo>
                    <a:lnTo>
                      <a:pt x="6" y="17"/>
                    </a:lnTo>
                    <a:lnTo>
                      <a:pt x="2" y="17"/>
                    </a:lnTo>
                    <a:lnTo>
                      <a:pt x="2" y="13"/>
                    </a:lnTo>
                    <a:lnTo>
                      <a:pt x="0" y="6"/>
                    </a:lnTo>
                    <a:lnTo>
                      <a:pt x="0" y="4"/>
                    </a:lnTo>
                    <a:lnTo>
                      <a:pt x="4" y="2"/>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2" name="Freeform 103">
                <a:extLst>
                  <a:ext uri="{FF2B5EF4-FFF2-40B4-BE49-F238E27FC236}">
                    <a16:creationId xmlns:a16="http://schemas.microsoft.com/office/drawing/2014/main" id="{DA4B9F98-5D4F-870C-588D-826BE4112DBF}"/>
                  </a:ext>
                </a:extLst>
              </p:cNvPr>
              <p:cNvSpPr>
                <a:spLocks/>
              </p:cNvSpPr>
              <p:nvPr/>
            </p:nvSpPr>
            <p:spPr bwMode="auto">
              <a:xfrm>
                <a:off x="903289" y="4031501"/>
                <a:ext cx="14288" cy="9529"/>
              </a:xfrm>
              <a:custGeom>
                <a:avLst/>
                <a:gdLst>
                  <a:gd name="T0" fmla="*/ 2 w 9"/>
                  <a:gd name="T1" fmla="*/ 0 h 6"/>
                  <a:gd name="T2" fmla="*/ 6 w 9"/>
                  <a:gd name="T3" fmla="*/ 2 h 6"/>
                  <a:gd name="T4" fmla="*/ 9 w 9"/>
                  <a:gd name="T5" fmla="*/ 2 h 6"/>
                  <a:gd name="T6" fmla="*/ 9 w 9"/>
                  <a:gd name="T7" fmla="*/ 4 h 6"/>
                  <a:gd name="T8" fmla="*/ 4 w 9"/>
                  <a:gd name="T9" fmla="*/ 6 h 6"/>
                  <a:gd name="T10" fmla="*/ 2 w 9"/>
                  <a:gd name="T11" fmla="*/ 2 h 6"/>
                  <a:gd name="T12" fmla="*/ 0 w 9"/>
                  <a:gd name="T13" fmla="*/ 2 h 6"/>
                  <a:gd name="T14" fmla="*/ 2 w 9"/>
                  <a:gd name="T15" fmla="*/ 0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2" y="0"/>
                    </a:moveTo>
                    <a:lnTo>
                      <a:pt x="6" y="2"/>
                    </a:lnTo>
                    <a:lnTo>
                      <a:pt x="9" y="2"/>
                    </a:lnTo>
                    <a:lnTo>
                      <a:pt x="9" y="4"/>
                    </a:lnTo>
                    <a:lnTo>
                      <a:pt x="4" y="6"/>
                    </a:lnTo>
                    <a:lnTo>
                      <a:pt x="2" y="2"/>
                    </a:lnTo>
                    <a:lnTo>
                      <a:pt x="0" y="2"/>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3" name="Freeform 105">
                <a:extLst>
                  <a:ext uri="{FF2B5EF4-FFF2-40B4-BE49-F238E27FC236}">
                    <a16:creationId xmlns:a16="http://schemas.microsoft.com/office/drawing/2014/main" id="{39BCA1D0-335D-3A64-B9B6-53C09CAA32D4}"/>
                  </a:ext>
                </a:extLst>
              </p:cNvPr>
              <p:cNvSpPr>
                <a:spLocks/>
              </p:cNvSpPr>
              <p:nvPr/>
            </p:nvSpPr>
            <p:spPr bwMode="auto">
              <a:xfrm>
                <a:off x="890589" y="4026737"/>
                <a:ext cx="12700" cy="4765"/>
              </a:xfrm>
              <a:custGeom>
                <a:avLst/>
                <a:gdLst>
                  <a:gd name="T0" fmla="*/ 0 w 8"/>
                  <a:gd name="T1" fmla="*/ 0 h 3"/>
                  <a:gd name="T2" fmla="*/ 8 w 8"/>
                  <a:gd name="T3" fmla="*/ 1 h 3"/>
                  <a:gd name="T4" fmla="*/ 8 w 8"/>
                  <a:gd name="T5" fmla="*/ 3 h 3"/>
                  <a:gd name="T6" fmla="*/ 0 w 8"/>
                  <a:gd name="T7" fmla="*/ 1 h 3"/>
                  <a:gd name="T8" fmla="*/ 0 w 8"/>
                  <a:gd name="T9" fmla="*/ 0 h 3"/>
                </a:gdLst>
                <a:ahLst/>
                <a:cxnLst>
                  <a:cxn ang="0">
                    <a:pos x="T0" y="T1"/>
                  </a:cxn>
                  <a:cxn ang="0">
                    <a:pos x="T2" y="T3"/>
                  </a:cxn>
                  <a:cxn ang="0">
                    <a:pos x="T4" y="T5"/>
                  </a:cxn>
                  <a:cxn ang="0">
                    <a:pos x="T6" y="T7"/>
                  </a:cxn>
                  <a:cxn ang="0">
                    <a:pos x="T8" y="T9"/>
                  </a:cxn>
                </a:cxnLst>
                <a:rect l="0" t="0" r="r" b="b"/>
                <a:pathLst>
                  <a:path w="8" h="3">
                    <a:moveTo>
                      <a:pt x="0" y="0"/>
                    </a:moveTo>
                    <a:lnTo>
                      <a:pt x="8" y="1"/>
                    </a:lnTo>
                    <a:lnTo>
                      <a:pt x="8" y="3"/>
                    </a:lnTo>
                    <a:lnTo>
                      <a:pt x="0" y="1"/>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5" name="Freeform 107">
                <a:extLst>
                  <a:ext uri="{FF2B5EF4-FFF2-40B4-BE49-F238E27FC236}">
                    <a16:creationId xmlns:a16="http://schemas.microsoft.com/office/drawing/2014/main" id="{08289BB6-ACFD-8073-6F44-3094A910A816}"/>
                  </a:ext>
                </a:extLst>
              </p:cNvPr>
              <p:cNvSpPr>
                <a:spLocks/>
              </p:cNvSpPr>
              <p:nvPr/>
            </p:nvSpPr>
            <p:spPr bwMode="auto">
              <a:xfrm>
                <a:off x="869952" y="4014032"/>
                <a:ext cx="14288" cy="12706"/>
              </a:xfrm>
              <a:custGeom>
                <a:avLst/>
                <a:gdLst>
                  <a:gd name="T0" fmla="*/ 2 w 9"/>
                  <a:gd name="T1" fmla="*/ 0 h 8"/>
                  <a:gd name="T2" fmla="*/ 3 w 9"/>
                  <a:gd name="T3" fmla="*/ 0 h 8"/>
                  <a:gd name="T4" fmla="*/ 9 w 9"/>
                  <a:gd name="T5" fmla="*/ 6 h 8"/>
                  <a:gd name="T6" fmla="*/ 7 w 9"/>
                  <a:gd name="T7" fmla="*/ 8 h 8"/>
                  <a:gd name="T8" fmla="*/ 5 w 9"/>
                  <a:gd name="T9" fmla="*/ 8 h 8"/>
                  <a:gd name="T10" fmla="*/ 2 w 9"/>
                  <a:gd name="T11" fmla="*/ 6 h 8"/>
                  <a:gd name="T12" fmla="*/ 0 w 9"/>
                  <a:gd name="T13" fmla="*/ 2 h 8"/>
                  <a:gd name="T14" fmla="*/ 0 w 9"/>
                  <a:gd name="T15" fmla="*/ 2 h 8"/>
                  <a:gd name="T16" fmla="*/ 2 w 9"/>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8">
                    <a:moveTo>
                      <a:pt x="2" y="0"/>
                    </a:moveTo>
                    <a:lnTo>
                      <a:pt x="3" y="0"/>
                    </a:lnTo>
                    <a:lnTo>
                      <a:pt x="9" y="6"/>
                    </a:lnTo>
                    <a:lnTo>
                      <a:pt x="7" y="8"/>
                    </a:lnTo>
                    <a:lnTo>
                      <a:pt x="5" y="8"/>
                    </a:lnTo>
                    <a:lnTo>
                      <a:pt x="2" y="6"/>
                    </a:lnTo>
                    <a:lnTo>
                      <a:pt x="0" y="2"/>
                    </a:lnTo>
                    <a:lnTo>
                      <a:pt x="0" y="2"/>
                    </a:lnTo>
                    <a:lnTo>
                      <a:pt x="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6" name="Freeform 109">
                <a:extLst>
                  <a:ext uri="{FF2B5EF4-FFF2-40B4-BE49-F238E27FC236}">
                    <a16:creationId xmlns:a16="http://schemas.microsoft.com/office/drawing/2014/main" id="{6C0C4571-F504-549F-0DCC-5AEE35037628}"/>
                  </a:ext>
                </a:extLst>
              </p:cNvPr>
              <p:cNvSpPr>
                <a:spLocks/>
              </p:cNvSpPr>
              <p:nvPr/>
            </p:nvSpPr>
            <p:spPr bwMode="auto">
              <a:xfrm>
                <a:off x="836614" y="4001326"/>
                <a:ext cx="7938" cy="9529"/>
              </a:xfrm>
              <a:custGeom>
                <a:avLst/>
                <a:gdLst>
                  <a:gd name="T0" fmla="*/ 1 w 5"/>
                  <a:gd name="T1" fmla="*/ 0 h 6"/>
                  <a:gd name="T2" fmla="*/ 5 w 5"/>
                  <a:gd name="T3" fmla="*/ 2 h 6"/>
                  <a:gd name="T4" fmla="*/ 5 w 5"/>
                  <a:gd name="T5" fmla="*/ 6 h 6"/>
                  <a:gd name="T6" fmla="*/ 3 w 5"/>
                  <a:gd name="T7" fmla="*/ 6 h 6"/>
                  <a:gd name="T8" fmla="*/ 0 w 5"/>
                  <a:gd name="T9" fmla="*/ 4 h 6"/>
                  <a:gd name="T10" fmla="*/ 0 w 5"/>
                  <a:gd name="T11" fmla="*/ 2 h 6"/>
                  <a:gd name="T12" fmla="*/ 1 w 5"/>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1" y="0"/>
                    </a:moveTo>
                    <a:lnTo>
                      <a:pt x="5" y="2"/>
                    </a:lnTo>
                    <a:lnTo>
                      <a:pt x="5" y="6"/>
                    </a:lnTo>
                    <a:lnTo>
                      <a:pt x="3" y="6"/>
                    </a:lnTo>
                    <a:lnTo>
                      <a:pt x="0" y="4"/>
                    </a:lnTo>
                    <a:lnTo>
                      <a:pt x="0" y="2"/>
                    </a:lnTo>
                    <a:lnTo>
                      <a:pt x="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7" name="Freeform 111">
                <a:extLst>
                  <a:ext uri="{FF2B5EF4-FFF2-40B4-BE49-F238E27FC236}">
                    <a16:creationId xmlns:a16="http://schemas.microsoft.com/office/drawing/2014/main" id="{C355FFEF-C879-9A3A-12C0-C5DEAA5FCC2D}"/>
                  </a:ext>
                </a:extLst>
              </p:cNvPr>
              <p:cNvSpPr>
                <a:spLocks/>
              </p:cNvSpPr>
              <p:nvPr/>
            </p:nvSpPr>
            <p:spPr bwMode="auto">
              <a:xfrm>
                <a:off x="2489202" y="3980679"/>
                <a:ext cx="238125" cy="76234"/>
              </a:xfrm>
              <a:custGeom>
                <a:avLst/>
                <a:gdLst>
                  <a:gd name="T0" fmla="*/ 37 w 150"/>
                  <a:gd name="T1" fmla="*/ 0 h 48"/>
                  <a:gd name="T2" fmla="*/ 48 w 150"/>
                  <a:gd name="T3" fmla="*/ 2 h 48"/>
                  <a:gd name="T4" fmla="*/ 60 w 150"/>
                  <a:gd name="T5" fmla="*/ 2 h 48"/>
                  <a:gd name="T6" fmla="*/ 73 w 150"/>
                  <a:gd name="T7" fmla="*/ 6 h 48"/>
                  <a:gd name="T8" fmla="*/ 79 w 150"/>
                  <a:gd name="T9" fmla="*/ 11 h 48"/>
                  <a:gd name="T10" fmla="*/ 93 w 150"/>
                  <a:gd name="T11" fmla="*/ 9 h 48"/>
                  <a:gd name="T12" fmla="*/ 96 w 150"/>
                  <a:gd name="T13" fmla="*/ 13 h 48"/>
                  <a:gd name="T14" fmla="*/ 110 w 150"/>
                  <a:gd name="T15" fmla="*/ 21 h 48"/>
                  <a:gd name="T16" fmla="*/ 118 w 150"/>
                  <a:gd name="T17" fmla="*/ 29 h 48"/>
                  <a:gd name="T18" fmla="*/ 121 w 150"/>
                  <a:gd name="T19" fmla="*/ 29 h 48"/>
                  <a:gd name="T20" fmla="*/ 131 w 150"/>
                  <a:gd name="T21" fmla="*/ 32 h 48"/>
                  <a:gd name="T22" fmla="*/ 129 w 150"/>
                  <a:gd name="T23" fmla="*/ 34 h 48"/>
                  <a:gd name="T24" fmla="*/ 139 w 150"/>
                  <a:gd name="T25" fmla="*/ 36 h 48"/>
                  <a:gd name="T26" fmla="*/ 150 w 150"/>
                  <a:gd name="T27" fmla="*/ 42 h 48"/>
                  <a:gd name="T28" fmla="*/ 148 w 150"/>
                  <a:gd name="T29" fmla="*/ 44 h 48"/>
                  <a:gd name="T30" fmla="*/ 139 w 150"/>
                  <a:gd name="T31" fmla="*/ 48 h 48"/>
                  <a:gd name="T32" fmla="*/ 129 w 150"/>
                  <a:gd name="T33" fmla="*/ 48 h 48"/>
                  <a:gd name="T34" fmla="*/ 121 w 150"/>
                  <a:gd name="T35" fmla="*/ 46 h 48"/>
                  <a:gd name="T36" fmla="*/ 100 w 150"/>
                  <a:gd name="T37" fmla="*/ 48 h 48"/>
                  <a:gd name="T38" fmla="*/ 110 w 150"/>
                  <a:gd name="T39" fmla="*/ 40 h 48"/>
                  <a:gd name="T40" fmla="*/ 104 w 150"/>
                  <a:gd name="T41" fmla="*/ 36 h 48"/>
                  <a:gd name="T42" fmla="*/ 94 w 150"/>
                  <a:gd name="T43" fmla="*/ 34 h 48"/>
                  <a:gd name="T44" fmla="*/ 91 w 150"/>
                  <a:gd name="T45" fmla="*/ 32 h 48"/>
                  <a:gd name="T46" fmla="*/ 87 w 150"/>
                  <a:gd name="T47" fmla="*/ 23 h 48"/>
                  <a:gd name="T48" fmla="*/ 79 w 150"/>
                  <a:gd name="T49" fmla="*/ 23 h 48"/>
                  <a:gd name="T50" fmla="*/ 66 w 150"/>
                  <a:gd name="T51" fmla="*/ 21 h 48"/>
                  <a:gd name="T52" fmla="*/ 62 w 150"/>
                  <a:gd name="T53" fmla="*/ 17 h 48"/>
                  <a:gd name="T54" fmla="*/ 45 w 150"/>
                  <a:gd name="T55" fmla="*/ 15 h 48"/>
                  <a:gd name="T56" fmla="*/ 39 w 150"/>
                  <a:gd name="T57" fmla="*/ 11 h 48"/>
                  <a:gd name="T58" fmla="*/ 45 w 150"/>
                  <a:gd name="T59" fmla="*/ 7 h 48"/>
                  <a:gd name="T60" fmla="*/ 31 w 150"/>
                  <a:gd name="T61" fmla="*/ 6 h 48"/>
                  <a:gd name="T62" fmla="*/ 20 w 150"/>
                  <a:gd name="T63" fmla="*/ 15 h 48"/>
                  <a:gd name="T64" fmla="*/ 14 w 150"/>
                  <a:gd name="T65" fmla="*/ 15 h 48"/>
                  <a:gd name="T66" fmla="*/ 12 w 150"/>
                  <a:gd name="T67" fmla="*/ 19 h 48"/>
                  <a:gd name="T68" fmla="*/ 6 w 150"/>
                  <a:gd name="T69" fmla="*/ 21 h 48"/>
                  <a:gd name="T70" fmla="*/ 0 w 150"/>
                  <a:gd name="T71" fmla="*/ 19 h 48"/>
                  <a:gd name="T72" fmla="*/ 8 w 150"/>
                  <a:gd name="T73" fmla="*/ 15 h 48"/>
                  <a:gd name="T74" fmla="*/ 10 w 150"/>
                  <a:gd name="T75" fmla="*/ 9 h 48"/>
                  <a:gd name="T76" fmla="*/ 18 w 150"/>
                  <a:gd name="T77" fmla="*/ 6 h 48"/>
                  <a:gd name="T78" fmla="*/ 23 w 150"/>
                  <a:gd name="T79" fmla="*/ 4 h 48"/>
                  <a:gd name="T80" fmla="*/ 33 w 150"/>
                  <a:gd name="T81" fmla="*/ 2 h 48"/>
                  <a:gd name="T82" fmla="*/ 37 w 150"/>
                  <a:gd name="T8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48">
                    <a:moveTo>
                      <a:pt x="37" y="0"/>
                    </a:moveTo>
                    <a:lnTo>
                      <a:pt x="48" y="2"/>
                    </a:lnTo>
                    <a:lnTo>
                      <a:pt x="60" y="2"/>
                    </a:lnTo>
                    <a:lnTo>
                      <a:pt x="73" y="6"/>
                    </a:lnTo>
                    <a:lnTo>
                      <a:pt x="79" y="11"/>
                    </a:lnTo>
                    <a:lnTo>
                      <a:pt x="93" y="9"/>
                    </a:lnTo>
                    <a:lnTo>
                      <a:pt x="96" y="13"/>
                    </a:lnTo>
                    <a:lnTo>
                      <a:pt x="110" y="21"/>
                    </a:lnTo>
                    <a:lnTo>
                      <a:pt x="118" y="29"/>
                    </a:lnTo>
                    <a:lnTo>
                      <a:pt x="121" y="29"/>
                    </a:lnTo>
                    <a:lnTo>
                      <a:pt x="131" y="32"/>
                    </a:lnTo>
                    <a:lnTo>
                      <a:pt x="129" y="34"/>
                    </a:lnTo>
                    <a:lnTo>
                      <a:pt x="139" y="36"/>
                    </a:lnTo>
                    <a:lnTo>
                      <a:pt x="150" y="42"/>
                    </a:lnTo>
                    <a:lnTo>
                      <a:pt x="148" y="44"/>
                    </a:lnTo>
                    <a:lnTo>
                      <a:pt x="139" y="48"/>
                    </a:lnTo>
                    <a:lnTo>
                      <a:pt x="129" y="48"/>
                    </a:lnTo>
                    <a:lnTo>
                      <a:pt x="121" y="46"/>
                    </a:lnTo>
                    <a:lnTo>
                      <a:pt x="100" y="48"/>
                    </a:lnTo>
                    <a:lnTo>
                      <a:pt x="110" y="40"/>
                    </a:lnTo>
                    <a:lnTo>
                      <a:pt x="104" y="36"/>
                    </a:lnTo>
                    <a:lnTo>
                      <a:pt x="94" y="34"/>
                    </a:lnTo>
                    <a:lnTo>
                      <a:pt x="91" y="32"/>
                    </a:lnTo>
                    <a:lnTo>
                      <a:pt x="87" y="23"/>
                    </a:lnTo>
                    <a:lnTo>
                      <a:pt x="79" y="23"/>
                    </a:lnTo>
                    <a:lnTo>
                      <a:pt x="66" y="21"/>
                    </a:lnTo>
                    <a:lnTo>
                      <a:pt x="62" y="17"/>
                    </a:lnTo>
                    <a:lnTo>
                      <a:pt x="45" y="15"/>
                    </a:lnTo>
                    <a:lnTo>
                      <a:pt x="39" y="11"/>
                    </a:lnTo>
                    <a:lnTo>
                      <a:pt x="45" y="7"/>
                    </a:lnTo>
                    <a:lnTo>
                      <a:pt x="31" y="6"/>
                    </a:lnTo>
                    <a:lnTo>
                      <a:pt x="20" y="15"/>
                    </a:lnTo>
                    <a:lnTo>
                      <a:pt x="14" y="15"/>
                    </a:lnTo>
                    <a:lnTo>
                      <a:pt x="12" y="19"/>
                    </a:lnTo>
                    <a:lnTo>
                      <a:pt x="6" y="21"/>
                    </a:lnTo>
                    <a:lnTo>
                      <a:pt x="0" y="19"/>
                    </a:lnTo>
                    <a:lnTo>
                      <a:pt x="8" y="15"/>
                    </a:lnTo>
                    <a:lnTo>
                      <a:pt x="10" y="9"/>
                    </a:lnTo>
                    <a:lnTo>
                      <a:pt x="18" y="6"/>
                    </a:lnTo>
                    <a:lnTo>
                      <a:pt x="23" y="4"/>
                    </a:lnTo>
                    <a:lnTo>
                      <a:pt x="33" y="2"/>
                    </a:lnTo>
                    <a:lnTo>
                      <a:pt x="3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8" name="Freeform 113">
                <a:extLst>
                  <a:ext uri="{FF2B5EF4-FFF2-40B4-BE49-F238E27FC236}">
                    <a16:creationId xmlns:a16="http://schemas.microsoft.com/office/drawing/2014/main" id="{97A3F8AE-79B6-F5D6-28BA-10B9A7173D36}"/>
                  </a:ext>
                </a:extLst>
              </p:cNvPr>
              <p:cNvSpPr>
                <a:spLocks/>
              </p:cNvSpPr>
              <p:nvPr/>
            </p:nvSpPr>
            <p:spPr bwMode="auto">
              <a:xfrm>
                <a:off x="2633663" y="3931444"/>
                <a:ext cx="17463" cy="36530"/>
              </a:xfrm>
              <a:custGeom>
                <a:avLst/>
                <a:gdLst>
                  <a:gd name="T0" fmla="*/ 3 w 11"/>
                  <a:gd name="T1" fmla="*/ 0 h 23"/>
                  <a:gd name="T2" fmla="*/ 7 w 11"/>
                  <a:gd name="T3" fmla="*/ 2 h 23"/>
                  <a:gd name="T4" fmla="*/ 11 w 11"/>
                  <a:gd name="T5" fmla="*/ 13 h 23"/>
                  <a:gd name="T6" fmla="*/ 11 w 11"/>
                  <a:gd name="T7" fmla="*/ 23 h 23"/>
                  <a:gd name="T8" fmla="*/ 7 w 11"/>
                  <a:gd name="T9" fmla="*/ 23 h 23"/>
                  <a:gd name="T10" fmla="*/ 3 w 11"/>
                  <a:gd name="T11" fmla="*/ 13 h 23"/>
                  <a:gd name="T12" fmla="*/ 0 w 11"/>
                  <a:gd name="T13" fmla="*/ 12 h 23"/>
                  <a:gd name="T14" fmla="*/ 3 w 1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3">
                    <a:moveTo>
                      <a:pt x="3" y="0"/>
                    </a:moveTo>
                    <a:lnTo>
                      <a:pt x="7" y="2"/>
                    </a:lnTo>
                    <a:lnTo>
                      <a:pt x="11" y="13"/>
                    </a:lnTo>
                    <a:lnTo>
                      <a:pt x="11" y="23"/>
                    </a:lnTo>
                    <a:lnTo>
                      <a:pt x="7" y="23"/>
                    </a:lnTo>
                    <a:lnTo>
                      <a:pt x="3" y="13"/>
                    </a:lnTo>
                    <a:lnTo>
                      <a:pt x="0" y="12"/>
                    </a:lnTo>
                    <a:lnTo>
                      <a:pt x="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29" name="Freeform 119">
                <a:extLst>
                  <a:ext uri="{FF2B5EF4-FFF2-40B4-BE49-F238E27FC236}">
                    <a16:creationId xmlns:a16="http://schemas.microsoft.com/office/drawing/2014/main" id="{296D1FB8-F579-AC8C-6CB5-B2237FCDF6D5}"/>
                  </a:ext>
                </a:extLst>
              </p:cNvPr>
              <p:cNvSpPr>
                <a:spLocks/>
              </p:cNvSpPr>
              <p:nvPr/>
            </p:nvSpPr>
            <p:spPr bwMode="auto">
              <a:xfrm>
                <a:off x="2620963" y="3891738"/>
                <a:ext cx="23813" cy="12706"/>
              </a:xfrm>
              <a:custGeom>
                <a:avLst/>
                <a:gdLst>
                  <a:gd name="T0" fmla="*/ 6 w 15"/>
                  <a:gd name="T1" fmla="*/ 0 h 8"/>
                  <a:gd name="T2" fmla="*/ 15 w 15"/>
                  <a:gd name="T3" fmla="*/ 2 h 8"/>
                  <a:gd name="T4" fmla="*/ 15 w 15"/>
                  <a:gd name="T5" fmla="*/ 6 h 8"/>
                  <a:gd name="T6" fmla="*/ 2 w 15"/>
                  <a:gd name="T7" fmla="*/ 8 h 8"/>
                  <a:gd name="T8" fmla="*/ 0 w 15"/>
                  <a:gd name="T9" fmla="*/ 2 h 8"/>
                  <a:gd name="T10" fmla="*/ 6 w 15"/>
                  <a:gd name="T11" fmla="*/ 0 h 8"/>
                </a:gdLst>
                <a:ahLst/>
                <a:cxnLst>
                  <a:cxn ang="0">
                    <a:pos x="T0" y="T1"/>
                  </a:cxn>
                  <a:cxn ang="0">
                    <a:pos x="T2" y="T3"/>
                  </a:cxn>
                  <a:cxn ang="0">
                    <a:pos x="T4" y="T5"/>
                  </a:cxn>
                  <a:cxn ang="0">
                    <a:pos x="T6" y="T7"/>
                  </a:cxn>
                  <a:cxn ang="0">
                    <a:pos x="T8" y="T9"/>
                  </a:cxn>
                  <a:cxn ang="0">
                    <a:pos x="T10" y="T11"/>
                  </a:cxn>
                </a:cxnLst>
                <a:rect l="0" t="0" r="r" b="b"/>
                <a:pathLst>
                  <a:path w="15" h="8">
                    <a:moveTo>
                      <a:pt x="6" y="0"/>
                    </a:moveTo>
                    <a:lnTo>
                      <a:pt x="15" y="2"/>
                    </a:lnTo>
                    <a:lnTo>
                      <a:pt x="15" y="6"/>
                    </a:lnTo>
                    <a:lnTo>
                      <a:pt x="2" y="8"/>
                    </a:lnTo>
                    <a:lnTo>
                      <a:pt x="0" y="2"/>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0" name="Freeform 121">
                <a:extLst>
                  <a:ext uri="{FF2B5EF4-FFF2-40B4-BE49-F238E27FC236}">
                    <a16:creationId xmlns:a16="http://schemas.microsoft.com/office/drawing/2014/main" id="{17757B21-3A89-DCE2-A73A-70C9CEE00DED}"/>
                  </a:ext>
                </a:extLst>
              </p:cNvPr>
              <p:cNvSpPr>
                <a:spLocks/>
              </p:cNvSpPr>
              <p:nvPr/>
            </p:nvSpPr>
            <p:spPr bwMode="auto">
              <a:xfrm>
                <a:off x="2644776" y="3888562"/>
                <a:ext cx="22225" cy="27000"/>
              </a:xfrm>
              <a:custGeom>
                <a:avLst/>
                <a:gdLst>
                  <a:gd name="T0" fmla="*/ 0 w 14"/>
                  <a:gd name="T1" fmla="*/ 0 h 17"/>
                  <a:gd name="T2" fmla="*/ 14 w 14"/>
                  <a:gd name="T3" fmla="*/ 8 h 17"/>
                  <a:gd name="T4" fmla="*/ 10 w 14"/>
                  <a:gd name="T5" fmla="*/ 17 h 17"/>
                  <a:gd name="T6" fmla="*/ 8 w 14"/>
                  <a:gd name="T7" fmla="*/ 16 h 17"/>
                  <a:gd name="T8" fmla="*/ 8 w 14"/>
                  <a:gd name="T9" fmla="*/ 8 h 17"/>
                  <a:gd name="T10" fmla="*/ 0 w 14"/>
                  <a:gd name="T11" fmla="*/ 2 h 17"/>
                  <a:gd name="T12" fmla="*/ 0 w 14"/>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4" h="17">
                    <a:moveTo>
                      <a:pt x="0" y="0"/>
                    </a:moveTo>
                    <a:lnTo>
                      <a:pt x="14" y="8"/>
                    </a:lnTo>
                    <a:lnTo>
                      <a:pt x="10" y="17"/>
                    </a:lnTo>
                    <a:lnTo>
                      <a:pt x="8" y="16"/>
                    </a:lnTo>
                    <a:lnTo>
                      <a:pt x="8" y="8"/>
                    </a:lnTo>
                    <a:lnTo>
                      <a:pt x="0" y="2"/>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1" name="Freeform 136">
                <a:extLst>
                  <a:ext uri="{FF2B5EF4-FFF2-40B4-BE49-F238E27FC236}">
                    <a16:creationId xmlns:a16="http://schemas.microsoft.com/office/drawing/2014/main" id="{5B6E9640-083D-91F2-D8EF-2A7977969DC0}"/>
                  </a:ext>
                </a:extLst>
              </p:cNvPr>
              <p:cNvSpPr>
                <a:spLocks/>
              </p:cNvSpPr>
              <p:nvPr/>
            </p:nvSpPr>
            <p:spPr bwMode="auto">
              <a:xfrm>
                <a:off x="2789238" y="3427979"/>
                <a:ext cx="0" cy="3176"/>
              </a:xfrm>
              <a:custGeom>
                <a:avLst/>
                <a:gdLst>
                  <a:gd name="T0" fmla="*/ 0 h 2"/>
                  <a:gd name="T1" fmla="*/ 2 h 2"/>
                  <a:gd name="T2" fmla="*/ 0 h 2"/>
                </a:gdLst>
                <a:ahLst/>
                <a:cxnLst>
                  <a:cxn ang="0">
                    <a:pos x="0" y="T0"/>
                  </a:cxn>
                  <a:cxn ang="0">
                    <a:pos x="0" y="T1"/>
                  </a:cxn>
                  <a:cxn ang="0">
                    <a:pos x="0" y="T2"/>
                  </a:cxn>
                </a:cxnLst>
                <a:rect l="0" t="0" r="r" b="b"/>
                <a:pathLst>
                  <a:path h="2">
                    <a:moveTo>
                      <a:pt x="0" y="0"/>
                    </a:moveTo>
                    <a:lnTo>
                      <a:pt x="0" y="2"/>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2" name="Freeform 140">
                <a:extLst>
                  <a:ext uri="{FF2B5EF4-FFF2-40B4-BE49-F238E27FC236}">
                    <a16:creationId xmlns:a16="http://schemas.microsoft.com/office/drawing/2014/main" id="{0F8830B6-FD98-F694-2905-475792AE2B51}"/>
                  </a:ext>
                </a:extLst>
              </p:cNvPr>
              <p:cNvSpPr>
                <a:spLocks/>
              </p:cNvSpPr>
              <p:nvPr/>
            </p:nvSpPr>
            <p:spPr bwMode="auto">
              <a:xfrm>
                <a:off x="2943226" y="3377156"/>
                <a:ext cx="55563" cy="33353"/>
              </a:xfrm>
              <a:custGeom>
                <a:avLst/>
                <a:gdLst>
                  <a:gd name="T0" fmla="*/ 6 w 35"/>
                  <a:gd name="T1" fmla="*/ 0 h 21"/>
                  <a:gd name="T2" fmla="*/ 12 w 35"/>
                  <a:gd name="T3" fmla="*/ 9 h 21"/>
                  <a:gd name="T4" fmla="*/ 21 w 35"/>
                  <a:gd name="T5" fmla="*/ 11 h 21"/>
                  <a:gd name="T6" fmla="*/ 35 w 35"/>
                  <a:gd name="T7" fmla="*/ 11 h 21"/>
                  <a:gd name="T8" fmla="*/ 27 w 35"/>
                  <a:gd name="T9" fmla="*/ 19 h 21"/>
                  <a:gd name="T10" fmla="*/ 23 w 35"/>
                  <a:gd name="T11" fmla="*/ 21 h 21"/>
                  <a:gd name="T12" fmla="*/ 4 w 35"/>
                  <a:gd name="T13" fmla="*/ 11 h 21"/>
                  <a:gd name="T14" fmla="*/ 0 w 35"/>
                  <a:gd name="T15" fmla="*/ 7 h 21"/>
                  <a:gd name="T16" fmla="*/ 6 w 3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1">
                    <a:moveTo>
                      <a:pt x="6" y="0"/>
                    </a:moveTo>
                    <a:lnTo>
                      <a:pt x="12" y="9"/>
                    </a:lnTo>
                    <a:lnTo>
                      <a:pt x="21" y="11"/>
                    </a:lnTo>
                    <a:lnTo>
                      <a:pt x="35" y="11"/>
                    </a:lnTo>
                    <a:lnTo>
                      <a:pt x="27" y="19"/>
                    </a:lnTo>
                    <a:lnTo>
                      <a:pt x="23" y="21"/>
                    </a:lnTo>
                    <a:lnTo>
                      <a:pt x="4" y="11"/>
                    </a:lnTo>
                    <a:lnTo>
                      <a:pt x="0" y="7"/>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3" name="Freeform 141">
                <a:extLst>
                  <a:ext uri="{FF2B5EF4-FFF2-40B4-BE49-F238E27FC236}">
                    <a16:creationId xmlns:a16="http://schemas.microsoft.com/office/drawing/2014/main" id="{5875003E-F00E-10C9-A059-224ABC398513}"/>
                  </a:ext>
                </a:extLst>
              </p:cNvPr>
              <p:cNvSpPr>
                <a:spLocks/>
              </p:cNvSpPr>
              <p:nvPr/>
            </p:nvSpPr>
            <p:spPr bwMode="auto">
              <a:xfrm>
                <a:off x="2803526" y="3373979"/>
                <a:ext cx="30163" cy="49235"/>
              </a:xfrm>
              <a:custGeom>
                <a:avLst/>
                <a:gdLst>
                  <a:gd name="T0" fmla="*/ 19 w 19"/>
                  <a:gd name="T1" fmla="*/ 0 h 31"/>
                  <a:gd name="T2" fmla="*/ 10 w 19"/>
                  <a:gd name="T3" fmla="*/ 9 h 31"/>
                  <a:gd name="T4" fmla="*/ 6 w 19"/>
                  <a:gd name="T5" fmla="*/ 23 h 31"/>
                  <a:gd name="T6" fmla="*/ 0 w 19"/>
                  <a:gd name="T7" fmla="*/ 31 h 31"/>
                  <a:gd name="T8" fmla="*/ 6 w 19"/>
                  <a:gd name="T9" fmla="*/ 23 h 31"/>
                  <a:gd name="T10" fmla="*/ 10 w 19"/>
                  <a:gd name="T11" fmla="*/ 9 h 31"/>
                  <a:gd name="T12" fmla="*/ 19 w 19"/>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19" h="31">
                    <a:moveTo>
                      <a:pt x="19" y="0"/>
                    </a:moveTo>
                    <a:lnTo>
                      <a:pt x="10" y="9"/>
                    </a:lnTo>
                    <a:lnTo>
                      <a:pt x="6" y="23"/>
                    </a:lnTo>
                    <a:lnTo>
                      <a:pt x="0" y="31"/>
                    </a:lnTo>
                    <a:lnTo>
                      <a:pt x="6" y="23"/>
                    </a:lnTo>
                    <a:lnTo>
                      <a:pt x="10" y="9"/>
                    </a:lnTo>
                    <a:lnTo>
                      <a:pt x="1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4" name="Freeform 143">
                <a:extLst>
                  <a:ext uri="{FF2B5EF4-FFF2-40B4-BE49-F238E27FC236}">
                    <a16:creationId xmlns:a16="http://schemas.microsoft.com/office/drawing/2014/main" id="{8276A74E-1EB1-9F6F-73D3-9358AC4EEA94}"/>
                  </a:ext>
                </a:extLst>
              </p:cNvPr>
              <p:cNvSpPr>
                <a:spLocks/>
              </p:cNvSpPr>
              <p:nvPr/>
            </p:nvSpPr>
            <p:spPr bwMode="auto">
              <a:xfrm>
                <a:off x="2940051" y="3297745"/>
                <a:ext cx="61913" cy="23824"/>
              </a:xfrm>
              <a:custGeom>
                <a:avLst/>
                <a:gdLst>
                  <a:gd name="T0" fmla="*/ 6 w 39"/>
                  <a:gd name="T1" fmla="*/ 0 h 15"/>
                  <a:gd name="T2" fmla="*/ 25 w 39"/>
                  <a:gd name="T3" fmla="*/ 4 h 15"/>
                  <a:gd name="T4" fmla="*/ 39 w 39"/>
                  <a:gd name="T5" fmla="*/ 9 h 15"/>
                  <a:gd name="T6" fmla="*/ 39 w 39"/>
                  <a:gd name="T7" fmla="*/ 13 h 15"/>
                  <a:gd name="T8" fmla="*/ 31 w 39"/>
                  <a:gd name="T9" fmla="*/ 15 h 15"/>
                  <a:gd name="T10" fmla="*/ 16 w 39"/>
                  <a:gd name="T11" fmla="*/ 9 h 15"/>
                  <a:gd name="T12" fmla="*/ 0 w 39"/>
                  <a:gd name="T13" fmla="*/ 0 h 15"/>
                  <a:gd name="T14" fmla="*/ 6 w 39"/>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5">
                    <a:moveTo>
                      <a:pt x="6" y="0"/>
                    </a:moveTo>
                    <a:lnTo>
                      <a:pt x="25" y="4"/>
                    </a:lnTo>
                    <a:lnTo>
                      <a:pt x="39" y="9"/>
                    </a:lnTo>
                    <a:lnTo>
                      <a:pt x="39" y="13"/>
                    </a:lnTo>
                    <a:lnTo>
                      <a:pt x="31" y="15"/>
                    </a:lnTo>
                    <a:lnTo>
                      <a:pt x="16" y="9"/>
                    </a:lnTo>
                    <a:lnTo>
                      <a:pt x="0" y="0"/>
                    </a:lnTo>
                    <a:lnTo>
                      <a:pt x="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5" name="Freeform 145">
                <a:extLst>
                  <a:ext uri="{FF2B5EF4-FFF2-40B4-BE49-F238E27FC236}">
                    <a16:creationId xmlns:a16="http://schemas.microsoft.com/office/drawing/2014/main" id="{1CCC5E04-88D7-87B8-9FB0-6F92AA8C0AAE}"/>
                  </a:ext>
                </a:extLst>
              </p:cNvPr>
              <p:cNvSpPr>
                <a:spLocks/>
              </p:cNvSpPr>
              <p:nvPr/>
            </p:nvSpPr>
            <p:spPr bwMode="auto">
              <a:xfrm>
                <a:off x="1527177" y="3270746"/>
                <a:ext cx="109538" cy="69882"/>
              </a:xfrm>
              <a:custGeom>
                <a:avLst/>
                <a:gdLst>
                  <a:gd name="T0" fmla="*/ 0 w 69"/>
                  <a:gd name="T1" fmla="*/ 0 h 44"/>
                  <a:gd name="T2" fmla="*/ 17 w 69"/>
                  <a:gd name="T3" fmla="*/ 5 h 44"/>
                  <a:gd name="T4" fmla="*/ 25 w 69"/>
                  <a:gd name="T5" fmla="*/ 7 h 44"/>
                  <a:gd name="T6" fmla="*/ 38 w 69"/>
                  <a:gd name="T7" fmla="*/ 9 h 44"/>
                  <a:gd name="T8" fmla="*/ 42 w 69"/>
                  <a:gd name="T9" fmla="*/ 17 h 44"/>
                  <a:gd name="T10" fmla="*/ 50 w 69"/>
                  <a:gd name="T11" fmla="*/ 25 h 44"/>
                  <a:gd name="T12" fmla="*/ 63 w 69"/>
                  <a:gd name="T13" fmla="*/ 32 h 44"/>
                  <a:gd name="T14" fmla="*/ 69 w 69"/>
                  <a:gd name="T15" fmla="*/ 42 h 44"/>
                  <a:gd name="T16" fmla="*/ 63 w 69"/>
                  <a:gd name="T17" fmla="*/ 44 h 44"/>
                  <a:gd name="T18" fmla="*/ 38 w 69"/>
                  <a:gd name="T19" fmla="*/ 36 h 44"/>
                  <a:gd name="T20" fmla="*/ 35 w 69"/>
                  <a:gd name="T21" fmla="*/ 30 h 44"/>
                  <a:gd name="T22" fmla="*/ 23 w 69"/>
                  <a:gd name="T23" fmla="*/ 25 h 44"/>
                  <a:gd name="T24" fmla="*/ 19 w 69"/>
                  <a:gd name="T25" fmla="*/ 19 h 44"/>
                  <a:gd name="T26" fmla="*/ 6 w 69"/>
                  <a:gd name="T27" fmla="*/ 17 h 44"/>
                  <a:gd name="T28" fmla="*/ 0 w 69"/>
                  <a:gd name="T29" fmla="*/ 5 h 44"/>
                  <a:gd name="T30" fmla="*/ 0 w 69"/>
                  <a:gd name="T3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44">
                    <a:moveTo>
                      <a:pt x="0" y="0"/>
                    </a:moveTo>
                    <a:lnTo>
                      <a:pt x="17" y="5"/>
                    </a:lnTo>
                    <a:lnTo>
                      <a:pt x="25" y="7"/>
                    </a:lnTo>
                    <a:lnTo>
                      <a:pt x="38" y="9"/>
                    </a:lnTo>
                    <a:lnTo>
                      <a:pt x="42" y="17"/>
                    </a:lnTo>
                    <a:lnTo>
                      <a:pt x="50" y="25"/>
                    </a:lnTo>
                    <a:lnTo>
                      <a:pt x="63" y="32"/>
                    </a:lnTo>
                    <a:lnTo>
                      <a:pt x="69" y="42"/>
                    </a:lnTo>
                    <a:lnTo>
                      <a:pt x="63" y="44"/>
                    </a:lnTo>
                    <a:lnTo>
                      <a:pt x="38" y="36"/>
                    </a:lnTo>
                    <a:lnTo>
                      <a:pt x="35" y="30"/>
                    </a:lnTo>
                    <a:lnTo>
                      <a:pt x="23" y="25"/>
                    </a:lnTo>
                    <a:lnTo>
                      <a:pt x="19" y="19"/>
                    </a:lnTo>
                    <a:lnTo>
                      <a:pt x="6" y="17"/>
                    </a:lnTo>
                    <a:lnTo>
                      <a:pt x="0" y="5"/>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6" name="Freeform 147">
                <a:extLst>
                  <a:ext uri="{FF2B5EF4-FFF2-40B4-BE49-F238E27FC236}">
                    <a16:creationId xmlns:a16="http://schemas.microsoft.com/office/drawing/2014/main" id="{AAFC6D46-C0FB-6E29-36B0-832C5AE08983}"/>
                  </a:ext>
                </a:extLst>
              </p:cNvPr>
              <p:cNvSpPr>
                <a:spLocks/>
              </p:cNvSpPr>
              <p:nvPr/>
            </p:nvSpPr>
            <p:spPr bwMode="auto">
              <a:xfrm>
                <a:off x="3052763" y="3248511"/>
                <a:ext cx="152400" cy="142940"/>
              </a:xfrm>
              <a:custGeom>
                <a:avLst/>
                <a:gdLst>
                  <a:gd name="T0" fmla="*/ 50 w 96"/>
                  <a:gd name="T1" fmla="*/ 0 h 90"/>
                  <a:gd name="T2" fmla="*/ 58 w 96"/>
                  <a:gd name="T3" fmla="*/ 0 h 90"/>
                  <a:gd name="T4" fmla="*/ 54 w 96"/>
                  <a:gd name="T5" fmla="*/ 4 h 90"/>
                  <a:gd name="T6" fmla="*/ 48 w 96"/>
                  <a:gd name="T7" fmla="*/ 15 h 90"/>
                  <a:gd name="T8" fmla="*/ 37 w 96"/>
                  <a:gd name="T9" fmla="*/ 33 h 90"/>
                  <a:gd name="T10" fmla="*/ 48 w 96"/>
                  <a:gd name="T11" fmla="*/ 27 h 90"/>
                  <a:gd name="T12" fmla="*/ 56 w 96"/>
                  <a:gd name="T13" fmla="*/ 31 h 90"/>
                  <a:gd name="T14" fmla="*/ 50 w 96"/>
                  <a:gd name="T15" fmla="*/ 37 h 90"/>
                  <a:gd name="T16" fmla="*/ 64 w 96"/>
                  <a:gd name="T17" fmla="*/ 40 h 90"/>
                  <a:gd name="T18" fmla="*/ 70 w 96"/>
                  <a:gd name="T19" fmla="*/ 39 h 90"/>
                  <a:gd name="T20" fmla="*/ 85 w 96"/>
                  <a:gd name="T21" fmla="*/ 42 h 90"/>
                  <a:gd name="T22" fmla="*/ 79 w 96"/>
                  <a:gd name="T23" fmla="*/ 56 h 90"/>
                  <a:gd name="T24" fmla="*/ 91 w 96"/>
                  <a:gd name="T25" fmla="*/ 52 h 90"/>
                  <a:gd name="T26" fmla="*/ 91 w 96"/>
                  <a:gd name="T27" fmla="*/ 63 h 90"/>
                  <a:gd name="T28" fmla="*/ 96 w 96"/>
                  <a:gd name="T29" fmla="*/ 73 h 90"/>
                  <a:gd name="T30" fmla="*/ 91 w 96"/>
                  <a:gd name="T31" fmla="*/ 88 h 90"/>
                  <a:gd name="T32" fmla="*/ 83 w 96"/>
                  <a:gd name="T33" fmla="*/ 90 h 90"/>
                  <a:gd name="T34" fmla="*/ 73 w 96"/>
                  <a:gd name="T35" fmla="*/ 87 h 90"/>
                  <a:gd name="T36" fmla="*/ 77 w 96"/>
                  <a:gd name="T37" fmla="*/ 71 h 90"/>
                  <a:gd name="T38" fmla="*/ 71 w 96"/>
                  <a:gd name="T39" fmla="*/ 69 h 90"/>
                  <a:gd name="T40" fmla="*/ 58 w 96"/>
                  <a:gd name="T41" fmla="*/ 85 h 90"/>
                  <a:gd name="T42" fmla="*/ 48 w 96"/>
                  <a:gd name="T43" fmla="*/ 85 h 90"/>
                  <a:gd name="T44" fmla="*/ 60 w 96"/>
                  <a:gd name="T45" fmla="*/ 77 h 90"/>
                  <a:gd name="T46" fmla="*/ 47 w 96"/>
                  <a:gd name="T47" fmla="*/ 71 h 90"/>
                  <a:gd name="T48" fmla="*/ 31 w 96"/>
                  <a:gd name="T49" fmla="*/ 73 h 90"/>
                  <a:gd name="T50" fmla="*/ 4 w 96"/>
                  <a:gd name="T51" fmla="*/ 71 h 90"/>
                  <a:gd name="T52" fmla="*/ 0 w 96"/>
                  <a:gd name="T53" fmla="*/ 67 h 90"/>
                  <a:gd name="T54" fmla="*/ 8 w 96"/>
                  <a:gd name="T55" fmla="*/ 62 h 90"/>
                  <a:gd name="T56" fmla="*/ 4 w 96"/>
                  <a:gd name="T57" fmla="*/ 56 h 90"/>
                  <a:gd name="T58" fmla="*/ 16 w 96"/>
                  <a:gd name="T59" fmla="*/ 44 h 90"/>
                  <a:gd name="T60" fmla="*/ 29 w 96"/>
                  <a:gd name="T61" fmla="*/ 15 h 90"/>
                  <a:gd name="T62" fmla="*/ 39 w 96"/>
                  <a:gd name="T63" fmla="*/ 6 h 90"/>
                  <a:gd name="T64" fmla="*/ 50 w 96"/>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0">
                    <a:moveTo>
                      <a:pt x="50" y="0"/>
                    </a:moveTo>
                    <a:lnTo>
                      <a:pt x="58" y="0"/>
                    </a:lnTo>
                    <a:lnTo>
                      <a:pt x="54" y="4"/>
                    </a:lnTo>
                    <a:lnTo>
                      <a:pt x="48" y="15"/>
                    </a:lnTo>
                    <a:lnTo>
                      <a:pt x="37" y="33"/>
                    </a:lnTo>
                    <a:lnTo>
                      <a:pt x="48" y="27"/>
                    </a:lnTo>
                    <a:lnTo>
                      <a:pt x="56" y="31"/>
                    </a:lnTo>
                    <a:lnTo>
                      <a:pt x="50" y="37"/>
                    </a:lnTo>
                    <a:lnTo>
                      <a:pt x="64" y="40"/>
                    </a:lnTo>
                    <a:lnTo>
                      <a:pt x="70" y="39"/>
                    </a:lnTo>
                    <a:lnTo>
                      <a:pt x="85" y="42"/>
                    </a:lnTo>
                    <a:lnTo>
                      <a:pt x="79" y="56"/>
                    </a:lnTo>
                    <a:lnTo>
                      <a:pt x="91" y="52"/>
                    </a:lnTo>
                    <a:lnTo>
                      <a:pt x="91" y="63"/>
                    </a:lnTo>
                    <a:lnTo>
                      <a:pt x="96" y="73"/>
                    </a:lnTo>
                    <a:lnTo>
                      <a:pt x="91" y="88"/>
                    </a:lnTo>
                    <a:lnTo>
                      <a:pt x="83" y="90"/>
                    </a:lnTo>
                    <a:lnTo>
                      <a:pt x="73" y="87"/>
                    </a:lnTo>
                    <a:lnTo>
                      <a:pt x="77" y="71"/>
                    </a:lnTo>
                    <a:lnTo>
                      <a:pt x="71" y="69"/>
                    </a:lnTo>
                    <a:lnTo>
                      <a:pt x="58" y="85"/>
                    </a:lnTo>
                    <a:lnTo>
                      <a:pt x="48" y="85"/>
                    </a:lnTo>
                    <a:lnTo>
                      <a:pt x="60" y="77"/>
                    </a:lnTo>
                    <a:lnTo>
                      <a:pt x="47" y="71"/>
                    </a:lnTo>
                    <a:lnTo>
                      <a:pt x="31" y="73"/>
                    </a:lnTo>
                    <a:lnTo>
                      <a:pt x="4" y="71"/>
                    </a:lnTo>
                    <a:lnTo>
                      <a:pt x="0" y="67"/>
                    </a:lnTo>
                    <a:lnTo>
                      <a:pt x="8" y="62"/>
                    </a:lnTo>
                    <a:lnTo>
                      <a:pt x="4" y="56"/>
                    </a:lnTo>
                    <a:lnTo>
                      <a:pt x="16" y="44"/>
                    </a:lnTo>
                    <a:lnTo>
                      <a:pt x="29" y="15"/>
                    </a:lnTo>
                    <a:lnTo>
                      <a:pt x="39" y="6"/>
                    </a:lnTo>
                    <a:lnTo>
                      <a:pt x="5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7" name="Freeform 149">
                <a:extLst>
                  <a:ext uri="{FF2B5EF4-FFF2-40B4-BE49-F238E27FC236}">
                    <a16:creationId xmlns:a16="http://schemas.microsoft.com/office/drawing/2014/main" id="{FD3A0F3B-E995-517D-B7DE-152CEE13546F}"/>
                  </a:ext>
                </a:extLst>
              </p:cNvPr>
              <p:cNvSpPr>
                <a:spLocks/>
              </p:cNvSpPr>
              <p:nvPr/>
            </p:nvSpPr>
            <p:spPr bwMode="auto">
              <a:xfrm>
                <a:off x="1423989" y="3169100"/>
                <a:ext cx="42863" cy="61941"/>
              </a:xfrm>
              <a:custGeom>
                <a:avLst/>
                <a:gdLst>
                  <a:gd name="T0" fmla="*/ 0 w 27"/>
                  <a:gd name="T1" fmla="*/ 0 h 39"/>
                  <a:gd name="T2" fmla="*/ 6 w 27"/>
                  <a:gd name="T3" fmla="*/ 4 h 39"/>
                  <a:gd name="T4" fmla="*/ 19 w 27"/>
                  <a:gd name="T5" fmla="*/ 2 h 39"/>
                  <a:gd name="T6" fmla="*/ 15 w 27"/>
                  <a:gd name="T7" fmla="*/ 25 h 39"/>
                  <a:gd name="T8" fmla="*/ 27 w 27"/>
                  <a:gd name="T9" fmla="*/ 39 h 39"/>
                  <a:gd name="T10" fmla="*/ 23 w 27"/>
                  <a:gd name="T11" fmla="*/ 39 h 39"/>
                  <a:gd name="T12" fmla="*/ 15 w 27"/>
                  <a:gd name="T13" fmla="*/ 31 h 39"/>
                  <a:gd name="T14" fmla="*/ 9 w 27"/>
                  <a:gd name="T15" fmla="*/ 21 h 39"/>
                  <a:gd name="T16" fmla="*/ 0 w 27"/>
                  <a:gd name="T17" fmla="*/ 16 h 39"/>
                  <a:gd name="T18" fmla="*/ 0 w 27"/>
                  <a:gd name="T19" fmla="*/ 8 h 39"/>
                  <a:gd name="T20" fmla="*/ 0 w 27"/>
                  <a:gd name="T21"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39">
                    <a:moveTo>
                      <a:pt x="0" y="0"/>
                    </a:moveTo>
                    <a:lnTo>
                      <a:pt x="6" y="4"/>
                    </a:lnTo>
                    <a:lnTo>
                      <a:pt x="19" y="2"/>
                    </a:lnTo>
                    <a:lnTo>
                      <a:pt x="15" y="25"/>
                    </a:lnTo>
                    <a:lnTo>
                      <a:pt x="27" y="39"/>
                    </a:lnTo>
                    <a:lnTo>
                      <a:pt x="23" y="39"/>
                    </a:lnTo>
                    <a:lnTo>
                      <a:pt x="15" y="31"/>
                    </a:lnTo>
                    <a:lnTo>
                      <a:pt x="9" y="21"/>
                    </a:lnTo>
                    <a:lnTo>
                      <a:pt x="0" y="16"/>
                    </a:lnTo>
                    <a:lnTo>
                      <a:pt x="0" y="8"/>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8" name="Freeform 157">
                <a:extLst>
                  <a:ext uri="{FF2B5EF4-FFF2-40B4-BE49-F238E27FC236}">
                    <a16:creationId xmlns:a16="http://schemas.microsoft.com/office/drawing/2014/main" id="{805266D7-48E3-1878-FEBC-AAC9B25DEBE7}"/>
                  </a:ext>
                </a:extLst>
              </p:cNvPr>
              <p:cNvSpPr>
                <a:spLocks/>
              </p:cNvSpPr>
              <p:nvPr/>
            </p:nvSpPr>
            <p:spPr bwMode="auto">
              <a:xfrm>
                <a:off x="949327" y="3053159"/>
                <a:ext cx="53975" cy="36530"/>
              </a:xfrm>
              <a:custGeom>
                <a:avLst/>
                <a:gdLst>
                  <a:gd name="T0" fmla="*/ 19 w 34"/>
                  <a:gd name="T1" fmla="*/ 0 h 23"/>
                  <a:gd name="T2" fmla="*/ 30 w 34"/>
                  <a:gd name="T3" fmla="*/ 0 h 23"/>
                  <a:gd name="T4" fmla="*/ 34 w 34"/>
                  <a:gd name="T5" fmla="*/ 8 h 23"/>
                  <a:gd name="T6" fmla="*/ 23 w 34"/>
                  <a:gd name="T7" fmla="*/ 18 h 23"/>
                  <a:gd name="T8" fmla="*/ 9 w 34"/>
                  <a:gd name="T9" fmla="*/ 23 h 23"/>
                  <a:gd name="T10" fmla="*/ 1 w 34"/>
                  <a:gd name="T11" fmla="*/ 20 h 23"/>
                  <a:gd name="T12" fmla="*/ 0 w 34"/>
                  <a:gd name="T13" fmla="*/ 10 h 23"/>
                  <a:gd name="T14" fmla="*/ 11 w 34"/>
                  <a:gd name="T15" fmla="*/ 2 h 23"/>
                  <a:gd name="T16" fmla="*/ 19 w 3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3">
                    <a:moveTo>
                      <a:pt x="19" y="0"/>
                    </a:moveTo>
                    <a:lnTo>
                      <a:pt x="30" y="0"/>
                    </a:lnTo>
                    <a:lnTo>
                      <a:pt x="34" y="8"/>
                    </a:lnTo>
                    <a:lnTo>
                      <a:pt x="23" y="18"/>
                    </a:lnTo>
                    <a:lnTo>
                      <a:pt x="9" y="23"/>
                    </a:lnTo>
                    <a:lnTo>
                      <a:pt x="1" y="20"/>
                    </a:lnTo>
                    <a:lnTo>
                      <a:pt x="0" y="10"/>
                    </a:lnTo>
                    <a:lnTo>
                      <a:pt x="11" y="2"/>
                    </a:lnTo>
                    <a:lnTo>
                      <a:pt x="1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39" name="Freeform 161">
                <a:extLst>
                  <a:ext uri="{FF2B5EF4-FFF2-40B4-BE49-F238E27FC236}">
                    <a16:creationId xmlns:a16="http://schemas.microsoft.com/office/drawing/2014/main" id="{7BD2EBE3-8187-055D-E2FF-50351996FC6D}"/>
                  </a:ext>
                </a:extLst>
              </p:cNvPr>
              <p:cNvSpPr>
                <a:spLocks/>
              </p:cNvSpPr>
              <p:nvPr/>
            </p:nvSpPr>
            <p:spPr bwMode="auto">
              <a:xfrm>
                <a:off x="2590801" y="2903867"/>
                <a:ext cx="23813" cy="28588"/>
              </a:xfrm>
              <a:custGeom>
                <a:avLst/>
                <a:gdLst>
                  <a:gd name="T0" fmla="*/ 7 w 15"/>
                  <a:gd name="T1" fmla="*/ 0 h 18"/>
                  <a:gd name="T2" fmla="*/ 11 w 15"/>
                  <a:gd name="T3" fmla="*/ 2 h 18"/>
                  <a:gd name="T4" fmla="*/ 15 w 15"/>
                  <a:gd name="T5" fmla="*/ 6 h 18"/>
                  <a:gd name="T6" fmla="*/ 9 w 15"/>
                  <a:gd name="T7" fmla="*/ 18 h 18"/>
                  <a:gd name="T8" fmla="*/ 4 w 15"/>
                  <a:gd name="T9" fmla="*/ 16 h 18"/>
                  <a:gd name="T10" fmla="*/ 0 w 15"/>
                  <a:gd name="T11" fmla="*/ 10 h 18"/>
                  <a:gd name="T12" fmla="*/ 0 w 15"/>
                  <a:gd name="T13" fmla="*/ 8 h 18"/>
                  <a:gd name="T14" fmla="*/ 7 w 15"/>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8">
                    <a:moveTo>
                      <a:pt x="7" y="0"/>
                    </a:moveTo>
                    <a:lnTo>
                      <a:pt x="11" y="2"/>
                    </a:lnTo>
                    <a:lnTo>
                      <a:pt x="15" y="6"/>
                    </a:lnTo>
                    <a:lnTo>
                      <a:pt x="9" y="18"/>
                    </a:lnTo>
                    <a:lnTo>
                      <a:pt x="4" y="16"/>
                    </a:lnTo>
                    <a:lnTo>
                      <a:pt x="0" y="10"/>
                    </a:lnTo>
                    <a:lnTo>
                      <a:pt x="0" y="8"/>
                    </a:lnTo>
                    <a:lnTo>
                      <a:pt x="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0" name="Freeform 163">
                <a:extLst>
                  <a:ext uri="{FF2B5EF4-FFF2-40B4-BE49-F238E27FC236}">
                    <a16:creationId xmlns:a16="http://schemas.microsoft.com/office/drawing/2014/main" id="{9BE21219-42F1-ABA6-80B8-32D9A92FDBAF}"/>
                  </a:ext>
                </a:extLst>
              </p:cNvPr>
              <p:cNvSpPr>
                <a:spLocks/>
              </p:cNvSpPr>
              <p:nvPr/>
            </p:nvSpPr>
            <p:spPr bwMode="auto">
              <a:xfrm>
                <a:off x="2511427" y="2889574"/>
                <a:ext cx="46038" cy="23824"/>
              </a:xfrm>
              <a:custGeom>
                <a:avLst/>
                <a:gdLst>
                  <a:gd name="T0" fmla="*/ 9 w 29"/>
                  <a:gd name="T1" fmla="*/ 0 h 15"/>
                  <a:gd name="T2" fmla="*/ 29 w 29"/>
                  <a:gd name="T3" fmla="*/ 0 h 15"/>
                  <a:gd name="T4" fmla="*/ 29 w 29"/>
                  <a:gd name="T5" fmla="*/ 4 h 15"/>
                  <a:gd name="T6" fmla="*/ 11 w 29"/>
                  <a:gd name="T7" fmla="*/ 15 h 15"/>
                  <a:gd name="T8" fmla="*/ 4 w 29"/>
                  <a:gd name="T9" fmla="*/ 15 h 15"/>
                  <a:gd name="T10" fmla="*/ 0 w 29"/>
                  <a:gd name="T11" fmla="*/ 9 h 15"/>
                  <a:gd name="T12" fmla="*/ 9 w 29"/>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9" h="15">
                    <a:moveTo>
                      <a:pt x="9" y="0"/>
                    </a:moveTo>
                    <a:lnTo>
                      <a:pt x="29" y="0"/>
                    </a:lnTo>
                    <a:lnTo>
                      <a:pt x="29" y="4"/>
                    </a:lnTo>
                    <a:lnTo>
                      <a:pt x="11" y="15"/>
                    </a:lnTo>
                    <a:lnTo>
                      <a:pt x="4" y="15"/>
                    </a:lnTo>
                    <a:lnTo>
                      <a:pt x="0" y="9"/>
                    </a:lnTo>
                    <a:lnTo>
                      <a:pt x="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2" name="Freeform 165">
                <a:extLst>
                  <a:ext uri="{FF2B5EF4-FFF2-40B4-BE49-F238E27FC236}">
                    <a16:creationId xmlns:a16="http://schemas.microsoft.com/office/drawing/2014/main" id="{46DF4265-A63C-EB56-F8CA-A749A94AD1FC}"/>
                  </a:ext>
                </a:extLst>
              </p:cNvPr>
              <p:cNvSpPr>
                <a:spLocks/>
              </p:cNvSpPr>
              <p:nvPr/>
            </p:nvSpPr>
            <p:spPr bwMode="auto">
              <a:xfrm>
                <a:off x="2441577" y="2787928"/>
                <a:ext cx="155575" cy="95293"/>
              </a:xfrm>
              <a:custGeom>
                <a:avLst/>
                <a:gdLst>
                  <a:gd name="T0" fmla="*/ 17 w 98"/>
                  <a:gd name="T1" fmla="*/ 0 h 60"/>
                  <a:gd name="T2" fmla="*/ 27 w 98"/>
                  <a:gd name="T3" fmla="*/ 2 h 60"/>
                  <a:gd name="T4" fmla="*/ 30 w 98"/>
                  <a:gd name="T5" fmla="*/ 12 h 60"/>
                  <a:gd name="T6" fmla="*/ 38 w 98"/>
                  <a:gd name="T7" fmla="*/ 8 h 60"/>
                  <a:gd name="T8" fmla="*/ 46 w 98"/>
                  <a:gd name="T9" fmla="*/ 14 h 60"/>
                  <a:gd name="T10" fmla="*/ 61 w 98"/>
                  <a:gd name="T11" fmla="*/ 21 h 60"/>
                  <a:gd name="T12" fmla="*/ 77 w 98"/>
                  <a:gd name="T13" fmla="*/ 29 h 60"/>
                  <a:gd name="T14" fmla="*/ 77 w 98"/>
                  <a:gd name="T15" fmla="*/ 41 h 60"/>
                  <a:gd name="T16" fmla="*/ 86 w 98"/>
                  <a:gd name="T17" fmla="*/ 39 h 60"/>
                  <a:gd name="T18" fmla="*/ 98 w 98"/>
                  <a:gd name="T19" fmla="*/ 46 h 60"/>
                  <a:gd name="T20" fmla="*/ 86 w 98"/>
                  <a:gd name="T21" fmla="*/ 52 h 60"/>
                  <a:gd name="T22" fmla="*/ 63 w 98"/>
                  <a:gd name="T23" fmla="*/ 46 h 60"/>
                  <a:gd name="T24" fmla="*/ 55 w 98"/>
                  <a:gd name="T25" fmla="*/ 37 h 60"/>
                  <a:gd name="T26" fmla="*/ 42 w 98"/>
                  <a:gd name="T27" fmla="*/ 48 h 60"/>
                  <a:gd name="T28" fmla="*/ 21 w 98"/>
                  <a:gd name="T29" fmla="*/ 60 h 60"/>
                  <a:gd name="T30" fmla="*/ 17 w 98"/>
                  <a:gd name="T31" fmla="*/ 46 h 60"/>
                  <a:gd name="T32" fmla="*/ 0 w 98"/>
                  <a:gd name="T33" fmla="*/ 48 h 60"/>
                  <a:gd name="T34" fmla="*/ 9 w 98"/>
                  <a:gd name="T35" fmla="*/ 39 h 60"/>
                  <a:gd name="T36" fmla="*/ 11 w 98"/>
                  <a:gd name="T37" fmla="*/ 20 h 60"/>
                  <a:gd name="T38" fmla="*/ 17 w 98"/>
                  <a:gd name="T3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 h="60">
                    <a:moveTo>
                      <a:pt x="17" y="0"/>
                    </a:moveTo>
                    <a:lnTo>
                      <a:pt x="27" y="2"/>
                    </a:lnTo>
                    <a:lnTo>
                      <a:pt x="30" y="12"/>
                    </a:lnTo>
                    <a:lnTo>
                      <a:pt x="38" y="8"/>
                    </a:lnTo>
                    <a:lnTo>
                      <a:pt x="46" y="14"/>
                    </a:lnTo>
                    <a:lnTo>
                      <a:pt x="61" y="21"/>
                    </a:lnTo>
                    <a:lnTo>
                      <a:pt x="77" y="29"/>
                    </a:lnTo>
                    <a:lnTo>
                      <a:pt x="77" y="41"/>
                    </a:lnTo>
                    <a:lnTo>
                      <a:pt x="86" y="39"/>
                    </a:lnTo>
                    <a:lnTo>
                      <a:pt x="98" y="46"/>
                    </a:lnTo>
                    <a:lnTo>
                      <a:pt x="86" y="52"/>
                    </a:lnTo>
                    <a:lnTo>
                      <a:pt x="63" y="46"/>
                    </a:lnTo>
                    <a:lnTo>
                      <a:pt x="55" y="37"/>
                    </a:lnTo>
                    <a:lnTo>
                      <a:pt x="42" y="48"/>
                    </a:lnTo>
                    <a:lnTo>
                      <a:pt x="21" y="60"/>
                    </a:lnTo>
                    <a:lnTo>
                      <a:pt x="17" y="46"/>
                    </a:lnTo>
                    <a:lnTo>
                      <a:pt x="0" y="48"/>
                    </a:lnTo>
                    <a:lnTo>
                      <a:pt x="9" y="39"/>
                    </a:lnTo>
                    <a:lnTo>
                      <a:pt x="11" y="20"/>
                    </a:lnTo>
                    <a:lnTo>
                      <a:pt x="1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3" name="Freeform 169">
                <a:extLst>
                  <a:ext uri="{FF2B5EF4-FFF2-40B4-BE49-F238E27FC236}">
                    <a16:creationId xmlns:a16="http://schemas.microsoft.com/office/drawing/2014/main" id="{BF3AE49C-85AA-11B3-077F-4EB581929D92}"/>
                  </a:ext>
                </a:extLst>
              </p:cNvPr>
              <p:cNvSpPr>
                <a:spLocks/>
              </p:cNvSpPr>
              <p:nvPr/>
            </p:nvSpPr>
            <p:spPr bwMode="auto">
              <a:xfrm>
                <a:off x="2660651" y="2694222"/>
                <a:ext cx="46038" cy="46059"/>
              </a:xfrm>
              <a:custGeom>
                <a:avLst/>
                <a:gdLst>
                  <a:gd name="T0" fmla="*/ 17 w 29"/>
                  <a:gd name="T1" fmla="*/ 0 h 29"/>
                  <a:gd name="T2" fmla="*/ 29 w 29"/>
                  <a:gd name="T3" fmla="*/ 6 h 29"/>
                  <a:gd name="T4" fmla="*/ 29 w 29"/>
                  <a:gd name="T5" fmla="*/ 11 h 29"/>
                  <a:gd name="T6" fmla="*/ 29 w 29"/>
                  <a:gd name="T7" fmla="*/ 15 h 29"/>
                  <a:gd name="T8" fmla="*/ 27 w 29"/>
                  <a:gd name="T9" fmla="*/ 19 h 29"/>
                  <a:gd name="T10" fmla="*/ 17 w 29"/>
                  <a:gd name="T11" fmla="*/ 27 h 29"/>
                  <a:gd name="T12" fmla="*/ 4 w 29"/>
                  <a:gd name="T13" fmla="*/ 29 h 29"/>
                  <a:gd name="T14" fmla="*/ 0 w 29"/>
                  <a:gd name="T15" fmla="*/ 15 h 29"/>
                  <a:gd name="T16" fmla="*/ 4 w 29"/>
                  <a:gd name="T17" fmla="*/ 2 h 29"/>
                  <a:gd name="T18" fmla="*/ 17 w 29"/>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9">
                    <a:moveTo>
                      <a:pt x="17" y="0"/>
                    </a:moveTo>
                    <a:lnTo>
                      <a:pt x="29" y="6"/>
                    </a:lnTo>
                    <a:lnTo>
                      <a:pt x="29" y="11"/>
                    </a:lnTo>
                    <a:lnTo>
                      <a:pt x="29" y="15"/>
                    </a:lnTo>
                    <a:lnTo>
                      <a:pt x="27" y="19"/>
                    </a:lnTo>
                    <a:lnTo>
                      <a:pt x="17" y="27"/>
                    </a:lnTo>
                    <a:lnTo>
                      <a:pt x="4" y="29"/>
                    </a:lnTo>
                    <a:lnTo>
                      <a:pt x="0" y="15"/>
                    </a:lnTo>
                    <a:lnTo>
                      <a:pt x="4" y="2"/>
                    </a:lnTo>
                    <a:lnTo>
                      <a:pt x="1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4" name="Freeform 171">
                <a:extLst>
                  <a:ext uri="{FF2B5EF4-FFF2-40B4-BE49-F238E27FC236}">
                    <a16:creationId xmlns:a16="http://schemas.microsoft.com/office/drawing/2014/main" id="{58429F62-CB2F-43F2-97D5-3E63BF8069E5}"/>
                  </a:ext>
                </a:extLst>
              </p:cNvPr>
              <p:cNvSpPr>
                <a:spLocks/>
              </p:cNvSpPr>
              <p:nvPr/>
            </p:nvSpPr>
            <p:spPr bwMode="auto">
              <a:xfrm>
                <a:off x="2160589" y="2621164"/>
                <a:ext cx="92075" cy="53999"/>
              </a:xfrm>
              <a:custGeom>
                <a:avLst/>
                <a:gdLst>
                  <a:gd name="T0" fmla="*/ 21 w 58"/>
                  <a:gd name="T1" fmla="*/ 0 h 34"/>
                  <a:gd name="T2" fmla="*/ 37 w 58"/>
                  <a:gd name="T3" fmla="*/ 7 h 34"/>
                  <a:gd name="T4" fmla="*/ 44 w 58"/>
                  <a:gd name="T5" fmla="*/ 11 h 34"/>
                  <a:gd name="T6" fmla="*/ 50 w 58"/>
                  <a:gd name="T7" fmla="*/ 17 h 34"/>
                  <a:gd name="T8" fmla="*/ 58 w 58"/>
                  <a:gd name="T9" fmla="*/ 25 h 34"/>
                  <a:gd name="T10" fmla="*/ 50 w 58"/>
                  <a:gd name="T11" fmla="*/ 34 h 34"/>
                  <a:gd name="T12" fmla="*/ 31 w 58"/>
                  <a:gd name="T13" fmla="*/ 27 h 34"/>
                  <a:gd name="T14" fmla="*/ 19 w 58"/>
                  <a:gd name="T15" fmla="*/ 29 h 34"/>
                  <a:gd name="T16" fmla="*/ 0 w 58"/>
                  <a:gd name="T17" fmla="*/ 19 h 34"/>
                  <a:gd name="T18" fmla="*/ 12 w 58"/>
                  <a:gd name="T19" fmla="*/ 9 h 34"/>
                  <a:gd name="T20" fmla="*/ 21 w 58"/>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34">
                    <a:moveTo>
                      <a:pt x="21" y="0"/>
                    </a:moveTo>
                    <a:lnTo>
                      <a:pt x="37" y="7"/>
                    </a:lnTo>
                    <a:lnTo>
                      <a:pt x="44" y="11"/>
                    </a:lnTo>
                    <a:lnTo>
                      <a:pt x="50" y="17"/>
                    </a:lnTo>
                    <a:lnTo>
                      <a:pt x="58" y="25"/>
                    </a:lnTo>
                    <a:lnTo>
                      <a:pt x="50" y="34"/>
                    </a:lnTo>
                    <a:lnTo>
                      <a:pt x="31" y="27"/>
                    </a:lnTo>
                    <a:lnTo>
                      <a:pt x="19" y="29"/>
                    </a:lnTo>
                    <a:lnTo>
                      <a:pt x="0" y="19"/>
                    </a:lnTo>
                    <a:lnTo>
                      <a:pt x="12" y="9"/>
                    </a:lnTo>
                    <a:lnTo>
                      <a:pt x="2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5" name="Freeform 175">
                <a:extLst>
                  <a:ext uri="{FF2B5EF4-FFF2-40B4-BE49-F238E27FC236}">
                    <a16:creationId xmlns:a16="http://schemas.microsoft.com/office/drawing/2014/main" id="{EE22D847-69DC-55FF-1DEF-CCB6101928DC}"/>
                  </a:ext>
                </a:extLst>
              </p:cNvPr>
              <p:cNvSpPr>
                <a:spLocks/>
              </p:cNvSpPr>
              <p:nvPr/>
            </p:nvSpPr>
            <p:spPr bwMode="auto">
              <a:xfrm>
                <a:off x="649289" y="2548106"/>
                <a:ext cx="2952749" cy="3276493"/>
              </a:xfrm>
              <a:custGeom>
                <a:avLst/>
                <a:gdLst>
                  <a:gd name="T0" fmla="*/ 1221 w 1860"/>
                  <a:gd name="T1" fmla="*/ 1128 h 2063"/>
                  <a:gd name="T2" fmla="*/ 1173 w 1860"/>
                  <a:gd name="T3" fmla="*/ 1101 h 2063"/>
                  <a:gd name="T4" fmla="*/ 1138 w 1860"/>
                  <a:gd name="T5" fmla="*/ 1067 h 2063"/>
                  <a:gd name="T6" fmla="*/ 1081 w 1860"/>
                  <a:gd name="T7" fmla="*/ 1036 h 2063"/>
                  <a:gd name="T8" fmla="*/ 927 w 1860"/>
                  <a:gd name="T9" fmla="*/ 982 h 2063"/>
                  <a:gd name="T10" fmla="*/ 864 w 1860"/>
                  <a:gd name="T11" fmla="*/ 908 h 2063"/>
                  <a:gd name="T12" fmla="*/ 766 w 1860"/>
                  <a:gd name="T13" fmla="*/ 789 h 2063"/>
                  <a:gd name="T14" fmla="*/ 778 w 1860"/>
                  <a:gd name="T15" fmla="*/ 838 h 2063"/>
                  <a:gd name="T16" fmla="*/ 787 w 1860"/>
                  <a:gd name="T17" fmla="*/ 883 h 2063"/>
                  <a:gd name="T18" fmla="*/ 733 w 1860"/>
                  <a:gd name="T19" fmla="*/ 806 h 2063"/>
                  <a:gd name="T20" fmla="*/ 636 w 1860"/>
                  <a:gd name="T21" fmla="*/ 683 h 2063"/>
                  <a:gd name="T22" fmla="*/ 607 w 1860"/>
                  <a:gd name="T23" fmla="*/ 499 h 2063"/>
                  <a:gd name="T24" fmla="*/ 524 w 1860"/>
                  <a:gd name="T25" fmla="*/ 380 h 2063"/>
                  <a:gd name="T26" fmla="*/ 279 w 1860"/>
                  <a:gd name="T27" fmla="*/ 263 h 2063"/>
                  <a:gd name="T28" fmla="*/ 179 w 1860"/>
                  <a:gd name="T29" fmla="*/ 322 h 2063"/>
                  <a:gd name="T30" fmla="*/ 106 w 1860"/>
                  <a:gd name="T31" fmla="*/ 357 h 2063"/>
                  <a:gd name="T32" fmla="*/ 87 w 1860"/>
                  <a:gd name="T33" fmla="*/ 291 h 2063"/>
                  <a:gd name="T34" fmla="*/ 104 w 1860"/>
                  <a:gd name="T35" fmla="*/ 195 h 2063"/>
                  <a:gd name="T36" fmla="*/ 60 w 1860"/>
                  <a:gd name="T37" fmla="*/ 142 h 2063"/>
                  <a:gd name="T38" fmla="*/ 162 w 1860"/>
                  <a:gd name="T39" fmla="*/ 17 h 2063"/>
                  <a:gd name="T40" fmla="*/ 426 w 1860"/>
                  <a:gd name="T41" fmla="*/ 75 h 2063"/>
                  <a:gd name="T42" fmla="*/ 634 w 1860"/>
                  <a:gd name="T43" fmla="*/ 53 h 2063"/>
                  <a:gd name="T44" fmla="*/ 854 w 1860"/>
                  <a:gd name="T45" fmla="*/ 80 h 2063"/>
                  <a:gd name="T46" fmla="*/ 1029 w 1860"/>
                  <a:gd name="T47" fmla="*/ 73 h 2063"/>
                  <a:gd name="T48" fmla="*/ 1127 w 1860"/>
                  <a:gd name="T49" fmla="*/ 119 h 2063"/>
                  <a:gd name="T50" fmla="*/ 1129 w 1860"/>
                  <a:gd name="T51" fmla="*/ 163 h 2063"/>
                  <a:gd name="T52" fmla="*/ 1102 w 1860"/>
                  <a:gd name="T53" fmla="*/ 339 h 2063"/>
                  <a:gd name="T54" fmla="*/ 1253 w 1860"/>
                  <a:gd name="T55" fmla="*/ 374 h 2063"/>
                  <a:gd name="T56" fmla="*/ 1348 w 1860"/>
                  <a:gd name="T57" fmla="*/ 251 h 2063"/>
                  <a:gd name="T58" fmla="*/ 1536 w 1860"/>
                  <a:gd name="T59" fmla="*/ 378 h 2063"/>
                  <a:gd name="T60" fmla="*/ 1388 w 1860"/>
                  <a:gd name="T61" fmla="*/ 487 h 2063"/>
                  <a:gd name="T62" fmla="*/ 1511 w 1860"/>
                  <a:gd name="T63" fmla="*/ 543 h 2063"/>
                  <a:gd name="T64" fmla="*/ 1355 w 1860"/>
                  <a:gd name="T65" fmla="*/ 595 h 2063"/>
                  <a:gd name="T66" fmla="*/ 1340 w 1860"/>
                  <a:gd name="T67" fmla="*/ 627 h 2063"/>
                  <a:gd name="T68" fmla="*/ 1284 w 1860"/>
                  <a:gd name="T69" fmla="*/ 689 h 2063"/>
                  <a:gd name="T70" fmla="*/ 1253 w 1860"/>
                  <a:gd name="T71" fmla="*/ 739 h 2063"/>
                  <a:gd name="T72" fmla="*/ 1227 w 1860"/>
                  <a:gd name="T73" fmla="*/ 863 h 2063"/>
                  <a:gd name="T74" fmla="*/ 1148 w 1860"/>
                  <a:gd name="T75" fmla="*/ 798 h 2063"/>
                  <a:gd name="T76" fmla="*/ 1044 w 1860"/>
                  <a:gd name="T77" fmla="*/ 804 h 2063"/>
                  <a:gd name="T78" fmla="*/ 985 w 1860"/>
                  <a:gd name="T79" fmla="*/ 929 h 2063"/>
                  <a:gd name="T80" fmla="*/ 1094 w 1860"/>
                  <a:gd name="T81" fmla="*/ 931 h 2063"/>
                  <a:gd name="T82" fmla="*/ 1113 w 1860"/>
                  <a:gd name="T83" fmla="*/ 975 h 2063"/>
                  <a:gd name="T84" fmla="*/ 1123 w 1860"/>
                  <a:gd name="T85" fmla="*/ 1007 h 2063"/>
                  <a:gd name="T86" fmla="*/ 1181 w 1860"/>
                  <a:gd name="T87" fmla="*/ 1015 h 2063"/>
                  <a:gd name="T88" fmla="*/ 1177 w 1860"/>
                  <a:gd name="T89" fmla="*/ 1078 h 2063"/>
                  <a:gd name="T90" fmla="*/ 1248 w 1860"/>
                  <a:gd name="T91" fmla="*/ 1099 h 2063"/>
                  <a:gd name="T92" fmla="*/ 1344 w 1860"/>
                  <a:gd name="T93" fmla="*/ 1055 h 2063"/>
                  <a:gd name="T94" fmla="*/ 1363 w 1860"/>
                  <a:gd name="T95" fmla="*/ 1065 h 2063"/>
                  <a:gd name="T96" fmla="*/ 1474 w 1860"/>
                  <a:gd name="T97" fmla="*/ 1090 h 2063"/>
                  <a:gd name="T98" fmla="*/ 1591 w 1860"/>
                  <a:gd name="T99" fmla="*/ 1151 h 2063"/>
                  <a:gd name="T100" fmla="*/ 1693 w 1860"/>
                  <a:gd name="T101" fmla="*/ 1243 h 2063"/>
                  <a:gd name="T102" fmla="*/ 1846 w 1860"/>
                  <a:gd name="T103" fmla="*/ 1364 h 2063"/>
                  <a:gd name="T104" fmla="*/ 1743 w 1860"/>
                  <a:gd name="T105" fmla="*/ 1556 h 2063"/>
                  <a:gd name="T106" fmla="*/ 1601 w 1860"/>
                  <a:gd name="T107" fmla="*/ 1719 h 2063"/>
                  <a:gd name="T108" fmla="*/ 1490 w 1860"/>
                  <a:gd name="T109" fmla="*/ 1802 h 2063"/>
                  <a:gd name="T110" fmla="*/ 1434 w 1860"/>
                  <a:gd name="T111" fmla="*/ 1892 h 2063"/>
                  <a:gd name="T112" fmla="*/ 1376 w 1860"/>
                  <a:gd name="T113" fmla="*/ 2032 h 2063"/>
                  <a:gd name="T114" fmla="*/ 1301 w 1860"/>
                  <a:gd name="T115" fmla="*/ 1915 h 2063"/>
                  <a:gd name="T116" fmla="*/ 1348 w 1860"/>
                  <a:gd name="T117" fmla="*/ 1698 h 2063"/>
                  <a:gd name="T118" fmla="*/ 1278 w 1860"/>
                  <a:gd name="T119" fmla="*/ 1424 h 2063"/>
                  <a:gd name="T120" fmla="*/ 1223 w 1860"/>
                  <a:gd name="T121" fmla="*/ 1268 h 2063"/>
                  <a:gd name="T122" fmla="*/ 1263 w 1860"/>
                  <a:gd name="T123" fmla="*/ 1184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60" h="2063">
                    <a:moveTo>
                      <a:pt x="1257" y="1128"/>
                    </a:moveTo>
                    <a:lnTo>
                      <a:pt x="1253" y="1126"/>
                    </a:lnTo>
                    <a:lnTo>
                      <a:pt x="1250" y="1117"/>
                    </a:lnTo>
                    <a:lnTo>
                      <a:pt x="1253" y="1115"/>
                    </a:lnTo>
                    <a:lnTo>
                      <a:pt x="1250" y="1115"/>
                    </a:lnTo>
                    <a:lnTo>
                      <a:pt x="1246" y="1109"/>
                    </a:lnTo>
                    <a:lnTo>
                      <a:pt x="1240" y="1105"/>
                    </a:lnTo>
                    <a:lnTo>
                      <a:pt x="1234" y="1105"/>
                    </a:lnTo>
                    <a:lnTo>
                      <a:pt x="1232" y="1111"/>
                    </a:lnTo>
                    <a:lnTo>
                      <a:pt x="1227" y="1115"/>
                    </a:lnTo>
                    <a:lnTo>
                      <a:pt x="1223" y="1115"/>
                    </a:lnTo>
                    <a:lnTo>
                      <a:pt x="1221" y="1117"/>
                    </a:lnTo>
                    <a:lnTo>
                      <a:pt x="1229" y="1126"/>
                    </a:lnTo>
                    <a:lnTo>
                      <a:pt x="1225" y="1128"/>
                    </a:lnTo>
                    <a:lnTo>
                      <a:pt x="1221" y="1128"/>
                    </a:lnTo>
                    <a:lnTo>
                      <a:pt x="1215" y="1128"/>
                    </a:lnTo>
                    <a:lnTo>
                      <a:pt x="1213" y="1121"/>
                    </a:lnTo>
                    <a:lnTo>
                      <a:pt x="1211" y="1124"/>
                    </a:lnTo>
                    <a:lnTo>
                      <a:pt x="1206" y="1122"/>
                    </a:lnTo>
                    <a:lnTo>
                      <a:pt x="1206" y="1117"/>
                    </a:lnTo>
                    <a:lnTo>
                      <a:pt x="1198" y="1115"/>
                    </a:lnTo>
                    <a:lnTo>
                      <a:pt x="1194" y="1115"/>
                    </a:lnTo>
                    <a:lnTo>
                      <a:pt x="1188" y="1115"/>
                    </a:lnTo>
                    <a:lnTo>
                      <a:pt x="1188" y="1117"/>
                    </a:lnTo>
                    <a:lnTo>
                      <a:pt x="1186" y="1115"/>
                    </a:lnTo>
                    <a:lnTo>
                      <a:pt x="1179" y="1113"/>
                    </a:lnTo>
                    <a:lnTo>
                      <a:pt x="1177" y="1109"/>
                    </a:lnTo>
                    <a:lnTo>
                      <a:pt x="1177" y="1107"/>
                    </a:lnTo>
                    <a:lnTo>
                      <a:pt x="1177" y="1105"/>
                    </a:lnTo>
                    <a:lnTo>
                      <a:pt x="1173" y="1101"/>
                    </a:lnTo>
                    <a:lnTo>
                      <a:pt x="1167" y="1098"/>
                    </a:lnTo>
                    <a:lnTo>
                      <a:pt x="1163" y="1096"/>
                    </a:lnTo>
                    <a:lnTo>
                      <a:pt x="1163" y="1092"/>
                    </a:lnTo>
                    <a:lnTo>
                      <a:pt x="1159" y="1088"/>
                    </a:lnTo>
                    <a:lnTo>
                      <a:pt x="1159" y="1094"/>
                    </a:lnTo>
                    <a:lnTo>
                      <a:pt x="1156" y="1098"/>
                    </a:lnTo>
                    <a:lnTo>
                      <a:pt x="1154" y="1092"/>
                    </a:lnTo>
                    <a:lnTo>
                      <a:pt x="1148" y="1092"/>
                    </a:lnTo>
                    <a:lnTo>
                      <a:pt x="1148" y="1088"/>
                    </a:lnTo>
                    <a:lnTo>
                      <a:pt x="1148" y="1084"/>
                    </a:lnTo>
                    <a:lnTo>
                      <a:pt x="1148" y="1080"/>
                    </a:lnTo>
                    <a:lnTo>
                      <a:pt x="1144" y="1078"/>
                    </a:lnTo>
                    <a:lnTo>
                      <a:pt x="1148" y="1076"/>
                    </a:lnTo>
                    <a:lnTo>
                      <a:pt x="1144" y="1071"/>
                    </a:lnTo>
                    <a:lnTo>
                      <a:pt x="1138" y="1067"/>
                    </a:lnTo>
                    <a:lnTo>
                      <a:pt x="1135" y="1061"/>
                    </a:lnTo>
                    <a:lnTo>
                      <a:pt x="1129" y="1055"/>
                    </a:lnTo>
                    <a:lnTo>
                      <a:pt x="1121" y="1050"/>
                    </a:lnTo>
                    <a:lnTo>
                      <a:pt x="1123" y="1048"/>
                    </a:lnTo>
                    <a:lnTo>
                      <a:pt x="1125" y="1050"/>
                    </a:lnTo>
                    <a:lnTo>
                      <a:pt x="1127" y="1050"/>
                    </a:lnTo>
                    <a:lnTo>
                      <a:pt x="1125" y="1044"/>
                    </a:lnTo>
                    <a:lnTo>
                      <a:pt x="1119" y="1042"/>
                    </a:lnTo>
                    <a:lnTo>
                      <a:pt x="1117" y="1046"/>
                    </a:lnTo>
                    <a:lnTo>
                      <a:pt x="1110" y="1046"/>
                    </a:lnTo>
                    <a:lnTo>
                      <a:pt x="1104" y="1046"/>
                    </a:lnTo>
                    <a:lnTo>
                      <a:pt x="1100" y="1042"/>
                    </a:lnTo>
                    <a:lnTo>
                      <a:pt x="1090" y="1040"/>
                    </a:lnTo>
                    <a:lnTo>
                      <a:pt x="1087" y="1038"/>
                    </a:lnTo>
                    <a:lnTo>
                      <a:pt x="1081" y="1036"/>
                    </a:lnTo>
                    <a:lnTo>
                      <a:pt x="1071" y="1036"/>
                    </a:lnTo>
                    <a:lnTo>
                      <a:pt x="1065" y="1032"/>
                    </a:lnTo>
                    <a:lnTo>
                      <a:pt x="1058" y="1026"/>
                    </a:lnTo>
                    <a:lnTo>
                      <a:pt x="1042" y="1011"/>
                    </a:lnTo>
                    <a:lnTo>
                      <a:pt x="1035" y="1007"/>
                    </a:lnTo>
                    <a:lnTo>
                      <a:pt x="1025" y="1003"/>
                    </a:lnTo>
                    <a:lnTo>
                      <a:pt x="1016" y="1003"/>
                    </a:lnTo>
                    <a:lnTo>
                      <a:pt x="1004" y="1009"/>
                    </a:lnTo>
                    <a:lnTo>
                      <a:pt x="996" y="1011"/>
                    </a:lnTo>
                    <a:lnTo>
                      <a:pt x="987" y="1007"/>
                    </a:lnTo>
                    <a:lnTo>
                      <a:pt x="977" y="1003"/>
                    </a:lnTo>
                    <a:lnTo>
                      <a:pt x="964" y="998"/>
                    </a:lnTo>
                    <a:lnTo>
                      <a:pt x="954" y="996"/>
                    </a:lnTo>
                    <a:lnTo>
                      <a:pt x="939" y="988"/>
                    </a:lnTo>
                    <a:lnTo>
                      <a:pt x="927" y="982"/>
                    </a:lnTo>
                    <a:lnTo>
                      <a:pt x="922" y="979"/>
                    </a:lnTo>
                    <a:lnTo>
                      <a:pt x="916" y="977"/>
                    </a:lnTo>
                    <a:lnTo>
                      <a:pt x="900" y="973"/>
                    </a:lnTo>
                    <a:lnTo>
                      <a:pt x="895" y="967"/>
                    </a:lnTo>
                    <a:lnTo>
                      <a:pt x="881" y="959"/>
                    </a:lnTo>
                    <a:lnTo>
                      <a:pt x="874" y="948"/>
                    </a:lnTo>
                    <a:lnTo>
                      <a:pt x="870" y="942"/>
                    </a:lnTo>
                    <a:lnTo>
                      <a:pt x="875" y="940"/>
                    </a:lnTo>
                    <a:lnTo>
                      <a:pt x="874" y="936"/>
                    </a:lnTo>
                    <a:lnTo>
                      <a:pt x="877" y="934"/>
                    </a:lnTo>
                    <a:lnTo>
                      <a:pt x="877" y="931"/>
                    </a:lnTo>
                    <a:lnTo>
                      <a:pt x="877" y="927"/>
                    </a:lnTo>
                    <a:lnTo>
                      <a:pt x="872" y="923"/>
                    </a:lnTo>
                    <a:lnTo>
                      <a:pt x="870" y="915"/>
                    </a:lnTo>
                    <a:lnTo>
                      <a:pt x="864" y="908"/>
                    </a:lnTo>
                    <a:lnTo>
                      <a:pt x="854" y="894"/>
                    </a:lnTo>
                    <a:lnTo>
                      <a:pt x="839" y="883"/>
                    </a:lnTo>
                    <a:lnTo>
                      <a:pt x="833" y="873"/>
                    </a:lnTo>
                    <a:lnTo>
                      <a:pt x="820" y="867"/>
                    </a:lnTo>
                    <a:lnTo>
                      <a:pt x="818" y="863"/>
                    </a:lnTo>
                    <a:lnTo>
                      <a:pt x="820" y="854"/>
                    </a:lnTo>
                    <a:lnTo>
                      <a:pt x="814" y="850"/>
                    </a:lnTo>
                    <a:lnTo>
                      <a:pt x="804" y="842"/>
                    </a:lnTo>
                    <a:lnTo>
                      <a:pt x="801" y="833"/>
                    </a:lnTo>
                    <a:lnTo>
                      <a:pt x="793" y="831"/>
                    </a:lnTo>
                    <a:lnTo>
                      <a:pt x="787" y="823"/>
                    </a:lnTo>
                    <a:lnTo>
                      <a:pt x="780" y="817"/>
                    </a:lnTo>
                    <a:lnTo>
                      <a:pt x="778" y="812"/>
                    </a:lnTo>
                    <a:lnTo>
                      <a:pt x="772" y="800"/>
                    </a:lnTo>
                    <a:lnTo>
                      <a:pt x="766" y="789"/>
                    </a:lnTo>
                    <a:lnTo>
                      <a:pt x="766" y="781"/>
                    </a:lnTo>
                    <a:lnTo>
                      <a:pt x="757" y="777"/>
                    </a:lnTo>
                    <a:lnTo>
                      <a:pt x="751" y="777"/>
                    </a:lnTo>
                    <a:lnTo>
                      <a:pt x="743" y="773"/>
                    </a:lnTo>
                    <a:lnTo>
                      <a:pt x="741" y="779"/>
                    </a:lnTo>
                    <a:lnTo>
                      <a:pt x="743" y="787"/>
                    </a:lnTo>
                    <a:lnTo>
                      <a:pt x="745" y="798"/>
                    </a:lnTo>
                    <a:lnTo>
                      <a:pt x="751" y="804"/>
                    </a:lnTo>
                    <a:lnTo>
                      <a:pt x="760" y="815"/>
                    </a:lnTo>
                    <a:lnTo>
                      <a:pt x="762" y="819"/>
                    </a:lnTo>
                    <a:lnTo>
                      <a:pt x="764" y="819"/>
                    </a:lnTo>
                    <a:lnTo>
                      <a:pt x="766" y="825"/>
                    </a:lnTo>
                    <a:lnTo>
                      <a:pt x="770" y="823"/>
                    </a:lnTo>
                    <a:lnTo>
                      <a:pt x="772" y="833"/>
                    </a:lnTo>
                    <a:lnTo>
                      <a:pt x="778" y="838"/>
                    </a:lnTo>
                    <a:lnTo>
                      <a:pt x="780" y="842"/>
                    </a:lnTo>
                    <a:lnTo>
                      <a:pt x="787" y="850"/>
                    </a:lnTo>
                    <a:lnTo>
                      <a:pt x="793" y="865"/>
                    </a:lnTo>
                    <a:lnTo>
                      <a:pt x="797" y="869"/>
                    </a:lnTo>
                    <a:lnTo>
                      <a:pt x="799" y="879"/>
                    </a:lnTo>
                    <a:lnTo>
                      <a:pt x="801" y="884"/>
                    </a:lnTo>
                    <a:lnTo>
                      <a:pt x="808" y="886"/>
                    </a:lnTo>
                    <a:lnTo>
                      <a:pt x="814" y="894"/>
                    </a:lnTo>
                    <a:lnTo>
                      <a:pt x="818" y="898"/>
                    </a:lnTo>
                    <a:lnTo>
                      <a:pt x="818" y="902"/>
                    </a:lnTo>
                    <a:lnTo>
                      <a:pt x="812" y="908"/>
                    </a:lnTo>
                    <a:lnTo>
                      <a:pt x="810" y="908"/>
                    </a:lnTo>
                    <a:lnTo>
                      <a:pt x="806" y="898"/>
                    </a:lnTo>
                    <a:lnTo>
                      <a:pt x="797" y="890"/>
                    </a:lnTo>
                    <a:lnTo>
                      <a:pt x="787" y="883"/>
                    </a:lnTo>
                    <a:lnTo>
                      <a:pt x="780" y="879"/>
                    </a:lnTo>
                    <a:lnTo>
                      <a:pt x="780" y="869"/>
                    </a:lnTo>
                    <a:lnTo>
                      <a:pt x="778" y="860"/>
                    </a:lnTo>
                    <a:lnTo>
                      <a:pt x="772" y="856"/>
                    </a:lnTo>
                    <a:lnTo>
                      <a:pt x="760" y="848"/>
                    </a:lnTo>
                    <a:lnTo>
                      <a:pt x="760" y="850"/>
                    </a:lnTo>
                    <a:lnTo>
                      <a:pt x="757" y="846"/>
                    </a:lnTo>
                    <a:lnTo>
                      <a:pt x="749" y="842"/>
                    </a:lnTo>
                    <a:lnTo>
                      <a:pt x="739" y="835"/>
                    </a:lnTo>
                    <a:lnTo>
                      <a:pt x="741" y="833"/>
                    </a:lnTo>
                    <a:lnTo>
                      <a:pt x="747" y="835"/>
                    </a:lnTo>
                    <a:lnTo>
                      <a:pt x="751" y="829"/>
                    </a:lnTo>
                    <a:lnTo>
                      <a:pt x="753" y="821"/>
                    </a:lnTo>
                    <a:lnTo>
                      <a:pt x="741" y="812"/>
                    </a:lnTo>
                    <a:lnTo>
                      <a:pt x="733" y="806"/>
                    </a:lnTo>
                    <a:lnTo>
                      <a:pt x="728" y="798"/>
                    </a:lnTo>
                    <a:lnTo>
                      <a:pt x="722" y="789"/>
                    </a:lnTo>
                    <a:lnTo>
                      <a:pt x="716" y="775"/>
                    </a:lnTo>
                    <a:lnTo>
                      <a:pt x="712" y="762"/>
                    </a:lnTo>
                    <a:lnTo>
                      <a:pt x="709" y="754"/>
                    </a:lnTo>
                    <a:lnTo>
                      <a:pt x="699" y="744"/>
                    </a:lnTo>
                    <a:lnTo>
                      <a:pt x="693" y="742"/>
                    </a:lnTo>
                    <a:lnTo>
                      <a:pt x="691" y="739"/>
                    </a:lnTo>
                    <a:lnTo>
                      <a:pt x="684" y="739"/>
                    </a:lnTo>
                    <a:lnTo>
                      <a:pt x="680" y="733"/>
                    </a:lnTo>
                    <a:lnTo>
                      <a:pt x="666" y="731"/>
                    </a:lnTo>
                    <a:lnTo>
                      <a:pt x="662" y="729"/>
                    </a:lnTo>
                    <a:lnTo>
                      <a:pt x="661" y="719"/>
                    </a:lnTo>
                    <a:lnTo>
                      <a:pt x="647" y="704"/>
                    </a:lnTo>
                    <a:lnTo>
                      <a:pt x="636" y="683"/>
                    </a:lnTo>
                    <a:lnTo>
                      <a:pt x="636" y="677"/>
                    </a:lnTo>
                    <a:lnTo>
                      <a:pt x="630" y="673"/>
                    </a:lnTo>
                    <a:lnTo>
                      <a:pt x="618" y="660"/>
                    </a:lnTo>
                    <a:lnTo>
                      <a:pt x="616" y="646"/>
                    </a:lnTo>
                    <a:lnTo>
                      <a:pt x="609" y="637"/>
                    </a:lnTo>
                    <a:lnTo>
                      <a:pt x="613" y="623"/>
                    </a:lnTo>
                    <a:lnTo>
                      <a:pt x="613" y="610"/>
                    </a:lnTo>
                    <a:lnTo>
                      <a:pt x="607" y="595"/>
                    </a:lnTo>
                    <a:lnTo>
                      <a:pt x="613" y="581"/>
                    </a:lnTo>
                    <a:lnTo>
                      <a:pt x="616" y="564"/>
                    </a:lnTo>
                    <a:lnTo>
                      <a:pt x="616" y="549"/>
                    </a:lnTo>
                    <a:lnTo>
                      <a:pt x="615" y="526"/>
                    </a:lnTo>
                    <a:lnTo>
                      <a:pt x="609" y="510"/>
                    </a:lnTo>
                    <a:lnTo>
                      <a:pt x="607" y="503"/>
                    </a:lnTo>
                    <a:lnTo>
                      <a:pt x="607" y="499"/>
                    </a:lnTo>
                    <a:lnTo>
                      <a:pt x="628" y="506"/>
                    </a:lnTo>
                    <a:lnTo>
                      <a:pt x="634" y="522"/>
                    </a:lnTo>
                    <a:lnTo>
                      <a:pt x="638" y="518"/>
                    </a:lnTo>
                    <a:lnTo>
                      <a:pt x="636" y="503"/>
                    </a:lnTo>
                    <a:lnTo>
                      <a:pt x="632" y="489"/>
                    </a:lnTo>
                    <a:lnTo>
                      <a:pt x="630" y="487"/>
                    </a:lnTo>
                    <a:lnTo>
                      <a:pt x="603" y="472"/>
                    </a:lnTo>
                    <a:lnTo>
                      <a:pt x="591" y="462"/>
                    </a:lnTo>
                    <a:lnTo>
                      <a:pt x="568" y="455"/>
                    </a:lnTo>
                    <a:lnTo>
                      <a:pt x="559" y="439"/>
                    </a:lnTo>
                    <a:lnTo>
                      <a:pt x="563" y="428"/>
                    </a:lnTo>
                    <a:lnTo>
                      <a:pt x="544" y="418"/>
                    </a:lnTo>
                    <a:lnTo>
                      <a:pt x="542" y="405"/>
                    </a:lnTo>
                    <a:lnTo>
                      <a:pt x="524" y="389"/>
                    </a:lnTo>
                    <a:lnTo>
                      <a:pt x="524" y="380"/>
                    </a:lnTo>
                    <a:lnTo>
                      <a:pt x="517" y="374"/>
                    </a:lnTo>
                    <a:lnTo>
                      <a:pt x="503" y="368"/>
                    </a:lnTo>
                    <a:lnTo>
                      <a:pt x="501" y="349"/>
                    </a:lnTo>
                    <a:lnTo>
                      <a:pt x="482" y="334"/>
                    </a:lnTo>
                    <a:lnTo>
                      <a:pt x="474" y="314"/>
                    </a:lnTo>
                    <a:lnTo>
                      <a:pt x="463" y="313"/>
                    </a:lnTo>
                    <a:lnTo>
                      <a:pt x="440" y="313"/>
                    </a:lnTo>
                    <a:lnTo>
                      <a:pt x="425" y="307"/>
                    </a:lnTo>
                    <a:lnTo>
                      <a:pt x="396" y="286"/>
                    </a:lnTo>
                    <a:lnTo>
                      <a:pt x="382" y="282"/>
                    </a:lnTo>
                    <a:lnTo>
                      <a:pt x="357" y="274"/>
                    </a:lnTo>
                    <a:lnTo>
                      <a:pt x="338" y="276"/>
                    </a:lnTo>
                    <a:lnTo>
                      <a:pt x="309" y="266"/>
                    </a:lnTo>
                    <a:lnTo>
                      <a:pt x="294" y="259"/>
                    </a:lnTo>
                    <a:lnTo>
                      <a:pt x="279" y="263"/>
                    </a:lnTo>
                    <a:lnTo>
                      <a:pt x="283" y="276"/>
                    </a:lnTo>
                    <a:lnTo>
                      <a:pt x="273" y="278"/>
                    </a:lnTo>
                    <a:lnTo>
                      <a:pt x="258" y="282"/>
                    </a:lnTo>
                    <a:lnTo>
                      <a:pt x="244" y="290"/>
                    </a:lnTo>
                    <a:lnTo>
                      <a:pt x="229" y="293"/>
                    </a:lnTo>
                    <a:lnTo>
                      <a:pt x="229" y="282"/>
                    </a:lnTo>
                    <a:lnTo>
                      <a:pt x="235" y="263"/>
                    </a:lnTo>
                    <a:lnTo>
                      <a:pt x="248" y="255"/>
                    </a:lnTo>
                    <a:lnTo>
                      <a:pt x="244" y="249"/>
                    </a:lnTo>
                    <a:lnTo>
                      <a:pt x="227" y="263"/>
                    </a:lnTo>
                    <a:lnTo>
                      <a:pt x="219" y="274"/>
                    </a:lnTo>
                    <a:lnTo>
                      <a:pt x="198" y="290"/>
                    </a:lnTo>
                    <a:lnTo>
                      <a:pt x="208" y="301"/>
                    </a:lnTo>
                    <a:lnTo>
                      <a:pt x="194" y="313"/>
                    </a:lnTo>
                    <a:lnTo>
                      <a:pt x="179" y="322"/>
                    </a:lnTo>
                    <a:lnTo>
                      <a:pt x="166" y="328"/>
                    </a:lnTo>
                    <a:lnTo>
                      <a:pt x="162" y="338"/>
                    </a:lnTo>
                    <a:lnTo>
                      <a:pt x="141" y="349"/>
                    </a:lnTo>
                    <a:lnTo>
                      <a:pt x="137" y="357"/>
                    </a:lnTo>
                    <a:lnTo>
                      <a:pt x="119" y="366"/>
                    </a:lnTo>
                    <a:lnTo>
                      <a:pt x="112" y="364"/>
                    </a:lnTo>
                    <a:lnTo>
                      <a:pt x="96" y="368"/>
                    </a:lnTo>
                    <a:lnTo>
                      <a:pt x="83" y="376"/>
                    </a:lnTo>
                    <a:lnTo>
                      <a:pt x="71" y="382"/>
                    </a:lnTo>
                    <a:lnTo>
                      <a:pt x="48" y="387"/>
                    </a:lnTo>
                    <a:lnTo>
                      <a:pt x="45" y="385"/>
                    </a:lnTo>
                    <a:lnTo>
                      <a:pt x="58" y="376"/>
                    </a:lnTo>
                    <a:lnTo>
                      <a:pt x="75" y="370"/>
                    </a:lnTo>
                    <a:lnTo>
                      <a:pt x="89" y="359"/>
                    </a:lnTo>
                    <a:lnTo>
                      <a:pt x="106" y="357"/>
                    </a:lnTo>
                    <a:lnTo>
                      <a:pt x="114" y="349"/>
                    </a:lnTo>
                    <a:lnTo>
                      <a:pt x="133" y="338"/>
                    </a:lnTo>
                    <a:lnTo>
                      <a:pt x="137" y="334"/>
                    </a:lnTo>
                    <a:lnTo>
                      <a:pt x="146" y="326"/>
                    </a:lnTo>
                    <a:lnTo>
                      <a:pt x="148" y="311"/>
                    </a:lnTo>
                    <a:lnTo>
                      <a:pt x="156" y="299"/>
                    </a:lnTo>
                    <a:lnTo>
                      <a:pt x="139" y="305"/>
                    </a:lnTo>
                    <a:lnTo>
                      <a:pt x="135" y="301"/>
                    </a:lnTo>
                    <a:lnTo>
                      <a:pt x="127" y="309"/>
                    </a:lnTo>
                    <a:lnTo>
                      <a:pt x="118" y="299"/>
                    </a:lnTo>
                    <a:lnTo>
                      <a:pt x="114" y="305"/>
                    </a:lnTo>
                    <a:lnTo>
                      <a:pt x="110" y="295"/>
                    </a:lnTo>
                    <a:lnTo>
                      <a:pt x="96" y="303"/>
                    </a:lnTo>
                    <a:lnTo>
                      <a:pt x="87" y="303"/>
                    </a:lnTo>
                    <a:lnTo>
                      <a:pt x="87" y="291"/>
                    </a:lnTo>
                    <a:lnTo>
                      <a:pt x="87" y="284"/>
                    </a:lnTo>
                    <a:lnTo>
                      <a:pt x="79" y="276"/>
                    </a:lnTo>
                    <a:lnTo>
                      <a:pt x="60" y="280"/>
                    </a:lnTo>
                    <a:lnTo>
                      <a:pt x="48" y="270"/>
                    </a:lnTo>
                    <a:lnTo>
                      <a:pt x="39" y="265"/>
                    </a:lnTo>
                    <a:lnTo>
                      <a:pt x="39" y="253"/>
                    </a:lnTo>
                    <a:lnTo>
                      <a:pt x="29" y="245"/>
                    </a:lnTo>
                    <a:lnTo>
                      <a:pt x="35" y="232"/>
                    </a:lnTo>
                    <a:lnTo>
                      <a:pt x="47" y="220"/>
                    </a:lnTo>
                    <a:lnTo>
                      <a:pt x="50" y="209"/>
                    </a:lnTo>
                    <a:lnTo>
                      <a:pt x="60" y="207"/>
                    </a:lnTo>
                    <a:lnTo>
                      <a:pt x="71" y="211"/>
                    </a:lnTo>
                    <a:lnTo>
                      <a:pt x="83" y="199"/>
                    </a:lnTo>
                    <a:lnTo>
                      <a:pt x="93" y="201"/>
                    </a:lnTo>
                    <a:lnTo>
                      <a:pt x="104" y="195"/>
                    </a:lnTo>
                    <a:lnTo>
                      <a:pt x="100" y="184"/>
                    </a:lnTo>
                    <a:lnTo>
                      <a:pt x="93" y="182"/>
                    </a:lnTo>
                    <a:lnTo>
                      <a:pt x="104" y="172"/>
                    </a:lnTo>
                    <a:lnTo>
                      <a:pt x="95" y="172"/>
                    </a:lnTo>
                    <a:lnTo>
                      <a:pt x="79" y="178"/>
                    </a:lnTo>
                    <a:lnTo>
                      <a:pt x="77" y="182"/>
                    </a:lnTo>
                    <a:lnTo>
                      <a:pt x="64" y="178"/>
                    </a:lnTo>
                    <a:lnTo>
                      <a:pt x="45" y="180"/>
                    </a:lnTo>
                    <a:lnTo>
                      <a:pt x="24" y="174"/>
                    </a:lnTo>
                    <a:lnTo>
                      <a:pt x="20" y="167"/>
                    </a:lnTo>
                    <a:lnTo>
                      <a:pt x="0" y="153"/>
                    </a:lnTo>
                    <a:lnTo>
                      <a:pt x="20" y="142"/>
                    </a:lnTo>
                    <a:lnTo>
                      <a:pt x="50" y="132"/>
                    </a:lnTo>
                    <a:lnTo>
                      <a:pt x="62" y="132"/>
                    </a:lnTo>
                    <a:lnTo>
                      <a:pt x="60" y="142"/>
                    </a:lnTo>
                    <a:lnTo>
                      <a:pt x="91" y="142"/>
                    </a:lnTo>
                    <a:lnTo>
                      <a:pt x="79" y="128"/>
                    </a:lnTo>
                    <a:lnTo>
                      <a:pt x="62" y="121"/>
                    </a:lnTo>
                    <a:lnTo>
                      <a:pt x="52" y="107"/>
                    </a:lnTo>
                    <a:lnTo>
                      <a:pt x="39" y="98"/>
                    </a:lnTo>
                    <a:lnTo>
                      <a:pt x="20" y="90"/>
                    </a:lnTo>
                    <a:lnTo>
                      <a:pt x="27" y="76"/>
                    </a:lnTo>
                    <a:lnTo>
                      <a:pt x="52" y="76"/>
                    </a:lnTo>
                    <a:lnTo>
                      <a:pt x="70" y="65"/>
                    </a:lnTo>
                    <a:lnTo>
                      <a:pt x="73" y="53"/>
                    </a:lnTo>
                    <a:lnTo>
                      <a:pt x="87" y="40"/>
                    </a:lnTo>
                    <a:lnTo>
                      <a:pt x="100" y="38"/>
                    </a:lnTo>
                    <a:lnTo>
                      <a:pt x="127" y="27"/>
                    </a:lnTo>
                    <a:lnTo>
                      <a:pt x="141" y="29"/>
                    </a:lnTo>
                    <a:lnTo>
                      <a:pt x="162" y="17"/>
                    </a:lnTo>
                    <a:lnTo>
                      <a:pt x="183" y="21"/>
                    </a:lnTo>
                    <a:lnTo>
                      <a:pt x="192" y="32"/>
                    </a:lnTo>
                    <a:lnTo>
                      <a:pt x="200" y="27"/>
                    </a:lnTo>
                    <a:lnTo>
                      <a:pt x="223" y="29"/>
                    </a:lnTo>
                    <a:lnTo>
                      <a:pt x="221" y="34"/>
                    </a:lnTo>
                    <a:lnTo>
                      <a:pt x="242" y="38"/>
                    </a:lnTo>
                    <a:lnTo>
                      <a:pt x="258" y="36"/>
                    </a:lnTo>
                    <a:lnTo>
                      <a:pt x="286" y="44"/>
                    </a:lnTo>
                    <a:lnTo>
                      <a:pt x="313" y="46"/>
                    </a:lnTo>
                    <a:lnTo>
                      <a:pt x="325" y="50"/>
                    </a:lnTo>
                    <a:lnTo>
                      <a:pt x="344" y="46"/>
                    </a:lnTo>
                    <a:lnTo>
                      <a:pt x="363" y="53"/>
                    </a:lnTo>
                    <a:lnTo>
                      <a:pt x="378" y="55"/>
                    </a:lnTo>
                    <a:lnTo>
                      <a:pt x="405" y="63"/>
                    </a:lnTo>
                    <a:lnTo>
                      <a:pt x="426" y="75"/>
                    </a:lnTo>
                    <a:lnTo>
                      <a:pt x="442" y="76"/>
                    </a:lnTo>
                    <a:lnTo>
                      <a:pt x="453" y="65"/>
                    </a:lnTo>
                    <a:lnTo>
                      <a:pt x="471" y="59"/>
                    </a:lnTo>
                    <a:lnTo>
                      <a:pt x="490" y="61"/>
                    </a:lnTo>
                    <a:lnTo>
                      <a:pt x="513" y="52"/>
                    </a:lnTo>
                    <a:lnTo>
                      <a:pt x="534" y="44"/>
                    </a:lnTo>
                    <a:lnTo>
                      <a:pt x="544" y="55"/>
                    </a:lnTo>
                    <a:lnTo>
                      <a:pt x="553" y="50"/>
                    </a:lnTo>
                    <a:lnTo>
                      <a:pt x="557" y="38"/>
                    </a:lnTo>
                    <a:lnTo>
                      <a:pt x="568" y="38"/>
                    </a:lnTo>
                    <a:lnTo>
                      <a:pt x="591" y="63"/>
                    </a:lnTo>
                    <a:lnTo>
                      <a:pt x="609" y="46"/>
                    </a:lnTo>
                    <a:lnTo>
                      <a:pt x="611" y="65"/>
                    </a:lnTo>
                    <a:lnTo>
                      <a:pt x="628" y="59"/>
                    </a:lnTo>
                    <a:lnTo>
                      <a:pt x="634" y="53"/>
                    </a:lnTo>
                    <a:lnTo>
                      <a:pt x="651" y="55"/>
                    </a:lnTo>
                    <a:lnTo>
                      <a:pt x="672" y="65"/>
                    </a:lnTo>
                    <a:lnTo>
                      <a:pt x="705" y="75"/>
                    </a:lnTo>
                    <a:lnTo>
                      <a:pt x="722" y="78"/>
                    </a:lnTo>
                    <a:lnTo>
                      <a:pt x="737" y="76"/>
                    </a:lnTo>
                    <a:lnTo>
                      <a:pt x="757" y="88"/>
                    </a:lnTo>
                    <a:lnTo>
                      <a:pt x="737" y="101"/>
                    </a:lnTo>
                    <a:lnTo>
                      <a:pt x="760" y="105"/>
                    </a:lnTo>
                    <a:lnTo>
                      <a:pt x="799" y="103"/>
                    </a:lnTo>
                    <a:lnTo>
                      <a:pt x="812" y="98"/>
                    </a:lnTo>
                    <a:lnTo>
                      <a:pt x="826" y="113"/>
                    </a:lnTo>
                    <a:lnTo>
                      <a:pt x="841" y="101"/>
                    </a:lnTo>
                    <a:lnTo>
                      <a:pt x="826" y="92"/>
                    </a:lnTo>
                    <a:lnTo>
                      <a:pt x="835" y="82"/>
                    </a:lnTo>
                    <a:lnTo>
                      <a:pt x="854" y="80"/>
                    </a:lnTo>
                    <a:lnTo>
                      <a:pt x="864" y="80"/>
                    </a:lnTo>
                    <a:lnTo>
                      <a:pt x="875" y="84"/>
                    </a:lnTo>
                    <a:lnTo>
                      <a:pt x="889" y="98"/>
                    </a:lnTo>
                    <a:lnTo>
                      <a:pt x="904" y="96"/>
                    </a:lnTo>
                    <a:lnTo>
                      <a:pt x="929" y="105"/>
                    </a:lnTo>
                    <a:lnTo>
                      <a:pt x="950" y="103"/>
                    </a:lnTo>
                    <a:lnTo>
                      <a:pt x="970" y="103"/>
                    </a:lnTo>
                    <a:lnTo>
                      <a:pt x="968" y="88"/>
                    </a:lnTo>
                    <a:lnTo>
                      <a:pt x="983" y="84"/>
                    </a:lnTo>
                    <a:lnTo>
                      <a:pt x="1004" y="94"/>
                    </a:lnTo>
                    <a:lnTo>
                      <a:pt x="1004" y="103"/>
                    </a:lnTo>
                    <a:lnTo>
                      <a:pt x="1004" y="115"/>
                    </a:lnTo>
                    <a:lnTo>
                      <a:pt x="1012" y="96"/>
                    </a:lnTo>
                    <a:lnTo>
                      <a:pt x="1025" y="96"/>
                    </a:lnTo>
                    <a:lnTo>
                      <a:pt x="1029" y="73"/>
                    </a:lnTo>
                    <a:lnTo>
                      <a:pt x="1016" y="57"/>
                    </a:lnTo>
                    <a:lnTo>
                      <a:pt x="998" y="48"/>
                    </a:lnTo>
                    <a:lnTo>
                      <a:pt x="1000" y="19"/>
                    </a:lnTo>
                    <a:lnTo>
                      <a:pt x="1016" y="0"/>
                    </a:lnTo>
                    <a:lnTo>
                      <a:pt x="1035" y="4"/>
                    </a:lnTo>
                    <a:lnTo>
                      <a:pt x="1048" y="17"/>
                    </a:lnTo>
                    <a:lnTo>
                      <a:pt x="1067" y="44"/>
                    </a:lnTo>
                    <a:lnTo>
                      <a:pt x="1056" y="55"/>
                    </a:lnTo>
                    <a:lnTo>
                      <a:pt x="1081" y="61"/>
                    </a:lnTo>
                    <a:lnTo>
                      <a:pt x="1081" y="75"/>
                    </a:lnTo>
                    <a:lnTo>
                      <a:pt x="1081" y="86"/>
                    </a:lnTo>
                    <a:lnTo>
                      <a:pt x="1100" y="67"/>
                    </a:lnTo>
                    <a:lnTo>
                      <a:pt x="1115" y="82"/>
                    </a:lnTo>
                    <a:lnTo>
                      <a:pt x="1111" y="101"/>
                    </a:lnTo>
                    <a:lnTo>
                      <a:pt x="1127" y="119"/>
                    </a:lnTo>
                    <a:lnTo>
                      <a:pt x="1138" y="100"/>
                    </a:lnTo>
                    <a:lnTo>
                      <a:pt x="1150" y="80"/>
                    </a:lnTo>
                    <a:lnTo>
                      <a:pt x="1150" y="53"/>
                    </a:lnTo>
                    <a:lnTo>
                      <a:pt x="1171" y="55"/>
                    </a:lnTo>
                    <a:lnTo>
                      <a:pt x="1190" y="57"/>
                    </a:lnTo>
                    <a:lnTo>
                      <a:pt x="1209" y="69"/>
                    </a:lnTo>
                    <a:lnTo>
                      <a:pt x="1211" y="82"/>
                    </a:lnTo>
                    <a:lnTo>
                      <a:pt x="1202" y="94"/>
                    </a:lnTo>
                    <a:lnTo>
                      <a:pt x="1209" y="107"/>
                    </a:lnTo>
                    <a:lnTo>
                      <a:pt x="1207" y="121"/>
                    </a:lnTo>
                    <a:lnTo>
                      <a:pt x="1181" y="136"/>
                    </a:lnTo>
                    <a:lnTo>
                      <a:pt x="1163" y="140"/>
                    </a:lnTo>
                    <a:lnTo>
                      <a:pt x="1148" y="132"/>
                    </a:lnTo>
                    <a:lnTo>
                      <a:pt x="1142" y="142"/>
                    </a:lnTo>
                    <a:lnTo>
                      <a:pt x="1129" y="163"/>
                    </a:lnTo>
                    <a:lnTo>
                      <a:pt x="1127" y="172"/>
                    </a:lnTo>
                    <a:lnTo>
                      <a:pt x="1110" y="188"/>
                    </a:lnTo>
                    <a:lnTo>
                      <a:pt x="1088" y="190"/>
                    </a:lnTo>
                    <a:lnTo>
                      <a:pt x="1079" y="197"/>
                    </a:lnTo>
                    <a:lnTo>
                      <a:pt x="1077" y="213"/>
                    </a:lnTo>
                    <a:lnTo>
                      <a:pt x="1064" y="217"/>
                    </a:lnTo>
                    <a:lnTo>
                      <a:pt x="1044" y="234"/>
                    </a:lnTo>
                    <a:lnTo>
                      <a:pt x="1029" y="257"/>
                    </a:lnTo>
                    <a:lnTo>
                      <a:pt x="1025" y="274"/>
                    </a:lnTo>
                    <a:lnTo>
                      <a:pt x="1025" y="299"/>
                    </a:lnTo>
                    <a:lnTo>
                      <a:pt x="1044" y="301"/>
                    </a:lnTo>
                    <a:lnTo>
                      <a:pt x="1050" y="320"/>
                    </a:lnTo>
                    <a:lnTo>
                      <a:pt x="1058" y="336"/>
                    </a:lnTo>
                    <a:lnTo>
                      <a:pt x="1075" y="332"/>
                    </a:lnTo>
                    <a:lnTo>
                      <a:pt x="1102" y="339"/>
                    </a:lnTo>
                    <a:lnTo>
                      <a:pt x="1115" y="347"/>
                    </a:lnTo>
                    <a:lnTo>
                      <a:pt x="1127" y="357"/>
                    </a:lnTo>
                    <a:lnTo>
                      <a:pt x="1142" y="362"/>
                    </a:lnTo>
                    <a:lnTo>
                      <a:pt x="1158" y="370"/>
                    </a:lnTo>
                    <a:lnTo>
                      <a:pt x="1181" y="372"/>
                    </a:lnTo>
                    <a:lnTo>
                      <a:pt x="1196" y="374"/>
                    </a:lnTo>
                    <a:lnTo>
                      <a:pt x="1194" y="389"/>
                    </a:lnTo>
                    <a:lnTo>
                      <a:pt x="1198" y="409"/>
                    </a:lnTo>
                    <a:lnTo>
                      <a:pt x="1207" y="430"/>
                    </a:lnTo>
                    <a:lnTo>
                      <a:pt x="1230" y="447"/>
                    </a:lnTo>
                    <a:lnTo>
                      <a:pt x="1240" y="443"/>
                    </a:lnTo>
                    <a:lnTo>
                      <a:pt x="1248" y="422"/>
                    </a:lnTo>
                    <a:lnTo>
                      <a:pt x="1240" y="393"/>
                    </a:lnTo>
                    <a:lnTo>
                      <a:pt x="1230" y="382"/>
                    </a:lnTo>
                    <a:lnTo>
                      <a:pt x="1253" y="374"/>
                    </a:lnTo>
                    <a:lnTo>
                      <a:pt x="1269" y="361"/>
                    </a:lnTo>
                    <a:lnTo>
                      <a:pt x="1277" y="347"/>
                    </a:lnTo>
                    <a:lnTo>
                      <a:pt x="1275" y="334"/>
                    </a:lnTo>
                    <a:lnTo>
                      <a:pt x="1265" y="316"/>
                    </a:lnTo>
                    <a:lnTo>
                      <a:pt x="1248" y="301"/>
                    </a:lnTo>
                    <a:lnTo>
                      <a:pt x="1265" y="280"/>
                    </a:lnTo>
                    <a:lnTo>
                      <a:pt x="1257" y="261"/>
                    </a:lnTo>
                    <a:lnTo>
                      <a:pt x="1253" y="226"/>
                    </a:lnTo>
                    <a:lnTo>
                      <a:pt x="1265" y="222"/>
                    </a:lnTo>
                    <a:lnTo>
                      <a:pt x="1288" y="228"/>
                    </a:lnTo>
                    <a:lnTo>
                      <a:pt x="1301" y="230"/>
                    </a:lnTo>
                    <a:lnTo>
                      <a:pt x="1313" y="224"/>
                    </a:lnTo>
                    <a:lnTo>
                      <a:pt x="1326" y="232"/>
                    </a:lnTo>
                    <a:lnTo>
                      <a:pt x="1344" y="243"/>
                    </a:lnTo>
                    <a:lnTo>
                      <a:pt x="1348" y="251"/>
                    </a:lnTo>
                    <a:lnTo>
                      <a:pt x="1374" y="253"/>
                    </a:lnTo>
                    <a:lnTo>
                      <a:pt x="1372" y="272"/>
                    </a:lnTo>
                    <a:lnTo>
                      <a:pt x="1376" y="299"/>
                    </a:lnTo>
                    <a:lnTo>
                      <a:pt x="1390" y="301"/>
                    </a:lnTo>
                    <a:lnTo>
                      <a:pt x="1399" y="313"/>
                    </a:lnTo>
                    <a:lnTo>
                      <a:pt x="1420" y="301"/>
                    </a:lnTo>
                    <a:lnTo>
                      <a:pt x="1434" y="278"/>
                    </a:lnTo>
                    <a:lnTo>
                      <a:pt x="1443" y="270"/>
                    </a:lnTo>
                    <a:lnTo>
                      <a:pt x="1455" y="288"/>
                    </a:lnTo>
                    <a:lnTo>
                      <a:pt x="1472" y="313"/>
                    </a:lnTo>
                    <a:lnTo>
                      <a:pt x="1488" y="339"/>
                    </a:lnTo>
                    <a:lnTo>
                      <a:pt x="1482" y="349"/>
                    </a:lnTo>
                    <a:lnTo>
                      <a:pt x="1501" y="362"/>
                    </a:lnTo>
                    <a:lnTo>
                      <a:pt x="1513" y="372"/>
                    </a:lnTo>
                    <a:lnTo>
                      <a:pt x="1536" y="378"/>
                    </a:lnTo>
                    <a:lnTo>
                      <a:pt x="1545" y="384"/>
                    </a:lnTo>
                    <a:lnTo>
                      <a:pt x="1549" y="401"/>
                    </a:lnTo>
                    <a:lnTo>
                      <a:pt x="1561" y="403"/>
                    </a:lnTo>
                    <a:lnTo>
                      <a:pt x="1566" y="409"/>
                    </a:lnTo>
                    <a:lnTo>
                      <a:pt x="1566" y="430"/>
                    </a:lnTo>
                    <a:lnTo>
                      <a:pt x="1557" y="437"/>
                    </a:lnTo>
                    <a:lnTo>
                      <a:pt x="1547" y="443"/>
                    </a:lnTo>
                    <a:lnTo>
                      <a:pt x="1524" y="451"/>
                    </a:lnTo>
                    <a:lnTo>
                      <a:pt x="1507" y="466"/>
                    </a:lnTo>
                    <a:lnTo>
                      <a:pt x="1482" y="470"/>
                    </a:lnTo>
                    <a:lnTo>
                      <a:pt x="1453" y="466"/>
                    </a:lnTo>
                    <a:lnTo>
                      <a:pt x="1434" y="464"/>
                    </a:lnTo>
                    <a:lnTo>
                      <a:pt x="1417" y="466"/>
                    </a:lnTo>
                    <a:lnTo>
                      <a:pt x="1405" y="480"/>
                    </a:lnTo>
                    <a:lnTo>
                      <a:pt x="1388" y="487"/>
                    </a:lnTo>
                    <a:lnTo>
                      <a:pt x="1369" y="510"/>
                    </a:lnTo>
                    <a:lnTo>
                      <a:pt x="1351" y="528"/>
                    </a:lnTo>
                    <a:lnTo>
                      <a:pt x="1363" y="524"/>
                    </a:lnTo>
                    <a:lnTo>
                      <a:pt x="1386" y="501"/>
                    </a:lnTo>
                    <a:lnTo>
                      <a:pt x="1415" y="485"/>
                    </a:lnTo>
                    <a:lnTo>
                      <a:pt x="1436" y="483"/>
                    </a:lnTo>
                    <a:lnTo>
                      <a:pt x="1449" y="491"/>
                    </a:lnTo>
                    <a:lnTo>
                      <a:pt x="1436" y="504"/>
                    </a:lnTo>
                    <a:lnTo>
                      <a:pt x="1440" y="524"/>
                    </a:lnTo>
                    <a:lnTo>
                      <a:pt x="1443" y="537"/>
                    </a:lnTo>
                    <a:lnTo>
                      <a:pt x="1463" y="547"/>
                    </a:lnTo>
                    <a:lnTo>
                      <a:pt x="1486" y="543"/>
                    </a:lnTo>
                    <a:lnTo>
                      <a:pt x="1501" y="524"/>
                    </a:lnTo>
                    <a:lnTo>
                      <a:pt x="1501" y="535"/>
                    </a:lnTo>
                    <a:lnTo>
                      <a:pt x="1511" y="543"/>
                    </a:lnTo>
                    <a:lnTo>
                      <a:pt x="1493" y="554"/>
                    </a:lnTo>
                    <a:lnTo>
                      <a:pt x="1461" y="564"/>
                    </a:lnTo>
                    <a:lnTo>
                      <a:pt x="1447" y="572"/>
                    </a:lnTo>
                    <a:lnTo>
                      <a:pt x="1434" y="583"/>
                    </a:lnTo>
                    <a:lnTo>
                      <a:pt x="1420" y="583"/>
                    </a:lnTo>
                    <a:lnTo>
                      <a:pt x="1420" y="568"/>
                    </a:lnTo>
                    <a:lnTo>
                      <a:pt x="1445" y="554"/>
                    </a:lnTo>
                    <a:lnTo>
                      <a:pt x="1422" y="554"/>
                    </a:lnTo>
                    <a:lnTo>
                      <a:pt x="1407" y="556"/>
                    </a:lnTo>
                    <a:lnTo>
                      <a:pt x="1409" y="560"/>
                    </a:lnTo>
                    <a:lnTo>
                      <a:pt x="1395" y="570"/>
                    </a:lnTo>
                    <a:lnTo>
                      <a:pt x="1380" y="575"/>
                    </a:lnTo>
                    <a:lnTo>
                      <a:pt x="1365" y="581"/>
                    </a:lnTo>
                    <a:lnTo>
                      <a:pt x="1357" y="591"/>
                    </a:lnTo>
                    <a:lnTo>
                      <a:pt x="1355" y="595"/>
                    </a:lnTo>
                    <a:lnTo>
                      <a:pt x="1355" y="599"/>
                    </a:lnTo>
                    <a:lnTo>
                      <a:pt x="1355" y="604"/>
                    </a:lnTo>
                    <a:lnTo>
                      <a:pt x="1359" y="614"/>
                    </a:lnTo>
                    <a:lnTo>
                      <a:pt x="1367" y="614"/>
                    </a:lnTo>
                    <a:lnTo>
                      <a:pt x="1365" y="608"/>
                    </a:lnTo>
                    <a:lnTo>
                      <a:pt x="1369" y="612"/>
                    </a:lnTo>
                    <a:lnTo>
                      <a:pt x="1367" y="616"/>
                    </a:lnTo>
                    <a:lnTo>
                      <a:pt x="1357" y="618"/>
                    </a:lnTo>
                    <a:lnTo>
                      <a:pt x="1351" y="618"/>
                    </a:lnTo>
                    <a:lnTo>
                      <a:pt x="1342" y="622"/>
                    </a:lnTo>
                    <a:lnTo>
                      <a:pt x="1334" y="622"/>
                    </a:lnTo>
                    <a:lnTo>
                      <a:pt x="1326" y="623"/>
                    </a:lnTo>
                    <a:lnTo>
                      <a:pt x="1315" y="627"/>
                    </a:lnTo>
                    <a:lnTo>
                      <a:pt x="1336" y="623"/>
                    </a:lnTo>
                    <a:lnTo>
                      <a:pt x="1340" y="627"/>
                    </a:lnTo>
                    <a:lnTo>
                      <a:pt x="1319" y="633"/>
                    </a:lnTo>
                    <a:lnTo>
                      <a:pt x="1311" y="633"/>
                    </a:lnTo>
                    <a:lnTo>
                      <a:pt x="1311" y="629"/>
                    </a:lnTo>
                    <a:lnTo>
                      <a:pt x="1309" y="635"/>
                    </a:lnTo>
                    <a:lnTo>
                      <a:pt x="1311" y="635"/>
                    </a:lnTo>
                    <a:lnTo>
                      <a:pt x="1309" y="648"/>
                    </a:lnTo>
                    <a:lnTo>
                      <a:pt x="1298" y="660"/>
                    </a:lnTo>
                    <a:lnTo>
                      <a:pt x="1298" y="656"/>
                    </a:lnTo>
                    <a:lnTo>
                      <a:pt x="1294" y="654"/>
                    </a:lnTo>
                    <a:lnTo>
                      <a:pt x="1290" y="652"/>
                    </a:lnTo>
                    <a:lnTo>
                      <a:pt x="1294" y="660"/>
                    </a:lnTo>
                    <a:lnTo>
                      <a:pt x="1296" y="662"/>
                    </a:lnTo>
                    <a:lnTo>
                      <a:pt x="1296" y="668"/>
                    </a:lnTo>
                    <a:lnTo>
                      <a:pt x="1292" y="675"/>
                    </a:lnTo>
                    <a:lnTo>
                      <a:pt x="1284" y="689"/>
                    </a:lnTo>
                    <a:lnTo>
                      <a:pt x="1282" y="687"/>
                    </a:lnTo>
                    <a:lnTo>
                      <a:pt x="1288" y="677"/>
                    </a:lnTo>
                    <a:lnTo>
                      <a:pt x="1280" y="670"/>
                    </a:lnTo>
                    <a:lnTo>
                      <a:pt x="1278" y="656"/>
                    </a:lnTo>
                    <a:lnTo>
                      <a:pt x="1277" y="662"/>
                    </a:lnTo>
                    <a:lnTo>
                      <a:pt x="1280" y="673"/>
                    </a:lnTo>
                    <a:lnTo>
                      <a:pt x="1271" y="671"/>
                    </a:lnTo>
                    <a:lnTo>
                      <a:pt x="1280" y="677"/>
                    </a:lnTo>
                    <a:lnTo>
                      <a:pt x="1280" y="691"/>
                    </a:lnTo>
                    <a:lnTo>
                      <a:pt x="1282" y="693"/>
                    </a:lnTo>
                    <a:lnTo>
                      <a:pt x="1284" y="698"/>
                    </a:lnTo>
                    <a:lnTo>
                      <a:pt x="1288" y="716"/>
                    </a:lnTo>
                    <a:lnTo>
                      <a:pt x="1278" y="727"/>
                    </a:lnTo>
                    <a:lnTo>
                      <a:pt x="1265" y="729"/>
                    </a:lnTo>
                    <a:lnTo>
                      <a:pt x="1253" y="739"/>
                    </a:lnTo>
                    <a:lnTo>
                      <a:pt x="1248" y="741"/>
                    </a:lnTo>
                    <a:lnTo>
                      <a:pt x="1242" y="746"/>
                    </a:lnTo>
                    <a:lnTo>
                      <a:pt x="1240" y="752"/>
                    </a:lnTo>
                    <a:lnTo>
                      <a:pt x="1223" y="762"/>
                    </a:lnTo>
                    <a:lnTo>
                      <a:pt x="1215" y="769"/>
                    </a:lnTo>
                    <a:lnTo>
                      <a:pt x="1209" y="779"/>
                    </a:lnTo>
                    <a:lnTo>
                      <a:pt x="1207" y="790"/>
                    </a:lnTo>
                    <a:lnTo>
                      <a:pt x="1209" y="800"/>
                    </a:lnTo>
                    <a:lnTo>
                      <a:pt x="1215" y="813"/>
                    </a:lnTo>
                    <a:lnTo>
                      <a:pt x="1219" y="823"/>
                    </a:lnTo>
                    <a:lnTo>
                      <a:pt x="1219" y="827"/>
                    </a:lnTo>
                    <a:lnTo>
                      <a:pt x="1221" y="831"/>
                    </a:lnTo>
                    <a:lnTo>
                      <a:pt x="1227" y="846"/>
                    </a:lnTo>
                    <a:lnTo>
                      <a:pt x="1227" y="858"/>
                    </a:lnTo>
                    <a:lnTo>
                      <a:pt x="1227" y="863"/>
                    </a:lnTo>
                    <a:lnTo>
                      <a:pt x="1223" y="871"/>
                    </a:lnTo>
                    <a:lnTo>
                      <a:pt x="1217" y="873"/>
                    </a:lnTo>
                    <a:lnTo>
                      <a:pt x="1211" y="871"/>
                    </a:lnTo>
                    <a:lnTo>
                      <a:pt x="1209" y="865"/>
                    </a:lnTo>
                    <a:lnTo>
                      <a:pt x="1206" y="861"/>
                    </a:lnTo>
                    <a:lnTo>
                      <a:pt x="1196" y="850"/>
                    </a:lnTo>
                    <a:lnTo>
                      <a:pt x="1190" y="838"/>
                    </a:lnTo>
                    <a:lnTo>
                      <a:pt x="1188" y="831"/>
                    </a:lnTo>
                    <a:lnTo>
                      <a:pt x="1190" y="821"/>
                    </a:lnTo>
                    <a:lnTo>
                      <a:pt x="1188" y="813"/>
                    </a:lnTo>
                    <a:lnTo>
                      <a:pt x="1177" y="802"/>
                    </a:lnTo>
                    <a:lnTo>
                      <a:pt x="1171" y="798"/>
                    </a:lnTo>
                    <a:lnTo>
                      <a:pt x="1156" y="804"/>
                    </a:lnTo>
                    <a:lnTo>
                      <a:pt x="1154" y="804"/>
                    </a:lnTo>
                    <a:lnTo>
                      <a:pt x="1148" y="798"/>
                    </a:lnTo>
                    <a:lnTo>
                      <a:pt x="1138" y="794"/>
                    </a:lnTo>
                    <a:lnTo>
                      <a:pt x="1123" y="796"/>
                    </a:lnTo>
                    <a:lnTo>
                      <a:pt x="1110" y="794"/>
                    </a:lnTo>
                    <a:lnTo>
                      <a:pt x="1100" y="794"/>
                    </a:lnTo>
                    <a:lnTo>
                      <a:pt x="1094" y="798"/>
                    </a:lnTo>
                    <a:lnTo>
                      <a:pt x="1098" y="802"/>
                    </a:lnTo>
                    <a:lnTo>
                      <a:pt x="1096" y="808"/>
                    </a:lnTo>
                    <a:lnTo>
                      <a:pt x="1100" y="812"/>
                    </a:lnTo>
                    <a:lnTo>
                      <a:pt x="1098" y="813"/>
                    </a:lnTo>
                    <a:lnTo>
                      <a:pt x="1092" y="810"/>
                    </a:lnTo>
                    <a:lnTo>
                      <a:pt x="1087" y="813"/>
                    </a:lnTo>
                    <a:lnTo>
                      <a:pt x="1075" y="813"/>
                    </a:lnTo>
                    <a:lnTo>
                      <a:pt x="1065" y="804"/>
                    </a:lnTo>
                    <a:lnTo>
                      <a:pt x="1054" y="806"/>
                    </a:lnTo>
                    <a:lnTo>
                      <a:pt x="1044" y="804"/>
                    </a:lnTo>
                    <a:lnTo>
                      <a:pt x="1035" y="804"/>
                    </a:lnTo>
                    <a:lnTo>
                      <a:pt x="1025" y="808"/>
                    </a:lnTo>
                    <a:lnTo>
                      <a:pt x="1010" y="821"/>
                    </a:lnTo>
                    <a:lnTo>
                      <a:pt x="996" y="827"/>
                    </a:lnTo>
                    <a:lnTo>
                      <a:pt x="989" y="833"/>
                    </a:lnTo>
                    <a:lnTo>
                      <a:pt x="985" y="840"/>
                    </a:lnTo>
                    <a:lnTo>
                      <a:pt x="985" y="850"/>
                    </a:lnTo>
                    <a:lnTo>
                      <a:pt x="987" y="858"/>
                    </a:lnTo>
                    <a:lnTo>
                      <a:pt x="989" y="861"/>
                    </a:lnTo>
                    <a:lnTo>
                      <a:pt x="985" y="875"/>
                    </a:lnTo>
                    <a:lnTo>
                      <a:pt x="983" y="886"/>
                    </a:lnTo>
                    <a:lnTo>
                      <a:pt x="981" y="906"/>
                    </a:lnTo>
                    <a:lnTo>
                      <a:pt x="979" y="913"/>
                    </a:lnTo>
                    <a:lnTo>
                      <a:pt x="983" y="921"/>
                    </a:lnTo>
                    <a:lnTo>
                      <a:pt x="985" y="929"/>
                    </a:lnTo>
                    <a:lnTo>
                      <a:pt x="989" y="938"/>
                    </a:lnTo>
                    <a:lnTo>
                      <a:pt x="996" y="950"/>
                    </a:lnTo>
                    <a:lnTo>
                      <a:pt x="1000" y="959"/>
                    </a:lnTo>
                    <a:lnTo>
                      <a:pt x="1006" y="965"/>
                    </a:lnTo>
                    <a:lnTo>
                      <a:pt x="1021" y="969"/>
                    </a:lnTo>
                    <a:lnTo>
                      <a:pt x="1027" y="975"/>
                    </a:lnTo>
                    <a:lnTo>
                      <a:pt x="1039" y="971"/>
                    </a:lnTo>
                    <a:lnTo>
                      <a:pt x="1050" y="971"/>
                    </a:lnTo>
                    <a:lnTo>
                      <a:pt x="1062" y="967"/>
                    </a:lnTo>
                    <a:lnTo>
                      <a:pt x="1069" y="965"/>
                    </a:lnTo>
                    <a:lnTo>
                      <a:pt x="1077" y="959"/>
                    </a:lnTo>
                    <a:lnTo>
                      <a:pt x="1081" y="950"/>
                    </a:lnTo>
                    <a:lnTo>
                      <a:pt x="1083" y="938"/>
                    </a:lnTo>
                    <a:lnTo>
                      <a:pt x="1085" y="934"/>
                    </a:lnTo>
                    <a:lnTo>
                      <a:pt x="1094" y="931"/>
                    </a:lnTo>
                    <a:lnTo>
                      <a:pt x="1110" y="927"/>
                    </a:lnTo>
                    <a:lnTo>
                      <a:pt x="1121" y="927"/>
                    </a:lnTo>
                    <a:lnTo>
                      <a:pt x="1129" y="925"/>
                    </a:lnTo>
                    <a:lnTo>
                      <a:pt x="1133" y="929"/>
                    </a:lnTo>
                    <a:lnTo>
                      <a:pt x="1133" y="936"/>
                    </a:lnTo>
                    <a:lnTo>
                      <a:pt x="1125" y="946"/>
                    </a:lnTo>
                    <a:lnTo>
                      <a:pt x="1123" y="954"/>
                    </a:lnTo>
                    <a:lnTo>
                      <a:pt x="1125" y="955"/>
                    </a:lnTo>
                    <a:lnTo>
                      <a:pt x="1123" y="963"/>
                    </a:lnTo>
                    <a:lnTo>
                      <a:pt x="1119" y="973"/>
                    </a:lnTo>
                    <a:lnTo>
                      <a:pt x="1115" y="971"/>
                    </a:lnTo>
                    <a:lnTo>
                      <a:pt x="1111" y="971"/>
                    </a:lnTo>
                    <a:lnTo>
                      <a:pt x="1111" y="973"/>
                    </a:lnTo>
                    <a:lnTo>
                      <a:pt x="1113" y="973"/>
                    </a:lnTo>
                    <a:lnTo>
                      <a:pt x="1113" y="975"/>
                    </a:lnTo>
                    <a:lnTo>
                      <a:pt x="1111" y="982"/>
                    </a:lnTo>
                    <a:lnTo>
                      <a:pt x="1113" y="984"/>
                    </a:lnTo>
                    <a:lnTo>
                      <a:pt x="1111" y="990"/>
                    </a:lnTo>
                    <a:lnTo>
                      <a:pt x="1110" y="1000"/>
                    </a:lnTo>
                    <a:lnTo>
                      <a:pt x="1110" y="1002"/>
                    </a:lnTo>
                    <a:lnTo>
                      <a:pt x="1106" y="1002"/>
                    </a:lnTo>
                    <a:lnTo>
                      <a:pt x="1104" y="1007"/>
                    </a:lnTo>
                    <a:lnTo>
                      <a:pt x="1108" y="1011"/>
                    </a:lnTo>
                    <a:lnTo>
                      <a:pt x="1110" y="1007"/>
                    </a:lnTo>
                    <a:lnTo>
                      <a:pt x="1111" y="1011"/>
                    </a:lnTo>
                    <a:lnTo>
                      <a:pt x="1098" y="1025"/>
                    </a:lnTo>
                    <a:lnTo>
                      <a:pt x="1111" y="1011"/>
                    </a:lnTo>
                    <a:lnTo>
                      <a:pt x="1113" y="1011"/>
                    </a:lnTo>
                    <a:lnTo>
                      <a:pt x="1117" y="1007"/>
                    </a:lnTo>
                    <a:lnTo>
                      <a:pt x="1123" y="1007"/>
                    </a:lnTo>
                    <a:lnTo>
                      <a:pt x="1123" y="1009"/>
                    </a:lnTo>
                    <a:lnTo>
                      <a:pt x="1127" y="1009"/>
                    </a:lnTo>
                    <a:lnTo>
                      <a:pt x="1131" y="1009"/>
                    </a:lnTo>
                    <a:lnTo>
                      <a:pt x="1138" y="1009"/>
                    </a:lnTo>
                    <a:lnTo>
                      <a:pt x="1142" y="1007"/>
                    </a:lnTo>
                    <a:lnTo>
                      <a:pt x="1144" y="1005"/>
                    </a:lnTo>
                    <a:lnTo>
                      <a:pt x="1148" y="1007"/>
                    </a:lnTo>
                    <a:lnTo>
                      <a:pt x="1152" y="1007"/>
                    </a:lnTo>
                    <a:lnTo>
                      <a:pt x="1156" y="1007"/>
                    </a:lnTo>
                    <a:lnTo>
                      <a:pt x="1158" y="1005"/>
                    </a:lnTo>
                    <a:lnTo>
                      <a:pt x="1165" y="1007"/>
                    </a:lnTo>
                    <a:lnTo>
                      <a:pt x="1167" y="1009"/>
                    </a:lnTo>
                    <a:lnTo>
                      <a:pt x="1171" y="1011"/>
                    </a:lnTo>
                    <a:lnTo>
                      <a:pt x="1177" y="1013"/>
                    </a:lnTo>
                    <a:lnTo>
                      <a:pt x="1181" y="1015"/>
                    </a:lnTo>
                    <a:lnTo>
                      <a:pt x="1184" y="1021"/>
                    </a:lnTo>
                    <a:lnTo>
                      <a:pt x="1182" y="1023"/>
                    </a:lnTo>
                    <a:lnTo>
                      <a:pt x="1182" y="1026"/>
                    </a:lnTo>
                    <a:lnTo>
                      <a:pt x="1182" y="1030"/>
                    </a:lnTo>
                    <a:lnTo>
                      <a:pt x="1181" y="1036"/>
                    </a:lnTo>
                    <a:lnTo>
                      <a:pt x="1179" y="1040"/>
                    </a:lnTo>
                    <a:lnTo>
                      <a:pt x="1177" y="1048"/>
                    </a:lnTo>
                    <a:lnTo>
                      <a:pt x="1179" y="1050"/>
                    </a:lnTo>
                    <a:lnTo>
                      <a:pt x="1179" y="1057"/>
                    </a:lnTo>
                    <a:lnTo>
                      <a:pt x="1177" y="1057"/>
                    </a:lnTo>
                    <a:lnTo>
                      <a:pt x="1177" y="1065"/>
                    </a:lnTo>
                    <a:lnTo>
                      <a:pt x="1177" y="1067"/>
                    </a:lnTo>
                    <a:lnTo>
                      <a:pt x="1175" y="1071"/>
                    </a:lnTo>
                    <a:lnTo>
                      <a:pt x="1175" y="1076"/>
                    </a:lnTo>
                    <a:lnTo>
                      <a:pt x="1177" y="1078"/>
                    </a:lnTo>
                    <a:lnTo>
                      <a:pt x="1181" y="1086"/>
                    </a:lnTo>
                    <a:lnTo>
                      <a:pt x="1186" y="1090"/>
                    </a:lnTo>
                    <a:lnTo>
                      <a:pt x="1192" y="1098"/>
                    </a:lnTo>
                    <a:lnTo>
                      <a:pt x="1198" y="1103"/>
                    </a:lnTo>
                    <a:lnTo>
                      <a:pt x="1198" y="1105"/>
                    </a:lnTo>
                    <a:lnTo>
                      <a:pt x="1204" y="1105"/>
                    </a:lnTo>
                    <a:lnTo>
                      <a:pt x="1206" y="1105"/>
                    </a:lnTo>
                    <a:lnTo>
                      <a:pt x="1207" y="1107"/>
                    </a:lnTo>
                    <a:lnTo>
                      <a:pt x="1215" y="1107"/>
                    </a:lnTo>
                    <a:lnTo>
                      <a:pt x="1221" y="1103"/>
                    </a:lnTo>
                    <a:lnTo>
                      <a:pt x="1230" y="1101"/>
                    </a:lnTo>
                    <a:lnTo>
                      <a:pt x="1234" y="1096"/>
                    </a:lnTo>
                    <a:lnTo>
                      <a:pt x="1242" y="1098"/>
                    </a:lnTo>
                    <a:lnTo>
                      <a:pt x="1242" y="1099"/>
                    </a:lnTo>
                    <a:lnTo>
                      <a:pt x="1248" y="1099"/>
                    </a:lnTo>
                    <a:lnTo>
                      <a:pt x="1253" y="1101"/>
                    </a:lnTo>
                    <a:lnTo>
                      <a:pt x="1259" y="1105"/>
                    </a:lnTo>
                    <a:lnTo>
                      <a:pt x="1265" y="1109"/>
                    </a:lnTo>
                    <a:lnTo>
                      <a:pt x="1271" y="1109"/>
                    </a:lnTo>
                    <a:lnTo>
                      <a:pt x="1282" y="1101"/>
                    </a:lnTo>
                    <a:lnTo>
                      <a:pt x="1288" y="1099"/>
                    </a:lnTo>
                    <a:lnTo>
                      <a:pt x="1288" y="1094"/>
                    </a:lnTo>
                    <a:lnTo>
                      <a:pt x="1292" y="1082"/>
                    </a:lnTo>
                    <a:lnTo>
                      <a:pt x="1298" y="1076"/>
                    </a:lnTo>
                    <a:lnTo>
                      <a:pt x="1309" y="1076"/>
                    </a:lnTo>
                    <a:lnTo>
                      <a:pt x="1309" y="1073"/>
                    </a:lnTo>
                    <a:lnTo>
                      <a:pt x="1319" y="1074"/>
                    </a:lnTo>
                    <a:lnTo>
                      <a:pt x="1330" y="1067"/>
                    </a:lnTo>
                    <a:lnTo>
                      <a:pt x="1336" y="1065"/>
                    </a:lnTo>
                    <a:lnTo>
                      <a:pt x="1344" y="1055"/>
                    </a:lnTo>
                    <a:lnTo>
                      <a:pt x="1348" y="1057"/>
                    </a:lnTo>
                    <a:lnTo>
                      <a:pt x="1351" y="1061"/>
                    </a:lnTo>
                    <a:lnTo>
                      <a:pt x="1348" y="1067"/>
                    </a:lnTo>
                    <a:lnTo>
                      <a:pt x="1348" y="1069"/>
                    </a:lnTo>
                    <a:lnTo>
                      <a:pt x="1340" y="1071"/>
                    </a:lnTo>
                    <a:lnTo>
                      <a:pt x="1346" y="1078"/>
                    </a:lnTo>
                    <a:lnTo>
                      <a:pt x="1346" y="1084"/>
                    </a:lnTo>
                    <a:lnTo>
                      <a:pt x="1338" y="1092"/>
                    </a:lnTo>
                    <a:lnTo>
                      <a:pt x="1344" y="1105"/>
                    </a:lnTo>
                    <a:lnTo>
                      <a:pt x="1349" y="1103"/>
                    </a:lnTo>
                    <a:lnTo>
                      <a:pt x="1353" y="1092"/>
                    </a:lnTo>
                    <a:lnTo>
                      <a:pt x="1348" y="1088"/>
                    </a:lnTo>
                    <a:lnTo>
                      <a:pt x="1348" y="1078"/>
                    </a:lnTo>
                    <a:lnTo>
                      <a:pt x="1365" y="1071"/>
                    </a:lnTo>
                    <a:lnTo>
                      <a:pt x="1363" y="1065"/>
                    </a:lnTo>
                    <a:lnTo>
                      <a:pt x="1369" y="1061"/>
                    </a:lnTo>
                    <a:lnTo>
                      <a:pt x="1374" y="1071"/>
                    </a:lnTo>
                    <a:lnTo>
                      <a:pt x="1382" y="1071"/>
                    </a:lnTo>
                    <a:lnTo>
                      <a:pt x="1392" y="1078"/>
                    </a:lnTo>
                    <a:lnTo>
                      <a:pt x="1392" y="1082"/>
                    </a:lnTo>
                    <a:lnTo>
                      <a:pt x="1405" y="1082"/>
                    </a:lnTo>
                    <a:lnTo>
                      <a:pt x="1420" y="1082"/>
                    </a:lnTo>
                    <a:lnTo>
                      <a:pt x="1428" y="1088"/>
                    </a:lnTo>
                    <a:lnTo>
                      <a:pt x="1440" y="1088"/>
                    </a:lnTo>
                    <a:lnTo>
                      <a:pt x="1445" y="1086"/>
                    </a:lnTo>
                    <a:lnTo>
                      <a:pt x="1445" y="1082"/>
                    </a:lnTo>
                    <a:lnTo>
                      <a:pt x="1465" y="1080"/>
                    </a:lnTo>
                    <a:lnTo>
                      <a:pt x="1482" y="1080"/>
                    </a:lnTo>
                    <a:lnTo>
                      <a:pt x="1470" y="1084"/>
                    </a:lnTo>
                    <a:lnTo>
                      <a:pt x="1474" y="1090"/>
                    </a:lnTo>
                    <a:lnTo>
                      <a:pt x="1484" y="1092"/>
                    </a:lnTo>
                    <a:lnTo>
                      <a:pt x="1497" y="1099"/>
                    </a:lnTo>
                    <a:lnTo>
                      <a:pt x="1499" y="1111"/>
                    </a:lnTo>
                    <a:lnTo>
                      <a:pt x="1505" y="1111"/>
                    </a:lnTo>
                    <a:lnTo>
                      <a:pt x="1511" y="1115"/>
                    </a:lnTo>
                    <a:lnTo>
                      <a:pt x="1520" y="1119"/>
                    </a:lnTo>
                    <a:lnTo>
                      <a:pt x="1528" y="1128"/>
                    </a:lnTo>
                    <a:lnTo>
                      <a:pt x="1528" y="1136"/>
                    </a:lnTo>
                    <a:lnTo>
                      <a:pt x="1534" y="1136"/>
                    </a:lnTo>
                    <a:lnTo>
                      <a:pt x="1541" y="1144"/>
                    </a:lnTo>
                    <a:lnTo>
                      <a:pt x="1547" y="1147"/>
                    </a:lnTo>
                    <a:lnTo>
                      <a:pt x="1562" y="1149"/>
                    </a:lnTo>
                    <a:lnTo>
                      <a:pt x="1564" y="1147"/>
                    </a:lnTo>
                    <a:lnTo>
                      <a:pt x="1576" y="1145"/>
                    </a:lnTo>
                    <a:lnTo>
                      <a:pt x="1591" y="1151"/>
                    </a:lnTo>
                    <a:lnTo>
                      <a:pt x="1597" y="1151"/>
                    </a:lnTo>
                    <a:lnTo>
                      <a:pt x="1607" y="1153"/>
                    </a:lnTo>
                    <a:lnTo>
                      <a:pt x="1622" y="1169"/>
                    </a:lnTo>
                    <a:lnTo>
                      <a:pt x="1624" y="1172"/>
                    </a:lnTo>
                    <a:lnTo>
                      <a:pt x="1628" y="1172"/>
                    </a:lnTo>
                    <a:lnTo>
                      <a:pt x="1632" y="1180"/>
                    </a:lnTo>
                    <a:lnTo>
                      <a:pt x="1639" y="1205"/>
                    </a:lnTo>
                    <a:lnTo>
                      <a:pt x="1647" y="1207"/>
                    </a:lnTo>
                    <a:lnTo>
                      <a:pt x="1647" y="1216"/>
                    </a:lnTo>
                    <a:lnTo>
                      <a:pt x="1637" y="1228"/>
                    </a:lnTo>
                    <a:lnTo>
                      <a:pt x="1641" y="1232"/>
                    </a:lnTo>
                    <a:lnTo>
                      <a:pt x="1666" y="1234"/>
                    </a:lnTo>
                    <a:lnTo>
                      <a:pt x="1666" y="1247"/>
                    </a:lnTo>
                    <a:lnTo>
                      <a:pt x="1678" y="1238"/>
                    </a:lnTo>
                    <a:lnTo>
                      <a:pt x="1693" y="1243"/>
                    </a:lnTo>
                    <a:lnTo>
                      <a:pt x="1718" y="1251"/>
                    </a:lnTo>
                    <a:lnTo>
                      <a:pt x="1724" y="1259"/>
                    </a:lnTo>
                    <a:lnTo>
                      <a:pt x="1722" y="1268"/>
                    </a:lnTo>
                    <a:lnTo>
                      <a:pt x="1737" y="1263"/>
                    </a:lnTo>
                    <a:lnTo>
                      <a:pt x="1766" y="1272"/>
                    </a:lnTo>
                    <a:lnTo>
                      <a:pt x="1785" y="1270"/>
                    </a:lnTo>
                    <a:lnTo>
                      <a:pt x="1806" y="1282"/>
                    </a:lnTo>
                    <a:lnTo>
                      <a:pt x="1823" y="1297"/>
                    </a:lnTo>
                    <a:lnTo>
                      <a:pt x="1833" y="1301"/>
                    </a:lnTo>
                    <a:lnTo>
                      <a:pt x="1848" y="1301"/>
                    </a:lnTo>
                    <a:lnTo>
                      <a:pt x="1852" y="1307"/>
                    </a:lnTo>
                    <a:lnTo>
                      <a:pt x="1856" y="1324"/>
                    </a:lnTo>
                    <a:lnTo>
                      <a:pt x="1860" y="1334"/>
                    </a:lnTo>
                    <a:lnTo>
                      <a:pt x="1852" y="1357"/>
                    </a:lnTo>
                    <a:lnTo>
                      <a:pt x="1846" y="1364"/>
                    </a:lnTo>
                    <a:lnTo>
                      <a:pt x="1827" y="1385"/>
                    </a:lnTo>
                    <a:lnTo>
                      <a:pt x="1818" y="1399"/>
                    </a:lnTo>
                    <a:lnTo>
                      <a:pt x="1808" y="1414"/>
                    </a:lnTo>
                    <a:lnTo>
                      <a:pt x="1804" y="1414"/>
                    </a:lnTo>
                    <a:lnTo>
                      <a:pt x="1800" y="1424"/>
                    </a:lnTo>
                    <a:lnTo>
                      <a:pt x="1800" y="1451"/>
                    </a:lnTo>
                    <a:lnTo>
                      <a:pt x="1797" y="1472"/>
                    </a:lnTo>
                    <a:lnTo>
                      <a:pt x="1795" y="1481"/>
                    </a:lnTo>
                    <a:lnTo>
                      <a:pt x="1791" y="1487"/>
                    </a:lnTo>
                    <a:lnTo>
                      <a:pt x="1789" y="1506"/>
                    </a:lnTo>
                    <a:lnTo>
                      <a:pt x="1773" y="1525"/>
                    </a:lnTo>
                    <a:lnTo>
                      <a:pt x="1772" y="1541"/>
                    </a:lnTo>
                    <a:lnTo>
                      <a:pt x="1760" y="1547"/>
                    </a:lnTo>
                    <a:lnTo>
                      <a:pt x="1756" y="1556"/>
                    </a:lnTo>
                    <a:lnTo>
                      <a:pt x="1743" y="1556"/>
                    </a:lnTo>
                    <a:lnTo>
                      <a:pt x="1720" y="1560"/>
                    </a:lnTo>
                    <a:lnTo>
                      <a:pt x="1710" y="1568"/>
                    </a:lnTo>
                    <a:lnTo>
                      <a:pt x="1695" y="1572"/>
                    </a:lnTo>
                    <a:lnTo>
                      <a:pt x="1679" y="1583"/>
                    </a:lnTo>
                    <a:lnTo>
                      <a:pt x="1666" y="1598"/>
                    </a:lnTo>
                    <a:lnTo>
                      <a:pt x="1666" y="1608"/>
                    </a:lnTo>
                    <a:lnTo>
                      <a:pt x="1666" y="1618"/>
                    </a:lnTo>
                    <a:lnTo>
                      <a:pt x="1666" y="1633"/>
                    </a:lnTo>
                    <a:lnTo>
                      <a:pt x="1662" y="1641"/>
                    </a:lnTo>
                    <a:lnTo>
                      <a:pt x="1653" y="1648"/>
                    </a:lnTo>
                    <a:lnTo>
                      <a:pt x="1637" y="1675"/>
                    </a:lnTo>
                    <a:lnTo>
                      <a:pt x="1624" y="1687"/>
                    </a:lnTo>
                    <a:lnTo>
                      <a:pt x="1614" y="1696"/>
                    </a:lnTo>
                    <a:lnTo>
                      <a:pt x="1608" y="1710"/>
                    </a:lnTo>
                    <a:lnTo>
                      <a:pt x="1601" y="1719"/>
                    </a:lnTo>
                    <a:lnTo>
                      <a:pt x="1593" y="1729"/>
                    </a:lnTo>
                    <a:lnTo>
                      <a:pt x="1578" y="1739"/>
                    </a:lnTo>
                    <a:lnTo>
                      <a:pt x="1566" y="1735"/>
                    </a:lnTo>
                    <a:lnTo>
                      <a:pt x="1561" y="1737"/>
                    </a:lnTo>
                    <a:lnTo>
                      <a:pt x="1547" y="1729"/>
                    </a:lnTo>
                    <a:lnTo>
                      <a:pt x="1537" y="1729"/>
                    </a:lnTo>
                    <a:lnTo>
                      <a:pt x="1530" y="1721"/>
                    </a:lnTo>
                    <a:lnTo>
                      <a:pt x="1528" y="1729"/>
                    </a:lnTo>
                    <a:lnTo>
                      <a:pt x="1547" y="1742"/>
                    </a:lnTo>
                    <a:lnTo>
                      <a:pt x="1543" y="1752"/>
                    </a:lnTo>
                    <a:lnTo>
                      <a:pt x="1553" y="1762"/>
                    </a:lnTo>
                    <a:lnTo>
                      <a:pt x="1551" y="1767"/>
                    </a:lnTo>
                    <a:lnTo>
                      <a:pt x="1537" y="1788"/>
                    </a:lnTo>
                    <a:lnTo>
                      <a:pt x="1518" y="1798"/>
                    </a:lnTo>
                    <a:lnTo>
                      <a:pt x="1490" y="1802"/>
                    </a:lnTo>
                    <a:lnTo>
                      <a:pt x="1474" y="1800"/>
                    </a:lnTo>
                    <a:lnTo>
                      <a:pt x="1478" y="1810"/>
                    </a:lnTo>
                    <a:lnTo>
                      <a:pt x="1474" y="1821"/>
                    </a:lnTo>
                    <a:lnTo>
                      <a:pt x="1478" y="1829"/>
                    </a:lnTo>
                    <a:lnTo>
                      <a:pt x="1470" y="1834"/>
                    </a:lnTo>
                    <a:lnTo>
                      <a:pt x="1455" y="1838"/>
                    </a:lnTo>
                    <a:lnTo>
                      <a:pt x="1442" y="1831"/>
                    </a:lnTo>
                    <a:lnTo>
                      <a:pt x="1436" y="1836"/>
                    </a:lnTo>
                    <a:lnTo>
                      <a:pt x="1438" y="1854"/>
                    </a:lnTo>
                    <a:lnTo>
                      <a:pt x="1447" y="1858"/>
                    </a:lnTo>
                    <a:lnTo>
                      <a:pt x="1455" y="1854"/>
                    </a:lnTo>
                    <a:lnTo>
                      <a:pt x="1459" y="1861"/>
                    </a:lnTo>
                    <a:lnTo>
                      <a:pt x="1445" y="1867"/>
                    </a:lnTo>
                    <a:lnTo>
                      <a:pt x="1434" y="1877"/>
                    </a:lnTo>
                    <a:lnTo>
                      <a:pt x="1434" y="1892"/>
                    </a:lnTo>
                    <a:lnTo>
                      <a:pt x="1430" y="1904"/>
                    </a:lnTo>
                    <a:lnTo>
                      <a:pt x="1415" y="1904"/>
                    </a:lnTo>
                    <a:lnTo>
                      <a:pt x="1405" y="1911"/>
                    </a:lnTo>
                    <a:lnTo>
                      <a:pt x="1399" y="1925"/>
                    </a:lnTo>
                    <a:lnTo>
                      <a:pt x="1415" y="1938"/>
                    </a:lnTo>
                    <a:lnTo>
                      <a:pt x="1428" y="1942"/>
                    </a:lnTo>
                    <a:lnTo>
                      <a:pt x="1424" y="1957"/>
                    </a:lnTo>
                    <a:lnTo>
                      <a:pt x="1407" y="1969"/>
                    </a:lnTo>
                    <a:lnTo>
                      <a:pt x="1395" y="1988"/>
                    </a:lnTo>
                    <a:lnTo>
                      <a:pt x="1386" y="1996"/>
                    </a:lnTo>
                    <a:lnTo>
                      <a:pt x="1378" y="2005"/>
                    </a:lnTo>
                    <a:lnTo>
                      <a:pt x="1384" y="2023"/>
                    </a:lnTo>
                    <a:lnTo>
                      <a:pt x="1394" y="2034"/>
                    </a:lnTo>
                    <a:lnTo>
                      <a:pt x="1386" y="2032"/>
                    </a:lnTo>
                    <a:lnTo>
                      <a:pt x="1376" y="2032"/>
                    </a:lnTo>
                    <a:lnTo>
                      <a:pt x="1369" y="2038"/>
                    </a:lnTo>
                    <a:lnTo>
                      <a:pt x="1355" y="2046"/>
                    </a:lnTo>
                    <a:lnTo>
                      <a:pt x="1353" y="2063"/>
                    </a:lnTo>
                    <a:lnTo>
                      <a:pt x="1348" y="2063"/>
                    </a:lnTo>
                    <a:lnTo>
                      <a:pt x="1332" y="2057"/>
                    </a:lnTo>
                    <a:lnTo>
                      <a:pt x="1315" y="2044"/>
                    </a:lnTo>
                    <a:lnTo>
                      <a:pt x="1298" y="2032"/>
                    </a:lnTo>
                    <a:lnTo>
                      <a:pt x="1294" y="2023"/>
                    </a:lnTo>
                    <a:lnTo>
                      <a:pt x="1298" y="2011"/>
                    </a:lnTo>
                    <a:lnTo>
                      <a:pt x="1292" y="1998"/>
                    </a:lnTo>
                    <a:lnTo>
                      <a:pt x="1290" y="1969"/>
                    </a:lnTo>
                    <a:lnTo>
                      <a:pt x="1294" y="1950"/>
                    </a:lnTo>
                    <a:lnTo>
                      <a:pt x="1309" y="1936"/>
                    </a:lnTo>
                    <a:lnTo>
                      <a:pt x="1288" y="1930"/>
                    </a:lnTo>
                    <a:lnTo>
                      <a:pt x="1301" y="1915"/>
                    </a:lnTo>
                    <a:lnTo>
                      <a:pt x="1307" y="1886"/>
                    </a:lnTo>
                    <a:lnTo>
                      <a:pt x="1321" y="1892"/>
                    </a:lnTo>
                    <a:lnTo>
                      <a:pt x="1330" y="1858"/>
                    </a:lnTo>
                    <a:lnTo>
                      <a:pt x="1319" y="1854"/>
                    </a:lnTo>
                    <a:lnTo>
                      <a:pt x="1315" y="1875"/>
                    </a:lnTo>
                    <a:lnTo>
                      <a:pt x="1307" y="1871"/>
                    </a:lnTo>
                    <a:lnTo>
                      <a:pt x="1311" y="1848"/>
                    </a:lnTo>
                    <a:lnTo>
                      <a:pt x="1317" y="1817"/>
                    </a:lnTo>
                    <a:lnTo>
                      <a:pt x="1321" y="1806"/>
                    </a:lnTo>
                    <a:lnTo>
                      <a:pt x="1319" y="1790"/>
                    </a:lnTo>
                    <a:lnTo>
                      <a:pt x="1317" y="1773"/>
                    </a:lnTo>
                    <a:lnTo>
                      <a:pt x="1323" y="1771"/>
                    </a:lnTo>
                    <a:lnTo>
                      <a:pt x="1332" y="1746"/>
                    </a:lnTo>
                    <a:lnTo>
                      <a:pt x="1342" y="1721"/>
                    </a:lnTo>
                    <a:lnTo>
                      <a:pt x="1348" y="1698"/>
                    </a:lnTo>
                    <a:lnTo>
                      <a:pt x="1344" y="1673"/>
                    </a:lnTo>
                    <a:lnTo>
                      <a:pt x="1348" y="1664"/>
                    </a:lnTo>
                    <a:lnTo>
                      <a:pt x="1348" y="1644"/>
                    </a:lnTo>
                    <a:lnTo>
                      <a:pt x="1355" y="1625"/>
                    </a:lnTo>
                    <a:lnTo>
                      <a:pt x="1357" y="1596"/>
                    </a:lnTo>
                    <a:lnTo>
                      <a:pt x="1361" y="1566"/>
                    </a:lnTo>
                    <a:lnTo>
                      <a:pt x="1365" y="1531"/>
                    </a:lnTo>
                    <a:lnTo>
                      <a:pt x="1365" y="1508"/>
                    </a:lnTo>
                    <a:lnTo>
                      <a:pt x="1361" y="1489"/>
                    </a:lnTo>
                    <a:lnTo>
                      <a:pt x="1348" y="1479"/>
                    </a:lnTo>
                    <a:lnTo>
                      <a:pt x="1348" y="1476"/>
                    </a:lnTo>
                    <a:lnTo>
                      <a:pt x="1319" y="1460"/>
                    </a:lnTo>
                    <a:lnTo>
                      <a:pt x="1294" y="1445"/>
                    </a:lnTo>
                    <a:lnTo>
                      <a:pt x="1282" y="1435"/>
                    </a:lnTo>
                    <a:lnTo>
                      <a:pt x="1278" y="1424"/>
                    </a:lnTo>
                    <a:lnTo>
                      <a:pt x="1280" y="1420"/>
                    </a:lnTo>
                    <a:lnTo>
                      <a:pt x="1269" y="1401"/>
                    </a:lnTo>
                    <a:lnTo>
                      <a:pt x="1253" y="1376"/>
                    </a:lnTo>
                    <a:lnTo>
                      <a:pt x="1242" y="1349"/>
                    </a:lnTo>
                    <a:lnTo>
                      <a:pt x="1236" y="1341"/>
                    </a:lnTo>
                    <a:lnTo>
                      <a:pt x="1232" y="1332"/>
                    </a:lnTo>
                    <a:lnTo>
                      <a:pt x="1219" y="1322"/>
                    </a:lnTo>
                    <a:lnTo>
                      <a:pt x="1211" y="1316"/>
                    </a:lnTo>
                    <a:lnTo>
                      <a:pt x="1215" y="1311"/>
                    </a:lnTo>
                    <a:lnTo>
                      <a:pt x="1207" y="1295"/>
                    </a:lnTo>
                    <a:lnTo>
                      <a:pt x="1213" y="1286"/>
                    </a:lnTo>
                    <a:lnTo>
                      <a:pt x="1223" y="1278"/>
                    </a:lnTo>
                    <a:lnTo>
                      <a:pt x="1232" y="1268"/>
                    </a:lnTo>
                    <a:lnTo>
                      <a:pt x="1229" y="1261"/>
                    </a:lnTo>
                    <a:lnTo>
                      <a:pt x="1223" y="1268"/>
                    </a:lnTo>
                    <a:lnTo>
                      <a:pt x="1215" y="1261"/>
                    </a:lnTo>
                    <a:lnTo>
                      <a:pt x="1217" y="1257"/>
                    </a:lnTo>
                    <a:lnTo>
                      <a:pt x="1215" y="1245"/>
                    </a:lnTo>
                    <a:lnTo>
                      <a:pt x="1219" y="1243"/>
                    </a:lnTo>
                    <a:lnTo>
                      <a:pt x="1223" y="1234"/>
                    </a:lnTo>
                    <a:lnTo>
                      <a:pt x="1229" y="1226"/>
                    </a:lnTo>
                    <a:lnTo>
                      <a:pt x="1227" y="1218"/>
                    </a:lnTo>
                    <a:lnTo>
                      <a:pt x="1234" y="1216"/>
                    </a:lnTo>
                    <a:lnTo>
                      <a:pt x="1244" y="1211"/>
                    </a:lnTo>
                    <a:lnTo>
                      <a:pt x="1242" y="1207"/>
                    </a:lnTo>
                    <a:lnTo>
                      <a:pt x="1246" y="1207"/>
                    </a:lnTo>
                    <a:lnTo>
                      <a:pt x="1246" y="1199"/>
                    </a:lnTo>
                    <a:lnTo>
                      <a:pt x="1250" y="1193"/>
                    </a:lnTo>
                    <a:lnTo>
                      <a:pt x="1255" y="1192"/>
                    </a:lnTo>
                    <a:lnTo>
                      <a:pt x="1263" y="1184"/>
                    </a:lnTo>
                    <a:lnTo>
                      <a:pt x="1269" y="1176"/>
                    </a:lnTo>
                    <a:lnTo>
                      <a:pt x="1263" y="1172"/>
                    </a:lnTo>
                    <a:lnTo>
                      <a:pt x="1265" y="1167"/>
                    </a:lnTo>
                    <a:lnTo>
                      <a:pt x="1261" y="1153"/>
                    </a:lnTo>
                    <a:lnTo>
                      <a:pt x="1265" y="1149"/>
                    </a:lnTo>
                    <a:lnTo>
                      <a:pt x="1263" y="1138"/>
                    </a:lnTo>
                    <a:lnTo>
                      <a:pt x="1257" y="1128"/>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6" name="Freeform 177">
                <a:extLst>
                  <a:ext uri="{FF2B5EF4-FFF2-40B4-BE49-F238E27FC236}">
                    <a16:creationId xmlns:a16="http://schemas.microsoft.com/office/drawing/2014/main" id="{C6168BD1-7368-35AF-25B1-B43243A54176}"/>
                  </a:ext>
                </a:extLst>
              </p:cNvPr>
              <p:cNvSpPr>
                <a:spLocks/>
              </p:cNvSpPr>
              <p:nvPr/>
            </p:nvSpPr>
            <p:spPr bwMode="auto">
              <a:xfrm>
                <a:off x="1728789" y="2489343"/>
                <a:ext cx="404813" cy="192175"/>
              </a:xfrm>
              <a:custGeom>
                <a:avLst/>
                <a:gdLst>
                  <a:gd name="T0" fmla="*/ 57 w 255"/>
                  <a:gd name="T1" fmla="*/ 0 h 121"/>
                  <a:gd name="T2" fmla="*/ 73 w 255"/>
                  <a:gd name="T3" fmla="*/ 6 h 121"/>
                  <a:gd name="T4" fmla="*/ 65 w 255"/>
                  <a:gd name="T5" fmla="*/ 18 h 121"/>
                  <a:gd name="T6" fmla="*/ 98 w 255"/>
                  <a:gd name="T7" fmla="*/ 12 h 121"/>
                  <a:gd name="T8" fmla="*/ 115 w 255"/>
                  <a:gd name="T9" fmla="*/ 25 h 121"/>
                  <a:gd name="T10" fmla="*/ 132 w 255"/>
                  <a:gd name="T11" fmla="*/ 12 h 121"/>
                  <a:gd name="T12" fmla="*/ 144 w 255"/>
                  <a:gd name="T13" fmla="*/ 19 h 121"/>
                  <a:gd name="T14" fmla="*/ 155 w 255"/>
                  <a:gd name="T15" fmla="*/ 44 h 121"/>
                  <a:gd name="T16" fmla="*/ 161 w 255"/>
                  <a:gd name="T17" fmla="*/ 35 h 121"/>
                  <a:gd name="T18" fmla="*/ 153 w 255"/>
                  <a:gd name="T19" fmla="*/ 6 h 121"/>
                  <a:gd name="T20" fmla="*/ 165 w 255"/>
                  <a:gd name="T21" fmla="*/ 2 h 121"/>
                  <a:gd name="T22" fmla="*/ 178 w 255"/>
                  <a:gd name="T23" fmla="*/ 8 h 121"/>
                  <a:gd name="T24" fmla="*/ 194 w 255"/>
                  <a:gd name="T25" fmla="*/ 18 h 121"/>
                  <a:gd name="T26" fmla="*/ 203 w 255"/>
                  <a:gd name="T27" fmla="*/ 42 h 121"/>
                  <a:gd name="T28" fmla="*/ 207 w 255"/>
                  <a:gd name="T29" fmla="*/ 62 h 121"/>
                  <a:gd name="T30" fmla="*/ 230 w 255"/>
                  <a:gd name="T31" fmla="*/ 75 h 121"/>
                  <a:gd name="T32" fmla="*/ 255 w 255"/>
                  <a:gd name="T33" fmla="*/ 87 h 121"/>
                  <a:gd name="T34" fmla="*/ 253 w 255"/>
                  <a:gd name="T35" fmla="*/ 96 h 121"/>
                  <a:gd name="T36" fmla="*/ 232 w 255"/>
                  <a:gd name="T37" fmla="*/ 98 h 121"/>
                  <a:gd name="T38" fmla="*/ 242 w 255"/>
                  <a:gd name="T39" fmla="*/ 108 h 121"/>
                  <a:gd name="T40" fmla="*/ 236 w 255"/>
                  <a:gd name="T41" fmla="*/ 117 h 121"/>
                  <a:gd name="T42" fmla="*/ 211 w 255"/>
                  <a:gd name="T43" fmla="*/ 113 h 121"/>
                  <a:gd name="T44" fmla="*/ 186 w 255"/>
                  <a:gd name="T45" fmla="*/ 106 h 121"/>
                  <a:gd name="T46" fmla="*/ 171 w 255"/>
                  <a:gd name="T47" fmla="*/ 108 h 121"/>
                  <a:gd name="T48" fmla="*/ 146 w 255"/>
                  <a:gd name="T49" fmla="*/ 117 h 121"/>
                  <a:gd name="T50" fmla="*/ 107 w 255"/>
                  <a:gd name="T51" fmla="*/ 119 h 121"/>
                  <a:gd name="T52" fmla="*/ 84 w 255"/>
                  <a:gd name="T53" fmla="*/ 121 h 121"/>
                  <a:gd name="T54" fmla="*/ 77 w 255"/>
                  <a:gd name="T55" fmla="*/ 112 h 121"/>
                  <a:gd name="T56" fmla="*/ 57 w 255"/>
                  <a:gd name="T57" fmla="*/ 104 h 121"/>
                  <a:gd name="T58" fmla="*/ 44 w 255"/>
                  <a:gd name="T59" fmla="*/ 106 h 121"/>
                  <a:gd name="T60" fmla="*/ 29 w 255"/>
                  <a:gd name="T61" fmla="*/ 89 h 121"/>
                  <a:gd name="T62" fmla="*/ 38 w 255"/>
                  <a:gd name="T63" fmla="*/ 85 h 121"/>
                  <a:gd name="T64" fmla="*/ 59 w 255"/>
                  <a:gd name="T65" fmla="*/ 79 h 121"/>
                  <a:gd name="T66" fmla="*/ 78 w 255"/>
                  <a:gd name="T67" fmla="*/ 81 h 121"/>
                  <a:gd name="T68" fmla="*/ 98 w 255"/>
                  <a:gd name="T69" fmla="*/ 77 h 121"/>
                  <a:gd name="T70" fmla="*/ 71 w 255"/>
                  <a:gd name="T71" fmla="*/ 71 h 121"/>
                  <a:gd name="T72" fmla="*/ 40 w 255"/>
                  <a:gd name="T73" fmla="*/ 73 h 121"/>
                  <a:gd name="T74" fmla="*/ 19 w 255"/>
                  <a:gd name="T75" fmla="*/ 73 h 121"/>
                  <a:gd name="T76" fmla="*/ 13 w 255"/>
                  <a:gd name="T77" fmla="*/ 64 h 121"/>
                  <a:gd name="T78" fmla="*/ 44 w 255"/>
                  <a:gd name="T79" fmla="*/ 54 h 121"/>
                  <a:gd name="T80" fmla="*/ 23 w 255"/>
                  <a:gd name="T81" fmla="*/ 54 h 121"/>
                  <a:gd name="T82" fmla="*/ 0 w 255"/>
                  <a:gd name="T83" fmla="*/ 46 h 121"/>
                  <a:gd name="T84" fmla="*/ 11 w 255"/>
                  <a:gd name="T85" fmla="*/ 27 h 121"/>
                  <a:gd name="T86" fmla="*/ 21 w 255"/>
                  <a:gd name="T87" fmla="*/ 18 h 121"/>
                  <a:gd name="T88" fmla="*/ 57 w 255"/>
                  <a:gd name="T8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5" h="121">
                    <a:moveTo>
                      <a:pt x="57" y="0"/>
                    </a:moveTo>
                    <a:lnTo>
                      <a:pt x="73" y="6"/>
                    </a:lnTo>
                    <a:lnTo>
                      <a:pt x="65" y="18"/>
                    </a:lnTo>
                    <a:lnTo>
                      <a:pt x="98" y="12"/>
                    </a:lnTo>
                    <a:lnTo>
                      <a:pt x="115" y="25"/>
                    </a:lnTo>
                    <a:lnTo>
                      <a:pt x="132" y="12"/>
                    </a:lnTo>
                    <a:lnTo>
                      <a:pt x="144" y="19"/>
                    </a:lnTo>
                    <a:lnTo>
                      <a:pt x="155" y="44"/>
                    </a:lnTo>
                    <a:lnTo>
                      <a:pt x="161" y="35"/>
                    </a:lnTo>
                    <a:lnTo>
                      <a:pt x="153" y="6"/>
                    </a:lnTo>
                    <a:lnTo>
                      <a:pt x="165" y="2"/>
                    </a:lnTo>
                    <a:lnTo>
                      <a:pt x="178" y="8"/>
                    </a:lnTo>
                    <a:lnTo>
                      <a:pt x="194" y="18"/>
                    </a:lnTo>
                    <a:lnTo>
                      <a:pt x="203" y="42"/>
                    </a:lnTo>
                    <a:lnTo>
                      <a:pt x="207" y="62"/>
                    </a:lnTo>
                    <a:lnTo>
                      <a:pt x="230" y="75"/>
                    </a:lnTo>
                    <a:lnTo>
                      <a:pt x="255" y="87"/>
                    </a:lnTo>
                    <a:lnTo>
                      <a:pt x="253" y="96"/>
                    </a:lnTo>
                    <a:lnTo>
                      <a:pt x="232" y="98"/>
                    </a:lnTo>
                    <a:lnTo>
                      <a:pt x="242" y="108"/>
                    </a:lnTo>
                    <a:lnTo>
                      <a:pt x="236" y="117"/>
                    </a:lnTo>
                    <a:lnTo>
                      <a:pt x="211" y="113"/>
                    </a:lnTo>
                    <a:lnTo>
                      <a:pt x="186" y="106"/>
                    </a:lnTo>
                    <a:lnTo>
                      <a:pt x="171" y="108"/>
                    </a:lnTo>
                    <a:lnTo>
                      <a:pt x="146" y="117"/>
                    </a:lnTo>
                    <a:lnTo>
                      <a:pt x="107" y="119"/>
                    </a:lnTo>
                    <a:lnTo>
                      <a:pt x="84" y="121"/>
                    </a:lnTo>
                    <a:lnTo>
                      <a:pt x="77" y="112"/>
                    </a:lnTo>
                    <a:lnTo>
                      <a:pt x="57" y="104"/>
                    </a:lnTo>
                    <a:lnTo>
                      <a:pt x="44" y="106"/>
                    </a:lnTo>
                    <a:lnTo>
                      <a:pt x="29" y="89"/>
                    </a:lnTo>
                    <a:lnTo>
                      <a:pt x="38" y="85"/>
                    </a:lnTo>
                    <a:lnTo>
                      <a:pt x="59" y="79"/>
                    </a:lnTo>
                    <a:lnTo>
                      <a:pt x="78" y="81"/>
                    </a:lnTo>
                    <a:lnTo>
                      <a:pt x="98" y="77"/>
                    </a:lnTo>
                    <a:lnTo>
                      <a:pt x="71" y="71"/>
                    </a:lnTo>
                    <a:lnTo>
                      <a:pt x="40" y="73"/>
                    </a:lnTo>
                    <a:lnTo>
                      <a:pt x="19" y="73"/>
                    </a:lnTo>
                    <a:lnTo>
                      <a:pt x="13" y="64"/>
                    </a:lnTo>
                    <a:lnTo>
                      <a:pt x="44" y="54"/>
                    </a:lnTo>
                    <a:lnTo>
                      <a:pt x="23" y="54"/>
                    </a:lnTo>
                    <a:lnTo>
                      <a:pt x="0" y="46"/>
                    </a:lnTo>
                    <a:lnTo>
                      <a:pt x="11" y="27"/>
                    </a:lnTo>
                    <a:lnTo>
                      <a:pt x="21" y="18"/>
                    </a:lnTo>
                    <a:lnTo>
                      <a:pt x="5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7" name="Freeform 179">
                <a:extLst>
                  <a:ext uri="{FF2B5EF4-FFF2-40B4-BE49-F238E27FC236}">
                    <a16:creationId xmlns:a16="http://schemas.microsoft.com/office/drawing/2014/main" id="{FCB4AFAF-52B8-CCF6-4B41-5FF2C15FA613}"/>
                  </a:ext>
                </a:extLst>
              </p:cNvPr>
              <p:cNvSpPr>
                <a:spLocks/>
              </p:cNvSpPr>
              <p:nvPr/>
            </p:nvSpPr>
            <p:spPr bwMode="auto">
              <a:xfrm>
                <a:off x="2005014" y="2478225"/>
                <a:ext cx="52388" cy="36530"/>
              </a:xfrm>
              <a:custGeom>
                <a:avLst/>
                <a:gdLst>
                  <a:gd name="T0" fmla="*/ 23 w 33"/>
                  <a:gd name="T1" fmla="*/ 0 h 23"/>
                  <a:gd name="T2" fmla="*/ 33 w 33"/>
                  <a:gd name="T3" fmla="*/ 5 h 23"/>
                  <a:gd name="T4" fmla="*/ 21 w 33"/>
                  <a:gd name="T5" fmla="*/ 23 h 23"/>
                  <a:gd name="T6" fmla="*/ 0 w 33"/>
                  <a:gd name="T7" fmla="*/ 5 h 23"/>
                  <a:gd name="T8" fmla="*/ 4 w 33"/>
                  <a:gd name="T9" fmla="*/ 0 h 23"/>
                  <a:gd name="T10" fmla="*/ 23 w 33"/>
                  <a:gd name="T11" fmla="*/ 0 h 23"/>
                </a:gdLst>
                <a:ahLst/>
                <a:cxnLst>
                  <a:cxn ang="0">
                    <a:pos x="T0" y="T1"/>
                  </a:cxn>
                  <a:cxn ang="0">
                    <a:pos x="T2" y="T3"/>
                  </a:cxn>
                  <a:cxn ang="0">
                    <a:pos x="T4" y="T5"/>
                  </a:cxn>
                  <a:cxn ang="0">
                    <a:pos x="T6" y="T7"/>
                  </a:cxn>
                  <a:cxn ang="0">
                    <a:pos x="T8" y="T9"/>
                  </a:cxn>
                  <a:cxn ang="0">
                    <a:pos x="T10" y="T11"/>
                  </a:cxn>
                </a:cxnLst>
                <a:rect l="0" t="0" r="r" b="b"/>
                <a:pathLst>
                  <a:path w="33" h="23">
                    <a:moveTo>
                      <a:pt x="23" y="0"/>
                    </a:moveTo>
                    <a:lnTo>
                      <a:pt x="33" y="5"/>
                    </a:lnTo>
                    <a:lnTo>
                      <a:pt x="21" y="23"/>
                    </a:lnTo>
                    <a:lnTo>
                      <a:pt x="0" y="5"/>
                    </a:lnTo>
                    <a:lnTo>
                      <a:pt x="4" y="0"/>
                    </a:lnTo>
                    <a:lnTo>
                      <a:pt x="2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8" name="Freeform 181">
                <a:extLst>
                  <a:ext uri="{FF2B5EF4-FFF2-40B4-BE49-F238E27FC236}">
                    <a16:creationId xmlns:a16="http://schemas.microsoft.com/office/drawing/2014/main" id="{61167295-2795-012E-8ED1-F48AA593CEFB}"/>
                  </a:ext>
                </a:extLst>
              </p:cNvPr>
              <p:cNvSpPr>
                <a:spLocks/>
              </p:cNvSpPr>
              <p:nvPr/>
            </p:nvSpPr>
            <p:spPr bwMode="auto">
              <a:xfrm>
                <a:off x="2578101" y="2471872"/>
                <a:ext cx="103188" cy="42882"/>
              </a:xfrm>
              <a:custGeom>
                <a:avLst/>
                <a:gdLst>
                  <a:gd name="T0" fmla="*/ 8 w 65"/>
                  <a:gd name="T1" fmla="*/ 0 h 27"/>
                  <a:gd name="T2" fmla="*/ 38 w 65"/>
                  <a:gd name="T3" fmla="*/ 2 h 27"/>
                  <a:gd name="T4" fmla="*/ 63 w 65"/>
                  <a:gd name="T5" fmla="*/ 17 h 27"/>
                  <a:gd name="T6" fmla="*/ 65 w 65"/>
                  <a:gd name="T7" fmla="*/ 25 h 27"/>
                  <a:gd name="T8" fmla="*/ 50 w 65"/>
                  <a:gd name="T9" fmla="*/ 25 h 27"/>
                  <a:gd name="T10" fmla="*/ 35 w 65"/>
                  <a:gd name="T11" fmla="*/ 25 h 27"/>
                  <a:gd name="T12" fmla="*/ 19 w 65"/>
                  <a:gd name="T13" fmla="*/ 27 h 27"/>
                  <a:gd name="T14" fmla="*/ 17 w 65"/>
                  <a:gd name="T15" fmla="*/ 25 h 27"/>
                  <a:gd name="T16" fmla="*/ 0 w 65"/>
                  <a:gd name="T17" fmla="*/ 11 h 27"/>
                  <a:gd name="T18" fmla="*/ 0 w 65"/>
                  <a:gd name="T19" fmla="*/ 2 h 27"/>
                  <a:gd name="T20" fmla="*/ 8 w 65"/>
                  <a:gd name="T21"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 h="27">
                    <a:moveTo>
                      <a:pt x="8" y="0"/>
                    </a:moveTo>
                    <a:lnTo>
                      <a:pt x="38" y="2"/>
                    </a:lnTo>
                    <a:lnTo>
                      <a:pt x="63" y="17"/>
                    </a:lnTo>
                    <a:lnTo>
                      <a:pt x="65" y="25"/>
                    </a:lnTo>
                    <a:lnTo>
                      <a:pt x="50" y="25"/>
                    </a:lnTo>
                    <a:lnTo>
                      <a:pt x="35" y="25"/>
                    </a:lnTo>
                    <a:lnTo>
                      <a:pt x="19" y="27"/>
                    </a:lnTo>
                    <a:lnTo>
                      <a:pt x="17" y="25"/>
                    </a:lnTo>
                    <a:lnTo>
                      <a:pt x="0" y="11"/>
                    </a:lnTo>
                    <a:lnTo>
                      <a:pt x="0" y="2"/>
                    </a:lnTo>
                    <a:lnTo>
                      <a:pt x="8"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49" name="Freeform 183">
                <a:extLst>
                  <a:ext uri="{FF2B5EF4-FFF2-40B4-BE49-F238E27FC236}">
                    <a16:creationId xmlns:a16="http://schemas.microsoft.com/office/drawing/2014/main" id="{75C92814-299A-5FA5-90F1-F0318EC48283}"/>
                  </a:ext>
                </a:extLst>
              </p:cNvPr>
              <p:cNvSpPr>
                <a:spLocks/>
              </p:cNvSpPr>
              <p:nvPr/>
            </p:nvSpPr>
            <p:spPr bwMode="auto">
              <a:xfrm>
                <a:off x="2374902" y="2471872"/>
                <a:ext cx="627063" cy="451054"/>
              </a:xfrm>
              <a:custGeom>
                <a:avLst/>
                <a:gdLst>
                  <a:gd name="T0" fmla="*/ 49 w 395"/>
                  <a:gd name="T1" fmla="*/ 15 h 284"/>
                  <a:gd name="T2" fmla="*/ 74 w 395"/>
                  <a:gd name="T3" fmla="*/ 9 h 284"/>
                  <a:gd name="T4" fmla="*/ 132 w 395"/>
                  <a:gd name="T5" fmla="*/ 27 h 284"/>
                  <a:gd name="T6" fmla="*/ 157 w 395"/>
                  <a:gd name="T7" fmla="*/ 38 h 284"/>
                  <a:gd name="T8" fmla="*/ 203 w 395"/>
                  <a:gd name="T9" fmla="*/ 40 h 284"/>
                  <a:gd name="T10" fmla="*/ 222 w 395"/>
                  <a:gd name="T11" fmla="*/ 65 h 284"/>
                  <a:gd name="T12" fmla="*/ 262 w 395"/>
                  <a:gd name="T13" fmla="*/ 75 h 284"/>
                  <a:gd name="T14" fmla="*/ 308 w 395"/>
                  <a:gd name="T15" fmla="*/ 94 h 284"/>
                  <a:gd name="T16" fmla="*/ 297 w 395"/>
                  <a:gd name="T17" fmla="*/ 128 h 284"/>
                  <a:gd name="T18" fmla="*/ 353 w 395"/>
                  <a:gd name="T19" fmla="*/ 149 h 284"/>
                  <a:gd name="T20" fmla="*/ 395 w 395"/>
                  <a:gd name="T21" fmla="*/ 172 h 284"/>
                  <a:gd name="T22" fmla="*/ 366 w 395"/>
                  <a:gd name="T23" fmla="*/ 217 h 284"/>
                  <a:gd name="T24" fmla="*/ 326 w 395"/>
                  <a:gd name="T25" fmla="*/ 184 h 284"/>
                  <a:gd name="T26" fmla="*/ 307 w 395"/>
                  <a:gd name="T27" fmla="*/ 201 h 284"/>
                  <a:gd name="T28" fmla="*/ 341 w 395"/>
                  <a:gd name="T29" fmla="*/ 224 h 284"/>
                  <a:gd name="T30" fmla="*/ 356 w 395"/>
                  <a:gd name="T31" fmla="*/ 251 h 284"/>
                  <a:gd name="T32" fmla="*/ 332 w 395"/>
                  <a:gd name="T33" fmla="*/ 261 h 284"/>
                  <a:gd name="T34" fmla="*/ 316 w 395"/>
                  <a:gd name="T35" fmla="*/ 263 h 284"/>
                  <a:gd name="T36" fmla="*/ 333 w 395"/>
                  <a:gd name="T37" fmla="*/ 284 h 284"/>
                  <a:gd name="T38" fmla="*/ 266 w 395"/>
                  <a:gd name="T39" fmla="*/ 263 h 284"/>
                  <a:gd name="T40" fmla="*/ 253 w 395"/>
                  <a:gd name="T41" fmla="*/ 245 h 284"/>
                  <a:gd name="T42" fmla="*/ 213 w 395"/>
                  <a:gd name="T43" fmla="*/ 222 h 284"/>
                  <a:gd name="T44" fmla="*/ 172 w 395"/>
                  <a:gd name="T45" fmla="*/ 232 h 284"/>
                  <a:gd name="T46" fmla="*/ 168 w 395"/>
                  <a:gd name="T47" fmla="*/ 209 h 284"/>
                  <a:gd name="T48" fmla="*/ 224 w 395"/>
                  <a:gd name="T49" fmla="*/ 207 h 284"/>
                  <a:gd name="T50" fmla="*/ 224 w 395"/>
                  <a:gd name="T51" fmla="*/ 186 h 284"/>
                  <a:gd name="T52" fmla="*/ 239 w 395"/>
                  <a:gd name="T53" fmla="*/ 151 h 284"/>
                  <a:gd name="T54" fmla="*/ 213 w 395"/>
                  <a:gd name="T55" fmla="*/ 132 h 284"/>
                  <a:gd name="T56" fmla="*/ 193 w 395"/>
                  <a:gd name="T57" fmla="*/ 119 h 284"/>
                  <a:gd name="T58" fmla="*/ 166 w 395"/>
                  <a:gd name="T59" fmla="*/ 103 h 284"/>
                  <a:gd name="T60" fmla="*/ 147 w 395"/>
                  <a:gd name="T61" fmla="*/ 101 h 284"/>
                  <a:gd name="T62" fmla="*/ 72 w 395"/>
                  <a:gd name="T63" fmla="*/ 100 h 284"/>
                  <a:gd name="T64" fmla="*/ 21 w 395"/>
                  <a:gd name="T65" fmla="*/ 86 h 284"/>
                  <a:gd name="T66" fmla="*/ 23 w 395"/>
                  <a:gd name="T67" fmla="*/ 67 h 284"/>
                  <a:gd name="T68" fmla="*/ 0 w 395"/>
                  <a:gd name="T69" fmla="*/ 40 h 284"/>
                  <a:gd name="T70" fmla="*/ 23 w 395"/>
                  <a:gd name="T71" fmla="*/ 6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95" h="284">
                    <a:moveTo>
                      <a:pt x="59" y="0"/>
                    </a:moveTo>
                    <a:lnTo>
                      <a:pt x="49" y="15"/>
                    </a:lnTo>
                    <a:lnTo>
                      <a:pt x="61" y="32"/>
                    </a:lnTo>
                    <a:lnTo>
                      <a:pt x="74" y="9"/>
                    </a:lnTo>
                    <a:lnTo>
                      <a:pt x="109" y="0"/>
                    </a:lnTo>
                    <a:lnTo>
                      <a:pt x="132" y="27"/>
                    </a:lnTo>
                    <a:lnTo>
                      <a:pt x="130" y="46"/>
                    </a:lnTo>
                    <a:lnTo>
                      <a:pt x="157" y="38"/>
                    </a:lnTo>
                    <a:lnTo>
                      <a:pt x="170" y="27"/>
                    </a:lnTo>
                    <a:lnTo>
                      <a:pt x="203" y="40"/>
                    </a:lnTo>
                    <a:lnTo>
                      <a:pt x="222" y="52"/>
                    </a:lnTo>
                    <a:lnTo>
                      <a:pt x="222" y="65"/>
                    </a:lnTo>
                    <a:lnTo>
                      <a:pt x="249" y="57"/>
                    </a:lnTo>
                    <a:lnTo>
                      <a:pt x="262" y="75"/>
                    </a:lnTo>
                    <a:lnTo>
                      <a:pt x="297" y="84"/>
                    </a:lnTo>
                    <a:lnTo>
                      <a:pt x="308" y="94"/>
                    </a:lnTo>
                    <a:lnTo>
                      <a:pt x="322" y="117"/>
                    </a:lnTo>
                    <a:lnTo>
                      <a:pt x="297" y="128"/>
                    </a:lnTo>
                    <a:lnTo>
                      <a:pt x="330" y="144"/>
                    </a:lnTo>
                    <a:lnTo>
                      <a:pt x="353" y="149"/>
                    </a:lnTo>
                    <a:lnTo>
                      <a:pt x="372" y="171"/>
                    </a:lnTo>
                    <a:lnTo>
                      <a:pt x="395" y="172"/>
                    </a:lnTo>
                    <a:lnTo>
                      <a:pt x="389" y="190"/>
                    </a:lnTo>
                    <a:lnTo>
                      <a:pt x="366" y="217"/>
                    </a:lnTo>
                    <a:lnTo>
                      <a:pt x="349" y="207"/>
                    </a:lnTo>
                    <a:lnTo>
                      <a:pt x="326" y="184"/>
                    </a:lnTo>
                    <a:lnTo>
                      <a:pt x="308" y="188"/>
                    </a:lnTo>
                    <a:lnTo>
                      <a:pt x="307" y="201"/>
                    </a:lnTo>
                    <a:lnTo>
                      <a:pt x="320" y="213"/>
                    </a:lnTo>
                    <a:lnTo>
                      <a:pt x="341" y="224"/>
                    </a:lnTo>
                    <a:lnTo>
                      <a:pt x="347" y="230"/>
                    </a:lnTo>
                    <a:lnTo>
                      <a:pt x="356" y="251"/>
                    </a:lnTo>
                    <a:lnTo>
                      <a:pt x="351" y="268"/>
                    </a:lnTo>
                    <a:lnTo>
                      <a:pt x="332" y="261"/>
                    </a:lnTo>
                    <a:lnTo>
                      <a:pt x="297" y="245"/>
                    </a:lnTo>
                    <a:lnTo>
                      <a:pt x="316" y="263"/>
                    </a:lnTo>
                    <a:lnTo>
                      <a:pt x="332" y="276"/>
                    </a:lnTo>
                    <a:lnTo>
                      <a:pt x="333" y="284"/>
                    </a:lnTo>
                    <a:lnTo>
                      <a:pt x="297" y="274"/>
                    </a:lnTo>
                    <a:lnTo>
                      <a:pt x="266" y="263"/>
                    </a:lnTo>
                    <a:lnTo>
                      <a:pt x="249" y="251"/>
                    </a:lnTo>
                    <a:lnTo>
                      <a:pt x="253" y="245"/>
                    </a:lnTo>
                    <a:lnTo>
                      <a:pt x="232" y="234"/>
                    </a:lnTo>
                    <a:lnTo>
                      <a:pt x="213" y="222"/>
                    </a:lnTo>
                    <a:lnTo>
                      <a:pt x="213" y="230"/>
                    </a:lnTo>
                    <a:lnTo>
                      <a:pt x="172" y="232"/>
                    </a:lnTo>
                    <a:lnTo>
                      <a:pt x="161" y="226"/>
                    </a:lnTo>
                    <a:lnTo>
                      <a:pt x="168" y="209"/>
                    </a:lnTo>
                    <a:lnTo>
                      <a:pt x="195" y="207"/>
                    </a:lnTo>
                    <a:lnTo>
                      <a:pt x="224" y="207"/>
                    </a:lnTo>
                    <a:lnTo>
                      <a:pt x="220" y="197"/>
                    </a:lnTo>
                    <a:lnTo>
                      <a:pt x="224" y="186"/>
                    </a:lnTo>
                    <a:lnTo>
                      <a:pt x="243" y="163"/>
                    </a:lnTo>
                    <a:lnTo>
                      <a:pt x="239" y="151"/>
                    </a:lnTo>
                    <a:lnTo>
                      <a:pt x="234" y="144"/>
                    </a:lnTo>
                    <a:lnTo>
                      <a:pt x="213" y="132"/>
                    </a:lnTo>
                    <a:lnTo>
                      <a:pt x="184" y="124"/>
                    </a:lnTo>
                    <a:lnTo>
                      <a:pt x="193" y="119"/>
                    </a:lnTo>
                    <a:lnTo>
                      <a:pt x="180" y="103"/>
                    </a:lnTo>
                    <a:lnTo>
                      <a:pt x="166" y="103"/>
                    </a:lnTo>
                    <a:lnTo>
                      <a:pt x="157" y="94"/>
                    </a:lnTo>
                    <a:lnTo>
                      <a:pt x="147" y="101"/>
                    </a:lnTo>
                    <a:lnTo>
                      <a:pt x="122" y="103"/>
                    </a:lnTo>
                    <a:lnTo>
                      <a:pt x="72" y="100"/>
                    </a:lnTo>
                    <a:lnTo>
                      <a:pt x="42" y="90"/>
                    </a:lnTo>
                    <a:lnTo>
                      <a:pt x="21" y="86"/>
                    </a:lnTo>
                    <a:lnTo>
                      <a:pt x="9" y="78"/>
                    </a:lnTo>
                    <a:lnTo>
                      <a:pt x="23" y="67"/>
                    </a:lnTo>
                    <a:lnTo>
                      <a:pt x="3" y="67"/>
                    </a:lnTo>
                    <a:lnTo>
                      <a:pt x="0" y="40"/>
                    </a:lnTo>
                    <a:lnTo>
                      <a:pt x="9" y="17"/>
                    </a:lnTo>
                    <a:lnTo>
                      <a:pt x="23" y="6"/>
                    </a:lnTo>
                    <a:lnTo>
                      <a:pt x="5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0" name="Freeform 185">
                <a:extLst>
                  <a:ext uri="{FF2B5EF4-FFF2-40B4-BE49-F238E27FC236}">
                    <a16:creationId xmlns:a16="http://schemas.microsoft.com/office/drawing/2014/main" id="{552FE38E-730D-7BA1-479F-A6FAE3623EE2}"/>
                  </a:ext>
                </a:extLst>
              </p:cNvPr>
              <p:cNvSpPr>
                <a:spLocks/>
              </p:cNvSpPr>
              <p:nvPr/>
            </p:nvSpPr>
            <p:spPr bwMode="auto">
              <a:xfrm>
                <a:off x="2103439" y="2468695"/>
                <a:ext cx="127000" cy="109588"/>
              </a:xfrm>
              <a:custGeom>
                <a:avLst/>
                <a:gdLst>
                  <a:gd name="T0" fmla="*/ 27 w 80"/>
                  <a:gd name="T1" fmla="*/ 0 h 69"/>
                  <a:gd name="T2" fmla="*/ 44 w 80"/>
                  <a:gd name="T3" fmla="*/ 6 h 69"/>
                  <a:gd name="T4" fmla="*/ 69 w 80"/>
                  <a:gd name="T5" fmla="*/ 2 h 69"/>
                  <a:gd name="T6" fmla="*/ 73 w 80"/>
                  <a:gd name="T7" fmla="*/ 9 h 69"/>
                  <a:gd name="T8" fmla="*/ 61 w 80"/>
                  <a:gd name="T9" fmla="*/ 23 h 69"/>
                  <a:gd name="T10" fmla="*/ 80 w 80"/>
                  <a:gd name="T11" fmla="*/ 34 h 69"/>
                  <a:gd name="T12" fmla="*/ 80 w 80"/>
                  <a:gd name="T13" fmla="*/ 57 h 69"/>
                  <a:gd name="T14" fmla="*/ 55 w 80"/>
                  <a:gd name="T15" fmla="*/ 69 h 69"/>
                  <a:gd name="T16" fmla="*/ 42 w 80"/>
                  <a:gd name="T17" fmla="*/ 67 h 69"/>
                  <a:gd name="T18" fmla="*/ 32 w 80"/>
                  <a:gd name="T19" fmla="*/ 55 h 69"/>
                  <a:gd name="T20" fmla="*/ 0 w 80"/>
                  <a:gd name="T21" fmla="*/ 36 h 69"/>
                  <a:gd name="T22" fmla="*/ 0 w 80"/>
                  <a:gd name="T23" fmla="*/ 27 h 69"/>
                  <a:gd name="T24" fmla="*/ 27 w 80"/>
                  <a:gd name="T25" fmla="*/ 31 h 69"/>
                  <a:gd name="T26" fmla="*/ 13 w 80"/>
                  <a:gd name="T27" fmla="*/ 11 h 69"/>
                  <a:gd name="T28" fmla="*/ 27 w 80"/>
                  <a:gd name="T2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 h="69">
                    <a:moveTo>
                      <a:pt x="27" y="0"/>
                    </a:moveTo>
                    <a:lnTo>
                      <a:pt x="44" y="6"/>
                    </a:lnTo>
                    <a:lnTo>
                      <a:pt x="69" y="2"/>
                    </a:lnTo>
                    <a:lnTo>
                      <a:pt x="73" y="9"/>
                    </a:lnTo>
                    <a:lnTo>
                      <a:pt x="61" y="23"/>
                    </a:lnTo>
                    <a:lnTo>
                      <a:pt x="80" y="34"/>
                    </a:lnTo>
                    <a:lnTo>
                      <a:pt x="80" y="57"/>
                    </a:lnTo>
                    <a:lnTo>
                      <a:pt x="55" y="69"/>
                    </a:lnTo>
                    <a:lnTo>
                      <a:pt x="42" y="67"/>
                    </a:lnTo>
                    <a:lnTo>
                      <a:pt x="32" y="55"/>
                    </a:lnTo>
                    <a:lnTo>
                      <a:pt x="0" y="36"/>
                    </a:lnTo>
                    <a:lnTo>
                      <a:pt x="0" y="27"/>
                    </a:lnTo>
                    <a:lnTo>
                      <a:pt x="27" y="31"/>
                    </a:lnTo>
                    <a:lnTo>
                      <a:pt x="13" y="11"/>
                    </a:lnTo>
                    <a:lnTo>
                      <a:pt x="2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1" name="Freeform 189">
                <a:extLst>
                  <a:ext uri="{FF2B5EF4-FFF2-40B4-BE49-F238E27FC236}">
                    <a16:creationId xmlns:a16="http://schemas.microsoft.com/office/drawing/2014/main" id="{2DA2BAA9-7697-F5C1-9000-47AB01DBBD64}"/>
                  </a:ext>
                </a:extLst>
              </p:cNvPr>
              <p:cNvSpPr>
                <a:spLocks/>
              </p:cNvSpPr>
              <p:nvPr/>
            </p:nvSpPr>
            <p:spPr bwMode="auto">
              <a:xfrm>
                <a:off x="2243139" y="2455990"/>
                <a:ext cx="122238" cy="88940"/>
              </a:xfrm>
              <a:custGeom>
                <a:avLst/>
                <a:gdLst>
                  <a:gd name="T0" fmla="*/ 21 w 77"/>
                  <a:gd name="T1" fmla="*/ 0 h 56"/>
                  <a:gd name="T2" fmla="*/ 52 w 77"/>
                  <a:gd name="T3" fmla="*/ 0 h 56"/>
                  <a:gd name="T4" fmla="*/ 77 w 77"/>
                  <a:gd name="T5" fmla="*/ 8 h 56"/>
                  <a:gd name="T6" fmla="*/ 58 w 77"/>
                  <a:gd name="T7" fmla="*/ 31 h 56"/>
                  <a:gd name="T8" fmla="*/ 40 w 77"/>
                  <a:gd name="T9" fmla="*/ 37 h 56"/>
                  <a:gd name="T10" fmla="*/ 25 w 77"/>
                  <a:gd name="T11" fmla="*/ 56 h 56"/>
                  <a:gd name="T12" fmla="*/ 10 w 77"/>
                  <a:gd name="T13" fmla="*/ 56 h 56"/>
                  <a:gd name="T14" fmla="*/ 0 w 77"/>
                  <a:gd name="T15" fmla="*/ 33 h 56"/>
                  <a:gd name="T16" fmla="*/ 0 w 77"/>
                  <a:gd name="T17" fmla="*/ 25 h 56"/>
                  <a:gd name="T18" fmla="*/ 2 w 77"/>
                  <a:gd name="T19" fmla="*/ 19 h 56"/>
                  <a:gd name="T20" fmla="*/ 8 w 77"/>
                  <a:gd name="T21" fmla="*/ 8 h 56"/>
                  <a:gd name="T22" fmla="*/ 21 w 77"/>
                  <a:gd name="T2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56">
                    <a:moveTo>
                      <a:pt x="21" y="0"/>
                    </a:moveTo>
                    <a:lnTo>
                      <a:pt x="52" y="0"/>
                    </a:lnTo>
                    <a:lnTo>
                      <a:pt x="77" y="8"/>
                    </a:lnTo>
                    <a:lnTo>
                      <a:pt x="58" y="31"/>
                    </a:lnTo>
                    <a:lnTo>
                      <a:pt x="40" y="37"/>
                    </a:lnTo>
                    <a:lnTo>
                      <a:pt x="25" y="56"/>
                    </a:lnTo>
                    <a:lnTo>
                      <a:pt x="10" y="56"/>
                    </a:lnTo>
                    <a:lnTo>
                      <a:pt x="0" y="33"/>
                    </a:lnTo>
                    <a:lnTo>
                      <a:pt x="0" y="25"/>
                    </a:lnTo>
                    <a:lnTo>
                      <a:pt x="2" y="19"/>
                    </a:lnTo>
                    <a:lnTo>
                      <a:pt x="8" y="8"/>
                    </a:lnTo>
                    <a:lnTo>
                      <a:pt x="21"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2" name="Freeform 191">
                <a:extLst>
                  <a:ext uri="{FF2B5EF4-FFF2-40B4-BE49-F238E27FC236}">
                    <a16:creationId xmlns:a16="http://schemas.microsoft.com/office/drawing/2014/main" id="{6338811F-8012-0225-51A4-B83EDBC22A00}"/>
                  </a:ext>
                </a:extLst>
              </p:cNvPr>
              <p:cNvSpPr>
                <a:spLocks/>
              </p:cNvSpPr>
              <p:nvPr/>
            </p:nvSpPr>
            <p:spPr bwMode="auto">
              <a:xfrm>
                <a:off x="1585914" y="2441696"/>
                <a:ext cx="227013" cy="149292"/>
              </a:xfrm>
              <a:custGeom>
                <a:avLst/>
                <a:gdLst>
                  <a:gd name="T0" fmla="*/ 59 w 143"/>
                  <a:gd name="T1" fmla="*/ 0 h 94"/>
                  <a:gd name="T2" fmla="*/ 80 w 143"/>
                  <a:gd name="T3" fmla="*/ 5 h 94"/>
                  <a:gd name="T4" fmla="*/ 115 w 143"/>
                  <a:gd name="T5" fmla="*/ 7 h 94"/>
                  <a:gd name="T6" fmla="*/ 128 w 143"/>
                  <a:gd name="T7" fmla="*/ 17 h 94"/>
                  <a:gd name="T8" fmla="*/ 143 w 143"/>
                  <a:gd name="T9" fmla="*/ 26 h 94"/>
                  <a:gd name="T10" fmla="*/ 126 w 143"/>
                  <a:gd name="T11" fmla="*/ 32 h 94"/>
                  <a:gd name="T12" fmla="*/ 92 w 143"/>
                  <a:gd name="T13" fmla="*/ 51 h 94"/>
                  <a:gd name="T14" fmla="*/ 74 w 143"/>
                  <a:gd name="T15" fmla="*/ 69 h 94"/>
                  <a:gd name="T16" fmla="*/ 74 w 143"/>
                  <a:gd name="T17" fmla="*/ 82 h 94"/>
                  <a:gd name="T18" fmla="*/ 38 w 143"/>
                  <a:gd name="T19" fmla="*/ 94 h 94"/>
                  <a:gd name="T20" fmla="*/ 30 w 143"/>
                  <a:gd name="T21" fmla="*/ 84 h 94"/>
                  <a:gd name="T22" fmla="*/ 0 w 143"/>
                  <a:gd name="T23" fmla="*/ 69 h 94"/>
                  <a:gd name="T24" fmla="*/ 3 w 143"/>
                  <a:gd name="T25" fmla="*/ 57 h 94"/>
                  <a:gd name="T26" fmla="*/ 15 w 143"/>
                  <a:gd name="T27" fmla="*/ 40 h 94"/>
                  <a:gd name="T28" fmla="*/ 26 w 143"/>
                  <a:gd name="T29" fmla="*/ 21 h 94"/>
                  <a:gd name="T30" fmla="*/ 13 w 143"/>
                  <a:gd name="T31" fmla="*/ 3 h 94"/>
                  <a:gd name="T32" fmla="*/ 59 w 143"/>
                  <a:gd name="T3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3" h="94">
                    <a:moveTo>
                      <a:pt x="59" y="0"/>
                    </a:moveTo>
                    <a:lnTo>
                      <a:pt x="80" y="5"/>
                    </a:lnTo>
                    <a:lnTo>
                      <a:pt x="115" y="7"/>
                    </a:lnTo>
                    <a:lnTo>
                      <a:pt x="128" y="17"/>
                    </a:lnTo>
                    <a:lnTo>
                      <a:pt x="143" y="26"/>
                    </a:lnTo>
                    <a:lnTo>
                      <a:pt x="126" y="32"/>
                    </a:lnTo>
                    <a:lnTo>
                      <a:pt x="92" y="51"/>
                    </a:lnTo>
                    <a:lnTo>
                      <a:pt x="74" y="69"/>
                    </a:lnTo>
                    <a:lnTo>
                      <a:pt x="74" y="82"/>
                    </a:lnTo>
                    <a:lnTo>
                      <a:pt x="38" y="94"/>
                    </a:lnTo>
                    <a:lnTo>
                      <a:pt x="30" y="84"/>
                    </a:lnTo>
                    <a:lnTo>
                      <a:pt x="0" y="69"/>
                    </a:lnTo>
                    <a:lnTo>
                      <a:pt x="3" y="57"/>
                    </a:lnTo>
                    <a:lnTo>
                      <a:pt x="15" y="40"/>
                    </a:lnTo>
                    <a:lnTo>
                      <a:pt x="26" y="21"/>
                    </a:lnTo>
                    <a:lnTo>
                      <a:pt x="13" y="3"/>
                    </a:lnTo>
                    <a:lnTo>
                      <a:pt x="59"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3" name="Freeform 195">
                <a:extLst>
                  <a:ext uri="{FF2B5EF4-FFF2-40B4-BE49-F238E27FC236}">
                    <a16:creationId xmlns:a16="http://schemas.microsoft.com/office/drawing/2014/main" id="{7C942169-A3C2-96DB-D009-71453DD1C86D}"/>
                  </a:ext>
                </a:extLst>
              </p:cNvPr>
              <p:cNvSpPr>
                <a:spLocks/>
              </p:cNvSpPr>
              <p:nvPr/>
            </p:nvSpPr>
            <p:spPr bwMode="auto">
              <a:xfrm>
                <a:off x="2227264" y="2389285"/>
                <a:ext cx="71438" cy="46059"/>
              </a:xfrm>
              <a:custGeom>
                <a:avLst/>
                <a:gdLst>
                  <a:gd name="T0" fmla="*/ 27 w 45"/>
                  <a:gd name="T1" fmla="*/ 0 h 29"/>
                  <a:gd name="T2" fmla="*/ 41 w 45"/>
                  <a:gd name="T3" fmla="*/ 10 h 29"/>
                  <a:gd name="T4" fmla="*/ 45 w 45"/>
                  <a:gd name="T5" fmla="*/ 19 h 29"/>
                  <a:gd name="T6" fmla="*/ 37 w 45"/>
                  <a:gd name="T7" fmla="*/ 29 h 29"/>
                  <a:gd name="T8" fmla="*/ 16 w 45"/>
                  <a:gd name="T9" fmla="*/ 27 h 29"/>
                  <a:gd name="T10" fmla="*/ 0 w 45"/>
                  <a:gd name="T11" fmla="*/ 21 h 29"/>
                  <a:gd name="T12" fmla="*/ 6 w 45"/>
                  <a:gd name="T13" fmla="*/ 8 h 29"/>
                  <a:gd name="T14" fmla="*/ 27 w 45"/>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29">
                    <a:moveTo>
                      <a:pt x="27" y="0"/>
                    </a:moveTo>
                    <a:lnTo>
                      <a:pt x="41" y="10"/>
                    </a:lnTo>
                    <a:lnTo>
                      <a:pt x="45" y="19"/>
                    </a:lnTo>
                    <a:lnTo>
                      <a:pt x="37" y="29"/>
                    </a:lnTo>
                    <a:lnTo>
                      <a:pt x="16" y="27"/>
                    </a:lnTo>
                    <a:lnTo>
                      <a:pt x="0" y="21"/>
                    </a:lnTo>
                    <a:lnTo>
                      <a:pt x="6" y="8"/>
                    </a:lnTo>
                    <a:lnTo>
                      <a:pt x="2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4" name="Freeform 199">
                <a:extLst>
                  <a:ext uri="{FF2B5EF4-FFF2-40B4-BE49-F238E27FC236}">
                    <a16:creationId xmlns:a16="http://schemas.microsoft.com/office/drawing/2014/main" id="{4C141B7A-622C-3BF2-5440-08749100EDAA}"/>
                  </a:ext>
                </a:extLst>
              </p:cNvPr>
              <p:cNvSpPr>
                <a:spLocks/>
              </p:cNvSpPr>
              <p:nvPr/>
            </p:nvSpPr>
            <p:spPr bwMode="auto">
              <a:xfrm>
                <a:off x="2100264" y="2340050"/>
                <a:ext cx="109538" cy="82587"/>
              </a:xfrm>
              <a:custGeom>
                <a:avLst/>
                <a:gdLst>
                  <a:gd name="T0" fmla="*/ 56 w 69"/>
                  <a:gd name="T1" fmla="*/ 0 h 52"/>
                  <a:gd name="T2" fmla="*/ 67 w 69"/>
                  <a:gd name="T3" fmla="*/ 14 h 52"/>
                  <a:gd name="T4" fmla="*/ 69 w 69"/>
                  <a:gd name="T5" fmla="*/ 27 h 52"/>
                  <a:gd name="T6" fmla="*/ 61 w 69"/>
                  <a:gd name="T7" fmla="*/ 48 h 52"/>
                  <a:gd name="T8" fmla="*/ 38 w 69"/>
                  <a:gd name="T9" fmla="*/ 52 h 52"/>
                  <a:gd name="T10" fmla="*/ 23 w 69"/>
                  <a:gd name="T11" fmla="*/ 46 h 52"/>
                  <a:gd name="T12" fmla="*/ 23 w 69"/>
                  <a:gd name="T13" fmla="*/ 31 h 52"/>
                  <a:gd name="T14" fmla="*/ 2 w 69"/>
                  <a:gd name="T15" fmla="*/ 33 h 52"/>
                  <a:gd name="T16" fmla="*/ 0 w 69"/>
                  <a:gd name="T17" fmla="*/ 12 h 52"/>
                  <a:gd name="T18" fmla="*/ 15 w 69"/>
                  <a:gd name="T19" fmla="*/ 12 h 52"/>
                  <a:gd name="T20" fmla="*/ 36 w 69"/>
                  <a:gd name="T21" fmla="*/ 2 h 52"/>
                  <a:gd name="T22" fmla="*/ 54 w 69"/>
                  <a:gd name="T23" fmla="*/ 4 h 52"/>
                  <a:gd name="T24" fmla="*/ 56 w 69"/>
                  <a:gd name="T25"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52">
                    <a:moveTo>
                      <a:pt x="56" y="0"/>
                    </a:moveTo>
                    <a:lnTo>
                      <a:pt x="67" y="14"/>
                    </a:lnTo>
                    <a:lnTo>
                      <a:pt x="69" y="27"/>
                    </a:lnTo>
                    <a:lnTo>
                      <a:pt x="61" y="48"/>
                    </a:lnTo>
                    <a:lnTo>
                      <a:pt x="38" y="52"/>
                    </a:lnTo>
                    <a:lnTo>
                      <a:pt x="23" y="46"/>
                    </a:lnTo>
                    <a:lnTo>
                      <a:pt x="23" y="31"/>
                    </a:lnTo>
                    <a:lnTo>
                      <a:pt x="2" y="33"/>
                    </a:lnTo>
                    <a:lnTo>
                      <a:pt x="0" y="12"/>
                    </a:lnTo>
                    <a:lnTo>
                      <a:pt x="15" y="12"/>
                    </a:lnTo>
                    <a:lnTo>
                      <a:pt x="36" y="2"/>
                    </a:lnTo>
                    <a:lnTo>
                      <a:pt x="54" y="4"/>
                    </a:lnTo>
                    <a:lnTo>
                      <a:pt x="56"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5" name="Freeform 201">
                <a:extLst>
                  <a:ext uri="{FF2B5EF4-FFF2-40B4-BE49-F238E27FC236}">
                    <a16:creationId xmlns:a16="http://schemas.microsoft.com/office/drawing/2014/main" id="{D4875444-9CC7-B8C4-4E84-E08F7A914FF3}"/>
                  </a:ext>
                </a:extLst>
              </p:cNvPr>
              <p:cNvSpPr>
                <a:spLocks/>
              </p:cNvSpPr>
              <p:nvPr/>
            </p:nvSpPr>
            <p:spPr bwMode="auto">
              <a:xfrm>
                <a:off x="1765302" y="2336874"/>
                <a:ext cx="265113" cy="106411"/>
              </a:xfrm>
              <a:custGeom>
                <a:avLst/>
                <a:gdLst>
                  <a:gd name="T0" fmla="*/ 113 w 167"/>
                  <a:gd name="T1" fmla="*/ 0 h 67"/>
                  <a:gd name="T2" fmla="*/ 126 w 167"/>
                  <a:gd name="T3" fmla="*/ 4 h 67"/>
                  <a:gd name="T4" fmla="*/ 132 w 167"/>
                  <a:gd name="T5" fmla="*/ 18 h 67"/>
                  <a:gd name="T6" fmla="*/ 136 w 167"/>
                  <a:gd name="T7" fmla="*/ 27 h 67"/>
                  <a:gd name="T8" fmla="*/ 151 w 167"/>
                  <a:gd name="T9" fmla="*/ 21 h 67"/>
                  <a:gd name="T10" fmla="*/ 165 w 167"/>
                  <a:gd name="T11" fmla="*/ 23 h 67"/>
                  <a:gd name="T12" fmla="*/ 167 w 167"/>
                  <a:gd name="T13" fmla="*/ 37 h 67"/>
                  <a:gd name="T14" fmla="*/ 159 w 167"/>
                  <a:gd name="T15" fmla="*/ 50 h 67"/>
                  <a:gd name="T16" fmla="*/ 113 w 167"/>
                  <a:gd name="T17" fmla="*/ 56 h 67"/>
                  <a:gd name="T18" fmla="*/ 77 w 167"/>
                  <a:gd name="T19" fmla="*/ 67 h 67"/>
                  <a:gd name="T20" fmla="*/ 55 w 167"/>
                  <a:gd name="T21" fmla="*/ 67 h 67"/>
                  <a:gd name="T22" fmla="*/ 54 w 167"/>
                  <a:gd name="T23" fmla="*/ 58 h 67"/>
                  <a:gd name="T24" fmla="*/ 82 w 167"/>
                  <a:gd name="T25" fmla="*/ 46 h 67"/>
                  <a:gd name="T26" fmla="*/ 19 w 167"/>
                  <a:gd name="T27" fmla="*/ 50 h 67"/>
                  <a:gd name="T28" fmla="*/ 0 w 167"/>
                  <a:gd name="T29" fmla="*/ 46 h 67"/>
                  <a:gd name="T30" fmla="*/ 19 w 167"/>
                  <a:gd name="T31" fmla="*/ 18 h 67"/>
                  <a:gd name="T32" fmla="*/ 32 w 167"/>
                  <a:gd name="T33" fmla="*/ 8 h 67"/>
                  <a:gd name="T34" fmla="*/ 73 w 167"/>
                  <a:gd name="T35" fmla="*/ 19 h 67"/>
                  <a:gd name="T36" fmla="*/ 96 w 167"/>
                  <a:gd name="T37" fmla="*/ 35 h 67"/>
                  <a:gd name="T38" fmla="*/ 121 w 167"/>
                  <a:gd name="T39" fmla="*/ 37 h 67"/>
                  <a:gd name="T40" fmla="*/ 100 w 167"/>
                  <a:gd name="T41" fmla="*/ 10 h 67"/>
                  <a:gd name="T42" fmla="*/ 113 w 167"/>
                  <a:gd name="T43"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67">
                    <a:moveTo>
                      <a:pt x="113" y="0"/>
                    </a:moveTo>
                    <a:lnTo>
                      <a:pt x="126" y="4"/>
                    </a:lnTo>
                    <a:lnTo>
                      <a:pt x="132" y="18"/>
                    </a:lnTo>
                    <a:lnTo>
                      <a:pt x="136" y="27"/>
                    </a:lnTo>
                    <a:lnTo>
                      <a:pt x="151" y="21"/>
                    </a:lnTo>
                    <a:lnTo>
                      <a:pt x="165" y="23"/>
                    </a:lnTo>
                    <a:lnTo>
                      <a:pt x="167" y="37"/>
                    </a:lnTo>
                    <a:lnTo>
                      <a:pt x="159" y="50"/>
                    </a:lnTo>
                    <a:lnTo>
                      <a:pt x="113" y="56"/>
                    </a:lnTo>
                    <a:lnTo>
                      <a:pt x="77" y="67"/>
                    </a:lnTo>
                    <a:lnTo>
                      <a:pt x="55" y="67"/>
                    </a:lnTo>
                    <a:lnTo>
                      <a:pt x="54" y="58"/>
                    </a:lnTo>
                    <a:lnTo>
                      <a:pt x="82" y="46"/>
                    </a:lnTo>
                    <a:lnTo>
                      <a:pt x="19" y="50"/>
                    </a:lnTo>
                    <a:lnTo>
                      <a:pt x="0" y="46"/>
                    </a:lnTo>
                    <a:lnTo>
                      <a:pt x="19" y="18"/>
                    </a:lnTo>
                    <a:lnTo>
                      <a:pt x="32" y="8"/>
                    </a:lnTo>
                    <a:lnTo>
                      <a:pt x="73" y="19"/>
                    </a:lnTo>
                    <a:lnTo>
                      <a:pt x="96" y="35"/>
                    </a:lnTo>
                    <a:lnTo>
                      <a:pt x="121" y="37"/>
                    </a:lnTo>
                    <a:lnTo>
                      <a:pt x="100" y="10"/>
                    </a:lnTo>
                    <a:lnTo>
                      <a:pt x="11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6" name="Freeform 205">
                <a:extLst>
                  <a:ext uri="{FF2B5EF4-FFF2-40B4-BE49-F238E27FC236}">
                    <a16:creationId xmlns:a16="http://schemas.microsoft.com/office/drawing/2014/main" id="{0CC61C28-C48E-F8F7-0CD3-5F01C830FED1}"/>
                  </a:ext>
                </a:extLst>
              </p:cNvPr>
              <p:cNvSpPr>
                <a:spLocks/>
              </p:cNvSpPr>
              <p:nvPr/>
            </p:nvSpPr>
            <p:spPr bwMode="auto">
              <a:xfrm>
                <a:off x="2219327" y="2319403"/>
                <a:ext cx="382588" cy="123881"/>
              </a:xfrm>
              <a:custGeom>
                <a:avLst/>
                <a:gdLst>
                  <a:gd name="T0" fmla="*/ 7 w 241"/>
                  <a:gd name="T1" fmla="*/ 0 h 78"/>
                  <a:gd name="T2" fmla="*/ 36 w 241"/>
                  <a:gd name="T3" fmla="*/ 2 h 78"/>
                  <a:gd name="T4" fmla="*/ 50 w 241"/>
                  <a:gd name="T5" fmla="*/ 11 h 78"/>
                  <a:gd name="T6" fmla="*/ 76 w 241"/>
                  <a:gd name="T7" fmla="*/ 11 h 78"/>
                  <a:gd name="T8" fmla="*/ 90 w 241"/>
                  <a:gd name="T9" fmla="*/ 21 h 78"/>
                  <a:gd name="T10" fmla="*/ 86 w 241"/>
                  <a:gd name="T11" fmla="*/ 30 h 78"/>
                  <a:gd name="T12" fmla="*/ 101 w 241"/>
                  <a:gd name="T13" fmla="*/ 38 h 78"/>
                  <a:gd name="T14" fmla="*/ 111 w 241"/>
                  <a:gd name="T15" fmla="*/ 44 h 78"/>
                  <a:gd name="T16" fmla="*/ 130 w 241"/>
                  <a:gd name="T17" fmla="*/ 46 h 78"/>
                  <a:gd name="T18" fmla="*/ 149 w 241"/>
                  <a:gd name="T19" fmla="*/ 48 h 78"/>
                  <a:gd name="T20" fmla="*/ 172 w 241"/>
                  <a:gd name="T21" fmla="*/ 42 h 78"/>
                  <a:gd name="T22" fmla="*/ 201 w 241"/>
                  <a:gd name="T23" fmla="*/ 38 h 78"/>
                  <a:gd name="T24" fmla="*/ 224 w 241"/>
                  <a:gd name="T25" fmla="*/ 40 h 78"/>
                  <a:gd name="T26" fmla="*/ 238 w 241"/>
                  <a:gd name="T27" fmla="*/ 54 h 78"/>
                  <a:gd name="T28" fmla="*/ 241 w 241"/>
                  <a:gd name="T29" fmla="*/ 65 h 78"/>
                  <a:gd name="T30" fmla="*/ 232 w 241"/>
                  <a:gd name="T31" fmla="*/ 71 h 78"/>
                  <a:gd name="T32" fmla="*/ 213 w 241"/>
                  <a:gd name="T33" fmla="*/ 78 h 78"/>
                  <a:gd name="T34" fmla="*/ 193 w 241"/>
                  <a:gd name="T35" fmla="*/ 75 h 78"/>
                  <a:gd name="T36" fmla="*/ 153 w 241"/>
                  <a:gd name="T37" fmla="*/ 78 h 78"/>
                  <a:gd name="T38" fmla="*/ 124 w 241"/>
                  <a:gd name="T39" fmla="*/ 78 h 78"/>
                  <a:gd name="T40" fmla="*/ 103 w 241"/>
                  <a:gd name="T41" fmla="*/ 75 h 78"/>
                  <a:gd name="T42" fmla="*/ 67 w 241"/>
                  <a:gd name="T43" fmla="*/ 67 h 78"/>
                  <a:gd name="T44" fmla="*/ 61 w 241"/>
                  <a:gd name="T45" fmla="*/ 52 h 78"/>
                  <a:gd name="T46" fmla="*/ 59 w 241"/>
                  <a:gd name="T47" fmla="*/ 38 h 78"/>
                  <a:gd name="T48" fmla="*/ 46 w 241"/>
                  <a:gd name="T49" fmla="*/ 25 h 78"/>
                  <a:gd name="T50" fmla="*/ 17 w 241"/>
                  <a:gd name="T51" fmla="*/ 21 h 78"/>
                  <a:gd name="T52" fmla="*/ 0 w 241"/>
                  <a:gd name="T53" fmla="*/ 13 h 78"/>
                  <a:gd name="T54" fmla="*/ 7 w 241"/>
                  <a:gd name="T5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1" h="78">
                    <a:moveTo>
                      <a:pt x="7" y="0"/>
                    </a:moveTo>
                    <a:lnTo>
                      <a:pt x="36" y="2"/>
                    </a:lnTo>
                    <a:lnTo>
                      <a:pt x="50" y="11"/>
                    </a:lnTo>
                    <a:lnTo>
                      <a:pt x="76" y="11"/>
                    </a:lnTo>
                    <a:lnTo>
                      <a:pt x="90" y="21"/>
                    </a:lnTo>
                    <a:lnTo>
                      <a:pt x="86" y="30"/>
                    </a:lnTo>
                    <a:lnTo>
                      <a:pt x="101" y="38"/>
                    </a:lnTo>
                    <a:lnTo>
                      <a:pt x="111" y="44"/>
                    </a:lnTo>
                    <a:lnTo>
                      <a:pt x="130" y="46"/>
                    </a:lnTo>
                    <a:lnTo>
                      <a:pt x="149" y="48"/>
                    </a:lnTo>
                    <a:lnTo>
                      <a:pt x="172" y="42"/>
                    </a:lnTo>
                    <a:lnTo>
                      <a:pt x="201" y="38"/>
                    </a:lnTo>
                    <a:lnTo>
                      <a:pt x="224" y="40"/>
                    </a:lnTo>
                    <a:lnTo>
                      <a:pt x="238" y="54"/>
                    </a:lnTo>
                    <a:lnTo>
                      <a:pt x="241" y="65"/>
                    </a:lnTo>
                    <a:lnTo>
                      <a:pt x="232" y="71"/>
                    </a:lnTo>
                    <a:lnTo>
                      <a:pt x="213" y="78"/>
                    </a:lnTo>
                    <a:lnTo>
                      <a:pt x="193" y="75"/>
                    </a:lnTo>
                    <a:lnTo>
                      <a:pt x="153" y="78"/>
                    </a:lnTo>
                    <a:lnTo>
                      <a:pt x="124" y="78"/>
                    </a:lnTo>
                    <a:lnTo>
                      <a:pt x="103" y="75"/>
                    </a:lnTo>
                    <a:lnTo>
                      <a:pt x="67" y="67"/>
                    </a:lnTo>
                    <a:lnTo>
                      <a:pt x="61" y="52"/>
                    </a:lnTo>
                    <a:lnTo>
                      <a:pt x="59" y="38"/>
                    </a:lnTo>
                    <a:lnTo>
                      <a:pt x="46" y="25"/>
                    </a:lnTo>
                    <a:lnTo>
                      <a:pt x="17" y="21"/>
                    </a:lnTo>
                    <a:lnTo>
                      <a:pt x="0" y="13"/>
                    </a:lnTo>
                    <a:lnTo>
                      <a:pt x="7"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7" name="Freeform 208">
                <a:extLst>
                  <a:ext uri="{FF2B5EF4-FFF2-40B4-BE49-F238E27FC236}">
                    <a16:creationId xmlns:a16="http://schemas.microsoft.com/office/drawing/2014/main" id="{0EBAFF07-FF2B-828E-AFBD-084A23802F2F}"/>
                  </a:ext>
                </a:extLst>
              </p:cNvPr>
              <p:cNvSpPr>
                <a:spLocks/>
              </p:cNvSpPr>
              <p:nvPr/>
            </p:nvSpPr>
            <p:spPr bwMode="auto">
              <a:xfrm>
                <a:off x="1652589" y="2293991"/>
                <a:ext cx="146050" cy="82587"/>
              </a:xfrm>
              <a:custGeom>
                <a:avLst/>
                <a:gdLst>
                  <a:gd name="T0" fmla="*/ 92 w 92"/>
                  <a:gd name="T1" fmla="*/ 0 h 52"/>
                  <a:gd name="T2" fmla="*/ 90 w 92"/>
                  <a:gd name="T3" fmla="*/ 23 h 52"/>
                  <a:gd name="T4" fmla="*/ 80 w 92"/>
                  <a:gd name="T5" fmla="*/ 35 h 52"/>
                  <a:gd name="T6" fmla="*/ 65 w 92"/>
                  <a:gd name="T7" fmla="*/ 35 h 52"/>
                  <a:gd name="T8" fmla="*/ 42 w 92"/>
                  <a:gd name="T9" fmla="*/ 48 h 52"/>
                  <a:gd name="T10" fmla="*/ 17 w 92"/>
                  <a:gd name="T11" fmla="*/ 52 h 52"/>
                  <a:gd name="T12" fmla="*/ 0 w 92"/>
                  <a:gd name="T13" fmla="*/ 46 h 52"/>
                  <a:gd name="T14" fmla="*/ 23 w 92"/>
                  <a:gd name="T15" fmla="*/ 25 h 52"/>
                  <a:gd name="T16" fmla="*/ 52 w 92"/>
                  <a:gd name="T17" fmla="*/ 6 h 52"/>
                  <a:gd name="T18" fmla="*/ 73 w 92"/>
                  <a:gd name="T19" fmla="*/ 6 h 52"/>
                  <a:gd name="T20" fmla="*/ 92 w 92"/>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52">
                    <a:moveTo>
                      <a:pt x="92" y="0"/>
                    </a:moveTo>
                    <a:lnTo>
                      <a:pt x="90" y="23"/>
                    </a:lnTo>
                    <a:lnTo>
                      <a:pt x="80" y="35"/>
                    </a:lnTo>
                    <a:lnTo>
                      <a:pt x="65" y="35"/>
                    </a:lnTo>
                    <a:lnTo>
                      <a:pt x="42" y="48"/>
                    </a:lnTo>
                    <a:lnTo>
                      <a:pt x="17" y="52"/>
                    </a:lnTo>
                    <a:lnTo>
                      <a:pt x="0" y="46"/>
                    </a:lnTo>
                    <a:lnTo>
                      <a:pt x="23" y="25"/>
                    </a:lnTo>
                    <a:lnTo>
                      <a:pt x="52" y="6"/>
                    </a:lnTo>
                    <a:lnTo>
                      <a:pt x="73" y="6"/>
                    </a:lnTo>
                    <a:lnTo>
                      <a:pt x="92"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8" name="Freeform 213">
                <a:extLst>
                  <a:ext uri="{FF2B5EF4-FFF2-40B4-BE49-F238E27FC236}">
                    <a16:creationId xmlns:a16="http://schemas.microsoft.com/office/drawing/2014/main" id="{0247988C-D9C1-425A-0E77-FD97CDB6B8C6}"/>
                  </a:ext>
                </a:extLst>
              </p:cNvPr>
              <p:cNvSpPr>
                <a:spLocks/>
              </p:cNvSpPr>
              <p:nvPr/>
            </p:nvSpPr>
            <p:spPr bwMode="auto">
              <a:xfrm>
                <a:off x="2233614" y="2286050"/>
                <a:ext cx="61913" cy="20647"/>
              </a:xfrm>
              <a:custGeom>
                <a:avLst/>
                <a:gdLst>
                  <a:gd name="T0" fmla="*/ 0 w 39"/>
                  <a:gd name="T1" fmla="*/ 0 h 13"/>
                  <a:gd name="T2" fmla="*/ 29 w 39"/>
                  <a:gd name="T3" fmla="*/ 0 h 13"/>
                  <a:gd name="T4" fmla="*/ 39 w 39"/>
                  <a:gd name="T5" fmla="*/ 7 h 13"/>
                  <a:gd name="T6" fmla="*/ 37 w 39"/>
                  <a:gd name="T7" fmla="*/ 11 h 13"/>
                  <a:gd name="T8" fmla="*/ 31 w 39"/>
                  <a:gd name="T9" fmla="*/ 13 h 13"/>
                  <a:gd name="T10" fmla="*/ 4 w 39"/>
                  <a:gd name="T11" fmla="*/ 9 h 13"/>
                  <a:gd name="T12" fmla="*/ 0 w 39"/>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9" h="13">
                    <a:moveTo>
                      <a:pt x="0" y="0"/>
                    </a:moveTo>
                    <a:lnTo>
                      <a:pt x="29" y="0"/>
                    </a:lnTo>
                    <a:lnTo>
                      <a:pt x="39" y="7"/>
                    </a:lnTo>
                    <a:lnTo>
                      <a:pt x="37" y="11"/>
                    </a:lnTo>
                    <a:lnTo>
                      <a:pt x="31" y="13"/>
                    </a:lnTo>
                    <a:lnTo>
                      <a:pt x="4" y="9"/>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9" name="Freeform 215">
                <a:extLst>
                  <a:ext uri="{FF2B5EF4-FFF2-40B4-BE49-F238E27FC236}">
                    <a16:creationId xmlns:a16="http://schemas.microsoft.com/office/drawing/2014/main" id="{534BD839-EA80-E261-BE6C-F820223BF0D8}"/>
                  </a:ext>
                </a:extLst>
              </p:cNvPr>
              <p:cNvSpPr>
                <a:spLocks/>
              </p:cNvSpPr>
              <p:nvPr/>
            </p:nvSpPr>
            <p:spPr bwMode="auto">
              <a:xfrm>
                <a:off x="1855789" y="2270168"/>
                <a:ext cx="82550" cy="36530"/>
              </a:xfrm>
              <a:custGeom>
                <a:avLst/>
                <a:gdLst>
                  <a:gd name="T0" fmla="*/ 33 w 52"/>
                  <a:gd name="T1" fmla="*/ 0 h 23"/>
                  <a:gd name="T2" fmla="*/ 52 w 52"/>
                  <a:gd name="T3" fmla="*/ 6 h 23"/>
                  <a:gd name="T4" fmla="*/ 48 w 52"/>
                  <a:gd name="T5" fmla="*/ 14 h 23"/>
                  <a:gd name="T6" fmla="*/ 21 w 52"/>
                  <a:gd name="T7" fmla="*/ 23 h 23"/>
                  <a:gd name="T8" fmla="*/ 0 w 52"/>
                  <a:gd name="T9" fmla="*/ 14 h 23"/>
                  <a:gd name="T10" fmla="*/ 14 w 52"/>
                  <a:gd name="T11" fmla="*/ 4 h 23"/>
                  <a:gd name="T12" fmla="*/ 33 w 5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52" h="23">
                    <a:moveTo>
                      <a:pt x="33" y="0"/>
                    </a:moveTo>
                    <a:lnTo>
                      <a:pt x="52" y="6"/>
                    </a:lnTo>
                    <a:lnTo>
                      <a:pt x="48" y="14"/>
                    </a:lnTo>
                    <a:lnTo>
                      <a:pt x="21" y="23"/>
                    </a:lnTo>
                    <a:lnTo>
                      <a:pt x="0" y="14"/>
                    </a:lnTo>
                    <a:lnTo>
                      <a:pt x="14" y="4"/>
                    </a:lnTo>
                    <a:lnTo>
                      <a:pt x="3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0" name="Freeform 219">
                <a:extLst>
                  <a:ext uri="{FF2B5EF4-FFF2-40B4-BE49-F238E27FC236}">
                    <a16:creationId xmlns:a16="http://schemas.microsoft.com/office/drawing/2014/main" id="{4E4EF3DB-350B-A117-0768-BA29D5AB71E1}"/>
                  </a:ext>
                </a:extLst>
              </p:cNvPr>
              <p:cNvSpPr>
                <a:spLocks/>
              </p:cNvSpPr>
              <p:nvPr/>
            </p:nvSpPr>
            <p:spPr bwMode="auto">
              <a:xfrm>
                <a:off x="1881189" y="2239992"/>
                <a:ext cx="63500" cy="20647"/>
              </a:xfrm>
              <a:custGeom>
                <a:avLst/>
                <a:gdLst>
                  <a:gd name="T0" fmla="*/ 13 w 40"/>
                  <a:gd name="T1" fmla="*/ 0 h 13"/>
                  <a:gd name="T2" fmla="*/ 21 w 40"/>
                  <a:gd name="T3" fmla="*/ 0 h 13"/>
                  <a:gd name="T4" fmla="*/ 40 w 40"/>
                  <a:gd name="T5" fmla="*/ 6 h 13"/>
                  <a:gd name="T6" fmla="*/ 23 w 40"/>
                  <a:gd name="T7" fmla="*/ 13 h 13"/>
                  <a:gd name="T8" fmla="*/ 0 w 40"/>
                  <a:gd name="T9" fmla="*/ 13 h 13"/>
                  <a:gd name="T10" fmla="*/ 0 w 40"/>
                  <a:gd name="T11" fmla="*/ 8 h 13"/>
                  <a:gd name="T12" fmla="*/ 13 w 40"/>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40" h="13">
                    <a:moveTo>
                      <a:pt x="13" y="0"/>
                    </a:moveTo>
                    <a:lnTo>
                      <a:pt x="21" y="0"/>
                    </a:lnTo>
                    <a:lnTo>
                      <a:pt x="40" y="6"/>
                    </a:lnTo>
                    <a:lnTo>
                      <a:pt x="23" y="13"/>
                    </a:lnTo>
                    <a:lnTo>
                      <a:pt x="0" y="13"/>
                    </a:lnTo>
                    <a:lnTo>
                      <a:pt x="0" y="8"/>
                    </a:lnTo>
                    <a:lnTo>
                      <a:pt x="1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1" name="Freeform 221">
                <a:extLst>
                  <a:ext uri="{FF2B5EF4-FFF2-40B4-BE49-F238E27FC236}">
                    <a16:creationId xmlns:a16="http://schemas.microsoft.com/office/drawing/2014/main" id="{5830FB43-AB50-78D1-A2E0-84BA047F109C}"/>
                  </a:ext>
                </a:extLst>
              </p:cNvPr>
              <p:cNvSpPr>
                <a:spLocks/>
              </p:cNvSpPr>
              <p:nvPr/>
            </p:nvSpPr>
            <p:spPr bwMode="auto">
              <a:xfrm>
                <a:off x="2185989" y="2236816"/>
                <a:ext cx="66675" cy="49235"/>
              </a:xfrm>
              <a:custGeom>
                <a:avLst/>
                <a:gdLst>
                  <a:gd name="T0" fmla="*/ 0 w 42"/>
                  <a:gd name="T1" fmla="*/ 0 h 31"/>
                  <a:gd name="T2" fmla="*/ 19 w 42"/>
                  <a:gd name="T3" fmla="*/ 2 h 31"/>
                  <a:gd name="T4" fmla="*/ 26 w 42"/>
                  <a:gd name="T5" fmla="*/ 4 h 31"/>
                  <a:gd name="T6" fmla="*/ 42 w 42"/>
                  <a:gd name="T7" fmla="*/ 13 h 31"/>
                  <a:gd name="T8" fmla="*/ 38 w 42"/>
                  <a:gd name="T9" fmla="*/ 25 h 31"/>
                  <a:gd name="T10" fmla="*/ 19 w 42"/>
                  <a:gd name="T11" fmla="*/ 31 h 31"/>
                  <a:gd name="T12" fmla="*/ 7 w 42"/>
                  <a:gd name="T13" fmla="*/ 25 h 31"/>
                  <a:gd name="T14" fmla="*/ 2 w 42"/>
                  <a:gd name="T15" fmla="*/ 13 h 31"/>
                  <a:gd name="T16" fmla="*/ 0 w 4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1">
                    <a:moveTo>
                      <a:pt x="0" y="0"/>
                    </a:moveTo>
                    <a:lnTo>
                      <a:pt x="19" y="2"/>
                    </a:lnTo>
                    <a:lnTo>
                      <a:pt x="26" y="4"/>
                    </a:lnTo>
                    <a:lnTo>
                      <a:pt x="42" y="13"/>
                    </a:lnTo>
                    <a:lnTo>
                      <a:pt x="38" y="25"/>
                    </a:lnTo>
                    <a:lnTo>
                      <a:pt x="19" y="31"/>
                    </a:lnTo>
                    <a:lnTo>
                      <a:pt x="7" y="25"/>
                    </a:lnTo>
                    <a:lnTo>
                      <a:pt x="2" y="13"/>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2" name="Freeform 223">
                <a:extLst>
                  <a:ext uri="{FF2B5EF4-FFF2-40B4-BE49-F238E27FC236}">
                    <a16:creationId xmlns:a16="http://schemas.microsoft.com/office/drawing/2014/main" id="{D10CE263-E26F-A846-492A-69FC227EA106}"/>
                  </a:ext>
                </a:extLst>
              </p:cNvPr>
              <p:cNvSpPr>
                <a:spLocks/>
              </p:cNvSpPr>
              <p:nvPr/>
            </p:nvSpPr>
            <p:spPr bwMode="auto">
              <a:xfrm>
                <a:off x="2036764" y="2216168"/>
                <a:ext cx="127000" cy="66705"/>
              </a:xfrm>
              <a:custGeom>
                <a:avLst/>
                <a:gdLst>
                  <a:gd name="T0" fmla="*/ 0 w 80"/>
                  <a:gd name="T1" fmla="*/ 0 h 42"/>
                  <a:gd name="T2" fmla="*/ 26 w 80"/>
                  <a:gd name="T3" fmla="*/ 3 h 42"/>
                  <a:gd name="T4" fmla="*/ 65 w 80"/>
                  <a:gd name="T5" fmla="*/ 15 h 42"/>
                  <a:gd name="T6" fmla="*/ 74 w 80"/>
                  <a:gd name="T7" fmla="*/ 28 h 42"/>
                  <a:gd name="T8" fmla="*/ 80 w 80"/>
                  <a:gd name="T9" fmla="*/ 42 h 42"/>
                  <a:gd name="T10" fmla="*/ 57 w 80"/>
                  <a:gd name="T11" fmla="*/ 40 h 42"/>
                  <a:gd name="T12" fmla="*/ 34 w 80"/>
                  <a:gd name="T13" fmla="*/ 28 h 42"/>
                  <a:gd name="T14" fmla="*/ 3 w 80"/>
                  <a:gd name="T15" fmla="*/ 28 h 42"/>
                  <a:gd name="T16" fmla="*/ 17 w 80"/>
                  <a:gd name="T17" fmla="*/ 19 h 42"/>
                  <a:gd name="T18" fmla="*/ 0 w 80"/>
                  <a:gd name="T19" fmla="*/ 11 h 42"/>
                  <a:gd name="T20" fmla="*/ 0 w 80"/>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2">
                    <a:moveTo>
                      <a:pt x="0" y="0"/>
                    </a:moveTo>
                    <a:lnTo>
                      <a:pt x="26" y="3"/>
                    </a:lnTo>
                    <a:lnTo>
                      <a:pt x="65" y="15"/>
                    </a:lnTo>
                    <a:lnTo>
                      <a:pt x="74" y="28"/>
                    </a:lnTo>
                    <a:lnTo>
                      <a:pt x="80" y="42"/>
                    </a:lnTo>
                    <a:lnTo>
                      <a:pt x="57" y="40"/>
                    </a:lnTo>
                    <a:lnTo>
                      <a:pt x="34" y="28"/>
                    </a:lnTo>
                    <a:lnTo>
                      <a:pt x="3" y="28"/>
                    </a:lnTo>
                    <a:lnTo>
                      <a:pt x="17" y="19"/>
                    </a:lnTo>
                    <a:lnTo>
                      <a:pt x="0" y="11"/>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3" name="Freeform 235">
                <a:extLst>
                  <a:ext uri="{FF2B5EF4-FFF2-40B4-BE49-F238E27FC236}">
                    <a16:creationId xmlns:a16="http://schemas.microsoft.com/office/drawing/2014/main" id="{8A6D7FD6-CF44-96EA-63D0-69A2C00C3E0F}"/>
                  </a:ext>
                </a:extLst>
              </p:cNvPr>
              <p:cNvSpPr>
                <a:spLocks/>
              </p:cNvSpPr>
              <p:nvPr/>
            </p:nvSpPr>
            <p:spPr bwMode="auto">
              <a:xfrm>
                <a:off x="2230439" y="2117699"/>
                <a:ext cx="241300" cy="149292"/>
              </a:xfrm>
              <a:custGeom>
                <a:avLst/>
                <a:gdLst>
                  <a:gd name="T0" fmla="*/ 60 w 152"/>
                  <a:gd name="T1" fmla="*/ 0 h 94"/>
                  <a:gd name="T2" fmla="*/ 77 w 152"/>
                  <a:gd name="T3" fmla="*/ 15 h 94"/>
                  <a:gd name="T4" fmla="*/ 100 w 152"/>
                  <a:gd name="T5" fmla="*/ 23 h 94"/>
                  <a:gd name="T6" fmla="*/ 123 w 152"/>
                  <a:gd name="T7" fmla="*/ 29 h 94"/>
                  <a:gd name="T8" fmla="*/ 135 w 152"/>
                  <a:gd name="T9" fmla="*/ 50 h 94"/>
                  <a:gd name="T10" fmla="*/ 152 w 152"/>
                  <a:gd name="T11" fmla="*/ 62 h 94"/>
                  <a:gd name="T12" fmla="*/ 133 w 152"/>
                  <a:gd name="T13" fmla="*/ 69 h 94"/>
                  <a:gd name="T14" fmla="*/ 106 w 152"/>
                  <a:gd name="T15" fmla="*/ 92 h 94"/>
                  <a:gd name="T16" fmla="*/ 81 w 152"/>
                  <a:gd name="T17" fmla="*/ 94 h 94"/>
                  <a:gd name="T18" fmla="*/ 52 w 152"/>
                  <a:gd name="T19" fmla="*/ 90 h 94"/>
                  <a:gd name="T20" fmla="*/ 39 w 152"/>
                  <a:gd name="T21" fmla="*/ 79 h 94"/>
                  <a:gd name="T22" fmla="*/ 39 w 152"/>
                  <a:gd name="T23" fmla="*/ 67 h 94"/>
                  <a:gd name="T24" fmla="*/ 50 w 152"/>
                  <a:gd name="T25" fmla="*/ 60 h 94"/>
                  <a:gd name="T26" fmla="*/ 23 w 152"/>
                  <a:gd name="T27" fmla="*/ 60 h 94"/>
                  <a:gd name="T28" fmla="*/ 8 w 152"/>
                  <a:gd name="T29" fmla="*/ 50 h 94"/>
                  <a:gd name="T30" fmla="*/ 0 w 152"/>
                  <a:gd name="T31" fmla="*/ 35 h 94"/>
                  <a:gd name="T32" fmla="*/ 10 w 152"/>
                  <a:gd name="T33" fmla="*/ 21 h 94"/>
                  <a:gd name="T34" fmla="*/ 18 w 152"/>
                  <a:gd name="T35" fmla="*/ 12 h 94"/>
                  <a:gd name="T36" fmla="*/ 33 w 152"/>
                  <a:gd name="T37" fmla="*/ 8 h 94"/>
                  <a:gd name="T38" fmla="*/ 27 w 152"/>
                  <a:gd name="T39" fmla="*/ 2 h 94"/>
                  <a:gd name="T40" fmla="*/ 60 w 152"/>
                  <a:gd name="T41"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2" h="94">
                    <a:moveTo>
                      <a:pt x="60" y="0"/>
                    </a:moveTo>
                    <a:lnTo>
                      <a:pt x="77" y="15"/>
                    </a:lnTo>
                    <a:lnTo>
                      <a:pt x="100" y="23"/>
                    </a:lnTo>
                    <a:lnTo>
                      <a:pt x="123" y="29"/>
                    </a:lnTo>
                    <a:lnTo>
                      <a:pt x="135" y="50"/>
                    </a:lnTo>
                    <a:lnTo>
                      <a:pt x="152" y="62"/>
                    </a:lnTo>
                    <a:lnTo>
                      <a:pt x="133" y="69"/>
                    </a:lnTo>
                    <a:lnTo>
                      <a:pt x="106" y="92"/>
                    </a:lnTo>
                    <a:lnTo>
                      <a:pt x="81" y="94"/>
                    </a:lnTo>
                    <a:lnTo>
                      <a:pt x="52" y="90"/>
                    </a:lnTo>
                    <a:lnTo>
                      <a:pt x="39" y="79"/>
                    </a:lnTo>
                    <a:lnTo>
                      <a:pt x="39" y="67"/>
                    </a:lnTo>
                    <a:lnTo>
                      <a:pt x="50" y="60"/>
                    </a:lnTo>
                    <a:lnTo>
                      <a:pt x="23" y="60"/>
                    </a:lnTo>
                    <a:lnTo>
                      <a:pt x="8" y="50"/>
                    </a:lnTo>
                    <a:lnTo>
                      <a:pt x="0" y="35"/>
                    </a:lnTo>
                    <a:lnTo>
                      <a:pt x="10" y="21"/>
                    </a:lnTo>
                    <a:lnTo>
                      <a:pt x="18" y="12"/>
                    </a:lnTo>
                    <a:lnTo>
                      <a:pt x="33" y="8"/>
                    </a:lnTo>
                    <a:lnTo>
                      <a:pt x="27" y="2"/>
                    </a:lnTo>
                    <a:lnTo>
                      <a:pt x="6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4" name="Freeform 237">
                <a:extLst>
                  <a:ext uri="{FF2B5EF4-FFF2-40B4-BE49-F238E27FC236}">
                    <a16:creationId xmlns:a16="http://schemas.microsoft.com/office/drawing/2014/main" id="{1528124B-99C5-CB4C-4BCF-CD74941033DF}"/>
                  </a:ext>
                </a:extLst>
              </p:cNvPr>
              <p:cNvSpPr>
                <a:spLocks/>
              </p:cNvSpPr>
              <p:nvPr/>
            </p:nvSpPr>
            <p:spPr bwMode="auto">
              <a:xfrm>
                <a:off x="2339976" y="2011289"/>
                <a:ext cx="661988" cy="354173"/>
              </a:xfrm>
              <a:custGeom>
                <a:avLst/>
                <a:gdLst>
                  <a:gd name="T0" fmla="*/ 292 w 417"/>
                  <a:gd name="T1" fmla="*/ 2 h 223"/>
                  <a:gd name="T2" fmla="*/ 359 w 417"/>
                  <a:gd name="T3" fmla="*/ 6 h 223"/>
                  <a:gd name="T4" fmla="*/ 417 w 417"/>
                  <a:gd name="T5" fmla="*/ 19 h 223"/>
                  <a:gd name="T6" fmla="*/ 380 w 417"/>
                  <a:gd name="T7" fmla="*/ 44 h 223"/>
                  <a:gd name="T8" fmla="*/ 334 w 417"/>
                  <a:gd name="T9" fmla="*/ 58 h 223"/>
                  <a:gd name="T10" fmla="*/ 330 w 417"/>
                  <a:gd name="T11" fmla="*/ 79 h 223"/>
                  <a:gd name="T12" fmla="*/ 284 w 417"/>
                  <a:gd name="T13" fmla="*/ 113 h 223"/>
                  <a:gd name="T14" fmla="*/ 248 w 417"/>
                  <a:gd name="T15" fmla="*/ 125 h 223"/>
                  <a:gd name="T16" fmla="*/ 225 w 417"/>
                  <a:gd name="T17" fmla="*/ 130 h 223"/>
                  <a:gd name="T18" fmla="*/ 227 w 417"/>
                  <a:gd name="T19" fmla="*/ 152 h 223"/>
                  <a:gd name="T20" fmla="*/ 192 w 417"/>
                  <a:gd name="T21" fmla="*/ 171 h 223"/>
                  <a:gd name="T22" fmla="*/ 167 w 417"/>
                  <a:gd name="T23" fmla="*/ 194 h 223"/>
                  <a:gd name="T24" fmla="*/ 190 w 417"/>
                  <a:gd name="T25" fmla="*/ 198 h 223"/>
                  <a:gd name="T26" fmla="*/ 154 w 417"/>
                  <a:gd name="T27" fmla="*/ 223 h 223"/>
                  <a:gd name="T28" fmla="*/ 77 w 417"/>
                  <a:gd name="T29" fmla="*/ 219 h 223"/>
                  <a:gd name="T30" fmla="*/ 31 w 417"/>
                  <a:gd name="T31" fmla="*/ 213 h 223"/>
                  <a:gd name="T32" fmla="*/ 54 w 417"/>
                  <a:gd name="T33" fmla="*/ 194 h 223"/>
                  <a:gd name="T34" fmla="*/ 56 w 417"/>
                  <a:gd name="T35" fmla="*/ 171 h 223"/>
                  <a:gd name="T36" fmla="*/ 73 w 417"/>
                  <a:gd name="T37" fmla="*/ 163 h 223"/>
                  <a:gd name="T38" fmla="*/ 64 w 417"/>
                  <a:gd name="T39" fmla="*/ 146 h 223"/>
                  <a:gd name="T40" fmla="*/ 93 w 417"/>
                  <a:gd name="T41" fmla="*/ 127 h 223"/>
                  <a:gd name="T42" fmla="*/ 66 w 417"/>
                  <a:gd name="T43" fmla="*/ 98 h 223"/>
                  <a:gd name="T44" fmla="*/ 116 w 417"/>
                  <a:gd name="T45" fmla="*/ 104 h 223"/>
                  <a:gd name="T46" fmla="*/ 106 w 417"/>
                  <a:gd name="T47" fmla="*/ 88 h 223"/>
                  <a:gd name="T48" fmla="*/ 33 w 417"/>
                  <a:gd name="T49" fmla="*/ 81 h 223"/>
                  <a:gd name="T50" fmla="*/ 4 w 417"/>
                  <a:gd name="T51" fmla="*/ 56 h 223"/>
                  <a:gd name="T52" fmla="*/ 22 w 417"/>
                  <a:gd name="T53" fmla="*/ 38 h 223"/>
                  <a:gd name="T54" fmla="*/ 66 w 417"/>
                  <a:gd name="T55" fmla="*/ 31 h 223"/>
                  <a:gd name="T56" fmla="*/ 102 w 417"/>
                  <a:gd name="T57" fmla="*/ 21 h 223"/>
                  <a:gd name="T58" fmla="*/ 129 w 417"/>
                  <a:gd name="T59" fmla="*/ 11 h 223"/>
                  <a:gd name="T60" fmla="*/ 173 w 417"/>
                  <a:gd name="T61" fmla="*/ 4 h 223"/>
                  <a:gd name="T62" fmla="*/ 223 w 417"/>
                  <a:gd name="T63" fmla="*/ 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223">
                    <a:moveTo>
                      <a:pt x="263" y="0"/>
                    </a:moveTo>
                    <a:lnTo>
                      <a:pt x="292" y="2"/>
                    </a:lnTo>
                    <a:lnTo>
                      <a:pt x="323" y="4"/>
                    </a:lnTo>
                    <a:lnTo>
                      <a:pt x="359" y="6"/>
                    </a:lnTo>
                    <a:lnTo>
                      <a:pt x="392" y="11"/>
                    </a:lnTo>
                    <a:lnTo>
                      <a:pt x="417" y="19"/>
                    </a:lnTo>
                    <a:lnTo>
                      <a:pt x="417" y="29"/>
                    </a:lnTo>
                    <a:lnTo>
                      <a:pt x="380" y="44"/>
                    </a:lnTo>
                    <a:lnTo>
                      <a:pt x="348" y="50"/>
                    </a:lnTo>
                    <a:lnTo>
                      <a:pt x="334" y="58"/>
                    </a:lnTo>
                    <a:lnTo>
                      <a:pt x="367" y="58"/>
                    </a:lnTo>
                    <a:lnTo>
                      <a:pt x="330" y="79"/>
                    </a:lnTo>
                    <a:lnTo>
                      <a:pt x="311" y="86"/>
                    </a:lnTo>
                    <a:lnTo>
                      <a:pt x="284" y="113"/>
                    </a:lnTo>
                    <a:lnTo>
                      <a:pt x="256" y="119"/>
                    </a:lnTo>
                    <a:lnTo>
                      <a:pt x="248" y="125"/>
                    </a:lnTo>
                    <a:lnTo>
                      <a:pt x="206" y="129"/>
                    </a:lnTo>
                    <a:lnTo>
                      <a:pt x="225" y="130"/>
                    </a:lnTo>
                    <a:lnTo>
                      <a:pt x="215" y="136"/>
                    </a:lnTo>
                    <a:lnTo>
                      <a:pt x="227" y="152"/>
                    </a:lnTo>
                    <a:lnTo>
                      <a:pt x="213" y="163"/>
                    </a:lnTo>
                    <a:lnTo>
                      <a:pt x="192" y="171"/>
                    </a:lnTo>
                    <a:lnTo>
                      <a:pt x="187" y="184"/>
                    </a:lnTo>
                    <a:lnTo>
                      <a:pt x="167" y="194"/>
                    </a:lnTo>
                    <a:lnTo>
                      <a:pt x="167" y="200"/>
                    </a:lnTo>
                    <a:lnTo>
                      <a:pt x="190" y="198"/>
                    </a:lnTo>
                    <a:lnTo>
                      <a:pt x="192" y="205"/>
                    </a:lnTo>
                    <a:lnTo>
                      <a:pt x="154" y="223"/>
                    </a:lnTo>
                    <a:lnTo>
                      <a:pt x="119" y="215"/>
                    </a:lnTo>
                    <a:lnTo>
                      <a:pt x="77" y="219"/>
                    </a:lnTo>
                    <a:lnTo>
                      <a:pt x="58" y="215"/>
                    </a:lnTo>
                    <a:lnTo>
                      <a:pt x="31" y="213"/>
                    </a:lnTo>
                    <a:lnTo>
                      <a:pt x="29" y="200"/>
                    </a:lnTo>
                    <a:lnTo>
                      <a:pt x="54" y="194"/>
                    </a:lnTo>
                    <a:lnTo>
                      <a:pt x="46" y="171"/>
                    </a:lnTo>
                    <a:lnTo>
                      <a:pt x="56" y="171"/>
                    </a:lnTo>
                    <a:lnTo>
                      <a:pt x="94" y="184"/>
                    </a:lnTo>
                    <a:lnTo>
                      <a:pt x="73" y="163"/>
                    </a:lnTo>
                    <a:lnTo>
                      <a:pt x="52" y="157"/>
                    </a:lnTo>
                    <a:lnTo>
                      <a:pt x="64" y="146"/>
                    </a:lnTo>
                    <a:lnTo>
                      <a:pt x="87" y="138"/>
                    </a:lnTo>
                    <a:lnTo>
                      <a:pt x="93" y="127"/>
                    </a:lnTo>
                    <a:lnTo>
                      <a:pt x="73" y="115"/>
                    </a:lnTo>
                    <a:lnTo>
                      <a:pt x="66" y="98"/>
                    </a:lnTo>
                    <a:lnTo>
                      <a:pt x="104" y="100"/>
                    </a:lnTo>
                    <a:lnTo>
                      <a:pt x="116" y="104"/>
                    </a:lnTo>
                    <a:lnTo>
                      <a:pt x="139" y="92"/>
                    </a:lnTo>
                    <a:lnTo>
                      <a:pt x="106" y="88"/>
                    </a:lnTo>
                    <a:lnTo>
                      <a:pt x="58" y="90"/>
                    </a:lnTo>
                    <a:lnTo>
                      <a:pt x="33" y="81"/>
                    </a:lnTo>
                    <a:lnTo>
                      <a:pt x="22" y="67"/>
                    </a:lnTo>
                    <a:lnTo>
                      <a:pt x="4" y="56"/>
                    </a:lnTo>
                    <a:lnTo>
                      <a:pt x="0" y="44"/>
                    </a:lnTo>
                    <a:lnTo>
                      <a:pt x="22" y="38"/>
                    </a:lnTo>
                    <a:lnTo>
                      <a:pt x="39" y="38"/>
                    </a:lnTo>
                    <a:lnTo>
                      <a:pt x="66" y="31"/>
                    </a:lnTo>
                    <a:lnTo>
                      <a:pt x="85" y="19"/>
                    </a:lnTo>
                    <a:lnTo>
                      <a:pt x="102" y="21"/>
                    </a:lnTo>
                    <a:lnTo>
                      <a:pt x="117" y="29"/>
                    </a:lnTo>
                    <a:lnTo>
                      <a:pt x="129" y="11"/>
                    </a:lnTo>
                    <a:lnTo>
                      <a:pt x="148" y="6"/>
                    </a:lnTo>
                    <a:lnTo>
                      <a:pt x="173" y="4"/>
                    </a:lnTo>
                    <a:lnTo>
                      <a:pt x="215" y="2"/>
                    </a:lnTo>
                    <a:lnTo>
                      <a:pt x="223" y="6"/>
                    </a:lnTo>
                    <a:lnTo>
                      <a:pt x="26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5" name="Freeform 239">
                <a:extLst>
                  <a:ext uri="{FF2B5EF4-FFF2-40B4-BE49-F238E27FC236}">
                    <a16:creationId xmlns:a16="http://schemas.microsoft.com/office/drawing/2014/main" id="{55B60EBC-6D96-12D6-58EF-7ECB81CE33BB}"/>
                  </a:ext>
                </a:extLst>
              </p:cNvPr>
              <p:cNvSpPr>
                <a:spLocks/>
              </p:cNvSpPr>
              <p:nvPr/>
            </p:nvSpPr>
            <p:spPr bwMode="auto">
              <a:xfrm>
                <a:off x="2746375" y="1987465"/>
                <a:ext cx="1352550" cy="995813"/>
              </a:xfrm>
              <a:custGeom>
                <a:avLst/>
                <a:gdLst>
                  <a:gd name="T0" fmla="*/ 731 w 852"/>
                  <a:gd name="T1" fmla="*/ 30 h 627"/>
                  <a:gd name="T2" fmla="*/ 577 w 852"/>
                  <a:gd name="T3" fmla="*/ 49 h 627"/>
                  <a:gd name="T4" fmla="*/ 675 w 852"/>
                  <a:gd name="T5" fmla="*/ 63 h 627"/>
                  <a:gd name="T6" fmla="*/ 698 w 852"/>
                  <a:gd name="T7" fmla="*/ 84 h 627"/>
                  <a:gd name="T8" fmla="*/ 844 w 852"/>
                  <a:gd name="T9" fmla="*/ 67 h 627"/>
                  <a:gd name="T10" fmla="*/ 786 w 852"/>
                  <a:gd name="T11" fmla="*/ 109 h 627"/>
                  <a:gd name="T12" fmla="*/ 758 w 852"/>
                  <a:gd name="T13" fmla="*/ 140 h 627"/>
                  <a:gd name="T14" fmla="*/ 763 w 852"/>
                  <a:gd name="T15" fmla="*/ 213 h 627"/>
                  <a:gd name="T16" fmla="*/ 746 w 852"/>
                  <a:gd name="T17" fmla="*/ 239 h 627"/>
                  <a:gd name="T18" fmla="*/ 752 w 852"/>
                  <a:gd name="T19" fmla="*/ 289 h 627"/>
                  <a:gd name="T20" fmla="*/ 733 w 852"/>
                  <a:gd name="T21" fmla="*/ 312 h 627"/>
                  <a:gd name="T22" fmla="*/ 710 w 852"/>
                  <a:gd name="T23" fmla="*/ 335 h 627"/>
                  <a:gd name="T24" fmla="*/ 683 w 852"/>
                  <a:gd name="T25" fmla="*/ 335 h 627"/>
                  <a:gd name="T26" fmla="*/ 713 w 852"/>
                  <a:gd name="T27" fmla="*/ 366 h 627"/>
                  <a:gd name="T28" fmla="*/ 683 w 852"/>
                  <a:gd name="T29" fmla="*/ 380 h 627"/>
                  <a:gd name="T30" fmla="*/ 654 w 852"/>
                  <a:gd name="T31" fmla="*/ 397 h 627"/>
                  <a:gd name="T32" fmla="*/ 673 w 852"/>
                  <a:gd name="T33" fmla="*/ 420 h 627"/>
                  <a:gd name="T34" fmla="*/ 577 w 852"/>
                  <a:gd name="T35" fmla="*/ 447 h 627"/>
                  <a:gd name="T36" fmla="*/ 514 w 852"/>
                  <a:gd name="T37" fmla="*/ 499 h 627"/>
                  <a:gd name="T38" fmla="*/ 466 w 852"/>
                  <a:gd name="T39" fmla="*/ 512 h 627"/>
                  <a:gd name="T40" fmla="*/ 454 w 852"/>
                  <a:gd name="T41" fmla="*/ 539 h 627"/>
                  <a:gd name="T42" fmla="*/ 431 w 852"/>
                  <a:gd name="T43" fmla="*/ 589 h 627"/>
                  <a:gd name="T44" fmla="*/ 397 w 852"/>
                  <a:gd name="T45" fmla="*/ 627 h 627"/>
                  <a:gd name="T46" fmla="*/ 335 w 852"/>
                  <a:gd name="T47" fmla="*/ 598 h 627"/>
                  <a:gd name="T48" fmla="*/ 295 w 852"/>
                  <a:gd name="T49" fmla="*/ 537 h 627"/>
                  <a:gd name="T50" fmla="*/ 280 w 852"/>
                  <a:gd name="T51" fmla="*/ 479 h 627"/>
                  <a:gd name="T52" fmla="*/ 303 w 852"/>
                  <a:gd name="T53" fmla="*/ 433 h 627"/>
                  <a:gd name="T54" fmla="*/ 297 w 852"/>
                  <a:gd name="T55" fmla="*/ 412 h 627"/>
                  <a:gd name="T56" fmla="*/ 261 w 852"/>
                  <a:gd name="T57" fmla="*/ 412 h 627"/>
                  <a:gd name="T58" fmla="*/ 278 w 852"/>
                  <a:gd name="T59" fmla="*/ 380 h 627"/>
                  <a:gd name="T60" fmla="*/ 268 w 852"/>
                  <a:gd name="T61" fmla="*/ 364 h 627"/>
                  <a:gd name="T62" fmla="*/ 259 w 852"/>
                  <a:gd name="T63" fmla="*/ 335 h 627"/>
                  <a:gd name="T64" fmla="*/ 224 w 852"/>
                  <a:gd name="T65" fmla="*/ 278 h 627"/>
                  <a:gd name="T66" fmla="*/ 169 w 852"/>
                  <a:gd name="T67" fmla="*/ 239 h 627"/>
                  <a:gd name="T68" fmla="*/ 67 w 852"/>
                  <a:gd name="T69" fmla="*/ 239 h 627"/>
                  <a:gd name="T70" fmla="*/ 63 w 852"/>
                  <a:gd name="T71" fmla="*/ 205 h 627"/>
                  <a:gd name="T72" fmla="*/ 0 w 852"/>
                  <a:gd name="T73" fmla="*/ 182 h 627"/>
                  <a:gd name="T74" fmla="*/ 107 w 852"/>
                  <a:gd name="T75" fmla="*/ 140 h 627"/>
                  <a:gd name="T76" fmla="*/ 86 w 852"/>
                  <a:gd name="T77" fmla="*/ 105 h 627"/>
                  <a:gd name="T78" fmla="*/ 149 w 852"/>
                  <a:gd name="T79" fmla="*/ 65 h 627"/>
                  <a:gd name="T80" fmla="*/ 266 w 852"/>
                  <a:gd name="T81" fmla="*/ 49 h 627"/>
                  <a:gd name="T82" fmla="*/ 353 w 852"/>
                  <a:gd name="T83" fmla="*/ 55 h 627"/>
                  <a:gd name="T84" fmla="*/ 368 w 852"/>
                  <a:gd name="T85" fmla="*/ 49 h 627"/>
                  <a:gd name="T86" fmla="*/ 466 w 852"/>
                  <a:gd name="T87" fmla="*/ 17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2" h="627">
                    <a:moveTo>
                      <a:pt x="533" y="0"/>
                    </a:moveTo>
                    <a:lnTo>
                      <a:pt x="644" y="3"/>
                    </a:lnTo>
                    <a:lnTo>
                      <a:pt x="731" y="30"/>
                    </a:lnTo>
                    <a:lnTo>
                      <a:pt x="706" y="44"/>
                    </a:lnTo>
                    <a:lnTo>
                      <a:pt x="652" y="46"/>
                    </a:lnTo>
                    <a:lnTo>
                      <a:pt x="577" y="49"/>
                    </a:lnTo>
                    <a:lnTo>
                      <a:pt x="585" y="57"/>
                    </a:lnTo>
                    <a:lnTo>
                      <a:pt x="635" y="51"/>
                    </a:lnTo>
                    <a:lnTo>
                      <a:pt x="675" y="63"/>
                    </a:lnTo>
                    <a:lnTo>
                      <a:pt x="702" y="53"/>
                    </a:lnTo>
                    <a:lnTo>
                      <a:pt x="713" y="65"/>
                    </a:lnTo>
                    <a:lnTo>
                      <a:pt x="698" y="84"/>
                    </a:lnTo>
                    <a:lnTo>
                      <a:pt x="735" y="71"/>
                    </a:lnTo>
                    <a:lnTo>
                      <a:pt x="802" y="59"/>
                    </a:lnTo>
                    <a:lnTo>
                      <a:pt x="844" y="67"/>
                    </a:lnTo>
                    <a:lnTo>
                      <a:pt x="852" y="80"/>
                    </a:lnTo>
                    <a:lnTo>
                      <a:pt x="794" y="103"/>
                    </a:lnTo>
                    <a:lnTo>
                      <a:pt x="786" y="109"/>
                    </a:lnTo>
                    <a:lnTo>
                      <a:pt x="742" y="117"/>
                    </a:lnTo>
                    <a:lnTo>
                      <a:pt x="775" y="119"/>
                    </a:lnTo>
                    <a:lnTo>
                      <a:pt x="758" y="140"/>
                    </a:lnTo>
                    <a:lnTo>
                      <a:pt x="748" y="161"/>
                    </a:lnTo>
                    <a:lnTo>
                      <a:pt x="748" y="193"/>
                    </a:lnTo>
                    <a:lnTo>
                      <a:pt x="763" y="213"/>
                    </a:lnTo>
                    <a:lnTo>
                      <a:pt x="742" y="215"/>
                    </a:lnTo>
                    <a:lnTo>
                      <a:pt x="719" y="226"/>
                    </a:lnTo>
                    <a:lnTo>
                      <a:pt x="746" y="239"/>
                    </a:lnTo>
                    <a:lnTo>
                      <a:pt x="748" y="264"/>
                    </a:lnTo>
                    <a:lnTo>
                      <a:pt x="735" y="266"/>
                    </a:lnTo>
                    <a:lnTo>
                      <a:pt x="752" y="289"/>
                    </a:lnTo>
                    <a:lnTo>
                      <a:pt x="719" y="291"/>
                    </a:lnTo>
                    <a:lnTo>
                      <a:pt x="736" y="305"/>
                    </a:lnTo>
                    <a:lnTo>
                      <a:pt x="733" y="312"/>
                    </a:lnTo>
                    <a:lnTo>
                      <a:pt x="712" y="316"/>
                    </a:lnTo>
                    <a:lnTo>
                      <a:pt x="694" y="316"/>
                    </a:lnTo>
                    <a:lnTo>
                      <a:pt x="710" y="335"/>
                    </a:lnTo>
                    <a:lnTo>
                      <a:pt x="710" y="341"/>
                    </a:lnTo>
                    <a:lnTo>
                      <a:pt x="710" y="347"/>
                    </a:lnTo>
                    <a:lnTo>
                      <a:pt x="683" y="335"/>
                    </a:lnTo>
                    <a:lnTo>
                      <a:pt x="677" y="343"/>
                    </a:lnTo>
                    <a:lnTo>
                      <a:pt x="696" y="349"/>
                    </a:lnTo>
                    <a:lnTo>
                      <a:pt x="713" y="366"/>
                    </a:lnTo>
                    <a:lnTo>
                      <a:pt x="719" y="385"/>
                    </a:lnTo>
                    <a:lnTo>
                      <a:pt x="694" y="391"/>
                    </a:lnTo>
                    <a:lnTo>
                      <a:pt x="683" y="380"/>
                    </a:lnTo>
                    <a:lnTo>
                      <a:pt x="665" y="366"/>
                    </a:lnTo>
                    <a:lnTo>
                      <a:pt x="671" y="383"/>
                    </a:lnTo>
                    <a:lnTo>
                      <a:pt x="654" y="397"/>
                    </a:lnTo>
                    <a:lnTo>
                      <a:pt x="690" y="397"/>
                    </a:lnTo>
                    <a:lnTo>
                      <a:pt x="710" y="399"/>
                    </a:lnTo>
                    <a:lnTo>
                      <a:pt x="673" y="420"/>
                    </a:lnTo>
                    <a:lnTo>
                      <a:pt x="635" y="439"/>
                    </a:lnTo>
                    <a:lnTo>
                      <a:pt x="594" y="447"/>
                    </a:lnTo>
                    <a:lnTo>
                      <a:pt x="577" y="447"/>
                    </a:lnTo>
                    <a:lnTo>
                      <a:pt x="566" y="456"/>
                    </a:lnTo>
                    <a:lnTo>
                      <a:pt x="545" y="483"/>
                    </a:lnTo>
                    <a:lnTo>
                      <a:pt x="514" y="499"/>
                    </a:lnTo>
                    <a:lnTo>
                      <a:pt x="506" y="499"/>
                    </a:lnTo>
                    <a:lnTo>
                      <a:pt x="487" y="504"/>
                    </a:lnTo>
                    <a:lnTo>
                      <a:pt x="466" y="512"/>
                    </a:lnTo>
                    <a:lnTo>
                      <a:pt x="454" y="524"/>
                    </a:lnTo>
                    <a:lnTo>
                      <a:pt x="454" y="533"/>
                    </a:lnTo>
                    <a:lnTo>
                      <a:pt x="454" y="539"/>
                    </a:lnTo>
                    <a:lnTo>
                      <a:pt x="447" y="554"/>
                    </a:lnTo>
                    <a:lnTo>
                      <a:pt x="426" y="573"/>
                    </a:lnTo>
                    <a:lnTo>
                      <a:pt x="431" y="589"/>
                    </a:lnTo>
                    <a:lnTo>
                      <a:pt x="426" y="606"/>
                    </a:lnTo>
                    <a:lnTo>
                      <a:pt x="418" y="627"/>
                    </a:lnTo>
                    <a:lnTo>
                      <a:pt x="397" y="627"/>
                    </a:lnTo>
                    <a:lnTo>
                      <a:pt x="378" y="612"/>
                    </a:lnTo>
                    <a:lnTo>
                      <a:pt x="349" y="612"/>
                    </a:lnTo>
                    <a:lnTo>
                      <a:pt x="335" y="598"/>
                    </a:lnTo>
                    <a:lnTo>
                      <a:pt x="328" y="577"/>
                    </a:lnTo>
                    <a:lnTo>
                      <a:pt x="303" y="550"/>
                    </a:lnTo>
                    <a:lnTo>
                      <a:pt x="295" y="537"/>
                    </a:lnTo>
                    <a:lnTo>
                      <a:pt x="293" y="518"/>
                    </a:lnTo>
                    <a:lnTo>
                      <a:pt x="274" y="495"/>
                    </a:lnTo>
                    <a:lnTo>
                      <a:pt x="280" y="479"/>
                    </a:lnTo>
                    <a:lnTo>
                      <a:pt x="270" y="472"/>
                    </a:lnTo>
                    <a:lnTo>
                      <a:pt x="284" y="443"/>
                    </a:lnTo>
                    <a:lnTo>
                      <a:pt x="303" y="433"/>
                    </a:lnTo>
                    <a:lnTo>
                      <a:pt x="311" y="424"/>
                    </a:lnTo>
                    <a:lnTo>
                      <a:pt x="312" y="405"/>
                    </a:lnTo>
                    <a:lnTo>
                      <a:pt x="297" y="412"/>
                    </a:lnTo>
                    <a:lnTo>
                      <a:pt x="289" y="418"/>
                    </a:lnTo>
                    <a:lnTo>
                      <a:pt x="278" y="420"/>
                    </a:lnTo>
                    <a:lnTo>
                      <a:pt x="261" y="412"/>
                    </a:lnTo>
                    <a:lnTo>
                      <a:pt x="259" y="395"/>
                    </a:lnTo>
                    <a:lnTo>
                      <a:pt x="264" y="382"/>
                    </a:lnTo>
                    <a:lnTo>
                      <a:pt x="278" y="380"/>
                    </a:lnTo>
                    <a:lnTo>
                      <a:pt x="305" y="387"/>
                    </a:lnTo>
                    <a:lnTo>
                      <a:pt x="284" y="372"/>
                    </a:lnTo>
                    <a:lnTo>
                      <a:pt x="268" y="364"/>
                    </a:lnTo>
                    <a:lnTo>
                      <a:pt x="255" y="368"/>
                    </a:lnTo>
                    <a:lnTo>
                      <a:pt x="243" y="360"/>
                    </a:lnTo>
                    <a:lnTo>
                      <a:pt x="259" y="335"/>
                    </a:lnTo>
                    <a:lnTo>
                      <a:pt x="251" y="328"/>
                    </a:lnTo>
                    <a:lnTo>
                      <a:pt x="241" y="307"/>
                    </a:lnTo>
                    <a:lnTo>
                      <a:pt x="224" y="278"/>
                    </a:lnTo>
                    <a:lnTo>
                      <a:pt x="205" y="268"/>
                    </a:lnTo>
                    <a:lnTo>
                      <a:pt x="205" y="257"/>
                    </a:lnTo>
                    <a:lnTo>
                      <a:pt x="169" y="239"/>
                    </a:lnTo>
                    <a:lnTo>
                      <a:pt x="138" y="239"/>
                    </a:lnTo>
                    <a:lnTo>
                      <a:pt x="101" y="239"/>
                    </a:lnTo>
                    <a:lnTo>
                      <a:pt x="67" y="239"/>
                    </a:lnTo>
                    <a:lnTo>
                      <a:pt x="51" y="232"/>
                    </a:lnTo>
                    <a:lnTo>
                      <a:pt x="27" y="213"/>
                    </a:lnTo>
                    <a:lnTo>
                      <a:pt x="63" y="205"/>
                    </a:lnTo>
                    <a:lnTo>
                      <a:pt x="92" y="203"/>
                    </a:lnTo>
                    <a:lnTo>
                      <a:pt x="32" y="195"/>
                    </a:lnTo>
                    <a:lnTo>
                      <a:pt x="0" y="182"/>
                    </a:lnTo>
                    <a:lnTo>
                      <a:pt x="2" y="170"/>
                    </a:lnTo>
                    <a:lnTo>
                      <a:pt x="55" y="155"/>
                    </a:lnTo>
                    <a:lnTo>
                      <a:pt x="107" y="140"/>
                    </a:lnTo>
                    <a:lnTo>
                      <a:pt x="113" y="130"/>
                    </a:lnTo>
                    <a:lnTo>
                      <a:pt x="74" y="119"/>
                    </a:lnTo>
                    <a:lnTo>
                      <a:pt x="86" y="105"/>
                    </a:lnTo>
                    <a:lnTo>
                      <a:pt x="136" y="84"/>
                    </a:lnTo>
                    <a:lnTo>
                      <a:pt x="155" y="78"/>
                    </a:lnTo>
                    <a:lnTo>
                      <a:pt x="149" y="65"/>
                    </a:lnTo>
                    <a:lnTo>
                      <a:pt x="182" y="55"/>
                    </a:lnTo>
                    <a:lnTo>
                      <a:pt x="226" y="49"/>
                    </a:lnTo>
                    <a:lnTo>
                      <a:pt x="266" y="49"/>
                    </a:lnTo>
                    <a:lnTo>
                      <a:pt x="284" y="59"/>
                    </a:lnTo>
                    <a:lnTo>
                      <a:pt x="320" y="42"/>
                    </a:lnTo>
                    <a:lnTo>
                      <a:pt x="353" y="55"/>
                    </a:lnTo>
                    <a:lnTo>
                      <a:pt x="372" y="57"/>
                    </a:lnTo>
                    <a:lnTo>
                      <a:pt x="401" y="69"/>
                    </a:lnTo>
                    <a:lnTo>
                      <a:pt x="368" y="49"/>
                    </a:lnTo>
                    <a:lnTo>
                      <a:pt x="370" y="34"/>
                    </a:lnTo>
                    <a:lnTo>
                      <a:pt x="418" y="15"/>
                    </a:lnTo>
                    <a:lnTo>
                      <a:pt x="466" y="17"/>
                    </a:lnTo>
                    <a:lnTo>
                      <a:pt x="483" y="2"/>
                    </a:lnTo>
                    <a:lnTo>
                      <a:pt x="533"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6" name="Freeform 241">
                <a:extLst>
                  <a:ext uri="{FF2B5EF4-FFF2-40B4-BE49-F238E27FC236}">
                    <a16:creationId xmlns:a16="http://schemas.microsoft.com/office/drawing/2014/main" id="{F3B8BB78-880E-33EB-F2C5-57C687CF0905}"/>
                  </a:ext>
                </a:extLst>
              </p:cNvPr>
              <p:cNvSpPr>
                <a:spLocks/>
              </p:cNvSpPr>
              <p:nvPr/>
            </p:nvSpPr>
            <p:spPr bwMode="auto">
              <a:xfrm>
                <a:off x="665164" y="2973749"/>
                <a:ext cx="39688" cy="22235"/>
              </a:xfrm>
              <a:custGeom>
                <a:avLst/>
                <a:gdLst>
                  <a:gd name="T0" fmla="*/ 14 w 25"/>
                  <a:gd name="T1" fmla="*/ 0 h 14"/>
                  <a:gd name="T2" fmla="*/ 25 w 25"/>
                  <a:gd name="T3" fmla="*/ 2 h 14"/>
                  <a:gd name="T4" fmla="*/ 25 w 25"/>
                  <a:gd name="T5" fmla="*/ 10 h 14"/>
                  <a:gd name="T6" fmla="*/ 17 w 25"/>
                  <a:gd name="T7" fmla="*/ 14 h 14"/>
                  <a:gd name="T8" fmla="*/ 8 w 25"/>
                  <a:gd name="T9" fmla="*/ 8 h 14"/>
                  <a:gd name="T10" fmla="*/ 0 w 25"/>
                  <a:gd name="T11" fmla="*/ 4 h 14"/>
                  <a:gd name="T12" fmla="*/ 14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4" y="0"/>
                    </a:moveTo>
                    <a:lnTo>
                      <a:pt x="25" y="2"/>
                    </a:lnTo>
                    <a:lnTo>
                      <a:pt x="25" y="10"/>
                    </a:lnTo>
                    <a:lnTo>
                      <a:pt x="17" y="14"/>
                    </a:lnTo>
                    <a:lnTo>
                      <a:pt x="8" y="8"/>
                    </a:lnTo>
                    <a:lnTo>
                      <a:pt x="0" y="4"/>
                    </a:lnTo>
                    <a:lnTo>
                      <a:pt x="14"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67" name="Freeform 243">
                <a:extLst>
                  <a:ext uri="{FF2B5EF4-FFF2-40B4-BE49-F238E27FC236}">
                    <a16:creationId xmlns:a16="http://schemas.microsoft.com/office/drawing/2014/main" id="{1F9974AC-FCFE-6673-2231-E7A7AC173830}"/>
                  </a:ext>
                </a:extLst>
              </p:cNvPr>
              <p:cNvSpPr>
                <a:spLocks/>
              </p:cNvSpPr>
              <p:nvPr/>
            </p:nvSpPr>
            <p:spPr bwMode="auto">
              <a:xfrm>
                <a:off x="571501" y="2857808"/>
                <a:ext cx="66675" cy="28588"/>
              </a:xfrm>
              <a:custGeom>
                <a:avLst/>
                <a:gdLst>
                  <a:gd name="T0" fmla="*/ 0 w 42"/>
                  <a:gd name="T1" fmla="*/ 0 h 18"/>
                  <a:gd name="T2" fmla="*/ 7 w 42"/>
                  <a:gd name="T3" fmla="*/ 4 h 18"/>
                  <a:gd name="T4" fmla="*/ 17 w 42"/>
                  <a:gd name="T5" fmla="*/ 2 h 18"/>
                  <a:gd name="T6" fmla="*/ 28 w 42"/>
                  <a:gd name="T7" fmla="*/ 8 h 18"/>
                  <a:gd name="T8" fmla="*/ 42 w 42"/>
                  <a:gd name="T9" fmla="*/ 12 h 18"/>
                  <a:gd name="T10" fmla="*/ 40 w 42"/>
                  <a:gd name="T11" fmla="*/ 12 h 18"/>
                  <a:gd name="T12" fmla="*/ 30 w 42"/>
                  <a:gd name="T13" fmla="*/ 18 h 18"/>
                  <a:gd name="T14" fmla="*/ 21 w 42"/>
                  <a:gd name="T15" fmla="*/ 12 h 18"/>
                  <a:gd name="T16" fmla="*/ 15 w 42"/>
                  <a:gd name="T17" fmla="*/ 10 h 18"/>
                  <a:gd name="T18" fmla="*/ 2 w 42"/>
                  <a:gd name="T19" fmla="*/ 10 h 18"/>
                  <a:gd name="T20" fmla="*/ 0 w 42"/>
                  <a:gd name="T21" fmla="*/ 8 h 18"/>
                  <a:gd name="T22" fmla="*/ 0 w 42"/>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8">
                    <a:moveTo>
                      <a:pt x="0" y="0"/>
                    </a:moveTo>
                    <a:lnTo>
                      <a:pt x="7" y="4"/>
                    </a:lnTo>
                    <a:lnTo>
                      <a:pt x="17" y="2"/>
                    </a:lnTo>
                    <a:lnTo>
                      <a:pt x="28" y="8"/>
                    </a:lnTo>
                    <a:lnTo>
                      <a:pt x="42" y="12"/>
                    </a:lnTo>
                    <a:lnTo>
                      <a:pt x="40" y="12"/>
                    </a:lnTo>
                    <a:lnTo>
                      <a:pt x="30" y="18"/>
                    </a:lnTo>
                    <a:lnTo>
                      <a:pt x="21" y="12"/>
                    </a:lnTo>
                    <a:lnTo>
                      <a:pt x="15" y="10"/>
                    </a:lnTo>
                    <a:lnTo>
                      <a:pt x="2" y="10"/>
                    </a:lnTo>
                    <a:lnTo>
                      <a:pt x="0" y="8"/>
                    </a:lnTo>
                    <a:lnTo>
                      <a:pt x="0" y="0"/>
                    </a:lnTo>
                  </a:path>
                </a:pathLst>
              </a:custGeom>
              <a:grpFill/>
              <a:ln w="0">
                <a:solidFill>
                  <a:schemeClr val="bg1">
                    <a:lumMod val="8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grpSp>
        <p:nvGrpSpPr>
          <p:cNvPr id="13" name="グループ化 12">
            <a:extLst>
              <a:ext uri="{FF2B5EF4-FFF2-40B4-BE49-F238E27FC236}">
                <a16:creationId xmlns:a16="http://schemas.microsoft.com/office/drawing/2014/main" id="{913EA3E9-06B2-A109-94B5-E90B6B42AB24}"/>
              </a:ext>
            </a:extLst>
          </p:cNvPr>
          <p:cNvGrpSpPr/>
          <p:nvPr/>
        </p:nvGrpSpPr>
        <p:grpSpPr>
          <a:xfrm>
            <a:off x="4223792" y="3158055"/>
            <a:ext cx="3960440" cy="2561808"/>
            <a:chOff x="1693002" y="7536937"/>
            <a:chExt cx="3530153" cy="3260805"/>
          </a:xfrm>
          <a:solidFill>
            <a:srgbClr val="DDE5F0">
              <a:alpha val="40000"/>
            </a:srgbClr>
          </a:solidFill>
        </p:grpSpPr>
        <p:sp>
          <p:nvSpPr>
            <p:cNvPr id="14" name="円弧 13">
              <a:extLst>
                <a:ext uri="{FF2B5EF4-FFF2-40B4-BE49-F238E27FC236}">
                  <a16:creationId xmlns:a16="http://schemas.microsoft.com/office/drawing/2014/main" id="{BE56E071-D3BE-A756-3EDB-B60FD9C9B2F0}"/>
                </a:ext>
              </a:extLst>
            </p:cNvPr>
            <p:cNvSpPr/>
            <p:nvPr/>
          </p:nvSpPr>
          <p:spPr>
            <a:xfrm>
              <a:off x="1693002" y="7536937"/>
              <a:ext cx="3530153" cy="3260805"/>
            </a:xfrm>
            <a:prstGeom prst="arc">
              <a:avLst>
                <a:gd name="adj1" fmla="val 13587286"/>
                <a:gd name="adj2" fmla="val 3099304"/>
              </a:avLst>
            </a:prstGeom>
            <a:grpFill/>
            <a:ln w="76200">
              <a:solidFill>
                <a:schemeClr val="bg2"/>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sp>
          <p:nvSpPr>
            <p:cNvPr id="15" name="円弧 14">
              <a:extLst>
                <a:ext uri="{FF2B5EF4-FFF2-40B4-BE49-F238E27FC236}">
                  <a16:creationId xmlns:a16="http://schemas.microsoft.com/office/drawing/2014/main" id="{BA107DDB-8D9C-20DE-247E-B73AFF1FCB9A}"/>
                </a:ext>
              </a:extLst>
            </p:cNvPr>
            <p:cNvSpPr/>
            <p:nvPr/>
          </p:nvSpPr>
          <p:spPr>
            <a:xfrm>
              <a:off x="1693002" y="7536937"/>
              <a:ext cx="3530153" cy="3260805"/>
            </a:xfrm>
            <a:prstGeom prst="arc">
              <a:avLst>
                <a:gd name="adj1" fmla="val 3103711"/>
                <a:gd name="adj2" fmla="val 13590160"/>
              </a:avLst>
            </a:prstGeom>
            <a:grpFill/>
            <a:ln w="76200">
              <a:solidFill>
                <a:schemeClr val="bg2"/>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grpSp>
      <p:sp>
        <p:nvSpPr>
          <p:cNvPr id="4" name="テキスト プレースホルダー 3">
            <a:extLst>
              <a:ext uri="{FF2B5EF4-FFF2-40B4-BE49-F238E27FC236}">
                <a16:creationId xmlns:a16="http://schemas.microsoft.com/office/drawing/2014/main" id="{8F5CAE1A-0CA1-8B37-7597-5A0E1A39792B}"/>
              </a:ext>
            </a:extLst>
          </p:cNvPr>
          <p:cNvSpPr>
            <a:spLocks noGrp="1"/>
          </p:cNvSpPr>
          <p:nvPr>
            <p:ph type="body" sz="quarter" idx="13"/>
          </p:nvPr>
        </p:nvSpPr>
        <p:spPr/>
        <p:txBody>
          <a:bodyPr/>
          <a:lstStyle/>
          <a:p>
            <a:r>
              <a:rPr lang="ja-JP" altLang="en-US" dirty="0"/>
              <a:t>●基本的方向性●新しい資本主義実現に向けた日本の成長戦略</a:t>
            </a:r>
          </a:p>
        </p:txBody>
      </p:sp>
      <p:sp>
        <p:nvSpPr>
          <p:cNvPr id="138" name="二等辺三角形 137">
            <a:extLst>
              <a:ext uri="{FF2B5EF4-FFF2-40B4-BE49-F238E27FC236}">
                <a16:creationId xmlns:a16="http://schemas.microsoft.com/office/drawing/2014/main" id="{AF98934C-9FC1-A0CA-8F1A-D55B66365F0D}"/>
              </a:ext>
            </a:extLst>
          </p:cNvPr>
          <p:cNvSpPr/>
          <p:nvPr/>
        </p:nvSpPr>
        <p:spPr>
          <a:xfrm flipV="1">
            <a:off x="2954318" y="1832124"/>
            <a:ext cx="6283365" cy="1967915"/>
          </a:xfrm>
          <a:prstGeom prst="triangle">
            <a:avLst>
              <a:gd name="adj" fmla="val 49866"/>
            </a:avLst>
          </a:prstGeom>
          <a:solidFill>
            <a:schemeClr val="tx2">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b="1" dirty="0">
              <a:solidFill>
                <a:schemeClr val="bg1"/>
              </a:solidFill>
              <a:latin typeface="+mn-ea"/>
            </a:endParaRPr>
          </a:p>
        </p:txBody>
      </p:sp>
      <p:sp>
        <p:nvSpPr>
          <p:cNvPr id="18" name="四角形: 角を丸くする 17">
            <a:extLst>
              <a:ext uri="{FF2B5EF4-FFF2-40B4-BE49-F238E27FC236}">
                <a16:creationId xmlns:a16="http://schemas.microsoft.com/office/drawing/2014/main" id="{6A5710E4-04BB-3F32-C165-338B4082ABA7}"/>
              </a:ext>
            </a:extLst>
          </p:cNvPr>
          <p:cNvSpPr/>
          <p:nvPr/>
        </p:nvSpPr>
        <p:spPr>
          <a:xfrm>
            <a:off x="2673738" y="1457591"/>
            <a:ext cx="6862130" cy="389835"/>
          </a:xfrm>
          <a:prstGeom prst="roundRect">
            <a:avLst>
              <a:gd name="adj" fmla="val 50000"/>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2000" b="1" dirty="0">
                <a:solidFill>
                  <a:schemeClr val="bg1"/>
                </a:solidFill>
                <a:latin typeface="+mn-ea"/>
              </a:rPr>
              <a:t>潜在的な強みを活かせる新たな成長分野</a:t>
            </a:r>
          </a:p>
        </p:txBody>
      </p:sp>
      <p:sp>
        <p:nvSpPr>
          <p:cNvPr id="6" name="タイトル 1">
            <a:extLst>
              <a:ext uri="{FF2B5EF4-FFF2-40B4-BE49-F238E27FC236}">
                <a16:creationId xmlns:a16="http://schemas.microsoft.com/office/drawing/2014/main" id="{1F03582F-77FD-368C-93CB-DB3BC3987A1C}"/>
              </a:ext>
            </a:extLst>
          </p:cNvPr>
          <p:cNvSpPr>
            <a:spLocks noGrp="1"/>
          </p:cNvSpPr>
          <p:nvPr>
            <p:ph type="title"/>
          </p:nvPr>
        </p:nvSpPr>
        <p:spPr>
          <a:xfrm>
            <a:off x="263352" y="425037"/>
            <a:ext cx="11790697" cy="868106"/>
          </a:xfrm>
        </p:spPr>
        <p:txBody>
          <a:bodyPr/>
          <a:lstStyle/>
          <a:p>
            <a:pPr algn="ctr"/>
            <a:r>
              <a:rPr lang="ja-JP" altLang="en-US" dirty="0"/>
              <a:t>好循環型成長モデルへ転換し、人口減少下でも経済成長し、</a:t>
            </a:r>
            <a:br>
              <a:rPr lang="en-US" altLang="ja-JP" dirty="0"/>
            </a:br>
            <a:r>
              <a:rPr lang="ja-JP" altLang="en-US" dirty="0"/>
              <a:t>ひとりひとりが豊さを実感できる経済社会を実現する</a:t>
            </a:r>
          </a:p>
        </p:txBody>
      </p:sp>
      <p:sp>
        <p:nvSpPr>
          <p:cNvPr id="28" name="楕円 27">
            <a:extLst>
              <a:ext uri="{FF2B5EF4-FFF2-40B4-BE49-F238E27FC236}">
                <a16:creationId xmlns:a16="http://schemas.microsoft.com/office/drawing/2014/main" id="{8F7B309B-59C8-06F3-40E5-744216BB02C2}"/>
              </a:ext>
            </a:extLst>
          </p:cNvPr>
          <p:cNvSpPr/>
          <p:nvPr/>
        </p:nvSpPr>
        <p:spPr>
          <a:xfrm>
            <a:off x="3434992" y="1852597"/>
            <a:ext cx="1357425" cy="38380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100" b="1" dirty="0">
                <a:solidFill>
                  <a:schemeClr val="tx1"/>
                </a:solidFill>
                <a:latin typeface="+mn-ea"/>
              </a:rPr>
              <a:t>コンテンツ</a:t>
            </a:r>
            <a:br>
              <a:rPr kumimoji="1" lang="en-US" altLang="ja-JP" sz="1100" b="1" dirty="0">
                <a:solidFill>
                  <a:schemeClr val="tx1"/>
                </a:solidFill>
                <a:latin typeface="+mn-ea"/>
              </a:rPr>
            </a:br>
            <a:r>
              <a:rPr kumimoji="1" lang="ja-JP" altLang="en-US" sz="1100" b="1" dirty="0">
                <a:solidFill>
                  <a:schemeClr val="tx1"/>
                </a:solidFill>
                <a:latin typeface="+mn-ea"/>
              </a:rPr>
              <a:t>産業</a:t>
            </a:r>
          </a:p>
        </p:txBody>
      </p:sp>
      <p:sp>
        <p:nvSpPr>
          <p:cNvPr id="30" name="楕円 29">
            <a:extLst>
              <a:ext uri="{FF2B5EF4-FFF2-40B4-BE49-F238E27FC236}">
                <a16:creationId xmlns:a16="http://schemas.microsoft.com/office/drawing/2014/main" id="{3F31DD66-06F7-2E40-1A41-19732950430D}"/>
              </a:ext>
            </a:extLst>
          </p:cNvPr>
          <p:cNvSpPr/>
          <p:nvPr/>
        </p:nvSpPr>
        <p:spPr>
          <a:xfrm>
            <a:off x="7303653" y="1852597"/>
            <a:ext cx="1306947" cy="38380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100" b="1" dirty="0">
                <a:solidFill>
                  <a:schemeClr val="tx1"/>
                </a:solidFill>
                <a:latin typeface="+mn-ea"/>
              </a:rPr>
              <a:t>ヘルスケア産業</a:t>
            </a:r>
            <a:endParaRPr kumimoji="1" lang="ja-JP" altLang="en-US" sz="1100" b="1" dirty="0">
              <a:solidFill>
                <a:schemeClr val="tx1"/>
              </a:solidFill>
              <a:latin typeface="+mn-ea"/>
            </a:endParaRPr>
          </a:p>
        </p:txBody>
      </p:sp>
      <p:sp>
        <p:nvSpPr>
          <p:cNvPr id="67" name="二等辺三角形 66">
            <a:extLst>
              <a:ext uri="{FF2B5EF4-FFF2-40B4-BE49-F238E27FC236}">
                <a16:creationId xmlns:a16="http://schemas.microsoft.com/office/drawing/2014/main" id="{C3ECA6F0-D8F7-6E32-9532-C2F3CA58B6BF}"/>
              </a:ext>
            </a:extLst>
          </p:cNvPr>
          <p:cNvSpPr/>
          <p:nvPr/>
        </p:nvSpPr>
        <p:spPr>
          <a:xfrm>
            <a:off x="2954318" y="4539362"/>
            <a:ext cx="6283365" cy="1746427"/>
          </a:xfrm>
          <a:prstGeom prst="triangle">
            <a:avLst>
              <a:gd name="adj" fmla="val 49866"/>
            </a:avLst>
          </a:prstGeom>
          <a:solidFill>
            <a:srgbClr val="E2B7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b="1" dirty="0">
              <a:solidFill>
                <a:schemeClr val="bg1"/>
              </a:solidFill>
              <a:latin typeface="+mn-ea"/>
            </a:endParaRPr>
          </a:p>
        </p:txBody>
      </p:sp>
      <p:sp>
        <p:nvSpPr>
          <p:cNvPr id="127" name="四角形: 角を丸くする 126">
            <a:extLst>
              <a:ext uri="{FF2B5EF4-FFF2-40B4-BE49-F238E27FC236}">
                <a16:creationId xmlns:a16="http://schemas.microsoft.com/office/drawing/2014/main" id="{336B6945-6685-8648-B430-5167BF1D655A}"/>
              </a:ext>
            </a:extLst>
          </p:cNvPr>
          <p:cNvSpPr/>
          <p:nvPr/>
        </p:nvSpPr>
        <p:spPr>
          <a:xfrm>
            <a:off x="2664935" y="6279525"/>
            <a:ext cx="6862130" cy="389835"/>
          </a:xfrm>
          <a:prstGeom prst="roundRect">
            <a:avLst>
              <a:gd name="adj" fmla="val 50000"/>
            </a:avLst>
          </a:prstGeom>
          <a:solidFill>
            <a:srgbClr val="E2B7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rgbClr val="F8F8F8"/>
                </a:solidFill>
                <a:latin typeface="+mn-ea"/>
              </a:rPr>
              <a:t>成熟産業の更なる成長をけん引</a:t>
            </a:r>
            <a:endParaRPr kumimoji="1" lang="ja-JP" altLang="en-US" b="1" dirty="0">
              <a:solidFill>
                <a:srgbClr val="F8F8F8"/>
              </a:solidFill>
              <a:latin typeface="+mn-ea"/>
            </a:endParaRPr>
          </a:p>
        </p:txBody>
      </p:sp>
      <p:grpSp>
        <p:nvGrpSpPr>
          <p:cNvPr id="440" name="グループ化 439">
            <a:extLst>
              <a:ext uri="{FF2B5EF4-FFF2-40B4-BE49-F238E27FC236}">
                <a16:creationId xmlns:a16="http://schemas.microsoft.com/office/drawing/2014/main" id="{E0AAFD5C-538D-67D0-AD33-2B220D65B8E6}"/>
              </a:ext>
            </a:extLst>
          </p:cNvPr>
          <p:cNvGrpSpPr/>
          <p:nvPr/>
        </p:nvGrpSpPr>
        <p:grpSpPr>
          <a:xfrm>
            <a:off x="4516737" y="1852597"/>
            <a:ext cx="3158527" cy="1071200"/>
            <a:chOff x="4516737" y="1852597"/>
            <a:chExt cx="3158527" cy="1071200"/>
          </a:xfrm>
        </p:grpSpPr>
        <p:sp>
          <p:nvSpPr>
            <p:cNvPr id="29" name="楕円 28">
              <a:extLst>
                <a:ext uri="{FF2B5EF4-FFF2-40B4-BE49-F238E27FC236}">
                  <a16:creationId xmlns:a16="http://schemas.microsoft.com/office/drawing/2014/main" id="{E7BC648D-2D50-C689-33DB-03597118CE14}"/>
                </a:ext>
              </a:extLst>
            </p:cNvPr>
            <p:cNvSpPr/>
            <p:nvPr/>
          </p:nvSpPr>
          <p:spPr>
            <a:xfrm>
              <a:off x="5442527" y="1852597"/>
              <a:ext cx="1306947" cy="38380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100" b="1" dirty="0">
                  <a:solidFill>
                    <a:schemeClr val="tx1"/>
                  </a:solidFill>
                  <a:latin typeface="+mn-ea"/>
                </a:rPr>
                <a:t>次世代</a:t>
              </a:r>
              <a:br>
                <a:rPr kumimoji="1" lang="en-US" altLang="ja-JP" sz="1100" b="1" dirty="0">
                  <a:solidFill>
                    <a:schemeClr val="tx1"/>
                  </a:solidFill>
                  <a:latin typeface="+mn-ea"/>
                </a:rPr>
              </a:br>
              <a:r>
                <a:rPr kumimoji="1" lang="ja-JP" altLang="en-US" sz="1100" b="1" dirty="0">
                  <a:solidFill>
                    <a:schemeClr val="tx1"/>
                  </a:solidFill>
                  <a:latin typeface="+mn-ea"/>
                </a:rPr>
                <a:t>素材産業</a:t>
              </a:r>
            </a:p>
          </p:txBody>
        </p:sp>
        <p:grpSp>
          <p:nvGrpSpPr>
            <p:cNvPr id="439" name="グループ化 438">
              <a:extLst>
                <a:ext uri="{FF2B5EF4-FFF2-40B4-BE49-F238E27FC236}">
                  <a16:creationId xmlns:a16="http://schemas.microsoft.com/office/drawing/2014/main" id="{759E697E-0AB0-B203-9679-ADC358DC8273}"/>
                </a:ext>
              </a:extLst>
            </p:cNvPr>
            <p:cNvGrpSpPr/>
            <p:nvPr/>
          </p:nvGrpSpPr>
          <p:grpSpPr>
            <a:xfrm>
              <a:off x="4516737" y="2126863"/>
              <a:ext cx="3158527" cy="796934"/>
              <a:chOff x="4521649" y="2126863"/>
              <a:chExt cx="3158527" cy="796934"/>
            </a:xfrm>
          </p:grpSpPr>
          <p:sp>
            <p:nvSpPr>
              <p:cNvPr id="35" name="楕円 34">
                <a:extLst>
                  <a:ext uri="{FF2B5EF4-FFF2-40B4-BE49-F238E27FC236}">
                    <a16:creationId xmlns:a16="http://schemas.microsoft.com/office/drawing/2014/main" id="{7D553796-27DA-A518-A47D-D9898E32FAC1}"/>
                  </a:ext>
                </a:extLst>
              </p:cNvPr>
              <p:cNvSpPr/>
              <p:nvPr/>
            </p:nvSpPr>
            <p:spPr>
              <a:xfrm>
                <a:off x="4521649" y="2126863"/>
                <a:ext cx="1306947" cy="38380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100" b="1" dirty="0">
                    <a:solidFill>
                      <a:schemeClr val="tx1"/>
                    </a:solidFill>
                    <a:latin typeface="+mn-ea"/>
                  </a:rPr>
                  <a:t>資源循環</a:t>
                </a:r>
                <a:br>
                  <a:rPr lang="en-US" altLang="ja-JP" sz="1100" b="1" dirty="0">
                    <a:solidFill>
                      <a:schemeClr val="tx1"/>
                    </a:solidFill>
                    <a:latin typeface="+mn-ea"/>
                  </a:rPr>
                </a:br>
                <a:r>
                  <a:rPr lang="ja-JP" altLang="en-US" sz="1100" b="1" dirty="0">
                    <a:solidFill>
                      <a:schemeClr val="tx1"/>
                    </a:solidFill>
                    <a:latin typeface="+mn-ea"/>
                  </a:rPr>
                  <a:t>ビジネス</a:t>
                </a:r>
                <a:endParaRPr kumimoji="1" lang="ja-JP" altLang="en-US" sz="1100" b="1" dirty="0">
                  <a:solidFill>
                    <a:schemeClr val="tx1"/>
                  </a:solidFill>
                  <a:latin typeface="+mn-ea"/>
                </a:endParaRPr>
              </a:p>
            </p:txBody>
          </p:sp>
          <p:sp>
            <p:nvSpPr>
              <p:cNvPr id="36" name="楕円 35">
                <a:extLst>
                  <a:ext uri="{FF2B5EF4-FFF2-40B4-BE49-F238E27FC236}">
                    <a16:creationId xmlns:a16="http://schemas.microsoft.com/office/drawing/2014/main" id="{67204D5E-79EA-B9D8-517C-6AB7499DFFBF}"/>
                  </a:ext>
                </a:extLst>
              </p:cNvPr>
              <p:cNvSpPr/>
              <p:nvPr/>
            </p:nvSpPr>
            <p:spPr>
              <a:xfrm>
                <a:off x="6373229" y="2126863"/>
                <a:ext cx="1306947" cy="38380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100" b="1" dirty="0">
                    <a:solidFill>
                      <a:schemeClr val="tx1"/>
                    </a:solidFill>
                    <a:latin typeface="+mn-ea"/>
                  </a:rPr>
                  <a:t>宇宙</a:t>
                </a:r>
                <a:br>
                  <a:rPr kumimoji="1" lang="en-US" altLang="ja-JP" sz="1100" b="1" dirty="0">
                    <a:solidFill>
                      <a:schemeClr val="tx1"/>
                    </a:solidFill>
                    <a:latin typeface="+mn-ea"/>
                  </a:rPr>
                </a:br>
                <a:r>
                  <a:rPr kumimoji="1" lang="ja-JP" altLang="en-US" sz="1100" b="1" dirty="0">
                    <a:solidFill>
                      <a:schemeClr val="tx1"/>
                    </a:solidFill>
                    <a:latin typeface="+mn-ea"/>
                  </a:rPr>
                  <a:t>ビジネス</a:t>
                </a:r>
              </a:p>
            </p:txBody>
          </p:sp>
          <p:sp>
            <p:nvSpPr>
              <p:cNvPr id="33" name="楕円 32">
                <a:extLst>
                  <a:ext uri="{FF2B5EF4-FFF2-40B4-BE49-F238E27FC236}">
                    <a16:creationId xmlns:a16="http://schemas.microsoft.com/office/drawing/2014/main" id="{5CC58546-872E-2FC1-B9F0-EB1ADD394F22}"/>
                  </a:ext>
                </a:extLst>
              </p:cNvPr>
              <p:cNvSpPr/>
              <p:nvPr/>
            </p:nvSpPr>
            <p:spPr>
              <a:xfrm>
                <a:off x="4872469" y="2574880"/>
                <a:ext cx="1080121" cy="348917"/>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100" b="1" dirty="0">
                    <a:solidFill>
                      <a:schemeClr val="tx1"/>
                    </a:solidFill>
                    <a:latin typeface="+mn-ea"/>
                  </a:rPr>
                  <a:t>バイオ</a:t>
                </a:r>
                <a:endParaRPr lang="en-US" altLang="ja-JP" sz="1100" b="1" dirty="0">
                  <a:solidFill>
                    <a:schemeClr val="tx1"/>
                  </a:solidFill>
                  <a:latin typeface="+mn-ea"/>
                </a:endParaRPr>
              </a:p>
              <a:p>
                <a:pPr algn="ctr"/>
                <a:r>
                  <a:rPr kumimoji="1" lang="ja-JP" altLang="en-US" sz="1100" b="1" dirty="0">
                    <a:solidFill>
                      <a:schemeClr val="tx1"/>
                    </a:solidFill>
                    <a:latin typeface="+mn-ea"/>
                  </a:rPr>
                  <a:t>ものづくり</a:t>
                </a:r>
              </a:p>
            </p:txBody>
          </p:sp>
          <p:sp>
            <p:nvSpPr>
              <p:cNvPr id="34" name="楕円 33">
                <a:extLst>
                  <a:ext uri="{FF2B5EF4-FFF2-40B4-BE49-F238E27FC236}">
                    <a16:creationId xmlns:a16="http://schemas.microsoft.com/office/drawing/2014/main" id="{1BE9DD1A-7C44-ED0F-5AA3-E29032E5FA54}"/>
                  </a:ext>
                </a:extLst>
              </p:cNvPr>
              <p:cNvSpPr/>
              <p:nvPr/>
            </p:nvSpPr>
            <p:spPr>
              <a:xfrm>
                <a:off x="6308993" y="2574880"/>
                <a:ext cx="1080121" cy="348917"/>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100" b="1" dirty="0">
                    <a:solidFill>
                      <a:schemeClr val="tx1"/>
                    </a:solidFill>
                    <a:latin typeface="+mn-ea"/>
                  </a:rPr>
                  <a:t>・・・</a:t>
                </a:r>
                <a:endParaRPr kumimoji="1" lang="ja-JP" altLang="en-US" sz="1100" b="1" dirty="0">
                  <a:solidFill>
                    <a:schemeClr val="tx1"/>
                  </a:solidFill>
                  <a:latin typeface="+mn-ea"/>
                </a:endParaRPr>
              </a:p>
            </p:txBody>
          </p:sp>
        </p:grpSp>
      </p:grpSp>
      <p:sp>
        <p:nvSpPr>
          <p:cNvPr id="3" name="楕円 2">
            <a:extLst>
              <a:ext uri="{FF2B5EF4-FFF2-40B4-BE49-F238E27FC236}">
                <a16:creationId xmlns:a16="http://schemas.microsoft.com/office/drawing/2014/main" id="{F8E50A63-0F98-157D-EDCA-B3B5DA727859}"/>
              </a:ext>
            </a:extLst>
          </p:cNvPr>
          <p:cNvSpPr/>
          <p:nvPr/>
        </p:nvSpPr>
        <p:spPr>
          <a:xfrm>
            <a:off x="4644680" y="3356992"/>
            <a:ext cx="2902641" cy="1813470"/>
          </a:xfrm>
          <a:prstGeom prst="ellipse">
            <a:avLst/>
          </a:prstGeom>
          <a:solidFill>
            <a:schemeClr val="accent2">
              <a:lumMod val="20000"/>
              <a:lumOff val="80000"/>
              <a:alpha val="50196"/>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latin typeface="+mn-ea"/>
            </a:endParaRPr>
          </a:p>
        </p:txBody>
      </p:sp>
      <p:sp>
        <p:nvSpPr>
          <p:cNvPr id="157" name="楕円 156">
            <a:extLst>
              <a:ext uri="{FF2B5EF4-FFF2-40B4-BE49-F238E27FC236}">
                <a16:creationId xmlns:a16="http://schemas.microsoft.com/office/drawing/2014/main" id="{2C42530C-0E3B-B126-9678-C50156C47C5E}"/>
              </a:ext>
            </a:extLst>
          </p:cNvPr>
          <p:cNvSpPr/>
          <p:nvPr/>
        </p:nvSpPr>
        <p:spPr>
          <a:xfrm>
            <a:off x="5281757" y="5486003"/>
            <a:ext cx="1646093" cy="719366"/>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bg1"/>
                </a:solidFill>
                <a:latin typeface="+mn-ea"/>
              </a:rPr>
              <a:t>リスキリング・</a:t>
            </a:r>
            <a:br>
              <a:rPr lang="en-US" altLang="ja-JP" sz="1400" b="1" dirty="0">
                <a:solidFill>
                  <a:schemeClr val="bg1"/>
                </a:solidFill>
                <a:latin typeface="+mn-ea"/>
              </a:rPr>
            </a:br>
            <a:r>
              <a:rPr lang="ja-JP" altLang="en-US" sz="1400" b="1" dirty="0">
                <a:solidFill>
                  <a:schemeClr val="bg1"/>
                </a:solidFill>
                <a:latin typeface="+mn-ea"/>
              </a:rPr>
              <a:t>労働移動</a:t>
            </a:r>
            <a:endParaRPr lang="en-US" altLang="ja-JP" sz="1400" b="1" dirty="0">
              <a:solidFill>
                <a:schemeClr val="bg1"/>
              </a:solidFill>
              <a:latin typeface="+mn-ea"/>
            </a:endParaRPr>
          </a:p>
        </p:txBody>
      </p:sp>
      <p:sp>
        <p:nvSpPr>
          <p:cNvPr id="392" name="楕円 391">
            <a:extLst>
              <a:ext uri="{FF2B5EF4-FFF2-40B4-BE49-F238E27FC236}">
                <a16:creationId xmlns:a16="http://schemas.microsoft.com/office/drawing/2014/main" id="{8C0F8531-AD0B-FD7C-1B2C-C1EDC7B1724B}"/>
              </a:ext>
            </a:extLst>
          </p:cNvPr>
          <p:cNvSpPr/>
          <p:nvPr/>
        </p:nvSpPr>
        <p:spPr>
          <a:xfrm>
            <a:off x="5159897" y="5486003"/>
            <a:ext cx="327273" cy="327273"/>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dirty="0">
                <a:solidFill>
                  <a:schemeClr val="bg1"/>
                </a:solidFill>
                <a:latin typeface="+mn-ea"/>
              </a:rPr>
              <a:t>３</a:t>
            </a:r>
          </a:p>
        </p:txBody>
      </p:sp>
      <p:sp>
        <p:nvSpPr>
          <p:cNvPr id="93" name="フローチャート: 端子 92">
            <a:extLst>
              <a:ext uri="{FF2B5EF4-FFF2-40B4-BE49-F238E27FC236}">
                <a16:creationId xmlns:a16="http://schemas.microsoft.com/office/drawing/2014/main" id="{5DD68792-2AD5-4062-BF8B-466FB77B72BA}"/>
              </a:ext>
            </a:extLst>
          </p:cNvPr>
          <p:cNvSpPr/>
          <p:nvPr/>
        </p:nvSpPr>
        <p:spPr>
          <a:xfrm>
            <a:off x="4311874" y="4836301"/>
            <a:ext cx="3549203" cy="545625"/>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2000" b="1" dirty="0">
                <a:solidFill>
                  <a:srgbClr val="E0530D"/>
                </a:solidFill>
                <a:latin typeface="+mn-ea"/>
              </a:rPr>
              <a:t>ひとりひとりが豊かさを</a:t>
            </a:r>
            <a:br>
              <a:rPr lang="en-US" altLang="ja-JP" sz="2000" b="1" dirty="0">
                <a:solidFill>
                  <a:srgbClr val="E0530D"/>
                </a:solidFill>
                <a:latin typeface="+mn-ea"/>
              </a:rPr>
            </a:br>
            <a:r>
              <a:rPr lang="ja-JP" altLang="en-US" sz="2000" b="1" dirty="0">
                <a:solidFill>
                  <a:srgbClr val="E0530D"/>
                </a:solidFill>
                <a:latin typeface="+mn-ea"/>
              </a:rPr>
              <a:t>実感できる経済社会</a:t>
            </a:r>
            <a:endParaRPr kumimoji="1" lang="ja-JP" altLang="en-US" sz="2000" b="1" dirty="0">
              <a:solidFill>
                <a:srgbClr val="E0530D"/>
              </a:solidFill>
              <a:latin typeface="+mn-ea"/>
            </a:endParaRPr>
          </a:p>
        </p:txBody>
      </p:sp>
      <p:grpSp>
        <p:nvGrpSpPr>
          <p:cNvPr id="21" name="グループ化 20">
            <a:extLst>
              <a:ext uri="{FF2B5EF4-FFF2-40B4-BE49-F238E27FC236}">
                <a16:creationId xmlns:a16="http://schemas.microsoft.com/office/drawing/2014/main" id="{07FFFA13-9843-0135-BB68-CBB35E7CF1C1}"/>
              </a:ext>
            </a:extLst>
          </p:cNvPr>
          <p:cNvGrpSpPr/>
          <p:nvPr/>
        </p:nvGrpSpPr>
        <p:grpSpPr>
          <a:xfrm flipH="1">
            <a:off x="6238527" y="3735820"/>
            <a:ext cx="611120" cy="536530"/>
            <a:chOff x="7504068" y="3165155"/>
            <a:chExt cx="571984" cy="436017"/>
          </a:xfrm>
        </p:grpSpPr>
        <p:pic>
          <p:nvPicPr>
            <p:cNvPr id="20" name="グラフィックス 19" descr="犬 単色塗りつぶし">
              <a:extLst>
                <a:ext uri="{FF2B5EF4-FFF2-40B4-BE49-F238E27FC236}">
                  <a16:creationId xmlns:a16="http://schemas.microsoft.com/office/drawing/2014/main" id="{36DFA697-5EED-412A-DA60-1B04078F0E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17420" y="3342540"/>
              <a:ext cx="258632" cy="258632"/>
            </a:xfrm>
            <a:prstGeom prst="rect">
              <a:avLst/>
            </a:prstGeom>
          </p:spPr>
        </p:pic>
        <p:pic>
          <p:nvPicPr>
            <p:cNvPr id="22" name="グラフィックス 21" descr="男性 単色塗りつぶし">
              <a:extLst>
                <a:ext uri="{FF2B5EF4-FFF2-40B4-BE49-F238E27FC236}">
                  <a16:creationId xmlns:a16="http://schemas.microsoft.com/office/drawing/2014/main" id="{B8279B27-C68B-42AA-23C7-A5AF5872C1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504068" y="3165155"/>
              <a:ext cx="426842" cy="426842"/>
            </a:xfrm>
            <a:prstGeom prst="rect">
              <a:avLst/>
            </a:prstGeom>
          </p:spPr>
        </p:pic>
      </p:grpSp>
      <p:pic>
        <p:nvPicPr>
          <p:cNvPr id="17" name="グラフィックス 16" descr="杖を持った男性 単色塗りつぶし">
            <a:extLst>
              <a:ext uri="{FF2B5EF4-FFF2-40B4-BE49-F238E27FC236}">
                <a16:creationId xmlns:a16="http://schemas.microsoft.com/office/drawing/2014/main" id="{74FB84DE-070B-B5BD-7D85-CA7D73C72A4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6692533" y="4102330"/>
            <a:ext cx="438152" cy="438152"/>
          </a:xfrm>
          <a:prstGeom prst="rect">
            <a:avLst/>
          </a:prstGeom>
        </p:spPr>
      </p:pic>
      <p:grpSp>
        <p:nvGrpSpPr>
          <p:cNvPr id="46" name="グループ化 45">
            <a:extLst>
              <a:ext uri="{FF2B5EF4-FFF2-40B4-BE49-F238E27FC236}">
                <a16:creationId xmlns:a16="http://schemas.microsoft.com/office/drawing/2014/main" id="{957B2283-72EA-E9F1-F12A-90794B93B5D1}"/>
              </a:ext>
            </a:extLst>
          </p:cNvPr>
          <p:cNvGrpSpPr/>
          <p:nvPr/>
        </p:nvGrpSpPr>
        <p:grpSpPr>
          <a:xfrm>
            <a:off x="5087888" y="4239973"/>
            <a:ext cx="450074" cy="467783"/>
            <a:chOff x="2871943" y="3019425"/>
            <a:chExt cx="801407" cy="832941"/>
          </a:xfrm>
          <a:solidFill>
            <a:srgbClr val="F37231"/>
          </a:solidFill>
        </p:grpSpPr>
        <p:sp>
          <p:nvSpPr>
            <p:cNvPr id="50" name="フリーフォーム: 図形 49">
              <a:extLst>
                <a:ext uri="{FF2B5EF4-FFF2-40B4-BE49-F238E27FC236}">
                  <a16:creationId xmlns:a16="http://schemas.microsoft.com/office/drawing/2014/main" id="{477B7491-7477-3E2B-1DE6-F820D74E16BD}"/>
                </a:ext>
              </a:extLst>
            </p:cNvPr>
            <p:cNvSpPr/>
            <p:nvPr/>
          </p:nvSpPr>
          <p:spPr>
            <a:xfrm>
              <a:off x="3377977" y="3019425"/>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grpFill/>
            <a:ln w="9525" cap="flat">
              <a:noFill/>
              <a:prstDash val="solid"/>
              <a:miter/>
            </a:ln>
          </p:spPr>
          <p:txBody>
            <a:bodyPr rtlCol="0" anchor="ctr"/>
            <a:lstStyle/>
            <a:p>
              <a:endParaRPr lang="ja-JP" altLang="en-US"/>
            </a:p>
          </p:txBody>
        </p:sp>
        <p:sp>
          <p:nvSpPr>
            <p:cNvPr id="52" name="フリーフォーム: 図形 51">
              <a:extLst>
                <a:ext uri="{FF2B5EF4-FFF2-40B4-BE49-F238E27FC236}">
                  <a16:creationId xmlns:a16="http://schemas.microsoft.com/office/drawing/2014/main" id="{878B0601-7B09-11CB-5006-96002DD67807}"/>
                </a:ext>
              </a:extLst>
            </p:cNvPr>
            <p:cNvSpPr/>
            <p:nvPr/>
          </p:nvSpPr>
          <p:spPr>
            <a:xfrm>
              <a:off x="3139591" y="3190875"/>
              <a:ext cx="533759" cy="647700"/>
            </a:xfrm>
            <a:custGeom>
              <a:avLst/>
              <a:gdLst>
                <a:gd name="connsiteX0" fmla="*/ 507943 w 533759"/>
                <a:gd name="connsiteY0" fmla="*/ 201930 h 647700"/>
                <a:gd name="connsiteX1" fmla="*/ 409835 w 533759"/>
                <a:gd name="connsiteY1" fmla="*/ 169545 h 647700"/>
                <a:gd name="connsiteX2" fmla="*/ 353638 w 533759"/>
                <a:gd name="connsiteY2" fmla="*/ 40005 h 647700"/>
                <a:gd name="connsiteX3" fmla="*/ 286963 w 533759"/>
                <a:gd name="connsiteY3" fmla="*/ 0 h 647700"/>
                <a:gd name="connsiteX4" fmla="*/ 254578 w 533759"/>
                <a:gd name="connsiteY4" fmla="*/ 7620 h 647700"/>
                <a:gd name="connsiteX5" fmla="*/ 121228 w 533759"/>
                <a:gd name="connsiteY5" fmla="*/ 60007 h 647700"/>
                <a:gd name="connsiteX6" fmla="*/ 100273 w 533759"/>
                <a:gd name="connsiteY6" fmla="*/ 80963 h 647700"/>
                <a:gd name="connsiteX7" fmla="*/ 52648 w 533759"/>
                <a:gd name="connsiteY7" fmla="*/ 195263 h 647700"/>
                <a:gd name="connsiteX8" fmla="*/ 73603 w 533759"/>
                <a:gd name="connsiteY8" fmla="*/ 244793 h 647700"/>
                <a:gd name="connsiteX9" fmla="*/ 87890 w 533759"/>
                <a:gd name="connsiteY9" fmla="*/ 247650 h 647700"/>
                <a:gd name="connsiteX10" fmla="*/ 123133 w 533759"/>
                <a:gd name="connsiteY10" fmla="*/ 223838 h 647700"/>
                <a:gd name="connsiteX11" fmla="*/ 162185 w 533759"/>
                <a:gd name="connsiteY11" fmla="*/ 124777 h 647700"/>
                <a:gd name="connsiteX12" fmla="*/ 202190 w 533759"/>
                <a:gd name="connsiteY12" fmla="*/ 109538 h 647700"/>
                <a:gd name="connsiteX13" fmla="*/ 136468 w 533759"/>
                <a:gd name="connsiteY13" fmla="*/ 430530 h 647700"/>
                <a:gd name="connsiteX14" fmla="*/ 8833 w 533759"/>
                <a:gd name="connsiteY14" fmla="*/ 585788 h 647700"/>
                <a:gd name="connsiteX15" fmla="*/ 13595 w 533759"/>
                <a:gd name="connsiteY15" fmla="*/ 639128 h 647700"/>
                <a:gd name="connsiteX16" fmla="*/ 37408 w 533759"/>
                <a:gd name="connsiteY16" fmla="*/ 647700 h 647700"/>
                <a:gd name="connsiteX17" fmla="*/ 66935 w 533759"/>
                <a:gd name="connsiteY17" fmla="*/ 633413 h 647700"/>
                <a:gd name="connsiteX18" fmla="*/ 200285 w 533759"/>
                <a:gd name="connsiteY18" fmla="*/ 471488 h 647700"/>
                <a:gd name="connsiteX19" fmla="*/ 207905 w 533759"/>
                <a:gd name="connsiteY19" fmla="*/ 455295 h 647700"/>
                <a:gd name="connsiteX20" fmla="*/ 230765 w 533759"/>
                <a:gd name="connsiteY20" fmla="*/ 344805 h 647700"/>
                <a:gd name="connsiteX21" fmla="*/ 333635 w 533759"/>
                <a:gd name="connsiteY21" fmla="*/ 419100 h 647700"/>
                <a:gd name="connsiteX22" fmla="*/ 333635 w 533759"/>
                <a:gd name="connsiteY22" fmla="*/ 609600 h 647700"/>
                <a:gd name="connsiteX23" fmla="*/ 371735 w 533759"/>
                <a:gd name="connsiteY23" fmla="*/ 647700 h 647700"/>
                <a:gd name="connsiteX24" fmla="*/ 409835 w 533759"/>
                <a:gd name="connsiteY24" fmla="*/ 609600 h 647700"/>
                <a:gd name="connsiteX25" fmla="*/ 409835 w 533759"/>
                <a:gd name="connsiteY25" fmla="*/ 400050 h 647700"/>
                <a:gd name="connsiteX26" fmla="*/ 394595 w 533759"/>
                <a:gd name="connsiteY26" fmla="*/ 369570 h 647700"/>
                <a:gd name="connsiteX27" fmla="*/ 302203 w 533759"/>
                <a:gd name="connsiteY27" fmla="*/ 301943 h 647700"/>
                <a:gd name="connsiteX28" fmla="*/ 327920 w 533759"/>
                <a:gd name="connsiteY28" fmla="*/ 173355 h 647700"/>
                <a:gd name="connsiteX29" fmla="*/ 346018 w 533759"/>
                <a:gd name="connsiteY29" fmla="*/ 215265 h 647700"/>
                <a:gd name="connsiteX30" fmla="*/ 368878 w 533759"/>
                <a:gd name="connsiteY30" fmla="*/ 236220 h 647700"/>
                <a:gd name="connsiteX31" fmla="*/ 483178 w 533759"/>
                <a:gd name="connsiteY31" fmla="*/ 274320 h 647700"/>
                <a:gd name="connsiteX32" fmla="*/ 495560 w 533759"/>
                <a:gd name="connsiteY32" fmla="*/ 276225 h 647700"/>
                <a:gd name="connsiteX33" fmla="*/ 531755 w 533759"/>
                <a:gd name="connsiteY33" fmla="*/ 250508 h 647700"/>
                <a:gd name="connsiteX34" fmla="*/ 507943 w 533759"/>
                <a:gd name="connsiteY34" fmla="*/ 20193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759" h="647700">
                  <a:moveTo>
                    <a:pt x="507943" y="201930"/>
                  </a:moveTo>
                  <a:lnTo>
                    <a:pt x="409835" y="169545"/>
                  </a:lnTo>
                  <a:cubicBezTo>
                    <a:pt x="409835" y="169545"/>
                    <a:pt x="355543" y="43815"/>
                    <a:pt x="353638" y="40005"/>
                  </a:cubicBezTo>
                  <a:cubicBezTo>
                    <a:pt x="340303" y="16193"/>
                    <a:pt x="315538" y="0"/>
                    <a:pt x="286963" y="0"/>
                  </a:cubicBezTo>
                  <a:cubicBezTo>
                    <a:pt x="275533" y="0"/>
                    <a:pt x="264103" y="2857"/>
                    <a:pt x="254578" y="7620"/>
                  </a:cubicBezTo>
                  <a:lnTo>
                    <a:pt x="121228" y="60007"/>
                  </a:lnTo>
                  <a:cubicBezTo>
                    <a:pt x="111703" y="63818"/>
                    <a:pt x="104083" y="71438"/>
                    <a:pt x="100273" y="80963"/>
                  </a:cubicBezTo>
                  <a:lnTo>
                    <a:pt x="52648" y="195263"/>
                  </a:lnTo>
                  <a:cubicBezTo>
                    <a:pt x="45028" y="214313"/>
                    <a:pt x="53600" y="237173"/>
                    <a:pt x="73603" y="244793"/>
                  </a:cubicBezTo>
                  <a:cubicBezTo>
                    <a:pt x="78365" y="246698"/>
                    <a:pt x="83128" y="247650"/>
                    <a:pt x="87890" y="247650"/>
                  </a:cubicBezTo>
                  <a:cubicBezTo>
                    <a:pt x="103130" y="247650"/>
                    <a:pt x="117418" y="239077"/>
                    <a:pt x="123133" y="223838"/>
                  </a:cubicBezTo>
                  <a:lnTo>
                    <a:pt x="162185" y="124777"/>
                  </a:lnTo>
                  <a:lnTo>
                    <a:pt x="202190" y="109538"/>
                  </a:lnTo>
                  <a:lnTo>
                    <a:pt x="136468" y="430530"/>
                  </a:lnTo>
                  <a:lnTo>
                    <a:pt x="8833" y="585788"/>
                  </a:lnTo>
                  <a:cubicBezTo>
                    <a:pt x="-4502" y="601980"/>
                    <a:pt x="-2597" y="625793"/>
                    <a:pt x="13595" y="639128"/>
                  </a:cubicBezTo>
                  <a:cubicBezTo>
                    <a:pt x="20263" y="644843"/>
                    <a:pt x="28835" y="647700"/>
                    <a:pt x="37408" y="647700"/>
                  </a:cubicBezTo>
                  <a:cubicBezTo>
                    <a:pt x="48838" y="647700"/>
                    <a:pt x="59315" y="642938"/>
                    <a:pt x="66935" y="633413"/>
                  </a:cubicBezTo>
                  <a:lnTo>
                    <a:pt x="200285" y="471488"/>
                  </a:lnTo>
                  <a:cubicBezTo>
                    <a:pt x="204095" y="466725"/>
                    <a:pt x="206953" y="461010"/>
                    <a:pt x="207905" y="455295"/>
                  </a:cubicBezTo>
                  <a:lnTo>
                    <a:pt x="230765" y="344805"/>
                  </a:lnTo>
                  <a:lnTo>
                    <a:pt x="333635" y="419100"/>
                  </a:lnTo>
                  <a:lnTo>
                    <a:pt x="333635" y="609600"/>
                  </a:lnTo>
                  <a:cubicBezTo>
                    <a:pt x="333635" y="630555"/>
                    <a:pt x="350780" y="647700"/>
                    <a:pt x="371735" y="647700"/>
                  </a:cubicBezTo>
                  <a:cubicBezTo>
                    <a:pt x="392690" y="647700"/>
                    <a:pt x="409835" y="630555"/>
                    <a:pt x="409835" y="609600"/>
                  </a:cubicBezTo>
                  <a:lnTo>
                    <a:pt x="409835" y="400050"/>
                  </a:lnTo>
                  <a:cubicBezTo>
                    <a:pt x="409835" y="387668"/>
                    <a:pt x="404120" y="376238"/>
                    <a:pt x="394595" y="369570"/>
                  </a:cubicBezTo>
                  <a:lnTo>
                    <a:pt x="302203" y="301943"/>
                  </a:lnTo>
                  <a:lnTo>
                    <a:pt x="327920" y="173355"/>
                  </a:lnTo>
                  <a:lnTo>
                    <a:pt x="346018" y="215265"/>
                  </a:lnTo>
                  <a:cubicBezTo>
                    <a:pt x="350780" y="224790"/>
                    <a:pt x="358400" y="232410"/>
                    <a:pt x="368878" y="236220"/>
                  </a:cubicBezTo>
                  <a:lnTo>
                    <a:pt x="483178" y="274320"/>
                  </a:lnTo>
                  <a:cubicBezTo>
                    <a:pt x="486988" y="275273"/>
                    <a:pt x="490798" y="276225"/>
                    <a:pt x="495560" y="276225"/>
                  </a:cubicBezTo>
                  <a:cubicBezTo>
                    <a:pt x="511753" y="276225"/>
                    <a:pt x="526040" y="265748"/>
                    <a:pt x="531755" y="250508"/>
                  </a:cubicBezTo>
                  <a:cubicBezTo>
                    <a:pt x="538423" y="230505"/>
                    <a:pt x="527945" y="208598"/>
                    <a:pt x="507943" y="201930"/>
                  </a:cubicBezTo>
                  <a:close/>
                </a:path>
              </a:pathLst>
            </a:custGeom>
            <a:grpFill/>
            <a:ln w="9525" cap="flat">
              <a:noFill/>
              <a:prstDash val="solid"/>
              <a:miter/>
            </a:ln>
          </p:spPr>
          <p:txBody>
            <a:bodyPr rtlCol="0" anchor="ctr"/>
            <a:lstStyle/>
            <a:p>
              <a:endParaRPr lang="ja-JP" altLang="en-US" dirty="0"/>
            </a:p>
          </p:txBody>
        </p:sp>
        <p:grpSp>
          <p:nvGrpSpPr>
            <p:cNvPr id="56" name="グループ化 55">
              <a:extLst>
                <a:ext uri="{FF2B5EF4-FFF2-40B4-BE49-F238E27FC236}">
                  <a16:creationId xmlns:a16="http://schemas.microsoft.com/office/drawing/2014/main" id="{224A718C-55F9-1F23-FCF6-0E76C0C88E76}"/>
                </a:ext>
              </a:extLst>
            </p:cNvPr>
            <p:cNvGrpSpPr/>
            <p:nvPr/>
          </p:nvGrpSpPr>
          <p:grpSpPr>
            <a:xfrm rot="1739658">
              <a:off x="2871943" y="3396313"/>
              <a:ext cx="233212" cy="456053"/>
              <a:chOff x="2495600" y="3356992"/>
              <a:chExt cx="202810" cy="396601"/>
            </a:xfrm>
            <a:grpFill/>
          </p:grpSpPr>
          <p:sp>
            <p:nvSpPr>
              <p:cNvPr id="57" name="正方形/長方形 56">
                <a:extLst>
                  <a:ext uri="{FF2B5EF4-FFF2-40B4-BE49-F238E27FC236}">
                    <a16:creationId xmlns:a16="http://schemas.microsoft.com/office/drawing/2014/main" id="{8D7B6477-9CF7-8876-793F-6CCE959B38C3}"/>
                  </a:ext>
                </a:extLst>
              </p:cNvPr>
              <p:cNvSpPr/>
              <p:nvPr/>
            </p:nvSpPr>
            <p:spPr>
              <a:xfrm>
                <a:off x="2639616" y="3356992"/>
                <a:ext cx="45719"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58" name="四角形: 角を丸くする 57">
                <a:extLst>
                  <a:ext uri="{FF2B5EF4-FFF2-40B4-BE49-F238E27FC236}">
                    <a16:creationId xmlns:a16="http://schemas.microsoft.com/office/drawing/2014/main" id="{E1366F46-8BC7-47B5-533B-289AC259E1F1}"/>
                  </a:ext>
                </a:extLst>
              </p:cNvPr>
              <p:cNvSpPr/>
              <p:nvPr/>
            </p:nvSpPr>
            <p:spPr>
              <a:xfrm>
                <a:off x="2495600" y="3501008"/>
                <a:ext cx="189735" cy="216024"/>
              </a:xfrm>
              <a:prstGeom prst="roundRect">
                <a:avLst>
                  <a:gd name="adj" fmla="val 103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59" name="楕円 58">
                <a:extLst>
                  <a:ext uri="{FF2B5EF4-FFF2-40B4-BE49-F238E27FC236}">
                    <a16:creationId xmlns:a16="http://schemas.microsoft.com/office/drawing/2014/main" id="{CB96AD1B-8D69-22B5-A342-FFCC11531CF3}"/>
                  </a:ext>
                </a:extLst>
              </p:cNvPr>
              <p:cNvSpPr/>
              <p:nvPr/>
            </p:nvSpPr>
            <p:spPr>
              <a:xfrm>
                <a:off x="2590410" y="3645593"/>
                <a:ext cx="108000" cy="108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grpSp>
      </p:grpSp>
      <p:pic>
        <p:nvPicPr>
          <p:cNvPr id="9" name="グラフィックス 8" descr="杖を持った男性 単色塗りつぶし">
            <a:extLst>
              <a:ext uri="{FF2B5EF4-FFF2-40B4-BE49-F238E27FC236}">
                <a16:creationId xmlns:a16="http://schemas.microsoft.com/office/drawing/2014/main" id="{2F291D4E-5341-B266-FADA-2C3E4045600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6473457" y="4202307"/>
            <a:ext cx="438152" cy="438152"/>
          </a:xfrm>
          <a:prstGeom prst="rect">
            <a:avLst/>
          </a:prstGeom>
        </p:spPr>
      </p:pic>
      <p:grpSp>
        <p:nvGrpSpPr>
          <p:cNvPr id="39" name="グループ化 38">
            <a:extLst>
              <a:ext uri="{FF2B5EF4-FFF2-40B4-BE49-F238E27FC236}">
                <a16:creationId xmlns:a16="http://schemas.microsoft.com/office/drawing/2014/main" id="{0D2F5C96-2D65-1D2D-EFB7-30D2DA25CC22}"/>
              </a:ext>
            </a:extLst>
          </p:cNvPr>
          <p:cNvGrpSpPr/>
          <p:nvPr/>
        </p:nvGrpSpPr>
        <p:grpSpPr>
          <a:xfrm>
            <a:off x="5564554" y="4159075"/>
            <a:ext cx="1048606" cy="658191"/>
            <a:chOff x="4304092" y="2638659"/>
            <a:chExt cx="1456789" cy="914400"/>
          </a:xfrm>
          <a:solidFill>
            <a:srgbClr val="F15D13"/>
          </a:solidFill>
        </p:grpSpPr>
        <p:pic>
          <p:nvPicPr>
            <p:cNvPr id="41" name="グラフィックス 40" descr="男性と子供 単色塗りつぶし">
              <a:extLst>
                <a:ext uri="{FF2B5EF4-FFF2-40B4-BE49-F238E27FC236}">
                  <a16:creationId xmlns:a16="http://schemas.microsoft.com/office/drawing/2014/main" id="{9AB76523-86F8-F888-4FAA-5487BAD64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04092" y="2638659"/>
              <a:ext cx="914400" cy="914400"/>
            </a:xfrm>
            <a:prstGeom prst="rect">
              <a:avLst/>
            </a:prstGeom>
          </p:spPr>
        </p:pic>
        <p:pic>
          <p:nvPicPr>
            <p:cNvPr id="44" name="グラフィックス 43" descr="男性と子供 単色塗りつぶし">
              <a:extLst>
                <a:ext uri="{FF2B5EF4-FFF2-40B4-BE49-F238E27FC236}">
                  <a16:creationId xmlns:a16="http://schemas.microsoft.com/office/drawing/2014/main" id="{45318F1F-DB18-BB8F-ABD3-D50F23C2119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H="1">
              <a:off x="4846481" y="2638659"/>
              <a:ext cx="914400" cy="914400"/>
            </a:xfrm>
            <a:prstGeom prst="rect">
              <a:avLst/>
            </a:prstGeom>
          </p:spPr>
        </p:pic>
      </p:grpSp>
      <p:grpSp>
        <p:nvGrpSpPr>
          <p:cNvPr id="49" name="グループ化 48">
            <a:extLst>
              <a:ext uri="{FF2B5EF4-FFF2-40B4-BE49-F238E27FC236}">
                <a16:creationId xmlns:a16="http://schemas.microsoft.com/office/drawing/2014/main" id="{4BA51294-101D-AC2D-73BD-C45A2EA194F1}"/>
              </a:ext>
            </a:extLst>
          </p:cNvPr>
          <p:cNvGrpSpPr/>
          <p:nvPr/>
        </p:nvGrpSpPr>
        <p:grpSpPr>
          <a:xfrm>
            <a:off x="5318956" y="3767745"/>
            <a:ext cx="760287" cy="463041"/>
            <a:chOff x="1841544" y="3736200"/>
            <a:chExt cx="1501392" cy="914400"/>
          </a:xfrm>
          <a:solidFill>
            <a:srgbClr val="F15D13"/>
          </a:solidFill>
        </p:grpSpPr>
        <p:pic>
          <p:nvPicPr>
            <p:cNvPr id="51" name="グラフィックス 50" descr="車いすに乗った人 単色塗りつぶし">
              <a:extLst>
                <a:ext uri="{FF2B5EF4-FFF2-40B4-BE49-F238E27FC236}">
                  <a16:creationId xmlns:a16="http://schemas.microsoft.com/office/drawing/2014/main" id="{74D6DB28-CB5E-C8D1-A42F-53B3BC6F1DD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1841544" y="3852528"/>
              <a:ext cx="798072" cy="798072"/>
            </a:xfrm>
            <a:prstGeom prst="rect">
              <a:avLst/>
            </a:prstGeom>
          </p:spPr>
        </p:pic>
        <p:pic>
          <p:nvPicPr>
            <p:cNvPr id="53" name="グラフィックス 52" descr="2 人の男性 単色塗りつぶし">
              <a:extLst>
                <a:ext uri="{FF2B5EF4-FFF2-40B4-BE49-F238E27FC236}">
                  <a16:creationId xmlns:a16="http://schemas.microsoft.com/office/drawing/2014/main" id="{D5E36E5C-FDE4-D31E-6606-BA022559B87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428536" y="3736200"/>
              <a:ext cx="914400" cy="914400"/>
            </a:xfrm>
            <a:prstGeom prst="rect">
              <a:avLst/>
            </a:prstGeom>
          </p:spPr>
        </p:pic>
      </p:grpSp>
      <p:sp>
        <p:nvSpPr>
          <p:cNvPr id="156" name="楕円 155">
            <a:extLst>
              <a:ext uri="{FF2B5EF4-FFF2-40B4-BE49-F238E27FC236}">
                <a16:creationId xmlns:a16="http://schemas.microsoft.com/office/drawing/2014/main" id="{D41D655A-5F57-FF17-6BE4-CBBF4F44275C}"/>
              </a:ext>
            </a:extLst>
          </p:cNvPr>
          <p:cNvSpPr/>
          <p:nvPr/>
        </p:nvSpPr>
        <p:spPr>
          <a:xfrm>
            <a:off x="7230296" y="3979339"/>
            <a:ext cx="1646093" cy="719366"/>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400" b="1" dirty="0">
                <a:solidFill>
                  <a:schemeClr val="bg1"/>
                </a:solidFill>
                <a:latin typeface="+mn-ea"/>
              </a:rPr>
              <a:t>需要拡大</a:t>
            </a:r>
            <a:endParaRPr kumimoji="1" lang="en-US" altLang="ja-JP" sz="1400" b="1" dirty="0">
              <a:solidFill>
                <a:schemeClr val="bg1"/>
              </a:solidFill>
              <a:latin typeface="+mn-ea"/>
            </a:endParaRPr>
          </a:p>
          <a:p>
            <a:pPr algn="ctr"/>
            <a:r>
              <a:rPr lang="ja-JP" altLang="en-US" sz="1400" b="1" dirty="0">
                <a:solidFill>
                  <a:schemeClr val="bg1"/>
                </a:solidFill>
                <a:latin typeface="+mn-ea"/>
              </a:rPr>
              <a:t>市場創出</a:t>
            </a:r>
            <a:endParaRPr kumimoji="1" lang="ja-JP" altLang="en-US" sz="1400" b="1" dirty="0">
              <a:solidFill>
                <a:schemeClr val="bg1"/>
              </a:solidFill>
              <a:latin typeface="+mn-ea"/>
            </a:endParaRPr>
          </a:p>
        </p:txBody>
      </p:sp>
      <p:sp>
        <p:nvSpPr>
          <p:cNvPr id="391" name="楕円 390">
            <a:extLst>
              <a:ext uri="{FF2B5EF4-FFF2-40B4-BE49-F238E27FC236}">
                <a16:creationId xmlns:a16="http://schemas.microsoft.com/office/drawing/2014/main" id="{177ED652-2BED-CEA5-8DA0-55CFBD74CBD3}"/>
              </a:ext>
            </a:extLst>
          </p:cNvPr>
          <p:cNvSpPr/>
          <p:nvPr/>
        </p:nvSpPr>
        <p:spPr>
          <a:xfrm>
            <a:off x="7152333" y="3955792"/>
            <a:ext cx="327273" cy="327273"/>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dirty="0">
                <a:solidFill>
                  <a:schemeClr val="bg1"/>
                </a:solidFill>
                <a:latin typeface="+mn-ea"/>
              </a:rPr>
              <a:t>２</a:t>
            </a:r>
          </a:p>
        </p:txBody>
      </p:sp>
      <p:sp>
        <p:nvSpPr>
          <p:cNvPr id="68" name="矢印: 環状 67">
            <a:extLst>
              <a:ext uri="{FF2B5EF4-FFF2-40B4-BE49-F238E27FC236}">
                <a16:creationId xmlns:a16="http://schemas.microsoft.com/office/drawing/2014/main" id="{A30794A9-952F-4DB9-EA19-0051E9CA2E01}"/>
              </a:ext>
            </a:extLst>
          </p:cNvPr>
          <p:cNvSpPr/>
          <p:nvPr/>
        </p:nvSpPr>
        <p:spPr bwMode="gray">
          <a:xfrm rot="397067" flipV="1">
            <a:off x="-341050" y="2429367"/>
            <a:ext cx="5387690" cy="3635877"/>
          </a:xfrm>
          <a:prstGeom prst="circularArrow">
            <a:avLst>
              <a:gd name="adj1" fmla="val 10517"/>
              <a:gd name="adj2" fmla="val 1021453"/>
              <a:gd name="adj3" fmla="val 19887095"/>
              <a:gd name="adj4" fmla="val 12969412"/>
              <a:gd name="adj5" fmla="val 16454"/>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mn-ea"/>
              <a:cs typeface="Arial" charset="0"/>
            </a:endParaRPr>
          </a:p>
        </p:txBody>
      </p:sp>
      <p:sp>
        <p:nvSpPr>
          <p:cNvPr id="69" name="テキスト ボックス 68">
            <a:extLst>
              <a:ext uri="{FF2B5EF4-FFF2-40B4-BE49-F238E27FC236}">
                <a16:creationId xmlns:a16="http://schemas.microsoft.com/office/drawing/2014/main" id="{06549BDA-2432-C924-CBAE-18CC76F1DD85}"/>
              </a:ext>
            </a:extLst>
          </p:cNvPr>
          <p:cNvSpPr txBox="1"/>
          <p:nvPr/>
        </p:nvSpPr>
        <p:spPr>
          <a:xfrm flipH="1">
            <a:off x="1504319" y="5246199"/>
            <a:ext cx="2071401" cy="307777"/>
          </a:xfrm>
          <a:prstGeom prst="rect">
            <a:avLst/>
          </a:prstGeom>
          <a:noFill/>
        </p:spPr>
        <p:txBody>
          <a:bodyPr wrap="none" rtlCol="0">
            <a:spAutoFit/>
          </a:bodyPr>
          <a:lstStyle/>
          <a:p>
            <a:pPr algn="ctr"/>
            <a:r>
              <a:rPr kumimoji="1" lang="ja-JP" altLang="en-US" sz="1400" b="1" dirty="0">
                <a:solidFill>
                  <a:schemeClr val="bg1"/>
                </a:solidFill>
                <a:latin typeface="+mn-ea"/>
              </a:rPr>
              <a:t>人材・資源・資金・ データ</a:t>
            </a:r>
          </a:p>
        </p:txBody>
      </p:sp>
      <p:sp>
        <p:nvSpPr>
          <p:cNvPr id="324" name="楕円 323">
            <a:extLst>
              <a:ext uri="{FF2B5EF4-FFF2-40B4-BE49-F238E27FC236}">
                <a16:creationId xmlns:a16="http://schemas.microsoft.com/office/drawing/2014/main" id="{93D9FF88-4AA8-BB64-CA9E-A7B9F27532EB}"/>
              </a:ext>
            </a:extLst>
          </p:cNvPr>
          <p:cNvSpPr/>
          <p:nvPr/>
        </p:nvSpPr>
        <p:spPr>
          <a:xfrm>
            <a:off x="3399374" y="4004085"/>
            <a:ext cx="1646092" cy="719363"/>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latin typeface="+mn-ea"/>
              </a:rPr>
              <a:t>産業の</a:t>
            </a:r>
            <a:br>
              <a:rPr kumimoji="1" lang="en-US" altLang="ja-JP" sz="1400" b="1" dirty="0">
                <a:solidFill>
                  <a:schemeClr val="bg1"/>
                </a:solidFill>
                <a:latin typeface="+mn-ea"/>
              </a:rPr>
            </a:br>
            <a:r>
              <a:rPr kumimoji="1" lang="ja-JP" altLang="en-US" sz="1400" b="1" dirty="0">
                <a:solidFill>
                  <a:schemeClr val="bg1"/>
                </a:solidFill>
                <a:latin typeface="+mn-ea"/>
              </a:rPr>
              <a:t>革新</a:t>
            </a:r>
          </a:p>
        </p:txBody>
      </p:sp>
      <p:sp>
        <p:nvSpPr>
          <p:cNvPr id="393" name="楕円 392">
            <a:extLst>
              <a:ext uri="{FF2B5EF4-FFF2-40B4-BE49-F238E27FC236}">
                <a16:creationId xmlns:a16="http://schemas.microsoft.com/office/drawing/2014/main" id="{E79F41D6-1B99-8247-9C1F-752C4B9AA5C2}"/>
              </a:ext>
            </a:extLst>
          </p:cNvPr>
          <p:cNvSpPr/>
          <p:nvPr/>
        </p:nvSpPr>
        <p:spPr>
          <a:xfrm>
            <a:off x="3278692" y="3962625"/>
            <a:ext cx="327273" cy="327273"/>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dirty="0">
                <a:solidFill>
                  <a:schemeClr val="bg1"/>
                </a:solidFill>
                <a:latin typeface="+mn-ea"/>
              </a:rPr>
              <a:t>４</a:t>
            </a:r>
          </a:p>
        </p:txBody>
      </p:sp>
      <p:sp>
        <p:nvSpPr>
          <p:cNvPr id="63" name="矢印: 環状 62">
            <a:extLst>
              <a:ext uri="{FF2B5EF4-FFF2-40B4-BE49-F238E27FC236}">
                <a16:creationId xmlns:a16="http://schemas.microsoft.com/office/drawing/2014/main" id="{25C4FD1D-3175-7747-9444-61F27FAC237D}"/>
              </a:ext>
            </a:extLst>
          </p:cNvPr>
          <p:cNvSpPr/>
          <p:nvPr/>
        </p:nvSpPr>
        <p:spPr bwMode="gray">
          <a:xfrm rot="501033" flipH="1">
            <a:off x="254170" y="2401044"/>
            <a:ext cx="5023749" cy="3545628"/>
          </a:xfrm>
          <a:prstGeom prst="circularArrow">
            <a:avLst>
              <a:gd name="adj1" fmla="val 10185"/>
              <a:gd name="adj2" fmla="val 1018345"/>
              <a:gd name="adj3" fmla="val 19775847"/>
              <a:gd name="adj4" fmla="val 12122296"/>
              <a:gd name="adj5" fmla="val 20948"/>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mn-ea"/>
              <a:cs typeface="Arial" charset="0"/>
            </a:endParaRPr>
          </a:p>
        </p:txBody>
      </p:sp>
      <p:sp>
        <p:nvSpPr>
          <p:cNvPr id="158" name="楕円 157">
            <a:extLst>
              <a:ext uri="{FF2B5EF4-FFF2-40B4-BE49-F238E27FC236}">
                <a16:creationId xmlns:a16="http://schemas.microsoft.com/office/drawing/2014/main" id="{9DAC0BB0-2724-AC4A-1D8B-705328EDBDAA}"/>
              </a:ext>
            </a:extLst>
          </p:cNvPr>
          <p:cNvSpPr/>
          <p:nvPr/>
        </p:nvSpPr>
        <p:spPr>
          <a:xfrm>
            <a:off x="5272954" y="2916509"/>
            <a:ext cx="1646093" cy="719366"/>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latin typeface="+mn-ea"/>
              </a:rPr>
              <a:t>所得向上</a:t>
            </a:r>
          </a:p>
        </p:txBody>
      </p:sp>
      <p:sp>
        <p:nvSpPr>
          <p:cNvPr id="341" name="楕円 340">
            <a:extLst>
              <a:ext uri="{FF2B5EF4-FFF2-40B4-BE49-F238E27FC236}">
                <a16:creationId xmlns:a16="http://schemas.microsoft.com/office/drawing/2014/main" id="{AA84C7EF-B523-6730-BCA6-35AFEFB60AA0}"/>
              </a:ext>
            </a:extLst>
          </p:cNvPr>
          <p:cNvSpPr/>
          <p:nvPr/>
        </p:nvSpPr>
        <p:spPr>
          <a:xfrm>
            <a:off x="5213337" y="2975517"/>
            <a:ext cx="327273" cy="327273"/>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dirty="0">
                <a:solidFill>
                  <a:schemeClr val="bg1"/>
                </a:solidFill>
                <a:latin typeface="+mn-ea"/>
              </a:rPr>
              <a:t>１</a:t>
            </a:r>
          </a:p>
        </p:txBody>
      </p:sp>
      <p:sp>
        <p:nvSpPr>
          <p:cNvPr id="64" name="テキスト ボックス 63">
            <a:extLst>
              <a:ext uri="{FF2B5EF4-FFF2-40B4-BE49-F238E27FC236}">
                <a16:creationId xmlns:a16="http://schemas.microsoft.com/office/drawing/2014/main" id="{344A15F7-F03A-B374-3A32-DEC7AD997AC0}"/>
              </a:ext>
            </a:extLst>
          </p:cNvPr>
          <p:cNvSpPr txBox="1"/>
          <p:nvPr/>
        </p:nvSpPr>
        <p:spPr>
          <a:xfrm>
            <a:off x="1919208" y="2997908"/>
            <a:ext cx="1305165" cy="307777"/>
          </a:xfrm>
          <a:prstGeom prst="rect">
            <a:avLst/>
          </a:prstGeom>
          <a:noFill/>
        </p:spPr>
        <p:txBody>
          <a:bodyPr wrap="none" rtlCol="0">
            <a:spAutoFit/>
          </a:bodyPr>
          <a:lstStyle/>
          <a:p>
            <a:pPr algn="ctr"/>
            <a:r>
              <a:rPr kumimoji="1" lang="ja-JP" altLang="en-US" sz="1400" b="1" dirty="0">
                <a:solidFill>
                  <a:schemeClr val="bg1"/>
                </a:solidFill>
                <a:latin typeface="+mn-ea"/>
              </a:rPr>
              <a:t>製品・サービス</a:t>
            </a:r>
          </a:p>
        </p:txBody>
      </p:sp>
      <p:sp>
        <p:nvSpPr>
          <p:cNvPr id="11" name="矢印: 環状 10">
            <a:extLst>
              <a:ext uri="{FF2B5EF4-FFF2-40B4-BE49-F238E27FC236}">
                <a16:creationId xmlns:a16="http://schemas.microsoft.com/office/drawing/2014/main" id="{F85C08E9-9BA7-566C-40BE-87A44BF79DC0}"/>
              </a:ext>
            </a:extLst>
          </p:cNvPr>
          <p:cNvSpPr/>
          <p:nvPr/>
        </p:nvSpPr>
        <p:spPr bwMode="gray">
          <a:xfrm rot="21202933" flipH="1" flipV="1">
            <a:off x="7341083" y="2429367"/>
            <a:ext cx="5387690" cy="3635877"/>
          </a:xfrm>
          <a:prstGeom prst="circularArrow">
            <a:avLst>
              <a:gd name="adj1" fmla="val 10517"/>
              <a:gd name="adj2" fmla="val 1021453"/>
              <a:gd name="adj3" fmla="val 19887095"/>
              <a:gd name="adj4" fmla="val 12969412"/>
              <a:gd name="adj5" fmla="val 16454"/>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mn-ea"/>
              <a:cs typeface="Arial" charset="0"/>
            </a:endParaRPr>
          </a:p>
        </p:txBody>
      </p:sp>
      <p:sp>
        <p:nvSpPr>
          <p:cNvPr id="2" name="スライド番号プレースホルダー 2">
            <a:extLst>
              <a:ext uri="{FF2B5EF4-FFF2-40B4-BE49-F238E27FC236}">
                <a16:creationId xmlns:a16="http://schemas.microsoft.com/office/drawing/2014/main" id="{BC9EA2FC-38E5-ADF0-29CA-DD065CDE5EC3}"/>
              </a:ext>
            </a:extLst>
          </p:cNvPr>
          <p:cNvSpPr>
            <a:spLocks noGrp="1"/>
          </p:cNvSpPr>
          <p:nvPr>
            <p:ph type="sldNum" sz="quarter" idx="12"/>
          </p:nvPr>
        </p:nvSpPr>
        <p:spPr>
          <a:xfrm>
            <a:off x="8610600" y="6356350"/>
            <a:ext cx="2743200" cy="365125"/>
          </a:xfrm>
        </p:spPr>
        <p:txBody>
          <a:bodyPr/>
          <a:lstStyle/>
          <a:p>
            <a:fld id="{D08BAF99-255C-412B-9BE2-A34BCE385131}" type="slidenum">
              <a:rPr lang="ja-JP" altLang="en-US" smtClean="0"/>
              <a:pPr/>
              <a:t>12</a:t>
            </a:fld>
            <a:endParaRPr lang="ja-JP" altLang="en-US" dirty="0"/>
          </a:p>
        </p:txBody>
      </p:sp>
      <p:sp>
        <p:nvSpPr>
          <p:cNvPr id="74" name="テキスト ボックス 73">
            <a:extLst>
              <a:ext uri="{FF2B5EF4-FFF2-40B4-BE49-F238E27FC236}">
                <a16:creationId xmlns:a16="http://schemas.microsoft.com/office/drawing/2014/main" id="{8917BE28-6DB9-B506-E72F-B13136B03BC2}"/>
              </a:ext>
            </a:extLst>
          </p:cNvPr>
          <p:cNvSpPr txBox="1"/>
          <p:nvPr/>
        </p:nvSpPr>
        <p:spPr>
          <a:xfrm>
            <a:off x="8632289" y="5246199"/>
            <a:ext cx="2071401" cy="307777"/>
          </a:xfrm>
          <a:prstGeom prst="rect">
            <a:avLst/>
          </a:prstGeom>
          <a:noFill/>
        </p:spPr>
        <p:txBody>
          <a:bodyPr wrap="none" rtlCol="0">
            <a:spAutoFit/>
          </a:bodyPr>
          <a:lstStyle/>
          <a:p>
            <a:pPr algn="ctr"/>
            <a:r>
              <a:rPr kumimoji="1" lang="ja-JP" altLang="en-US" sz="1400" b="1" dirty="0">
                <a:solidFill>
                  <a:schemeClr val="bg1"/>
                </a:solidFill>
                <a:latin typeface="+mn-ea"/>
              </a:rPr>
              <a:t>人材・資源・資金・ データ</a:t>
            </a:r>
          </a:p>
        </p:txBody>
      </p:sp>
      <p:sp>
        <p:nvSpPr>
          <p:cNvPr id="12" name="矢印: 環状 11">
            <a:extLst>
              <a:ext uri="{FF2B5EF4-FFF2-40B4-BE49-F238E27FC236}">
                <a16:creationId xmlns:a16="http://schemas.microsoft.com/office/drawing/2014/main" id="{588367CA-6A31-7B15-82A6-C0DDBD0EC625}"/>
              </a:ext>
            </a:extLst>
          </p:cNvPr>
          <p:cNvSpPr/>
          <p:nvPr/>
        </p:nvSpPr>
        <p:spPr bwMode="gray">
          <a:xfrm rot="21098967">
            <a:off x="7120742" y="2401045"/>
            <a:ext cx="5023749" cy="3545628"/>
          </a:xfrm>
          <a:prstGeom prst="circularArrow">
            <a:avLst>
              <a:gd name="adj1" fmla="val 10185"/>
              <a:gd name="adj2" fmla="val 1018345"/>
              <a:gd name="adj3" fmla="val 19775847"/>
              <a:gd name="adj4" fmla="val 12122296"/>
              <a:gd name="adj5" fmla="val 20948"/>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mn-ea"/>
              <a:cs typeface="Arial" charset="0"/>
            </a:endParaRPr>
          </a:p>
        </p:txBody>
      </p:sp>
      <p:sp>
        <p:nvSpPr>
          <p:cNvPr id="16" name="テキスト ボックス 15">
            <a:extLst>
              <a:ext uri="{FF2B5EF4-FFF2-40B4-BE49-F238E27FC236}">
                <a16:creationId xmlns:a16="http://schemas.microsoft.com/office/drawing/2014/main" id="{66AE807B-8DAE-27D6-450E-0F99314CA475}"/>
              </a:ext>
            </a:extLst>
          </p:cNvPr>
          <p:cNvSpPr txBox="1"/>
          <p:nvPr/>
        </p:nvSpPr>
        <p:spPr>
          <a:xfrm>
            <a:off x="9183356" y="2997908"/>
            <a:ext cx="1305165" cy="307777"/>
          </a:xfrm>
          <a:prstGeom prst="rect">
            <a:avLst/>
          </a:prstGeom>
          <a:noFill/>
        </p:spPr>
        <p:txBody>
          <a:bodyPr wrap="none" rtlCol="0">
            <a:spAutoFit/>
          </a:bodyPr>
          <a:lstStyle/>
          <a:p>
            <a:pPr algn="ctr"/>
            <a:r>
              <a:rPr kumimoji="1" lang="ja-JP" altLang="en-US" sz="1400" b="1" dirty="0">
                <a:solidFill>
                  <a:schemeClr val="bg1"/>
                </a:solidFill>
                <a:latin typeface="+mn-ea"/>
              </a:rPr>
              <a:t>製品・サービス</a:t>
            </a:r>
          </a:p>
        </p:txBody>
      </p:sp>
    </p:spTree>
    <p:extLst>
      <p:ext uri="{BB962C8B-B14F-4D97-AF65-F5344CB8AC3E}">
        <p14:creationId xmlns:p14="http://schemas.microsoft.com/office/powerpoint/2010/main" val="124157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7" name="Group 2">
            <a:extLst>
              <a:ext uri="{FF2B5EF4-FFF2-40B4-BE49-F238E27FC236}">
                <a16:creationId xmlns:a16="http://schemas.microsoft.com/office/drawing/2014/main" id="{9D14D2B4-2F25-7CF7-0376-AA8B4C6740F3}"/>
              </a:ext>
            </a:extLst>
          </p:cNvPr>
          <p:cNvGrpSpPr/>
          <p:nvPr/>
        </p:nvGrpSpPr>
        <p:grpSpPr>
          <a:xfrm>
            <a:off x="2103369" y="2512121"/>
            <a:ext cx="8961183" cy="4203393"/>
            <a:chOff x="425450" y="1987465"/>
            <a:chExt cx="8295480" cy="3891134"/>
          </a:xfrm>
          <a:solidFill>
            <a:schemeClr val="bg1">
              <a:lumMod val="85000"/>
            </a:schemeClr>
          </a:solidFill>
        </p:grpSpPr>
        <p:grpSp>
          <p:nvGrpSpPr>
            <p:cNvPr id="178" name="Group 126">
              <a:extLst>
                <a:ext uri="{FF2B5EF4-FFF2-40B4-BE49-F238E27FC236}">
                  <a16:creationId xmlns:a16="http://schemas.microsoft.com/office/drawing/2014/main" id="{5A178B99-3708-8EFD-B7EF-ECE3860258B3}"/>
                </a:ext>
              </a:extLst>
            </p:cNvPr>
            <p:cNvGrpSpPr/>
            <p:nvPr/>
          </p:nvGrpSpPr>
          <p:grpSpPr>
            <a:xfrm>
              <a:off x="425450" y="2117699"/>
              <a:ext cx="4741862" cy="3584609"/>
              <a:chOff x="3830638" y="2117699"/>
              <a:chExt cx="4741862" cy="3584609"/>
            </a:xfrm>
            <a:grpFill/>
          </p:grpSpPr>
          <p:sp>
            <p:nvSpPr>
              <p:cNvPr id="231" name="Freeform 11">
                <a:extLst>
                  <a:ext uri="{FF2B5EF4-FFF2-40B4-BE49-F238E27FC236}">
                    <a16:creationId xmlns:a16="http://schemas.microsoft.com/office/drawing/2014/main" id="{39C12408-B9F5-6354-2DF7-EBF12845F9F8}"/>
                  </a:ext>
                </a:extLst>
              </p:cNvPr>
              <p:cNvSpPr>
                <a:spLocks/>
              </p:cNvSpPr>
              <p:nvPr/>
            </p:nvSpPr>
            <p:spPr bwMode="auto">
              <a:xfrm>
                <a:off x="5886451" y="5672131"/>
                <a:ext cx="42863" cy="30177"/>
              </a:xfrm>
              <a:custGeom>
                <a:avLst/>
                <a:gdLst>
                  <a:gd name="T0" fmla="*/ 4 w 27"/>
                  <a:gd name="T1" fmla="*/ 0 h 19"/>
                  <a:gd name="T2" fmla="*/ 13 w 27"/>
                  <a:gd name="T3" fmla="*/ 6 h 19"/>
                  <a:gd name="T4" fmla="*/ 25 w 27"/>
                  <a:gd name="T5" fmla="*/ 8 h 19"/>
                  <a:gd name="T6" fmla="*/ 27 w 27"/>
                  <a:gd name="T7" fmla="*/ 11 h 19"/>
                  <a:gd name="T8" fmla="*/ 23 w 27"/>
                  <a:gd name="T9" fmla="*/ 19 h 19"/>
                  <a:gd name="T10" fmla="*/ 2 w 27"/>
                  <a:gd name="T11" fmla="*/ 19 h 19"/>
                  <a:gd name="T12" fmla="*/ 0 w 27"/>
                  <a:gd name="T13" fmla="*/ 11 h 19"/>
                  <a:gd name="T14" fmla="*/ 4 w 27"/>
                  <a:gd name="T15" fmla="*/ 4 h 19"/>
                  <a:gd name="T16" fmla="*/ 4 w 2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19">
                    <a:moveTo>
                      <a:pt x="4" y="0"/>
                    </a:moveTo>
                    <a:lnTo>
                      <a:pt x="13" y="6"/>
                    </a:lnTo>
                    <a:lnTo>
                      <a:pt x="25" y="8"/>
                    </a:lnTo>
                    <a:lnTo>
                      <a:pt x="27" y="11"/>
                    </a:lnTo>
                    <a:lnTo>
                      <a:pt x="23" y="19"/>
                    </a:lnTo>
                    <a:lnTo>
                      <a:pt x="2" y="19"/>
                    </a:lnTo>
                    <a:lnTo>
                      <a:pt x="0" y="11"/>
                    </a:lnTo>
                    <a:lnTo>
                      <a:pt x="4"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 name="Freeform 13">
                <a:extLst>
                  <a:ext uri="{FF2B5EF4-FFF2-40B4-BE49-F238E27FC236}">
                    <a16:creationId xmlns:a16="http://schemas.microsoft.com/office/drawing/2014/main" id="{4B63353E-44EC-752D-CBBE-B9564DB52809}"/>
                  </a:ext>
                </a:extLst>
              </p:cNvPr>
              <p:cNvSpPr>
                <a:spLocks/>
              </p:cNvSpPr>
              <p:nvPr/>
            </p:nvSpPr>
            <p:spPr bwMode="auto">
              <a:xfrm>
                <a:off x="7567612" y="5452957"/>
                <a:ext cx="82550" cy="82587"/>
              </a:xfrm>
              <a:custGeom>
                <a:avLst/>
                <a:gdLst>
                  <a:gd name="T0" fmla="*/ 0 w 52"/>
                  <a:gd name="T1" fmla="*/ 0 h 52"/>
                  <a:gd name="T2" fmla="*/ 10 w 52"/>
                  <a:gd name="T3" fmla="*/ 2 h 52"/>
                  <a:gd name="T4" fmla="*/ 23 w 52"/>
                  <a:gd name="T5" fmla="*/ 9 h 52"/>
                  <a:gd name="T6" fmla="*/ 31 w 52"/>
                  <a:gd name="T7" fmla="*/ 5 h 52"/>
                  <a:gd name="T8" fmla="*/ 42 w 52"/>
                  <a:gd name="T9" fmla="*/ 2 h 52"/>
                  <a:gd name="T10" fmla="*/ 52 w 52"/>
                  <a:gd name="T11" fmla="*/ 4 h 52"/>
                  <a:gd name="T12" fmla="*/ 52 w 52"/>
                  <a:gd name="T13" fmla="*/ 25 h 52"/>
                  <a:gd name="T14" fmla="*/ 48 w 52"/>
                  <a:gd name="T15" fmla="*/ 29 h 52"/>
                  <a:gd name="T16" fmla="*/ 46 w 52"/>
                  <a:gd name="T17" fmla="*/ 42 h 52"/>
                  <a:gd name="T18" fmla="*/ 40 w 52"/>
                  <a:gd name="T19" fmla="*/ 40 h 52"/>
                  <a:gd name="T20" fmla="*/ 31 w 52"/>
                  <a:gd name="T21" fmla="*/ 52 h 52"/>
                  <a:gd name="T22" fmla="*/ 27 w 52"/>
                  <a:gd name="T23" fmla="*/ 50 h 52"/>
                  <a:gd name="T24" fmla="*/ 17 w 52"/>
                  <a:gd name="T25" fmla="*/ 50 h 52"/>
                  <a:gd name="T26" fmla="*/ 10 w 52"/>
                  <a:gd name="T27" fmla="*/ 34 h 52"/>
                  <a:gd name="T28" fmla="*/ 8 w 52"/>
                  <a:gd name="T29" fmla="*/ 23 h 52"/>
                  <a:gd name="T30" fmla="*/ 0 w 52"/>
                  <a:gd name="T31" fmla="*/ 9 h 52"/>
                  <a:gd name="T32" fmla="*/ 0 w 52"/>
                  <a:gd name="T33"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52">
                    <a:moveTo>
                      <a:pt x="0" y="0"/>
                    </a:moveTo>
                    <a:lnTo>
                      <a:pt x="10" y="2"/>
                    </a:lnTo>
                    <a:lnTo>
                      <a:pt x="23" y="9"/>
                    </a:lnTo>
                    <a:lnTo>
                      <a:pt x="31" y="5"/>
                    </a:lnTo>
                    <a:lnTo>
                      <a:pt x="42" y="2"/>
                    </a:lnTo>
                    <a:lnTo>
                      <a:pt x="52" y="4"/>
                    </a:lnTo>
                    <a:lnTo>
                      <a:pt x="52" y="25"/>
                    </a:lnTo>
                    <a:lnTo>
                      <a:pt x="48" y="29"/>
                    </a:lnTo>
                    <a:lnTo>
                      <a:pt x="46" y="42"/>
                    </a:lnTo>
                    <a:lnTo>
                      <a:pt x="40" y="40"/>
                    </a:lnTo>
                    <a:lnTo>
                      <a:pt x="31" y="52"/>
                    </a:lnTo>
                    <a:lnTo>
                      <a:pt x="27" y="50"/>
                    </a:lnTo>
                    <a:lnTo>
                      <a:pt x="17" y="50"/>
                    </a:lnTo>
                    <a:lnTo>
                      <a:pt x="10" y="34"/>
                    </a:lnTo>
                    <a:lnTo>
                      <a:pt x="8" y="23"/>
                    </a:lnTo>
                    <a:lnTo>
                      <a:pt x="0"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3" name="Freeform 15">
                <a:extLst>
                  <a:ext uri="{FF2B5EF4-FFF2-40B4-BE49-F238E27FC236}">
                    <a16:creationId xmlns:a16="http://schemas.microsoft.com/office/drawing/2014/main" id="{FAF134D4-E77C-E83B-7DB9-0DE9981E7445}"/>
                  </a:ext>
                </a:extLst>
              </p:cNvPr>
              <p:cNvSpPr>
                <a:spLocks/>
              </p:cNvSpPr>
              <p:nvPr/>
            </p:nvSpPr>
            <p:spPr bwMode="auto">
              <a:xfrm>
                <a:off x="8051800" y="5449780"/>
                <a:ext cx="171450" cy="163587"/>
              </a:xfrm>
              <a:custGeom>
                <a:avLst/>
                <a:gdLst>
                  <a:gd name="T0" fmla="*/ 87 w 108"/>
                  <a:gd name="T1" fmla="*/ 0 h 103"/>
                  <a:gd name="T2" fmla="*/ 90 w 108"/>
                  <a:gd name="T3" fmla="*/ 6 h 103"/>
                  <a:gd name="T4" fmla="*/ 94 w 108"/>
                  <a:gd name="T5" fmla="*/ 13 h 103"/>
                  <a:gd name="T6" fmla="*/ 104 w 108"/>
                  <a:gd name="T7" fmla="*/ 6 h 103"/>
                  <a:gd name="T8" fmla="*/ 108 w 108"/>
                  <a:gd name="T9" fmla="*/ 15 h 103"/>
                  <a:gd name="T10" fmla="*/ 108 w 108"/>
                  <a:gd name="T11" fmla="*/ 21 h 103"/>
                  <a:gd name="T12" fmla="*/ 102 w 108"/>
                  <a:gd name="T13" fmla="*/ 27 h 103"/>
                  <a:gd name="T14" fmla="*/ 92 w 108"/>
                  <a:gd name="T15" fmla="*/ 42 h 103"/>
                  <a:gd name="T16" fmla="*/ 85 w 108"/>
                  <a:gd name="T17" fmla="*/ 48 h 103"/>
                  <a:gd name="T18" fmla="*/ 90 w 108"/>
                  <a:gd name="T19" fmla="*/ 55 h 103"/>
                  <a:gd name="T20" fmla="*/ 81 w 108"/>
                  <a:gd name="T21" fmla="*/ 55 h 103"/>
                  <a:gd name="T22" fmla="*/ 69 w 108"/>
                  <a:gd name="T23" fmla="*/ 63 h 103"/>
                  <a:gd name="T24" fmla="*/ 64 w 108"/>
                  <a:gd name="T25" fmla="*/ 73 h 103"/>
                  <a:gd name="T26" fmla="*/ 58 w 108"/>
                  <a:gd name="T27" fmla="*/ 92 h 103"/>
                  <a:gd name="T28" fmla="*/ 46 w 108"/>
                  <a:gd name="T29" fmla="*/ 100 h 103"/>
                  <a:gd name="T30" fmla="*/ 39 w 108"/>
                  <a:gd name="T31" fmla="*/ 103 h 103"/>
                  <a:gd name="T32" fmla="*/ 25 w 108"/>
                  <a:gd name="T33" fmla="*/ 103 h 103"/>
                  <a:gd name="T34" fmla="*/ 18 w 108"/>
                  <a:gd name="T35" fmla="*/ 98 h 103"/>
                  <a:gd name="T36" fmla="*/ 2 w 108"/>
                  <a:gd name="T37" fmla="*/ 96 h 103"/>
                  <a:gd name="T38" fmla="*/ 0 w 108"/>
                  <a:gd name="T39" fmla="*/ 90 h 103"/>
                  <a:gd name="T40" fmla="*/ 8 w 108"/>
                  <a:gd name="T41" fmla="*/ 78 h 103"/>
                  <a:gd name="T42" fmla="*/ 23 w 108"/>
                  <a:gd name="T43" fmla="*/ 61 h 103"/>
                  <a:gd name="T44" fmla="*/ 35 w 108"/>
                  <a:gd name="T45" fmla="*/ 57 h 103"/>
                  <a:gd name="T46" fmla="*/ 44 w 108"/>
                  <a:gd name="T47" fmla="*/ 52 h 103"/>
                  <a:gd name="T48" fmla="*/ 56 w 108"/>
                  <a:gd name="T49" fmla="*/ 42 h 103"/>
                  <a:gd name="T50" fmla="*/ 64 w 108"/>
                  <a:gd name="T51" fmla="*/ 32 h 103"/>
                  <a:gd name="T52" fmla="*/ 71 w 108"/>
                  <a:gd name="T53" fmla="*/ 21 h 103"/>
                  <a:gd name="T54" fmla="*/ 75 w 108"/>
                  <a:gd name="T55" fmla="*/ 17 h 103"/>
                  <a:gd name="T56" fmla="*/ 77 w 108"/>
                  <a:gd name="T57" fmla="*/ 7 h 103"/>
                  <a:gd name="T58" fmla="*/ 87 w 108"/>
                  <a:gd name="T5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 h="103">
                    <a:moveTo>
                      <a:pt x="87" y="0"/>
                    </a:moveTo>
                    <a:lnTo>
                      <a:pt x="90" y="6"/>
                    </a:lnTo>
                    <a:lnTo>
                      <a:pt x="94" y="13"/>
                    </a:lnTo>
                    <a:lnTo>
                      <a:pt x="104" y="6"/>
                    </a:lnTo>
                    <a:lnTo>
                      <a:pt x="108" y="15"/>
                    </a:lnTo>
                    <a:lnTo>
                      <a:pt x="108" y="21"/>
                    </a:lnTo>
                    <a:lnTo>
                      <a:pt x="102" y="27"/>
                    </a:lnTo>
                    <a:lnTo>
                      <a:pt x="92" y="42"/>
                    </a:lnTo>
                    <a:lnTo>
                      <a:pt x="85" y="48"/>
                    </a:lnTo>
                    <a:lnTo>
                      <a:pt x="90" y="55"/>
                    </a:lnTo>
                    <a:lnTo>
                      <a:pt x="81" y="55"/>
                    </a:lnTo>
                    <a:lnTo>
                      <a:pt x="69" y="63"/>
                    </a:lnTo>
                    <a:lnTo>
                      <a:pt x="64" y="73"/>
                    </a:lnTo>
                    <a:lnTo>
                      <a:pt x="58" y="92"/>
                    </a:lnTo>
                    <a:lnTo>
                      <a:pt x="46" y="100"/>
                    </a:lnTo>
                    <a:lnTo>
                      <a:pt x="39" y="103"/>
                    </a:lnTo>
                    <a:lnTo>
                      <a:pt x="25" y="103"/>
                    </a:lnTo>
                    <a:lnTo>
                      <a:pt x="18" y="98"/>
                    </a:lnTo>
                    <a:lnTo>
                      <a:pt x="2" y="96"/>
                    </a:lnTo>
                    <a:lnTo>
                      <a:pt x="0" y="90"/>
                    </a:lnTo>
                    <a:lnTo>
                      <a:pt x="8" y="78"/>
                    </a:lnTo>
                    <a:lnTo>
                      <a:pt x="23" y="61"/>
                    </a:lnTo>
                    <a:lnTo>
                      <a:pt x="35" y="57"/>
                    </a:lnTo>
                    <a:lnTo>
                      <a:pt x="44" y="52"/>
                    </a:lnTo>
                    <a:lnTo>
                      <a:pt x="56" y="42"/>
                    </a:lnTo>
                    <a:lnTo>
                      <a:pt x="64" y="32"/>
                    </a:lnTo>
                    <a:lnTo>
                      <a:pt x="71" y="21"/>
                    </a:lnTo>
                    <a:lnTo>
                      <a:pt x="75" y="17"/>
                    </a:lnTo>
                    <a:lnTo>
                      <a:pt x="77" y="7"/>
                    </a:lnTo>
                    <a:lnTo>
                      <a:pt x="8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4" name="Freeform 17">
                <a:extLst>
                  <a:ext uri="{FF2B5EF4-FFF2-40B4-BE49-F238E27FC236}">
                    <a16:creationId xmlns:a16="http://schemas.microsoft.com/office/drawing/2014/main" id="{0BDEAE9D-167C-5877-108E-AF31EF9F94A9}"/>
                  </a:ext>
                </a:extLst>
              </p:cNvPr>
              <p:cNvSpPr>
                <a:spLocks/>
              </p:cNvSpPr>
              <p:nvPr/>
            </p:nvSpPr>
            <p:spPr bwMode="auto">
              <a:xfrm>
                <a:off x="8186737" y="5294135"/>
                <a:ext cx="127000" cy="185822"/>
              </a:xfrm>
              <a:custGeom>
                <a:avLst/>
                <a:gdLst>
                  <a:gd name="T0" fmla="*/ 5 w 80"/>
                  <a:gd name="T1" fmla="*/ 0 h 117"/>
                  <a:gd name="T2" fmla="*/ 13 w 80"/>
                  <a:gd name="T3" fmla="*/ 10 h 117"/>
                  <a:gd name="T4" fmla="*/ 25 w 80"/>
                  <a:gd name="T5" fmla="*/ 13 h 117"/>
                  <a:gd name="T6" fmla="*/ 27 w 80"/>
                  <a:gd name="T7" fmla="*/ 27 h 117"/>
                  <a:gd name="T8" fmla="*/ 36 w 80"/>
                  <a:gd name="T9" fmla="*/ 44 h 117"/>
                  <a:gd name="T10" fmla="*/ 36 w 80"/>
                  <a:gd name="T11" fmla="*/ 34 h 117"/>
                  <a:gd name="T12" fmla="*/ 44 w 80"/>
                  <a:gd name="T13" fmla="*/ 38 h 117"/>
                  <a:gd name="T14" fmla="*/ 46 w 80"/>
                  <a:gd name="T15" fmla="*/ 50 h 117"/>
                  <a:gd name="T16" fmla="*/ 57 w 80"/>
                  <a:gd name="T17" fmla="*/ 56 h 117"/>
                  <a:gd name="T18" fmla="*/ 67 w 80"/>
                  <a:gd name="T19" fmla="*/ 56 h 117"/>
                  <a:gd name="T20" fmla="*/ 75 w 80"/>
                  <a:gd name="T21" fmla="*/ 50 h 117"/>
                  <a:gd name="T22" fmla="*/ 80 w 80"/>
                  <a:gd name="T23" fmla="*/ 52 h 117"/>
                  <a:gd name="T24" fmla="*/ 76 w 80"/>
                  <a:gd name="T25" fmla="*/ 65 h 117"/>
                  <a:gd name="T26" fmla="*/ 75 w 80"/>
                  <a:gd name="T27" fmla="*/ 77 h 117"/>
                  <a:gd name="T28" fmla="*/ 65 w 80"/>
                  <a:gd name="T29" fmla="*/ 77 h 117"/>
                  <a:gd name="T30" fmla="*/ 59 w 80"/>
                  <a:gd name="T31" fmla="*/ 81 h 117"/>
                  <a:gd name="T32" fmla="*/ 61 w 80"/>
                  <a:gd name="T33" fmla="*/ 86 h 117"/>
                  <a:gd name="T34" fmla="*/ 59 w 80"/>
                  <a:gd name="T35" fmla="*/ 90 h 117"/>
                  <a:gd name="T36" fmla="*/ 55 w 80"/>
                  <a:gd name="T37" fmla="*/ 98 h 117"/>
                  <a:gd name="T38" fmla="*/ 48 w 80"/>
                  <a:gd name="T39" fmla="*/ 111 h 117"/>
                  <a:gd name="T40" fmla="*/ 36 w 80"/>
                  <a:gd name="T41" fmla="*/ 117 h 117"/>
                  <a:gd name="T42" fmla="*/ 34 w 80"/>
                  <a:gd name="T43" fmla="*/ 113 h 117"/>
                  <a:gd name="T44" fmla="*/ 27 w 80"/>
                  <a:gd name="T45" fmla="*/ 111 h 117"/>
                  <a:gd name="T46" fmla="*/ 36 w 80"/>
                  <a:gd name="T47" fmla="*/ 98 h 117"/>
                  <a:gd name="T48" fmla="*/ 30 w 80"/>
                  <a:gd name="T49" fmla="*/ 86 h 117"/>
                  <a:gd name="T50" fmla="*/ 15 w 80"/>
                  <a:gd name="T51" fmla="*/ 82 h 117"/>
                  <a:gd name="T52" fmla="*/ 17 w 80"/>
                  <a:gd name="T53" fmla="*/ 77 h 117"/>
                  <a:gd name="T54" fmla="*/ 27 w 80"/>
                  <a:gd name="T55" fmla="*/ 71 h 117"/>
                  <a:gd name="T56" fmla="*/ 28 w 80"/>
                  <a:gd name="T57" fmla="*/ 57 h 117"/>
                  <a:gd name="T58" fmla="*/ 28 w 80"/>
                  <a:gd name="T59" fmla="*/ 48 h 117"/>
                  <a:gd name="T60" fmla="*/ 23 w 80"/>
                  <a:gd name="T61" fmla="*/ 36 h 117"/>
                  <a:gd name="T62" fmla="*/ 25 w 80"/>
                  <a:gd name="T63" fmla="*/ 34 h 117"/>
                  <a:gd name="T64" fmla="*/ 17 w 80"/>
                  <a:gd name="T65" fmla="*/ 27 h 117"/>
                  <a:gd name="T66" fmla="*/ 5 w 80"/>
                  <a:gd name="T67" fmla="*/ 11 h 117"/>
                  <a:gd name="T68" fmla="*/ 0 w 80"/>
                  <a:gd name="T69" fmla="*/ 2 h 117"/>
                  <a:gd name="T70" fmla="*/ 5 w 80"/>
                  <a:gd name="T7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 h="117">
                    <a:moveTo>
                      <a:pt x="5" y="0"/>
                    </a:moveTo>
                    <a:lnTo>
                      <a:pt x="13" y="10"/>
                    </a:lnTo>
                    <a:lnTo>
                      <a:pt x="25" y="13"/>
                    </a:lnTo>
                    <a:lnTo>
                      <a:pt x="27" y="27"/>
                    </a:lnTo>
                    <a:lnTo>
                      <a:pt x="36" y="44"/>
                    </a:lnTo>
                    <a:lnTo>
                      <a:pt x="36" y="34"/>
                    </a:lnTo>
                    <a:lnTo>
                      <a:pt x="44" y="38"/>
                    </a:lnTo>
                    <a:lnTo>
                      <a:pt x="46" y="50"/>
                    </a:lnTo>
                    <a:lnTo>
                      <a:pt x="57" y="56"/>
                    </a:lnTo>
                    <a:lnTo>
                      <a:pt x="67" y="56"/>
                    </a:lnTo>
                    <a:lnTo>
                      <a:pt x="75" y="50"/>
                    </a:lnTo>
                    <a:lnTo>
                      <a:pt x="80" y="52"/>
                    </a:lnTo>
                    <a:lnTo>
                      <a:pt x="76" y="65"/>
                    </a:lnTo>
                    <a:lnTo>
                      <a:pt x="75" y="77"/>
                    </a:lnTo>
                    <a:lnTo>
                      <a:pt x="65" y="77"/>
                    </a:lnTo>
                    <a:lnTo>
                      <a:pt x="59" y="81"/>
                    </a:lnTo>
                    <a:lnTo>
                      <a:pt x="61" y="86"/>
                    </a:lnTo>
                    <a:lnTo>
                      <a:pt x="59" y="90"/>
                    </a:lnTo>
                    <a:lnTo>
                      <a:pt x="55" y="98"/>
                    </a:lnTo>
                    <a:lnTo>
                      <a:pt x="48" y="111"/>
                    </a:lnTo>
                    <a:lnTo>
                      <a:pt x="36" y="117"/>
                    </a:lnTo>
                    <a:lnTo>
                      <a:pt x="34" y="113"/>
                    </a:lnTo>
                    <a:lnTo>
                      <a:pt x="27" y="111"/>
                    </a:lnTo>
                    <a:lnTo>
                      <a:pt x="36" y="98"/>
                    </a:lnTo>
                    <a:lnTo>
                      <a:pt x="30" y="86"/>
                    </a:lnTo>
                    <a:lnTo>
                      <a:pt x="15" y="82"/>
                    </a:lnTo>
                    <a:lnTo>
                      <a:pt x="17" y="77"/>
                    </a:lnTo>
                    <a:lnTo>
                      <a:pt x="27" y="71"/>
                    </a:lnTo>
                    <a:lnTo>
                      <a:pt x="28" y="57"/>
                    </a:lnTo>
                    <a:lnTo>
                      <a:pt x="28" y="48"/>
                    </a:lnTo>
                    <a:lnTo>
                      <a:pt x="23" y="36"/>
                    </a:lnTo>
                    <a:lnTo>
                      <a:pt x="25" y="34"/>
                    </a:lnTo>
                    <a:lnTo>
                      <a:pt x="17" y="27"/>
                    </a:lnTo>
                    <a:lnTo>
                      <a:pt x="5" y="11"/>
                    </a:lnTo>
                    <a:lnTo>
                      <a:pt x="0" y="2"/>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5" name="Freeform 19">
                <a:extLst>
                  <a:ext uri="{FF2B5EF4-FFF2-40B4-BE49-F238E27FC236}">
                    <a16:creationId xmlns:a16="http://schemas.microsoft.com/office/drawing/2014/main" id="{10003694-7B5A-ACEA-22C3-6C7FAE722F44}"/>
                  </a:ext>
                </a:extLst>
              </p:cNvPr>
              <p:cNvSpPr>
                <a:spLocks/>
              </p:cNvSpPr>
              <p:nvPr/>
            </p:nvSpPr>
            <p:spPr bwMode="auto">
              <a:xfrm>
                <a:off x="7997825" y="4952668"/>
                <a:ext cx="66675" cy="52412"/>
              </a:xfrm>
              <a:custGeom>
                <a:avLst/>
                <a:gdLst>
                  <a:gd name="T0" fmla="*/ 0 w 42"/>
                  <a:gd name="T1" fmla="*/ 0 h 33"/>
                  <a:gd name="T2" fmla="*/ 4 w 42"/>
                  <a:gd name="T3" fmla="*/ 0 h 33"/>
                  <a:gd name="T4" fmla="*/ 13 w 42"/>
                  <a:gd name="T5" fmla="*/ 6 h 33"/>
                  <a:gd name="T6" fmla="*/ 19 w 42"/>
                  <a:gd name="T7" fmla="*/ 10 h 33"/>
                  <a:gd name="T8" fmla="*/ 23 w 42"/>
                  <a:gd name="T9" fmla="*/ 15 h 33"/>
                  <a:gd name="T10" fmla="*/ 34 w 42"/>
                  <a:gd name="T11" fmla="*/ 23 h 33"/>
                  <a:gd name="T12" fmla="*/ 42 w 42"/>
                  <a:gd name="T13" fmla="*/ 29 h 33"/>
                  <a:gd name="T14" fmla="*/ 36 w 42"/>
                  <a:gd name="T15" fmla="*/ 33 h 33"/>
                  <a:gd name="T16" fmla="*/ 30 w 42"/>
                  <a:gd name="T17" fmla="*/ 29 h 33"/>
                  <a:gd name="T18" fmla="*/ 19 w 42"/>
                  <a:gd name="T19" fmla="*/ 23 h 33"/>
                  <a:gd name="T20" fmla="*/ 11 w 42"/>
                  <a:gd name="T21" fmla="*/ 15 h 33"/>
                  <a:gd name="T22" fmla="*/ 2 w 42"/>
                  <a:gd name="T23" fmla="*/ 6 h 33"/>
                  <a:gd name="T24" fmla="*/ 0 w 42"/>
                  <a:gd name="T2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33">
                    <a:moveTo>
                      <a:pt x="0" y="0"/>
                    </a:moveTo>
                    <a:lnTo>
                      <a:pt x="4" y="0"/>
                    </a:lnTo>
                    <a:lnTo>
                      <a:pt x="13" y="6"/>
                    </a:lnTo>
                    <a:lnTo>
                      <a:pt x="19" y="10"/>
                    </a:lnTo>
                    <a:lnTo>
                      <a:pt x="23" y="15"/>
                    </a:lnTo>
                    <a:lnTo>
                      <a:pt x="34" y="23"/>
                    </a:lnTo>
                    <a:lnTo>
                      <a:pt x="42" y="29"/>
                    </a:lnTo>
                    <a:lnTo>
                      <a:pt x="36" y="33"/>
                    </a:lnTo>
                    <a:lnTo>
                      <a:pt x="30" y="29"/>
                    </a:lnTo>
                    <a:lnTo>
                      <a:pt x="19" y="23"/>
                    </a:lnTo>
                    <a:lnTo>
                      <a:pt x="11" y="15"/>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 name="Freeform 21">
                <a:extLst>
                  <a:ext uri="{FF2B5EF4-FFF2-40B4-BE49-F238E27FC236}">
                    <a16:creationId xmlns:a16="http://schemas.microsoft.com/office/drawing/2014/main" id="{7EC8DBE6-EEF9-720B-AF70-8ABA5E1E8A59}"/>
                  </a:ext>
                </a:extLst>
              </p:cNvPr>
              <p:cNvSpPr>
                <a:spLocks/>
              </p:cNvSpPr>
              <p:nvPr/>
            </p:nvSpPr>
            <p:spPr bwMode="auto">
              <a:xfrm>
                <a:off x="8289925" y="4889139"/>
                <a:ext cx="30163" cy="20647"/>
              </a:xfrm>
              <a:custGeom>
                <a:avLst/>
                <a:gdLst>
                  <a:gd name="T0" fmla="*/ 13 w 19"/>
                  <a:gd name="T1" fmla="*/ 0 h 13"/>
                  <a:gd name="T2" fmla="*/ 19 w 19"/>
                  <a:gd name="T3" fmla="*/ 4 h 13"/>
                  <a:gd name="T4" fmla="*/ 17 w 19"/>
                  <a:gd name="T5" fmla="*/ 11 h 13"/>
                  <a:gd name="T6" fmla="*/ 10 w 19"/>
                  <a:gd name="T7" fmla="*/ 13 h 13"/>
                  <a:gd name="T8" fmla="*/ 0 w 19"/>
                  <a:gd name="T9" fmla="*/ 11 h 13"/>
                  <a:gd name="T10" fmla="*/ 0 w 19"/>
                  <a:gd name="T11" fmla="*/ 5 h 13"/>
                  <a:gd name="T12" fmla="*/ 4 w 19"/>
                  <a:gd name="T13" fmla="*/ 2 h 13"/>
                  <a:gd name="T14" fmla="*/ 11 w 19"/>
                  <a:gd name="T15" fmla="*/ 4 h 13"/>
                  <a:gd name="T16" fmla="*/ 13 w 1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3">
                    <a:moveTo>
                      <a:pt x="13" y="0"/>
                    </a:moveTo>
                    <a:lnTo>
                      <a:pt x="19" y="4"/>
                    </a:lnTo>
                    <a:lnTo>
                      <a:pt x="17" y="11"/>
                    </a:lnTo>
                    <a:lnTo>
                      <a:pt x="10" y="13"/>
                    </a:lnTo>
                    <a:lnTo>
                      <a:pt x="0" y="11"/>
                    </a:lnTo>
                    <a:lnTo>
                      <a:pt x="0" y="5"/>
                    </a:lnTo>
                    <a:lnTo>
                      <a:pt x="4" y="2"/>
                    </a:lnTo>
                    <a:lnTo>
                      <a:pt x="11"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7" name="Freeform 23">
                <a:extLst>
                  <a:ext uri="{FF2B5EF4-FFF2-40B4-BE49-F238E27FC236}">
                    <a16:creationId xmlns:a16="http://schemas.microsoft.com/office/drawing/2014/main" id="{D22456FB-CC3C-0CAB-AA67-AB4EB7A580FA}"/>
                  </a:ext>
                </a:extLst>
              </p:cNvPr>
              <p:cNvSpPr>
                <a:spLocks/>
              </p:cNvSpPr>
              <p:nvPr/>
            </p:nvSpPr>
            <p:spPr bwMode="auto">
              <a:xfrm>
                <a:off x="8316912" y="4860551"/>
                <a:ext cx="36513" cy="22235"/>
              </a:xfrm>
              <a:custGeom>
                <a:avLst/>
                <a:gdLst>
                  <a:gd name="T0" fmla="*/ 23 w 23"/>
                  <a:gd name="T1" fmla="*/ 0 h 14"/>
                  <a:gd name="T2" fmla="*/ 21 w 23"/>
                  <a:gd name="T3" fmla="*/ 8 h 14"/>
                  <a:gd name="T4" fmla="*/ 12 w 23"/>
                  <a:gd name="T5" fmla="*/ 10 h 14"/>
                  <a:gd name="T6" fmla="*/ 2 w 23"/>
                  <a:gd name="T7" fmla="*/ 14 h 14"/>
                  <a:gd name="T8" fmla="*/ 0 w 23"/>
                  <a:gd name="T9" fmla="*/ 8 h 14"/>
                  <a:gd name="T10" fmla="*/ 8 w 23"/>
                  <a:gd name="T11" fmla="*/ 6 h 14"/>
                  <a:gd name="T12" fmla="*/ 12 w 23"/>
                  <a:gd name="T13" fmla="*/ 4 h 14"/>
                  <a:gd name="T14" fmla="*/ 21 w 23"/>
                  <a:gd name="T15" fmla="*/ 0 h 14"/>
                  <a:gd name="T16" fmla="*/ 23 w 23"/>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14">
                    <a:moveTo>
                      <a:pt x="23" y="0"/>
                    </a:moveTo>
                    <a:lnTo>
                      <a:pt x="21" y="8"/>
                    </a:lnTo>
                    <a:lnTo>
                      <a:pt x="12" y="10"/>
                    </a:lnTo>
                    <a:lnTo>
                      <a:pt x="2" y="14"/>
                    </a:lnTo>
                    <a:lnTo>
                      <a:pt x="0" y="8"/>
                    </a:lnTo>
                    <a:lnTo>
                      <a:pt x="8" y="6"/>
                    </a:lnTo>
                    <a:lnTo>
                      <a:pt x="12" y="4"/>
                    </a:lnTo>
                    <a:lnTo>
                      <a:pt x="21"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8" name="Freeform 25">
                <a:extLst>
                  <a:ext uri="{FF2B5EF4-FFF2-40B4-BE49-F238E27FC236}">
                    <a16:creationId xmlns:a16="http://schemas.microsoft.com/office/drawing/2014/main" id="{44A13357-67BB-8199-650A-E5078AC6F603}"/>
                  </a:ext>
                </a:extLst>
              </p:cNvPr>
              <p:cNvSpPr>
                <a:spLocks/>
              </p:cNvSpPr>
              <p:nvPr/>
            </p:nvSpPr>
            <p:spPr bwMode="auto">
              <a:xfrm>
                <a:off x="8064500" y="4857375"/>
                <a:ext cx="15875" cy="15882"/>
              </a:xfrm>
              <a:custGeom>
                <a:avLst/>
                <a:gdLst>
                  <a:gd name="T0" fmla="*/ 0 w 10"/>
                  <a:gd name="T1" fmla="*/ 0 h 10"/>
                  <a:gd name="T2" fmla="*/ 10 w 10"/>
                  <a:gd name="T3" fmla="*/ 8 h 10"/>
                  <a:gd name="T4" fmla="*/ 6 w 10"/>
                  <a:gd name="T5" fmla="*/ 10 h 10"/>
                  <a:gd name="T6" fmla="*/ 0 w 10"/>
                  <a:gd name="T7" fmla="*/ 2 h 10"/>
                  <a:gd name="T8" fmla="*/ 0 w 10"/>
                  <a:gd name="T9" fmla="*/ 0 h 10"/>
                </a:gdLst>
                <a:ahLst/>
                <a:cxnLst>
                  <a:cxn ang="0">
                    <a:pos x="T0" y="T1"/>
                  </a:cxn>
                  <a:cxn ang="0">
                    <a:pos x="T2" y="T3"/>
                  </a:cxn>
                  <a:cxn ang="0">
                    <a:pos x="T4" y="T5"/>
                  </a:cxn>
                  <a:cxn ang="0">
                    <a:pos x="T6" y="T7"/>
                  </a:cxn>
                  <a:cxn ang="0">
                    <a:pos x="T8" y="T9"/>
                  </a:cxn>
                </a:cxnLst>
                <a:rect l="0" t="0" r="r" b="b"/>
                <a:pathLst>
                  <a:path w="10" h="10">
                    <a:moveTo>
                      <a:pt x="0" y="0"/>
                    </a:moveTo>
                    <a:lnTo>
                      <a:pt x="10" y="8"/>
                    </a:lnTo>
                    <a:lnTo>
                      <a:pt x="6" y="10"/>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9" name="Freeform 27">
                <a:extLst>
                  <a:ext uri="{FF2B5EF4-FFF2-40B4-BE49-F238E27FC236}">
                    <a16:creationId xmlns:a16="http://schemas.microsoft.com/office/drawing/2014/main" id="{36C1A64D-5724-C0BD-650E-CEDF949CBEA0}"/>
                  </a:ext>
                </a:extLst>
              </p:cNvPr>
              <p:cNvSpPr>
                <a:spLocks/>
              </p:cNvSpPr>
              <p:nvPr/>
            </p:nvSpPr>
            <p:spPr bwMode="auto">
              <a:xfrm>
                <a:off x="8054975" y="4827199"/>
                <a:ext cx="12700" cy="28588"/>
              </a:xfrm>
              <a:custGeom>
                <a:avLst/>
                <a:gdLst>
                  <a:gd name="T0" fmla="*/ 0 w 8"/>
                  <a:gd name="T1" fmla="*/ 0 h 18"/>
                  <a:gd name="T2" fmla="*/ 6 w 8"/>
                  <a:gd name="T3" fmla="*/ 4 h 18"/>
                  <a:gd name="T4" fmla="*/ 8 w 8"/>
                  <a:gd name="T5" fmla="*/ 18 h 18"/>
                  <a:gd name="T6" fmla="*/ 6 w 8"/>
                  <a:gd name="T7" fmla="*/ 16 h 18"/>
                  <a:gd name="T8" fmla="*/ 2 w 8"/>
                  <a:gd name="T9" fmla="*/ 16 h 18"/>
                  <a:gd name="T10" fmla="*/ 0 w 8"/>
                  <a:gd name="T11" fmla="*/ 12 h 18"/>
                  <a:gd name="T12" fmla="*/ 0 w 8"/>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8" h="18">
                    <a:moveTo>
                      <a:pt x="0" y="0"/>
                    </a:moveTo>
                    <a:lnTo>
                      <a:pt x="6" y="4"/>
                    </a:lnTo>
                    <a:lnTo>
                      <a:pt x="8" y="18"/>
                    </a:lnTo>
                    <a:lnTo>
                      <a:pt x="6" y="16"/>
                    </a:lnTo>
                    <a:lnTo>
                      <a:pt x="2" y="16"/>
                    </a:lnTo>
                    <a:lnTo>
                      <a:pt x="0" y="1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0" name="Freeform 29">
                <a:extLst>
                  <a:ext uri="{FF2B5EF4-FFF2-40B4-BE49-F238E27FC236}">
                    <a16:creationId xmlns:a16="http://schemas.microsoft.com/office/drawing/2014/main" id="{9E5CE7D1-0C40-2F2B-EE1C-BBCC62CDC62F}"/>
                  </a:ext>
                </a:extLst>
              </p:cNvPr>
              <p:cNvSpPr>
                <a:spLocks/>
              </p:cNvSpPr>
              <p:nvPr/>
            </p:nvSpPr>
            <p:spPr bwMode="auto">
              <a:xfrm>
                <a:off x="5326063" y="4770023"/>
                <a:ext cx="158750" cy="311291"/>
              </a:xfrm>
              <a:custGeom>
                <a:avLst/>
                <a:gdLst>
                  <a:gd name="T0" fmla="*/ 82 w 100"/>
                  <a:gd name="T1" fmla="*/ 0 h 196"/>
                  <a:gd name="T2" fmla="*/ 86 w 100"/>
                  <a:gd name="T3" fmla="*/ 6 h 196"/>
                  <a:gd name="T4" fmla="*/ 92 w 100"/>
                  <a:gd name="T5" fmla="*/ 11 h 196"/>
                  <a:gd name="T6" fmla="*/ 94 w 100"/>
                  <a:gd name="T7" fmla="*/ 21 h 196"/>
                  <a:gd name="T8" fmla="*/ 96 w 100"/>
                  <a:gd name="T9" fmla="*/ 38 h 196"/>
                  <a:gd name="T10" fmla="*/ 100 w 100"/>
                  <a:gd name="T11" fmla="*/ 44 h 196"/>
                  <a:gd name="T12" fmla="*/ 98 w 100"/>
                  <a:gd name="T13" fmla="*/ 52 h 196"/>
                  <a:gd name="T14" fmla="*/ 96 w 100"/>
                  <a:gd name="T15" fmla="*/ 57 h 196"/>
                  <a:gd name="T16" fmla="*/ 92 w 100"/>
                  <a:gd name="T17" fmla="*/ 48 h 196"/>
                  <a:gd name="T18" fmla="*/ 88 w 100"/>
                  <a:gd name="T19" fmla="*/ 52 h 196"/>
                  <a:gd name="T20" fmla="*/ 92 w 100"/>
                  <a:gd name="T21" fmla="*/ 63 h 196"/>
                  <a:gd name="T22" fmla="*/ 90 w 100"/>
                  <a:gd name="T23" fmla="*/ 67 h 196"/>
                  <a:gd name="T24" fmla="*/ 86 w 100"/>
                  <a:gd name="T25" fmla="*/ 71 h 196"/>
                  <a:gd name="T26" fmla="*/ 84 w 100"/>
                  <a:gd name="T27" fmla="*/ 84 h 196"/>
                  <a:gd name="T28" fmla="*/ 81 w 100"/>
                  <a:gd name="T29" fmla="*/ 102 h 196"/>
                  <a:gd name="T30" fmla="*/ 73 w 100"/>
                  <a:gd name="T31" fmla="*/ 121 h 196"/>
                  <a:gd name="T32" fmla="*/ 63 w 100"/>
                  <a:gd name="T33" fmla="*/ 148 h 196"/>
                  <a:gd name="T34" fmla="*/ 59 w 100"/>
                  <a:gd name="T35" fmla="*/ 169 h 196"/>
                  <a:gd name="T36" fmla="*/ 54 w 100"/>
                  <a:gd name="T37" fmla="*/ 184 h 196"/>
                  <a:gd name="T38" fmla="*/ 40 w 100"/>
                  <a:gd name="T39" fmla="*/ 190 h 196"/>
                  <a:gd name="T40" fmla="*/ 29 w 100"/>
                  <a:gd name="T41" fmla="*/ 196 h 196"/>
                  <a:gd name="T42" fmla="*/ 21 w 100"/>
                  <a:gd name="T43" fmla="*/ 192 h 196"/>
                  <a:gd name="T44" fmla="*/ 11 w 100"/>
                  <a:gd name="T45" fmla="*/ 186 h 196"/>
                  <a:gd name="T46" fmla="*/ 6 w 100"/>
                  <a:gd name="T47" fmla="*/ 178 h 196"/>
                  <a:gd name="T48" fmla="*/ 6 w 100"/>
                  <a:gd name="T49" fmla="*/ 165 h 196"/>
                  <a:gd name="T50" fmla="*/ 0 w 100"/>
                  <a:gd name="T51" fmla="*/ 153 h 196"/>
                  <a:gd name="T52" fmla="*/ 0 w 100"/>
                  <a:gd name="T53" fmla="*/ 142 h 196"/>
                  <a:gd name="T54" fmla="*/ 0 w 100"/>
                  <a:gd name="T55" fmla="*/ 132 h 196"/>
                  <a:gd name="T56" fmla="*/ 8 w 100"/>
                  <a:gd name="T57" fmla="*/ 130 h 196"/>
                  <a:gd name="T58" fmla="*/ 8 w 100"/>
                  <a:gd name="T59" fmla="*/ 128 h 196"/>
                  <a:gd name="T60" fmla="*/ 8 w 100"/>
                  <a:gd name="T61" fmla="*/ 125 h 196"/>
                  <a:gd name="T62" fmla="*/ 15 w 100"/>
                  <a:gd name="T63" fmla="*/ 115 h 196"/>
                  <a:gd name="T64" fmla="*/ 15 w 100"/>
                  <a:gd name="T65" fmla="*/ 103 h 196"/>
                  <a:gd name="T66" fmla="*/ 13 w 100"/>
                  <a:gd name="T67" fmla="*/ 98 h 196"/>
                  <a:gd name="T68" fmla="*/ 11 w 100"/>
                  <a:gd name="T69" fmla="*/ 90 h 196"/>
                  <a:gd name="T70" fmla="*/ 10 w 100"/>
                  <a:gd name="T71" fmla="*/ 77 h 196"/>
                  <a:gd name="T72" fmla="*/ 15 w 100"/>
                  <a:gd name="T73" fmla="*/ 67 h 196"/>
                  <a:gd name="T74" fmla="*/ 15 w 100"/>
                  <a:gd name="T75" fmla="*/ 59 h 196"/>
                  <a:gd name="T76" fmla="*/ 23 w 100"/>
                  <a:gd name="T77" fmla="*/ 57 h 196"/>
                  <a:gd name="T78" fmla="*/ 31 w 100"/>
                  <a:gd name="T79" fmla="*/ 57 h 196"/>
                  <a:gd name="T80" fmla="*/ 36 w 100"/>
                  <a:gd name="T81" fmla="*/ 54 h 196"/>
                  <a:gd name="T82" fmla="*/ 40 w 100"/>
                  <a:gd name="T83" fmla="*/ 54 h 196"/>
                  <a:gd name="T84" fmla="*/ 50 w 100"/>
                  <a:gd name="T85" fmla="*/ 44 h 196"/>
                  <a:gd name="T86" fmla="*/ 61 w 100"/>
                  <a:gd name="T87" fmla="*/ 36 h 196"/>
                  <a:gd name="T88" fmla="*/ 65 w 100"/>
                  <a:gd name="T89" fmla="*/ 29 h 196"/>
                  <a:gd name="T90" fmla="*/ 63 w 100"/>
                  <a:gd name="T91" fmla="*/ 23 h 196"/>
                  <a:gd name="T92" fmla="*/ 69 w 100"/>
                  <a:gd name="T93" fmla="*/ 25 h 196"/>
                  <a:gd name="T94" fmla="*/ 79 w 100"/>
                  <a:gd name="T95" fmla="*/ 15 h 196"/>
                  <a:gd name="T96" fmla="*/ 79 w 100"/>
                  <a:gd name="T97" fmla="*/ 6 h 196"/>
                  <a:gd name="T98" fmla="*/ 82 w 100"/>
                  <a:gd name="T99"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0" h="196">
                    <a:moveTo>
                      <a:pt x="82" y="0"/>
                    </a:moveTo>
                    <a:lnTo>
                      <a:pt x="86" y="6"/>
                    </a:lnTo>
                    <a:lnTo>
                      <a:pt x="92" y="11"/>
                    </a:lnTo>
                    <a:lnTo>
                      <a:pt x="94" y="21"/>
                    </a:lnTo>
                    <a:lnTo>
                      <a:pt x="96" y="38"/>
                    </a:lnTo>
                    <a:lnTo>
                      <a:pt x="100" y="44"/>
                    </a:lnTo>
                    <a:lnTo>
                      <a:pt x="98" y="52"/>
                    </a:lnTo>
                    <a:lnTo>
                      <a:pt x="96" y="57"/>
                    </a:lnTo>
                    <a:lnTo>
                      <a:pt x="92" y="48"/>
                    </a:lnTo>
                    <a:lnTo>
                      <a:pt x="88" y="52"/>
                    </a:lnTo>
                    <a:lnTo>
                      <a:pt x="92" y="63"/>
                    </a:lnTo>
                    <a:lnTo>
                      <a:pt x="90" y="67"/>
                    </a:lnTo>
                    <a:lnTo>
                      <a:pt x="86" y="71"/>
                    </a:lnTo>
                    <a:lnTo>
                      <a:pt x="84" y="84"/>
                    </a:lnTo>
                    <a:lnTo>
                      <a:pt x="81" y="102"/>
                    </a:lnTo>
                    <a:lnTo>
                      <a:pt x="73" y="121"/>
                    </a:lnTo>
                    <a:lnTo>
                      <a:pt x="63" y="148"/>
                    </a:lnTo>
                    <a:lnTo>
                      <a:pt x="59" y="169"/>
                    </a:lnTo>
                    <a:lnTo>
                      <a:pt x="54" y="184"/>
                    </a:lnTo>
                    <a:lnTo>
                      <a:pt x="40" y="190"/>
                    </a:lnTo>
                    <a:lnTo>
                      <a:pt x="29" y="196"/>
                    </a:lnTo>
                    <a:lnTo>
                      <a:pt x="21" y="192"/>
                    </a:lnTo>
                    <a:lnTo>
                      <a:pt x="11" y="186"/>
                    </a:lnTo>
                    <a:lnTo>
                      <a:pt x="6" y="178"/>
                    </a:lnTo>
                    <a:lnTo>
                      <a:pt x="6" y="165"/>
                    </a:lnTo>
                    <a:lnTo>
                      <a:pt x="0" y="153"/>
                    </a:lnTo>
                    <a:lnTo>
                      <a:pt x="0" y="142"/>
                    </a:lnTo>
                    <a:lnTo>
                      <a:pt x="0" y="132"/>
                    </a:lnTo>
                    <a:lnTo>
                      <a:pt x="8" y="130"/>
                    </a:lnTo>
                    <a:lnTo>
                      <a:pt x="8" y="128"/>
                    </a:lnTo>
                    <a:lnTo>
                      <a:pt x="8" y="125"/>
                    </a:lnTo>
                    <a:lnTo>
                      <a:pt x="15" y="115"/>
                    </a:lnTo>
                    <a:lnTo>
                      <a:pt x="15" y="103"/>
                    </a:lnTo>
                    <a:lnTo>
                      <a:pt x="13" y="98"/>
                    </a:lnTo>
                    <a:lnTo>
                      <a:pt x="11" y="90"/>
                    </a:lnTo>
                    <a:lnTo>
                      <a:pt x="10" y="77"/>
                    </a:lnTo>
                    <a:lnTo>
                      <a:pt x="15" y="67"/>
                    </a:lnTo>
                    <a:lnTo>
                      <a:pt x="15" y="59"/>
                    </a:lnTo>
                    <a:lnTo>
                      <a:pt x="23" y="57"/>
                    </a:lnTo>
                    <a:lnTo>
                      <a:pt x="31" y="57"/>
                    </a:lnTo>
                    <a:lnTo>
                      <a:pt x="36" y="54"/>
                    </a:lnTo>
                    <a:lnTo>
                      <a:pt x="40" y="54"/>
                    </a:lnTo>
                    <a:lnTo>
                      <a:pt x="50" y="44"/>
                    </a:lnTo>
                    <a:lnTo>
                      <a:pt x="61" y="36"/>
                    </a:lnTo>
                    <a:lnTo>
                      <a:pt x="65" y="29"/>
                    </a:lnTo>
                    <a:lnTo>
                      <a:pt x="63" y="23"/>
                    </a:lnTo>
                    <a:lnTo>
                      <a:pt x="69" y="25"/>
                    </a:lnTo>
                    <a:lnTo>
                      <a:pt x="79" y="15"/>
                    </a:lnTo>
                    <a:lnTo>
                      <a:pt x="79" y="6"/>
                    </a:lnTo>
                    <a:lnTo>
                      <a:pt x="8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1" name="Freeform 31">
                <a:extLst>
                  <a:ext uri="{FF2B5EF4-FFF2-40B4-BE49-F238E27FC236}">
                    <a16:creationId xmlns:a16="http://schemas.microsoft.com/office/drawing/2014/main" id="{B7732984-7622-8539-5769-5C02A1AD9C94}"/>
                  </a:ext>
                </a:extLst>
              </p:cNvPr>
              <p:cNvSpPr>
                <a:spLocks/>
              </p:cNvSpPr>
              <p:nvPr/>
            </p:nvSpPr>
            <p:spPr bwMode="auto">
              <a:xfrm>
                <a:off x="6873875" y="4739847"/>
                <a:ext cx="892175" cy="673404"/>
              </a:xfrm>
              <a:custGeom>
                <a:avLst/>
                <a:gdLst>
                  <a:gd name="T0" fmla="*/ 416 w 562"/>
                  <a:gd name="T1" fmla="*/ 17 h 424"/>
                  <a:gd name="T2" fmla="*/ 420 w 562"/>
                  <a:gd name="T3" fmla="*/ 44 h 424"/>
                  <a:gd name="T4" fmla="*/ 447 w 562"/>
                  <a:gd name="T5" fmla="*/ 59 h 424"/>
                  <a:gd name="T6" fmla="*/ 454 w 562"/>
                  <a:gd name="T7" fmla="*/ 88 h 424"/>
                  <a:gd name="T8" fmla="*/ 476 w 562"/>
                  <a:gd name="T9" fmla="*/ 124 h 424"/>
                  <a:gd name="T10" fmla="*/ 502 w 562"/>
                  <a:gd name="T11" fmla="*/ 151 h 424"/>
                  <a:gd name="T12" fmla="*/ 522 w 562"/>
                  <a:gd name="T13" fmla="*/ 167 h 424"/>
                  <a:gd name="T14" fmla="*/ 552 w 562"/>
                  <a:gd name="T15" fmla="*/ 209 h 424"/>
                  <a:gd name="T16" fmla="*/ 562 w 562"/>
                  <a:gd name="T17" fmla="*/ 253 h 424"/>
                  <a:gd name="T18" fmla="*/ 554 w 562"/>
                  <a:gd name="T19" fmla="*/ 293 h 424"/>
                  <a:gd name="T20" fmla="*/ 531 w 562"/>
                  <a:gd name="T21" fmla="*/ 339 h 424"/>
                  <a:gd name="T22" fmla="*/ 512 w 562"/>
                  <a:gd name="T23" fmla="*/ 382 h 424"/>
                  <a:gd name="T24" fmla="*/ 489 w 562"/>
                  <a:gd name="T25" fmla="*/ 403 h 424"/>
                  <a:gd name="T26" fmla="*/ 449 w 562"/>
                  <a:gd name="T27" fmla="*/ 416 h 424"/>
                  <a:gd name="T28" fmla="*/ 422 w 562"/>
                  <a:gd name="T29" fmla="*/ 420 h 424"/>
                  <a:gd name="T30" fmla="*/ 380 w 562"/>
                  <a:gd name="T31" fmla="*/ 406 h 424"/>
                  <a:gd name="T32" fmla="*/ 359 w 562"/>
                  <a:gd name="T33" fmla="*/ 368 h 424"/>
                  <a:gd name="T34" fmla="*/ 341 w 562"/>
                  <a:gd name="T35" fmla="*/ 360 h 424"/>
                  <a:gd name="T36" fmla="*/ 341 w 562"/>
                  <a:gd name="T37" fmla="*/ 335 h 424"/>
                  <a:gd name="T38" fmla="*/ 314 w 562"/>
                  <a:gd name="T39" fmla="*/ 357 h 424"/>
                  <a:gd name="T40" fmla="*/ 289 w 562"/>
                  <a:gd name="T41" fmla="*/ 324 h 424"/>
                  <a:gd name="T42" fmla="*/ 251 w 562"/>
                  <a:gd name="T43" fmla="*/ 303 h 424"/>
                  <a:gd name="T44" fmla="*/ 180 w 562"/>
                  <a:gd name="T45" fmla="*/ 314 h 424"/>
                  <a:gd name="T46" fmla="*/ 144 w 562"/>
                  <a:gd name="T47" fmla="*/ 341 h 424"/>
                  <a:gd name="T48" fmla="*/ 101 w 562"/>
                  <a:gd name="T49" fmla="*/ 341 h 424"/>
                  <a:gd name="T50" fmla="*/ 73 w 562"/>
                  <a:gd name="T51" fmla="*/ 355 h 424"/>
                  <a:gd name="T52" fmla="*/ 30 w 562"/>
                  <a:gd name="T53" fmla="*/ 347 h 424"/>
                  <a:gd name="T54" fmla="*/ 34 w 562"/>
                  <a:gd name="T55" fmla="*/ 332 h 424"/>
                  <a:gd name="T56" fmla="*/ 27 w 562"/>
                  <a:gd name="T57" fmla="*/ 289 h 424"/>
                  <a:gd name="T58" fmla="*/ 19 w 562"/>
                  <a:gd name="T59" fmla="*/ 257 h 424"/>
                  <a:gd name="T60" fmla="*/ 0 w 562"/>
                  <a:gd name="T61" fmla="*/ 222 h 424"/>
                  <a:gd name="T62" fmla="*/ 13 w 562"/>
                  <a:gd name="T63" fmla="*/ 226 h 424"/>
                  <a:gd name="T64" fmla="*/ 0 w 562"/>
                  <a:gd name="T65" fmla="*/ 197 h 424"/>
                  <a:gd name="T66" fmla="*/ 5 w 562"/>
                  <a:gd name="T67" fmla="*/ 169 h 424"/>
                  <a:gd name="T68" fmla="*/ 30 w 562"/>
                  <a:gd name="T69" fmla="*/ 153 h 424"/>
                  <a:gd name="T70" fmla="*/ 57 w 562"/>
                  <a:gd name="T71" fmla="*/ 144 h 424"/>
                  <a:gd name="T72" fmla="*/ 82 w 562"/>
                  <a:gd name="T73" fmla="*/ 132 h 424"/>
                  <a:gd name="T74" fmla="*/ 117 w 562"/>
                  <a:gd name="T75" fmla="*/ 113 h 424"/>
                  <a:gd name="T76" fmla="*/ 134 w 562"/>
                  <a:gd name="T77" fmla="*/ 80 h 424"/>
                  <a:gd name="T78" fmla="*/ 146 w 562"/>
                  <a:gd name="T79" fmla="*/ 76 h 424"/>
                  <a:gd name="T80" fmla="*/ 165 w 562"/>
                  <a:gd name="T81" fmla="*/ 57 h 424"/>
                  <a:gd name="T82" fmla="*/ 178 w 562"/>
                  <a:gd name="T83" fmla="*/ 48 h 424"/>
                  <a:gd name="T84" fmla="*/ 209 w 562"/>
                  <a:gd name="T85" fmla="*/ 57 h 424"/>
                  <a:gd name="T86" fmla="*/ 232 w 562"/>
                  <a:gd name="T87" fmla="*/ 42 h 424"/>
                  <a:gd name="T88" fmla="*/ 249 w 562"/>
                  <a:gd name="T89" fmla="*/ 19 h 424"/>
                  <a:gd name="T90" fmla="*/ 259 w 562"/>
                  <a:gd name="T91" fmla="*/ 9 h 424"/>
                  <a:gd name="T92" fmla="*/ 293 w 562"/>
                  <a:gd name="T93" fmla="*/ 19 h 424"/>
                  <a:gd name="T94" fmla="*/ 320 w 562"/>
                  <a:gd name="T95" fmla="*/ 19 h 424"/>
                  <a:gd name="T96" fmla="*/ 320 w 562"/>
                  <a:gd name="T97" fmla="*/ 36 h 424"/>
                  <a:gd name="T98" fmla="*/ 309 w 562"/>
                  <a:gd name="T99" fmla="*/ 57 h 424"/>
                  <a:gd name="T100" fmla="*/ 339 w 562"/>
                  <a:gd name="T101" fmla="*/ 78 h 424"/>
                  <a:gd name="T102" fmla="*/ 362 w 562"/>
                  <a:gd name="T103" fmla="*/ 96 h 424"/>
                  <a:gd name="T104" fmla="*/ 387 w 562"/>
                  <a:gd name="T105" fmla="*/ 80 h 424"/>
                  <a:gd name="T106" fmla="*/ 393 w 562"/>
                  <a:gd name="T107" fmla="*/ 50 h 424"/>
                  <a:gd name="T108" fmla="*/ 395 w 562"/>
                  <a:gd name="T109" fmla="*/ 23 h 424"/>
                  <a:gd name="T110" fmla="*/ 406 w 562"/>
                  <a:gd name="T111"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2" h="424">
                    <a:moveTo>
                      <a:pt x="406" y="0"/>
                    </a:moveTo>
                    <a:lnTo>
                      <a:pt x="410" y="7"/>
                    </a:lnTo>
                    <a:lnTo>
                      <a:pt x="412" y="15"/>
                    </a:lnTo>
                    <a:lnTo>
                      <a:pt x="416" y="17"/>
                    </a:lnTo>
                    <a:lnTo>
                      <a:pt x="416" y="23"/>
                    </a:lnTo>
                    <a:lnTo>
                      <a:pt x="420" y="30"/>
                    </a:lnTo>
                    <a:lnTo>
                      <a:pt x="422" y="38"/>
                    </a:lnTo>
                    <a:lnTo>
                      <a:pt x="420" y="44"/>
                    </a:lnTo>
                    <a:lnTo>
                      <a:pt x="426" y="53"/>
                    </a:lnTo>
                    <a:lnTo>
                      <a:pt x="435" y="48"/>
                    </a:lnTo>
                    <a:lnTo>
                      <a:pt x="441" y="55"/>
                    </a:lnTo>
                    <a:lnTo>
                      <a:pt x="447" y="59"/>
                    </a:lnTo>
                    <a:lnTo>
                      <a:pt x="445" y="67"/>
                    </a:lnTo>
                    <a:lnTo>
                      <a:pt x="449" y="78"/>
                    </a:lnTo>
                    <a:lnTo>
                      <a:pt x="451" y="86"/>
                    </a:lnTo>
                    <a:lnTo>
                      <a:pt x="454" y="88"/>
                    </a:lnTo>
                    <a:lnTo>
                      <a:pt x="456" y="99"/>
                    </a:lnTo>
                    <a:lnTo>
                      <a:pt x="454" y="107"/>
                    </a:lnTo>
                    <a:lnTo>
                      <a:pt x="460" y="117"/>
                    </a:lnTo>
                    <a:lnTo>
                      <a:pt x="476" y="124"/>
                    </a:lnTo>
                    <a:lnTo>
                      <a:pt x="487" y="132"/>
                    </a:lnTo>
                    <a:lnTo>
                      <a:pt x="497" y="140"/>
                    </a:lnTo>
                    <a:lnTo>
                      <a:pt x="493" y="142"/>
                    </a:lnTo>
                    <a:lnTo>
                      <a:pt x="502" y="151"/>
                    </a:lnTo>
                    <a:lnTo>
                      <a:pt x="506" y="167"/>
                    </a:lnTo>
                    <a:lnTo>
                      <a:pt x="512" y="163"/>
                    </a:lnTo>
                    <a:lnTo>
                      <a:pt x="518" y="169"/>
                    </a:lnTo>
                    <a:lnTo>
                      <a:pt x="522" y="167"/>
                    </a:lnTo>
                    <a:lnTo>
                      <a:pt x="525" y="182"/>
                    </a:lnTo>
                    <a:lnTo>
                      <a:pt x="533" y="192"/>
                    </a:lnTo>
                    <a:lnTo>
                      <a:pt x="541" y="197"/>
                    </a:lnTo>
                    <a:lnTo>
                      <a:pt x="552" y="209"/>
                    </a:lnTo>
                    <a:lnTo>
                      <a:pt x="554" y="222"/>
                    </a:lnTo>
                    <a:lnTo>
                      <a:pt x="554" y="230"/>
                    </a:lnTo>
                    <a:lnTo>
                      <a:pt x="554" y="240"/>
                    </a:lnTo>
                    <a:lnTo>
                      <a:pt x="562" y="253"/>
                    </a:lnTo>
                    <a:lnTo>
                      <a:pt x="560" y="264"/>
                    </a:lnTo>
                    <a:lnTo>
                      <a:pt x="558" y="272"/>
                    </a:lnTo>
                    <a:lnTo>
                      <a:pt x="554" y="286"/>
                    </a:lnTo>
                    <a:lnTo>
                      <a:pt x="554" y="293"/>
                    </a:lnTo>
                    <a:lnTo>
                      <a:pt x="552" y="305"/>
                    </a:lnTo>
                    <a:lnTo>
                      <a:pt x="545" y="320"/>
                    </a:lnTo>
                    <a:lnTo>
                      <a:pt x="535" y="328"/>
                    </a:lnTo>
                    <a:lnTo>
                      <a:pt x="531" y="339"/>
                    </a:lnTo>
                    <a:lnTo>
                      <a:pt x="527" y="347"/>
                    </a:lnTo>
                    <a:lnTo>
                      <a:pt x="522" y="360"/>
                    </a:lnTo>
                    <a:lnTo>
                      <a:pt x="516" y="368"/>
                    </a:lnTo>
                    <a:lnTo>
                      <a:pt x="512" y="382"/>
                    </a:lnTo>
                    <a:lnTo>
                      <a:pt x="512" y="391"/>
                    </a:lnTo>
                    <a:lnTo>
                      <a:pt x="512" y="397"/>
                    </a:lnTo>
                    <a:lnTo>
                      <a:pt x="502" y="403"/>
                    </a:lnTo>
                    <a:lnTo>
                      <a:pt x="489" y="403"/>
                    </a:lnTo>
                    <a:lnTo>
                      <a:pt x="474" y="408"/>
                    </a:lnTo>
                    <a:lnTo>
                      <a:pt x="468" y="416"/>
                    </a:lnTo>
                    <a:lnTo>
                      <a:pt x="458" y="424"/>
                    </a:lnTo>
                    <a:lnTo>
                      <a:pt x="449" y="416"/>
                    </a:lnTo>
                    <a:lnTo>
                      <a:pt x="439" y="412"/>
                    </a:lnTo>
                    <a:lnTo>
                      <a:pt x="443" y="405"/>
                    </a:lnTo>
                    <a:lnTo>
                      <a:pt x="433" y="406"/>
                    </a:lnTo>
                    <a:lnTo>
                      <a:pt x="422" y="420"/>
                    </a:lnTo>
                    <a:lnTo>
                      <a:pt x="410" y="414"/>
                    </a:lnTo>
                    <a:lnTo>
                      <a:pt x="403" y="412"/>
                    </a:lnTo>
                    <a:lnTo>
                      <a:pt x="393" y="410"/>
                    </a:lnTo>
                    <a:lnTo>
                      <a:pt x="380" y="406"/>
                    </a:lnTo>
                    <a:lnTo>
                      <a:pt x="372" y="397"/>
                    </a:lnTo>
                    <a:lnTo>
                      <a:pt x="368" y="385"/>
                    </a:lnTo>
                    <a:lnTo>
                      <a:pt x="366" y="376"/>
                    </a:lnTo>
                    <a:lnTo>
                      <a:pt x="359" y="368"/>
                    </a:lnTo>
                    <a:lnTo>
                      <a:pt x="345" y="368"/>
                    </a:lnTo>
                    <a:lnTo>
                      <a:pt x="351" y="360"/>
                    </a:lnTo>
                    <a:lnTo>
                      <a:pt x="347" y="347"/>
                    </a:lnTo>
                    <a:lnTo>
                      <a:pt x="341" y="360"/>
                    </a:lnTo>
                    <a:lnTo>
                      <a:pt x="326" y="362"/>
                    </a:lnTo>
                    <a:lnTo>
                      <a:pt x="335" y="353"/>
                    </a:lnTo>
                    <a:lnTo>
                      <a:pt x="337" y="345"/>
                    </a:lnTo>
                    <a:lnTo>
                      <a:pt x="341" y="335"/>
                    </a:lnTo>
                    <a:lnTo>
                      <a:pt x="341" y="326"/>
                    </a:lnTo>
                    <a:lnTo>
                      <a:pt x="330" y="339"/>
                    </a:lnTo>
                    <a:lnTo>
                      <a:pt x="322" y="345"/>
                    </a:lnTo>
                    <a:lnTo>
                      <a:pt x="314" y="357"/>
                    </a:lnTo>
                    <a:lnTo>
                      <a:pt x="305" y="349"/>
                    </a:lnTo>
                    <a:lnTo>
                      <a:pt x="305" y="341"/>
                    </a:lnTo>
                    <a:lnTo>
                      <a:pt x="297" y="332"/>
                    </a:lnTo>
                    <a:lnTo>
                      <a:pt x="289" y="324"/>
                    </a:lnTo>
                    <a:lnTo>
                      <a:pt x="291" y="322"/>
                    </a:lnTo>
                    <a:lnTo>
                      <a:pt x="274" y="311"/>
                    </a:lnTo>
                    <a:lnTo>
                      <a:pt x="264" y="311"/>
                    </a:lnTo>
                    <a:lnTo>
                      <a:pt x="251" y="303"/>
                    </a:lnTo>
                    <a:lnTo>
                      <a:pt x="226" y="303"/>
                    </a:lnTo>
                    <a:lnTo>
                      <a:pt x="207" y="311"/>
                    </a:lnTo>
                    <a:lnTo>
                      <a:pt x="192" y="316"/>
                    </a:lnTo>
                    <a:lnTo>
                      <a:pt x="180" y="314"/>
                    </a:lnTo>
                    <a:lnTo>
                      <a:pt x="165" y="322"/>
                    </a:lnTo>
                    <a:lnTo>
                      <a:pt x="151" y="326"/>
                    </a:lnTo>
                    <a:lnTo>
                      <a:pt x="149" y="334"/>
                    </a:lnTo>
                    <a:lnTo>
                      <a:pt x="144" y="341"/>
                    </a:lnTo>
                    <a:lnTo>
                      <a:pt x="132" y="341"/>
                    </a:lnTo>
                    <a:lnTo>
                      <a:pt x="124" y="343"/>
                    </a:lnTo>
                    <a:lnTo>
                      <a:pt x="111" y="339"/>
                    </a:lnTo>
                    <a:lnTo>
                      <a:pt x="101" y="341"/>
                    </a:lnTo>
                    <a:lnTo>
                      <a:pt x="92" y="343"/>
                    </a:lnTo>
                    <a:lnTo>
                      <a:pt x="84" y="351"/>
                    </a:lnTo>
                    <a:lnTo>
                      <a:pt x="78" y="349"/>
                    </a:lnTo>
                    <a:lnTo>
                      <a:pt x="73" y="355"/>
                    </a:lnTo>
                    <a:lnTo>
                      <a:pt x="65" y="360"/>
                    </a:lnTo>
                    <a:lnTo>
                      <a:pt x="55" y="359"/>
                    </a:lnTo>
                    <a:lnTo>
                      <a:pt x="46" y="359"/>
                    </a:lnTo>
                    <a:lnTo>
                      <a:pt x="30" y="347"/>
                    </a:lnTo>
                    <a:lnTo>
                      <a:pt x="25" y="345"/>
                    </a:lnTo>
                    <a:lnTo>
                      <a:pt x="25" y="335"/>
                    </a:lnTo>
                    <a:lnTo>
                      <a:pt x="30" y="334"/>
                    </a:lnTo>
                    <a:lnTo>
                      <a:pt x="34" y="332"/>
                    </a:lnTo>
                    <a:lnTo>
                      <a:pt x="32" y="326"/>
                    </a:lnTo>
                    <a:lnTo>
                      <a:pt x="34" y="314"/>
                    </a:lnTo>
                    <a:lnTo>
                      <a:pt x="32" y="305"/>
                    </a:lnTo>
                    <a:lnTo>
                      <a:pt x="27" y="289"/>
                    </a:lnTo>
                    <a:lnTo>
                      <a:pt x="25" y="282"/>
                    </a:lnTo>
                    <a:lnTo>
                      <a:pt x="25" y="272"/>
                    </a:lnTo>
                    <a:lnTo>
                      <a:pt x="19" y="263"/>
                    </a:lnTo>
                    <a:lnTo>
                      <a:pt x="19" y="257"/>
                    </a:lnTo>
                    <a:lnTo>
                      <a:pt x="13" y="253"/>
                    </a:lnTo>
                    <a:lnTo>
                      <a:pt x="11" y="241"/>
                    </a:lnTo>
                    <a:lnTo>
                      <a:pt x="2" y="228"/>
                    </a:lnTo>
                    <a:lnTo>
                      <a:pt x="0" y="222"/>
                    </a:lnTo>
                    <a:lnTo>
                      <a:pt x="7" y="228"/>
                    </a:lnTo>
                    <a:lnTo>
                      <a:pt x="2" y="216"/>
                    </a:lnTo>
                    <a:lnTo>
                      <a:pt x="9" y="218"/>
                    </a:lnTo>
                    <a:lnTo>
                      <a:pt x="13" y="226"/>
                    </a:lnTo>
                    <a:lnTo>
                      <a:pt x="13" y="218"/>
                    </a:lnTo>
                    <a:lnTo>
                      <a:pt x="5" y="205"/>
                    </a:lnTo>
                    <a:lnTo>
                      <a:pt x="4" y="201"/>
                    </a:lnTo>
                    <a:lnTo>
                      <a:pt x="0" y="197"/>
                    </a:lnTo>
                    <a:lnTo>
                      <a:pt x="2" y="188"/>
                    </a:lnTo>
                    <a:lnTo>
                      <a:pt x="5" y="184"/>
                    </a:lnTo>
                    <a:lnTo>
                      <a:pt x="7" y="178"/>
                    </a:lnTo>
                    <a:lnTo>
                      <a:pt x="5" y="169"/>
                    </a:lnTo>
                    <a:lnTo>
                      <a:pt x="13" y="159"/>
                    </a:lnTo>
                    <a:lnTo>
                      <a:pt x="13" y="169"/>
                    </a:lnTo>
                    <a:lnTo>
                      <a:pt x="19" y="159"/>
                    </a:lnTo>
                    <a:lnTo>
                      <a:pt x="30" y="153"/>
                    </a:lnTo>
                    <a:lnTo>
                      <a:pt x="36" y="149"/>
                    </a:lnTo>
                    <a:lnTo>
                      <a:pt x="48" y="142"/>
                    </a:lnTo>
                    <a:lnTo>
                      <a:pt x="55" y="142"/>
                    </a:lnTo>
                    <a:lnTo>
                      <a:pt x="57" y="144"/>
                    </a:lnTo>
                    <a:lnTo>
                      <a:pt x="69" y="138"/>
                    </a:lnTo>
                    <a:lnTo>
                      <a:pt x="76" y="138"/>
                    </a:lnTo>
                    <a:lnTo>
                      <a:pt x="78" y="134"/>
                    </a:lnTo>
                    <a:lnTo>
                      <a:pt x="82" y="132"/>
                    </a:lnTo>
                    <a:lnTo>
                      <a:pt x="92" y="132"/>
                    </a:lnTo>
                    <a:lnTo>
                      <a:pt x="103" y="128"/>
                    </a:lnTo>
                    <a:lnTo>
                      <a:pt x="113" y="122"/>
                    </a:lnTo>
                    <a:lnTo>
                      <a:pt x="117" y="113"/>
                    </a:lnTo>
                    <a:lnTo>
                      <a:pt x="124" y="107"/>
                    </a:lnTo>
                    <a:lnTo>
                      <a:pt x="124" y="99"/>
                    </a:lnTo>
                    <a:lnTo>
                      <a:pt x="126" y="94"/>
                    </a:lnTo>
                    <a:lnTo>
                      <a:pt x="134" y="80"/>
                    </a:lnTo>
                    <a:lnTo>
                      <a:pt x="142" y="94"/>
                    </a:lnTo>
                    <a:lnTo>
                      <a:pt x="146" y="90"/>
                    </a:lnTo>
                    <a:lnTo>
                      <a:pt x="142" y="84"/>
                    </a:lnTo>
                    <a:lnTo>
                      <a:pt x="146" y="76"/>
                    </a:lnTo>
                    <a:lnTo>
                      <a:pt x="153" y="80"/>
                    </a:lnTo>
                    <a:lnTo>
                      <a:pt x="155" y="69"/>
                    </a:lnTo>
                    <a:lnTo>
                      <a:pt x="161" y="61"/>
                    </a:lnTo>
                    <a:lnTo>
                      <a:pt x="165" y="57"/>
                    </a:lnTo>
                    <a:lnTo>
                      <a:pt x="172" y="53"/>
                    </a:lnTo>
                    <a:lnTo>
                      <a:pt x="172" y="50"/>
                    </a:lnTo>
                    <a:lnTo>
                      <a:pt x="178" y="51"/>
                    </a:lnTo>
                    <a:lnTo>
                      <a:pt x="178" y="48"/>
                    </a:lnTo>
                    <a:lnTo>
                      <a:pt x="184" y="46"/>
                    </a:lnTo>
                    <a:lnTo>
                      <a:pt x="192" y="44"/>
                    </a:lnTo>
                    <a:lnTo>
                      <a:pt x="201" y="50"/>
                    </a:lnTo>
                    <a:lnTo>
                      <a:pt x="209" y="57"/>
                    </a:lnTo>
                    <a:lnTo>
                      <a:pt x="218" y="57"/>
                    </a:lnTo>
                    <a:lnTo>
                      <a:pt x="226" y="59"/>
                    </a:lnTo>
                    <a:lnTo>
                      <a:pt x="224" y="51"/>
                    </a:lnTo>
                    <a:lnTo>
                      <a:pt x="232" y="42"/>
                    </a:lnTo>
                    <a:lnTo>
                      <a:pt x="236" y="36"/>
                    </a:lnTo>
                    <a:lnTo>
                      <a:pt x="236" y="34"/>
                    </a:lnTo>
                    <a:lnTo>
                      <a:pt x="241" y="25"/>
                    </a:lnTo>
                    <a:lnTo>
                      <a:pt x="249" y="19"/>
                    </a:lnTo>
                    <a:lnTo>
                      <a:pt x="257" y="21"/>
                    </a:lnTo>
                    <a:lnTo>
                      <a:pt x="268" y="19"/>
                    </a:lnTo>
                    <a:lnTo>
                      <a:pt x="268" y="13"/>
                    </a:lnTo>
                    <a:lnTo>
                      <a:pt x="259" y="9"/>
                    </a:lnTo>
                    <a:lnTo>
                      <a:pt x="264" y="7"/>
                    </a:lnTo>
                    <a:lnTo>
                      <a:pt x="274" y="9"/>
                    </a:lnTo>
                    <a:lnTo>
                      <a:pt x="282" y="15"/>
                    </a:lnTo>
                    <a:lnTo>
                      <a:pt x="293" y="19"/>
                    </a:lnTo>
                    <a:lnTo>
                      <a:pt x="299" y="17"/>
                    </a:lnTo>
                    <a:lnTo>
                      <a:pt x="307" y="21"/>
                    </a:lnTo>
                    <a:lnTo>
                      <a:pt x="314" y="19"/>
                    </a:lnTo>
                    <a:lnTo>
                      <a:pt x="320" y="19"/>
                    </a:lnTo>
                    <a:lnTo>
                      <a:pt x="324" y="17"/>
                    </a:lnTo>
                    <a:lnTo>
                      <a:pt x="328" y="23"/>
                    </a:lnTo>
                    <a:lnTo>
                      <a:pt x="324" y="30"/>
                    </a:lnTo>
                    <a:lnTo>
                      <a:pt x="320" y="36"/>
                    </a:lnTo>
                    <a:lnTo>
                      <a:pt x="314" y="36"/>
                    </a:lnTo>
                    <a:lnTo>
                      <a:pt x="316" y="42"/>
                    </a:lnTo>
                    <a:lnTo>
                      <a:pt x="312" y="50"/>
                    </a:lnTo>
                    <a:lnTo>
                      <a:pt x="309" y="57"/>
                    </a:lnTo>
                    <a:lnTo>
                      <a:pt x="309" y="59"/>
                    </a:lnTo>
                    <a:lnTo>
                      <a:pt x="320" y="69"/>
                    </a:lnTo>
                    <a:lnTo>
                      <a:pt x="330" y="74"/>
                    </a:lnTo>
                    <a:lnTo>
                      <a:pt x="339" y="78"/>
                    </a:lnTo>
                    <a:lnTo>
                      <a:pt x="349" y="86"/>
                    </a:lnTo>
                    <a:lnTo>
                      <a:pt x="351" y="86"/>
                    </a:lnTo>
                    <a:lnTo>
                      <a:pt x="359" y="90"/>
                    </a:lnTo>
                    <a:lnTo>
                      <a:pt x="362" y="96"/>
                    </a:lnTo>
                    <a:lnTo>
                      <a:pt x="376" y="99"/>
                    </a:lnTo>
                    <a:lnTo>
                      <a:pt x="383" y="96"/>
                    </a:lnTo>
                    <a:lnTo>
                      <a:pt x="387" y="86"/>
                    </a:lnTo>
                    <a:lnTo>
                      <a:pt x="387" y="80"/>
                    </a:lnTo>
                    <a:lnTo>
                      <a:pt x="389" y="73"/>
                    </a:lnTo>
                    <a:lnTo>
                      <a:pt x="395" y="61"/>
                    </a:lnTo>
                    <a:lnTo>
                      <a:pt x="393" y="55"/>
                    </a:lnTo>
                    <a:lnTo>
                      <a:pt x="393" y="50"/>
                    </a:lnTo>
                    <a:lnTo>
                      <a:pt x="391" y="42"/>
                    </a:lnTo>
                    <a:lnTo>
                      <a:pt x="395" y="32"/>
                    </a:lnTo>
                    <a:lnTo>
                      <a:pt x="397" y="28"/>
                    </a:lnTo>
                    <a:lnTo>
                      <a:pt x="395" y="23"/>
                    </a:lnTo>
                    <a:lnTo>
                      <a:pt x="399" y="17"/>
                    </a:lnTo>
                    <a:lnTo>
                      <a:pt x="401" y="9"/>
                    </a:lnTo>
                    <a:lnTo>
                      <a:pt x="403" y="5"/>
                    </a:lnTo>
                    <a:lnTo>
                      <a:pt x="40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2" name="Freeform 33">
                <a:extLst>
                  <a:ext uri="{FF2B5EF4-FFF2-40B4-BE49-F238E27FC236}">
                    <a16:creationId xmlns:a16="http://schemas.microsoft.com/office/drawing/2014/main" id="{9C0A296F-7917-1A1C-98E7-ED0695F25620}"/>
                  </a:ext>
                </a:extLst>
              </p:cNvPr>
              <p:cNvSpPr>
                <a:spLocks/>
              </p:cNvSpPr>
              <p:nvPr/>
            </p:nvSpPr>
            <p:spPr bwMode="auto">
              <a:xfrm>
                <a:off x="7935912" y="4730317"/>
                <a:ext cx="22225" cy="12706"/>
              </a:xfrm>
              <a:custGeom>
                <a:avLst/>
                <a:gdLst>
                  <a:gd name="T0" fmla="*/ 0 w 14"/>
                  <a:gd name="T1" fmla="*/ 0 h 8"/>
                  <a:gd name="T2" fmla="*/ 8 w 14"/>
                  <a:gd name="T3" fmla="*/ 2 h 8"/>
                  <a:gd name="T4" fmla="*/ 12 w 14"/>
                  <a:gd name="T5" fmla="*/ 2 h 8"/>
                  <a:gd name="T6" fmla="*/ 14 w 14"/>
                  <a:gd name="T7" fmla="*/ 8 h 8"/>
                  <a:gd name="T8" fmla="*/ 4 w 14"/>
                  <a:gd name="T9" fmla="*/ 8 h 8"/>
                  <a:gd name="T10" fmla="*/ 0 w 14"/>
                  <a:gd name="T11" fmla="*/ 0 h 8"/>
                </a:gdLst>
                <a:ahLst/>
                <a:cxnLst>
                  <a:cxn ang="0">
                    <a:pos x="T0" y="T1"/>
                  </a:cxn>
                  <a:cxn ang="0">
                    <a:pos x="T2" y="T3"/>
                  </a:cxn>
                  <a:cxn ang="0">
                    <a:pos x="T4" y="T5"/>
                  </a:cxn>
                  <a:cxn ang="0">
                    <a:pos x="T6" y="T7"/>
                  </a:cxn>
                  <a:cxn ang="0">
                    <a:pos x="T8" y="T9"/>
                  </a:cxn>
                  <a:cxn ang="0">
                    <a:pos x="T10" y="T11"/>
                  </a:cxn>
                </a:cxnLst>
                <a:rect l="0" t="0" r="r" b="b"/>
                <a:pathLst>
                  <a:path w="14" h="8">
                    <a:moveTo>
                      <a:pt x="0" y="0"/>
                    </a:moveTo>
                    <a:lnTo>
                      <a:pt x="8" y="2"/>
                    </a:lnTo>
                    <a:lnTo>
                      <a:pt x="12" y="2"/>
                    </a:lnTo>
                    <a:lnTo>
                      <a:pt x="14" y="8"/>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3" name="Freeform 35">
                <a:extLst>
                  <a:ext uri="{FF2B5EF4-FFF2-40B4-BE49-F238E27FC236}">
                    <a16:creationId xmlns:a16="http://schemas.microsoft.com/office/drawing/2014/main" id="{42EF0612-9F3A-C99A-58D1-C7BC2BC442DE}"/>
                  </a:ext>
                </a:extLst>
              </p:cNvPr>
              <p:cNvSpPr>
                <a:spLocks/>
              </p:cNvSpPr>
              <p:nvPr/>
            </p:nvSpPr>
            <p:spPr bwMode="auto">
              <a:xfrm>
                <a:off x="6997700" y="4708082"/>
                <a:ext cx="39688" cy="22235"/>
              </a:xfrm>
              <a:custGeom>
                <a:avLst/>
                <a:gdLst>
                  <a:gd name="T0" fmla="*/ 16 w 25"/>
                  <a:gd name="T1" fmla="*/ 0 h 14"/>
                  <a:gd name="T2" fmla="*/ 21 w 25"/>
                  <a:gd name="T3" fmla="*/ 4 h 14"/>
                  <a:gd name="T4" fmla="*/ 25 w 25"/>
                  <a:gd name="T5" fmla="*/ 10 h 14"/>
                  <a:gd name="T6" fmla="*/ 25 w 25"/>
                  <a:gd name="T7" fmla="*/ 14 h 14"/>
                  <a:gd name="T8" fmla="*/ 20 w 25"/>
                  <a:gd name="T9" fmla="*/ 14 h 14"/>
                  <a:gd name="T10" fmla="*/ 0 w 25"/>
                  <a:gd name="T11" fmla="*/ 2 h 14"/>
                  <a:gd name="T12" fmla="*/ 16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6" y="0"/>
                    </a:moveTo>
                    <a:lnTo>
                      <a:pt x="21" y="4"/>
                    </a:lnTo>
                    <a:lnTo>
                      <a:pt x="25" y="10"/>
                    </a:lnTo>
                    <a:lnTo>
                      <a:pt x="25" y="14"/>
                    </a:lnTo>
                    <a:lnTo>
                      <a:pt x="20" y="14"/>
                    </a:lnTo>
                    <a:lnTo>
                      <a:pt x="0" y="2"/>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4" name="Freeform 37">
                <a:extLst>
                  <a:ext uri="{FF2B5EF4-FFF2-40B4-BE49-F238E27FC236}">
                    <a16:creationId xmlns:a16="http://schemas.microsoft.com/office/drawing/2014/main" id="{E2233B06-D545-77BF-E1A5-C9C5182947A7}"/>
                  </a:ext>
                </a:extLst>
              </p:cNvPr>
              <p:cNvSpPr>
                <a:spLocks/>
              </p:cNvSpPr>
              <p:nvPr/>
            </p:nvSpPr>
            <p:spPr bwMode="auto">
              <a:xfrm>
                <a:off x="7896225" y="4708082"/>
                <a:ext cx="28575" cy="12706"/>
              </a:xfrm>
              <a:custGeom>
                <a:avLst/>
                <a:gdLst>
                  <a:gd name="T0" fmla="*/ 2 w 18"/>
                  <a:gd name="T1" fmla="*/ 0 h 8"/>
                  <a:gd name="T2" fmla="*/ 12 w 18"/>
                  <a:gd name="T3" fmla="*/ 0 h 8"/>
                  <a:gd name="T4" fmla="*/ 16 w 18"/>
                  <a:gd name="T5" fmla="*/ 4 h 8"/>
                  <a:gd name="T6" fmla="*/ 18 w 18"/>
                  <a:gd name="T7" fmla="*/ 8 h 8"/>
                  <a:gd name="T8" fmla="*/ 12 w 18"/>
                  <a:gd name="T9" fmla="*/ 8 h 8"/>
                  <a:gd name="T10" fmla="*/ 4 w 18"/>
                  <a:gd name="T11" fmla="*/ 6 h 8"/>
                  <a:gd name="T12" fmla="*/ 0 w 18"/>
                  <a:gd name="T13" fmla="*/ 4 h 8"/>
                  <a:gd name="T14" fmla="*/ 2 w 1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8">
                    <a:moveTo>
                      <a:pt x="2" y="0"/>
                    </a:moveTo>
                    <a:lnTo>
                      <a:pt x="12" y="0"/>
                    </a:lnTo>
                    <a:lnTo>
                      <a:pt x="16" y="4"/>
                    </a:lnTo>
                    <a:lnTo>
                      <a:pt x="18" y="8"/>
                    </a:lnTo>
                    <a:lnTo>
                      <a:pt x="12" y="8"/>
                    </a:lnTo>
                    <a:lnTo>
                      <a:pt x="4" y="6"/>
                    </a:lnTo>
                    <a:lnTo>
                      <a:pt x="0" y="4"/>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5" name="Freeform 39">
                <a:extLst>
                  <a:ext uri="{FF2B5EF4-FFF2-40B4-BE49-F238E27FC236}">
                    <a16:creationId xmlns:a16="http://schemas.microsoft.com/office/drawing/2014/main" id="{00158957-DCC9-9FBF-1A26-6A9B5E275C24}"/>
                  </a:ext>
                </a:extLst>
              </p:cNvPr>
              <p:cNvSpPr>
                <a:spLocks/>
              </p:cNvSpPr>
              <p:nvPr/>
            </p:nvSpPr>
            <p:spPr bwMode="auto">
              <a:xfrm>
                <a:off x="7918450" y="4687436"/>
                <a:ext cx="23813" cy="30177"/>
              </a:xfrm>
              <a:custGeom>
                <a:avLst/>
                <a:gdLst>
                  <a:gd name="T0" fmla="*/ 0 w 15"/>
                  <a:gd name="T1" fmla="*/ 0 h 19"/>
                  <a:gd name="T2" fmla="*/ 6 w 15"/>
                  <a:gd name="T3" fmla="*/ 0 h 19"/>
                  <a:gd name="T4" fmla="*/ 11 w 15"/>
                  <a:gd name="T5" fmla="*/ 12 h 19"/>
                  <a:gd name="T6" fmla="*/ 15 w 15"/>
                  <a:gd name="T7" fmla="*/ 17 h 19"/>
                  <a:gd name="T8" fmla="*/ 15 w 15"/>
                  <a:gd name="T9" fmla="*/ 19 h 19"/>
                  <a:gd name="T10" fmla="*/ 4 w 15"/>
                  <a:gd name="T11" fmla="*/ 8 h 19"/>
                  <a:gd name="T12" fmla="*/ 0 w 15"/>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5" h="19">
                    <a:moveTo>
                      <a:pt x="0" y="0"/>
                    </a:moveTo>
                    <a:lnTo>
                      <a:pt x="6" y="0"/>
                    </a:lnTo>
                    <a:lnTo>
                      <a:pt x="11" y="12"/>
                    </a:lnTo>
                    <a:lnTo>
                      <a:pt x="15" y="17"/>
                    </a:lnTo>
                    <a:lnTo>
                      <a:pt x="15" y="19"/>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6" name="Freeform 41">
                <a:extLst>
                  <a:ext uri="{FF2B5EF4-FFF2-40B4-BE49-F238E27FC236}">
                    <a16:creationId xmlns:a16="http://schemas.microsoft.com/office/drawing/2014/main" id="{E65C6BA8-601D-84E5-CE68-E03F655D78CA}"/>
                  </a:ext>
                </a:extLst>
              </p:cNvPr>
              <p:cNvSpPr>
                <a:spLocks/>
              </p:cNvSpPr>
              <p:nvPr/>
            </p:nvSpPr>
            <p:spPr bwMode="auto">
              <a:xfrm>
                <a:off x="7099300" y="4687436"/>
                <a:ext cx="84138" cy="46059"/>
              </a:xfrm>
              <a:custGeom>
                <a:avLst/>
                <a:gdLst>
                  <a:gd name="T0" fmla="*/ 48 w 53"/>
                  <a:gd name="T1" fmla="*/ 0 h 29"/>
                  <a:gd name="T2" fmla="*/ 53 w 53"/>
                  <a:gd name="T3" fmla="*/ 2 h 29"/>
                  <a:gd name="T4" fmla="*/ 48 w 53"/>
                  <a:gd name="T5" fmla="*/ 4 h 29"/>
                  <a:gd name="T6" fmla="*/ 34 w 53"/>
                  <a:gd name="T7" fmla="*/ 12 h 29"/>
                  <a:gd name="T8" fmla="*/ 23 w 53"/>
                  <a:gd name="T9" fmla="*/ 13 h 29"/>
                  <a:gd name="T10" fmla="*/ 23 w 53"/>
                  <a:gd name="T11" fmla="*/ 10 h 29"/>
                  <a:gd name="T12" fmla="*/ 21 w 53"/>
                  <a:gd name="T13" fmla="*/ 10 h 29"/>
                  <a:gd name="T14" fmla="*/ 23 w 53"/>
                  <a:gd name="T15" fmla="*/ 10 h 29"/>
                  <a:gd name="T16" fmla="*/ 23 w 53"/>
                  <a:gd name="T17" fmla="*/ 13 h 29"/>
                  <a:gd name="T18" fmla="*/ 13 w 53"/>
                  <a:gd name="T19" fmla="*/ 25 h 29"/>
                  <a:gd name="T20" fmla="*/ 0 w 53"/>
                  <a:gd name="T21" fmla="*/ 29 h 29"/>
                  <a:gd name="T22" fmla="*/ 0 w 53"/>
                  <a:gd name="T23" fmla="*/ 27 h 29"/>
                  <a:gd name="T24" fmla="*/ 0 w 53"/>
                  <a:gd name="T25" fmla="*/ 21 h 29"/>
                  <a:gd name="T26" fmla="*/ 5 w 53"/>
                  <a:gd name="T27" fmla="*/ 13 h 29"/>
                  <a:gd name="T28" fmla="*/ 21 w 53"/>
                  <a:gd name="T29" fmla="*/ 8 h 29"/>
                  <a:gd name="T30" fmla="*/ 23 w 53"/>
                  <a:gd name="T31" fmla="*/ 4 h 29"/>
                  <a:gd name="T32" fmla="*/ 34 w 53"/>
                  <a:gd name="T33" fmla="*/ 2 h 29"/>
                  <a:gd name="T34" fmla="*/ 44 w 53"/>
                  <a:gd name="T35" fmla="*/ 2 h 29"/>
                  <a:gd name="T36" fmla="*/ 48 w 53"/>
                  <a:gd name="T3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29">
                    <a:moveTo>
                      <a:pt x="48" y="0"/>
                    </a:moveTo>
                    <a:lnTo>
                      <a:pt x="53" y="2"/>
                    </a:lnTo>
                    <a:lnTo>
                      <a:pt x="48" y="4"/>
                    </a:lnTo>
                    <a:lnTo>
                      <a:pt x="34" y="12"/>
                    </a:lnTo>
                    <a:lnTo>
                      <a:pt x="23" y="13"/>
                    </a:lnTo>
                    <a:lnTo>
                      <a:pt x="23" y="10"/>
                    </a:lnTo>
                    <a:lnTo>
                      <a:pt x="21" y="10"/>
                    </a:lnTo>
                    <a:lnTo>
                      <a:pt x="23" y="10"/>
                    </a:lnTo>
                    <a:lnTo>
                      <a:pt x="23" y="13"/>
                    </a:lnTo>
                    <a:lnTo>
                      <a:pt x="13" y="25"/>
                    </a:lnTo>
                    <a:lnTo>
                      <a:pt x="0" y="29"/>
                    </a:lnTo>
                    <a:lnTo>
                      <a:pt x="0" y="27"/>
                    </a:lnTo>
                    <a:lnTo>
                      <a:pt x="0" y="21"/>
                    </a:lnTo>
                    <a:lnTo>
                      <a:pt x="5" y="13"/>
                    </a:lnTo>
                    <a:lnTo>
                      <a:pt x="21" y="8"/>
                    </a:lnTo>
                    <a:lnTo>
                      <a:pt x="23" y="4"/>
                    </a:lnTo>
                    <a:lnTo>
                      <a:pt x="34" y="2"/>
                    </a:lnTo>
                    <a:lnTo>
                      <a:pt x="44" y="2"/>
                    </a:lnTo>
                    <a:lnTo>
                      <a:pt x="4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7" name="Freeform 43">
                <a:extLst>
                  <a:ext uri="{FF2B5EF4-FFF2-40B4-BE49-F238E27FC236}">
                    <a16:creationId xmlns:a16="http://schemas.microsoft.com/office/drawing/2014/main" id="{58669EB5-E5CA-0A80-A7D5-8E771FFB5F49}"/>
                  </a:ext>
                </a:extLst>
              </p:cNvPr>
              <p:cNvSpPr>
                <a:spLocks/>
              </p:cNvSpPr>
              <p:nvPr/>
            </p:nvSpPr>
            <p:spPr bwMode="auto">
              <a:xfrm>
                <a:off x="6950075" y="4681083"/>
                <a:ext cx="50800" cy="22235"/>
              </a:xfrm>
              <a:custGeom>
                <a:avLst/>
                <a:gdLst>
                  <a:gd name="T0" fmla="*/ 17 w 32"/>
                  <a:gd name="T1" fmla="*/ 0 h 14"/>
                  <a:gd name="T2" fmla="*/ 21 w 32"/>
                  <a:gd name="T3" fmla="*/ 4 h 14"/>
                  <a:gd name="T4" fmla="*/ 28 w 32"/>
                  <a:gd name="T5" fmla="*/ 4 h 14"/>
                  <a:gd name="T6" fmla="*/ 32 w 32"/>
                  <a:gd name="T7" fmla="*/ 8 h 14"/>
                  <a:gd name="T8" fmla="*/ 17 w 32"/>
                  <a:gd name="T9" fmla="*/ 12 h 14"/>
                  <a:gd name="T10" fmla="*/ 7 w 32"/>
                  <a:gd name="T11" fmla="*/ 14 h 14"/>
                  <a:gd name="T12" fmla="*/ 0 w 32"/>
                  <a:gd name="T13" fmla="*/ 14 h 14"/>
                  <a:gd name="T14" fmla="*/ 5 w 32"/>
                  <a:gd name="T15" fmla="*/ 6 h 14"/>
                  <a:gd name="T16" fmla="*/ 13 w 32"/>
                  <a:gd name="T17" fmla="*/ 6 h 14"/>
                  <a:gd name="T18" fmla="*/ 17 w 3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4">
                    <a:moveTo>
                      <a:pt x="17" y="0"/>
                    </a:moveTo>
                    <a:lnTo>
                      <a:pt x="21" y="4"/>
                    </a:lnTo>
                    <a:lnTo>
                      <a:pt x="28" y="4"/>
                    </a:lnTo>
                    <a:lnTo>
                      <a:pt x="32" y="8"/>
                    </a:lnTo>
                    <a:lnTo>
                      <a:pt x="17" y="12"/>
                    </a:lnTo>
                    <a:lnTo>
                      <a:pt x="7" y="14"/>
                    </a:lnTo>
                    <a:lnTo>
                      <a:pt x="0" y="14"/>
                    </a:lnTo>
                    <a:lnTo>
                      <a:pt x="5" y="6"/>
                    </a:lnTo>
                    <a:lnTo>
                      <a:pt x="13" y="6"/>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8" name="Freeform 45">
                <a:extLst>
                  <a:ext uri="{FF2B5EF4-FFF2-40B4-BE49-F238E27FC236}">
                    <a16:creationId xmlns:a16="http://schemas.microsoft.com/office/drawing/2014/main" id="{50445979-CF5B-A83C-0F3B-0563C85C04E5}"/>
                  </a:ext>
                </a:extLst>
              </p:cNvPr>
              <p:cNvSpPr>
                <a:spLocks/>
              </p:cNvSpPr>
              <p:nvPr/>
            </p:nvSpPr>
            <p:spPr bwMode="auto">
              <a:xfrm>
                <a:off x="7023100" y="4681083"/>
                <a:ext cx="63500" cy="19059"/>
              </a:xfrm>
              <a:custGeom>
                <a:avLst/>
                <a:gdLst>
                  <a:gd name="T0" fmla="*/ 40 w 40"/>
                  <a:gd name="T1" fmla="*/ 0 h 12"/>
                  <a:gd name="T2" fmla="*/ 38 w 40"/>
                  <a:gd name="T3" fmla="*/ 8 h 12"/>
                  <a:gd name="T4" fmla="*/ 17 w 40"/>
                  <a:gd name="T5" fmla="*/ 12 h 12"/>
                  <a:gd name="T6" fmla="*/ 0 w 40"/>
                  <a:gd name="T7" fmla="*/ 10 h 12"/>
                  <a:gd name="T8" fmla="*/ 0 w 40"/>
                  <a:gd name="T9" fmla="*/ 6 h 12"/>
                  <a:gd name="T10" fmla="*/ 9 w 40"/>
                  <a:gd name="T11" fmla="*/ 2 h 12"/>
                  <a:gd name="T12" fmla="*/ 19 w 40"/>
                  <a:gd name="T13" fmla="*/ 8 h 12"/>
                  <a:gd name="T14" fmla="*/ 27 w 40"/>
                  <a:gd name="T15" fmla="*/ 6 h 12"/>
                  <a:gd name="T16" fmla="*/ 40 w 40"/>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12">
                    <a:moveTo>
                      <a:pt x="40" y="0"/>
                    </a:moveTo>
                    <a:lnTo>
                      <a:pt x="38" y="8"/>
                    </a:lnTo>
                    <a:lnTo>
                      <a:pt x="17" y="12"/>
                    </a:lnTo>
                    <a:lnTo>
                      <a:pt x="0" y="10"/>
                    </a:lnTo>
                    <a:lnTo>
                      <a:pt x="0" y="6"/>
                    </a:lnTo>
                    <a:lnTo>
                      <a:pt x="9" y="2"/>
                    </a:lnTo>
                    <a:lnTo>
                      <a:pt x="19" y="8"/>
                    </a:lnTo>
                    <a:lnTo>
                      <a:pt x="27" y="6"/>
                    </a:lnTo>
                    <a:lnTo>
                      <a:pt x="4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49" name="Freeform 47">
                <a:extLst>
                  <a:ext uri="{FF2B5EF4-FFF2-40B4-BE49-F238E27FC236}">
                    <a16:creationId xmlns:a16="http://schemas.microsoft.com/office/drawing/2014/main" id="{ABB85FBC-847C-D33E-C0E4-8A4A8B0448EB}"/>
                  </a:ext>
                </a:extLst>
              </p:cNvPr>
              <p:cNvSpPr>
                <a:spLocks/>
              </p:cNvSpPr>
              <p:nvPr/>
            </p:nvSpPr>
            <p:spPr bwMode="auto">
              <a:xfrm>
                <a:off x="7866062" y="4666789"/>
                <a:ext cx="39688" cy="27000"/>
              </a:xfrm>
              <a:custGeom>
                <a:avLst/>
                <a:gdLst>
                  <a:gd name="T0" fmla="*/ 4 w 25"/>
                  <a:gd name="T1" fmla="*/ 0 h 17"/>
                  <a:gd name="T2" fmla="*/ 10 w 25"/>
                  <a:gd name="T3" fmla="*/ 1 h 17"/>
                  <a:gd name="T4" fmla="*/ 19 w 25"/>
                  <a:gd name="T5" fmla="*/ 7 h 17"/>
                  <a:gd name="T6" fmla="*/ 23 w 25"/>
                  <a:gd name="T7" fmla="*/ 13 h 17"/>
                  <a:gd name="T8" fmla="*/ 25 w 25"/>
                  <a:gd name="T9" fmla="*/ 17 h 17"/>
                  <a:gd name="T10" fmla="*/ 14 w 25"/>
                  <a:gd name="T11" fmla="*/ 9 h 17"/>
                  <a:gd name="T12" fmla="*/ 8 w 25"/>
                  <a:gd name="T13" fmla="*/ 3 h 17"/>
                  <a:gd name="T14" fmla="*/ 0 w 25"/>
                  <a:gd name="T15" fmla="*/ 0 h 17"/>
                  <a:gd name="T16" fmla="*/ 4 w 25"/>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7">
                    <a:moveTo>
                      <a:pt x="4" y="0"/>
                    </a:moveTo>
                    <a:lnTo>
                      <a:pt x="10" y="1"/>
                    </a:lnTo>
                    <a:lnTo>
                      <a:pt x="19" y="7"/>
                    </a:lnTo>
                    <a:lnTo>
                      <a:pt x="23" y="13"/>
                    </a:lnTo>
                    <a:lnTo>
                      <a:pt x="25" y="17"/>
                    </a:lnTo>
                    <a:lnTo>
                      <a:pt x="14" y="9"/>
                    </a:lnTo>
                    <a:lnTo>
                      <a:pt x="8" y="3"/>
                    </a:lnTo>
                    <a:lnTo>
                      <a:pt x="0" y="0"/>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0" name="Freeform 49">
                <a:extLst>
                  <a:ext uri="{FF2B5EF4-FFF2-40B4-BE49-F238E27FC236}">
                    <a16:creationId xmlns:a16="http://schemas.microsoft.com/office/drawing/2014/main" id="{8C4B3273-5C9C-1F9F-ECFB-AC298AA1E74A}"/>
                  </a:ext>
                </a:extLst>
              </p:cNvPr>
              <p:cNvSpPr>
                <a:spLocks/>
              </p:cNvSpPr>
              <p:nvPr/>
            </p:nvSpPr>
            <p:spPr bwMode="auto">
              <a:xfrm>
                <a:off x="7829550" y="4650906"/>
                <a:ext cx="25400" cy="15882"/>
              </a:xfrm>
              <a:custGeom>
                <a:avLst/>
                <a:gdLst>
                  <a:gd name="T0" fmla="*/ 2 w 16"/>
                  <a:gd name="T1" fmla="*/ 0 h 10"/>
                  <a:gd name="T2" fmla="*/ 10 w 16"/>
                  <a:gd name="T3" fmla="*/ 4 h 10"/>
                  <a:gd name="T4" fmla="*/ 16 w 16"/>
                  <a:gd name="T5" fmla="*/ 10 h 10"/>
                  <a:gd name="T6" fmla="*/ 12 w 16"/>
                  <a:gd name="T7" fmla="*/ 10 h 10"/>
                  <a:gd name="T8" fmla="*/ 6 w 16"/>
                  <a:gd name="T9" fmla="*/ 6 h 10"/>
                  <a:gd name="T10" fmla="*/ 0 w 16"/>
                  <a:gd name="T11" fmla="*/ 0 h 10"/>
                  <a:gd name="T12" fmla="*/ 2 w 16"/>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6" h="10">
                    <a:moveTo>
                      <a:pt x="2" y="0"/>
                    </a:moveTo>
                    <a:lnTo>
                      <a:pt x="10" y="4"/>
                    </a:lnTo>
                    <a:lnTo>
                      <a:pt x="16" y="10"/>
                    </a:lnTo>
                    <a:lnTo>
                      <a:pt x="12" y="10"/>
                    </a:lnTo>
                    <a:lnTo>
                      <a:pt x="6" y="6"/>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1" name="Freeform 51">
                <a:extLst>
                  <a:ext uri="{FF2B5EF4-FFF2-40B4-BE49-F238E27FC236}">
                    <a16:creationId xmlns:a16="http://schemas.microsoft.com/office/drawing/2014/main" id="{7FCF5AF5-4E69-DDC2-E634-8E61735278B0}"/>
                  </a:ext>
                </a:extLst>
              </p:cNvPr>
              <p:cNvSpPr>
                <a:spLocks/>
              </p:cNvSpPr>
              <p:nvPr/>
            </p:nvSpPr>
            <p:spPr bwMode="auto">
              <a:xfrm>
                <a:off x="6699250" y="4635024"/>
                <a:ext cx="228600" cy="61941"/>
              </a:xfrm>
              <a:custGeom>
                <a:avLst/>
                <a:gdLst>
                  <a:gd name="T0" fmla="*/ 8 w 144"/>
                  <a:gd name="T1" fmla="*/ 0 h 39"/>
                  <a:gd name="T2" fmla="*/ 25 w 144"/>
                  <a:gd name="T3" fmla="*/ 0 h 39"/>
                  <a:gd name="T4" fmla="*/ 37 w 144"/>
                  <a:gd name="T5" fmla="*/ 4 h 39"/>
                  <a:gd name="T6" fmla="*/ 43 w 144"/>
                  <a:gd name="T7" fmla="*/ 6 h 39"/>
                  <a:gd name="T8" fmla="*/ 44 w 144"/>
                  <a:gd name="T9" fmla="*/ 10 h 39"/>
                  <a:gd name="T10" fmla="*/ 71 w 144"/>
                  <a:gd name="T11" fmla="*/ 12 h 39"/>
                  <a:gd name="T12" fmla="*/ 73 w 144"/>
                  <a:gd name="T13" fmla="*/ 6 h 39"/>
                  <a:gd name="T14" fmla="*/ 100 w 144"/>
                  <a:gd name="T15" fmla="*/ 12 h 39"/>
                  <a:gd name="T16" fmla="*/ 106 w 144"/>
                  <a:gd name="T17" fmla="*/ 21 h 39"/>
                  <a:gd name="T18" fmla="*/ 125 w 144"/>
                  <a:gd name="T19" fmla="*/ 23 h 39"/>
                  <a:gd name="T20" fmla="*/ 144 w 144"/>
                  <a:gd name="T21" fmla="*/ 33 h 39"/>
                  <a:gd name="T22" fmla="*/ 127 w 144"/>
                  <a:gd name="T23" fmla="*/ 39 h 39"/>
                  <a:gd name="T24" fmla="*/ 112 w 144"/>
                  <a:gd name="T25" fmla="*/ 33 h 39"/>
                  <a:gd name="T26" fmla="*/ 100 w 144"/>
                  <a:gd name="T27" fmla="*/ 33 h 39"/>
                  <a:gd name="T28" fmla="*/ 85 w 144"/>
                  <a:gd name="T29" fmla="*/ 33 h 39"/>
                  <a:gd name="T30" fmla="*/ 71 w 144"/>
                  <a:gd name="T31" fmla="*/ 29 h 39"/>
                  <a:gd name="T32" fmla="*/ 56 w 144"/>
                  <a:gd name="T33" fmla="*/ 23 h 39"/>
                  <a:gd name="T34" fmla="*/ 44 w 144"/>
                  <a:gd name="T35" fmla="*/ 21 h 39"/>
                  <a:gd name="T36" fmla="*/ 41 w 144"/>
                  <a:gd name="T37" fmla="*/ 23 h 39"/>
                  <a:gd name="T38" fmla="*/ 16 w 144"/>
                  <a:gd name="T39" fmla="*/ 20 h 39"/>
                  <a:gd name="T40" fmla="*/ 12 w 144"/>
                  <a:gd name="T41" fmla="*/ 12 h 39"/>
                  <a:gd name="T42" fmla="*/ 0 w 144"/>
                  <a:gd name="T43" fmla="*/ 12 h 39"/>
                  <a:gd name="T44" fmla="*/ 8 w 144"/>
                  <a:gd name="T45"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39">
                    <a:moveTo>
                      <a:pt x="8" y="0"/>
                    </a:moveTo>
                    <a:lnTo>
                      <a:pt x="25" y="0"/>
                    </a:lnTo>
                    <a:lnTo>
                      <a:pt x="37" y="4"/>
                    </a:lnTo>
                    <a:lnTo>
                      <a:pt x="43" y="6"/>
                    </a:lnTo>
                    <a:lnTo>
                      <a:pt x="44" y="10"/>
                    </a:lnTo>
                    <a:lnTo>
                      <a:pt x="71" y="12"/>
                    </a:lnTo>
                    <a:lnTo>
                      <a:pt x="73" y="6"/>
                    </a:lnTo>
                    <a:lnTo>
                      <a:pt x="100" y="12"/>
                    </a:lnTo>
                    <a:lnTo>
                      <a:pt x="106" y="21"/>
                    </a:lnTo>
                    <a:lnTo>
                      <a:pt x="125" y="23"/>
                    </a:lnTo>
                    <a:lnTo>
                      <a:pt x="144" y="33"/>
                    </a:lnTo>
                    <a:lnTo>
                      <a:pt x="127" y="39"/>
                    </a:lnTo>
                    <a:lnTo>
                      <a:pt x="112" y="33"/>
                    </a:lnTo>
                    <a:lnTo>
                      <a:pt x="100" y="33"/>
                    </a:lnTo>
                    <a:lnTo>
                      <a:pt x="85" y="33"/>
                    </a:lnTo>
                    <a:lnTo>
                      <a:pt x="71" y="29"/>
                    </a:lnTo>
                    <a:lnTo>
                      <a:pt x="56" y="23"/>
                    </a:lnTo>
                    <a:lnTo>
                      <a:pt x="44" y="21"/>
                    </a:lnTo>
                    <a:lnTo>
                      <a:pt x="41" y="23"/>
                    </a:lnTo>
                    <a:lnTo>
                      <a:pt x="16" y="20"/>
                    </a:lnTo>
                    <a:lnTo>
                      <a:pt x="12" y="12"/>
                    </a:lnTo>
                    <a:lnTo>
                      <a:pt x="0" y="1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2" name="Freeform 53">
                <a:extLst>
                  <a:ext uri="{FF2B5EF4-FFF2-40B4-BE49-F238E27FC236}">
                    <a16:creationId xmlns:a16="http://schemas.microsoft.com/office/drawing/2014/main" id="{E296FF06-E554-F1C5-4AED-E4AFB13235B1}"/>
                  </a:ext>
                </a:extLst>
              </p:cNvPr>
              <p:cNvSpPr>
                <a:spLocks/>
              </p:cNvSpPr>
              <p:nvPr/>
            </p:nvSpPr>
            <p:spPr bwMode="auto">
              <a:xfrm>
                <a:off x="7332662" y="4623907"/>
                <a:ext cx="15875" cy="30177"/>
              </a:xfrm>
              <a:custGeom>
                <a:avLst/>
                <a:gdLst>
                  <a:gd name="T0" fmla="*/ 6 w 10"/>
                  <a:gd name="T1" fmla="*/ 0 h 19"/>
                  <a:gd name="T2" fmla="*/ 10 w 10"/>
                  <a:gd name="T3" fmla="*/ 4 h 19"/>
                  <a:gd name="T4" fmla="*/ 10 w 10"/>
                  <a:gd name="T5" fmla="*/ 7 h 19"/>
                  <a:gd name="T6" fmla="*/ 10 w 10"/>
                  <a:gd name="T7" fmla="*/ 9 h 19"/>
                  <a:gd name="T8" fmla="*/ 2 w 10"/>
                  <a:gd name="T9" fmla="*/ 19 h 19"/>
                  <a:gd name="T10" fmla="*/ 0 w 10"/>
                  <a:gd name="T11" fmla="*/ 9 h 19"/>
                  <a:gd name="T12" fmla="*/ 2 w 10"/>
                  <a:gd name="T13" fmla="*/ 5 h 19"/>
                  <a:gd name="T14" fmla="*/ 6 w 10"/>
                  <a:gd name="T15" fmla="*/ 0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9">
                    <a:moveTo>
                      <a:pt x="6" y="0"/>
                    </a:moveTo>
                    <a:lnTo>
                      <a:pt x="10" y="4"/>
                    </a:lnTo>
                    <a:lnTo>
                      <a:pt x="10" y="7"/>
                    </a:lnTo>
                    <a:lnTo>
                      <a:pt x="10" y="9"/>
                    </a:lnTo>
                    <a:lnTo>
                      <a:pt x="2" y="19"/>
                    </a:lnTo>
                    <a:lnTo>
                      <a:pt x="0" y="9"/>
                    </a:lnTo>
                    <a:lnTo>
                      <a:pt x="2" y="5"/>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3" name="Freeform 55">
                <a:extLst>
                  <a:ext uri="{FF2B5EF4-FFF2-40B4-BE49-F238E27FC236}">
                    <a16:creationId xmlns:a16="http://schemas.microsoft.com/office/drawing/2014/main" id="{3B2416F1-F264-CD4E-2D64-EE7DD942A6F2}"/>
                  </a:ext>
                </a:extLst>
              </p:cNvPr>
              <p:cNvSpPr>
                <a:spLocks/>
              </p:cNvSpPr>
              <p:nvPr/>
            </p:nvSpPr>
            <p:spPr bwMode="auto">
              <a:xfrm>
                <a:off x="7786687" y="4614378"/>
                <a:ext cx="31750" cy="39706"/>
              </a:xfrm>
              <a:custGeom>
                <a:avLst/>
                <a:gdLst>
                  <a:gd name="T0" fmla="*/ 2 w 20"/>
                  <a:gd name="T1" fmla="*/ 0 h 25"/>
                  <a:gd name="T2" fmla="*/ 4 w 20"/>
                  <a:gd name="T3" fmla="*/ 4 h 25"/>
                  <a:gd name="T4" fmla="*/ 6 w 20"/>
                  <a:gd name="T5" fmla="*/ 8 h 25"/>
                  <a:gd name="T6" fmla="*/ 14 w 20"/>
                  <a:gd name="T7" fmla="*/ 15 h 25"/>
                  <a:gd name="T8" fmla="*/ 20 w 20"/>
                  <a:gd name="T9" fmla="*/ 21 h 25"/>
                  <a:gd name="T10" fmla="*/ 20 w 20"/>
                  <a:gd name="T11" fmla="*/ 23 h 25"/>
                  <a:gd name="T12" fmla="*/ 16 w 20"/>
                  <a:gd name="T13" fmla="*/ 25 h 25"/>
                  <a:gd name="T14" fmla="*/ 8 w 20"/>
                  <a:gd name="T15" fmla="*/ 21 h 25"/>
                  <a:gd name="T16" fmla="*/ 2 w 20"/>
                  <a:gd name="T17" fmla="*/ 13 h 25"/>
                  <a:gd name="T18" fmla="*/ 0 w 20"/>
                  <a:gd name="T19" fmla="*/ 0 h 25"/>
                  <a:gd name="T20" fmla="*/ 2 w 20"/>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5">
                    <a:moveTo>
                      <a:pt x="2" y="0"/>
                    </a:moveTo>
                    <a:lnTo>
                      <a:pt x="4" y="4"/>
                    </a:lnTo>
                    <a:lnTo>
                      <a:pt x="6" y="8"/>
                    </a:lnTo>
                    <a:lnTo>
                      <a:pt x="14" y="15"/>
                    </a:lnTo>
                    <a:lnTo>
                      <a:pt x="20" y="21"/>
                    </a:lnTo>
                    <a:lnTo>
                      <a:pt x="20" y="23"/>
                    </a:lnTo>
                    <a:lnTo>
                      <a:pt x="16" y="25"/>
                    </a:lnTo>
                    <a:lnTo>
                      <a:pt x="8" y="21"/>
                    </a:lnTo>
                    <a:lnTo>
                      <a:pt x="2" y="13"/>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4" name="Freeform 57">
                <a:extLst>
                  <a:ext uri="{FF2B5EF4-FFF2-40B4-BE49-F238E27FC236}">
                    <a16:creationId xmlns:a16="http://schemas.microsoft.com/office/drawing/2014/main" id="{13C685A4-0528-3861-8569-736DC12FC58B}"/>
                  </a:ext>
                </a:extLst>
              </p:cNvPr>
              <p:cNvSpPr>
                <a:spLocks/>
              </p:cNvSpPr>
              <p:nvPr/>
            </p:nvSpPr>
            <p:spPr bwMode="auto">
              <a:xfrm>
                <a:off x="7650162" y="4593731"/>
                <a:ext cx="88900" cy="47647"/>
              </a:xfrm>
              <a:custGeom>
                <a:avLst/>
                <a:gdLst>
                  <a:gd name="T0" fmla="*/ 52 w 56"/>
                  <a:gd name="T1" fmla="*/ 0 h 30"/>
                  <a:gd name="T2" fmla="*/ 56 w 56"/>
                  <a:gd name="T3" fmla="*/ 1 h 30"/>
                  <a:gd name="T4" fmla="*/ 54 w 56"/>
                  <a:gd name="T5" fmla="*/ 9 h 30"/>
                  <a:gd name="T6" fmla="*/ 52 w 56"/>
                  <a:gd name="T7" fmla="*/ 19 h 30"/>
                  <a:gd name="T8" fmla="*/ 42 w 56"/>
                  <a:gd name="T9" fmla="*/ 21 h 30"/>
                  <a:gd name="T10" fmla="*/ 42 w 56"/>
                  <a:gd name="T11" fmla="*/ 24 h 30"/>
                  <a:gd name="T12" fmla="*/ 33 w 56"/>
                  <a:gd name="T13" fmla="*/ 26 h 30"/>
                  <a:gd name="T14" fmla="*/ 25 w 56"/>
                  <a:gd name="T15" fmla="*/ 30 h 30"/>
                  <a:gd name="T16" fmla="*/ 19 w 56"/>
                  <a:gd name="T17" fmla="*/ 30 h 30"/>
                  <a:gd name="T18" fmla="*/ 8 w 56"/>
                  <a:gd name="T19" fmla="*/ 26 h 30"/>
                  <a:gd name="T20" fmla="*/ 0 w 56"/>
                  <a:gd name="T21" fmla="*/ 23 h 30"/>
                  <a:gd name="T22" fmla="*/ 2 w 56"/>
                  <a:gd name="T23" fmla="*/ 19 h 30"/>
                  <a:gd name="T24" fmla="*/ 13 w 56"/>
                  <a:gd name="T25" fmla="*/ 21 h 30"/>
                  <a:gd name="T26" fmla="*/ 21 w 56"/>
                  <a:gd name="T27" fmla="*/ 19 h 30"/>
                  <a:gd name="T28" fmla="*/ 23 w 56"/>
                  <a:gd name="T29" fmla="*/ 11 h 30"/>
                  <a:gd name="T30" fmla="*/ 23 w 56"/>
                  <a:gd name="T31" fmla="*/ 11 h 30"/>
                  <a:gd name="T32" fmla="*/ 25 w 56"/>
                  <a:gd name="T33" fmla="*/ 21 h 30"/>
                  <a:gd name="T34" fmla="*/ 35 w 56"/>
                  <a:gd name="T35" fmla="*/ 19 h 30"/>
                  <a:gd name="T36" fmla="*/ 38 w 56"/>
                  <a:gd name="T37" fmla="*/ 13 h 30"/>
                  <a:gd name="T38" fmla="*/ 46 w 56"/>
                  <a:gd name="T39" fmla="*/ 7 h 30"/>
                  <a:gd name="T40" fmla="*/ 44 w 56"/>
                  <a:gd name="T41" fmla="*/ 0 h 30"/>
                  <a:gd name="T42" fmla="*/ 52 w 56"/>
                  <a:gd name="T4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30">
                    <a:moveTo>
                      <a:pt x="52" y="0"/>
                    </a:moveTo>
                    <a:lnTo>
                      <a:pt x="56" y="1"/>
                    </a:lnTo>
                    <a:lnTo>
                      <a:pt x="54" y="9"/>
                    </a:lnTo>
                    <a:lnTo>
                      <a:pt x="52" y="19"/>
                    </a:lnTo>
                    <a:lnTo>
                      <a:pt x="42" y="21"/>
                    </a:lnTo>
                    <a:lnTo>
                      <a:pt x="42" y="24"/>
                    </a:lnTo>
                    <a:lnTo>
                      <a:pt x="33" y="26"/>
                    </a:lnTo>
                    <a:lnTo>
                      <a:pt x="25" y="30"/>
                    </a:lnTo>
                    <a:lnTo>
                      <a:pt x="19" y="30"/>
                    </a:lnTo>
                    <a:lnTo>
                      <a:pt x="8" y="26"/>
                    </a:lnTo>
                    <a:lnTo>
                      <a:pt x="0" y="23"/>
                    </a:lnTo>
                    <a:lnTo>
                      <a:pt x="2" y="19"/>
                    </a:lnTo>
                    <a:lnTo>
                      <a:pt x="13" y="21"/>
                    </a:lnTo>
                    <a:lnTo>
                      <a:pt x="21" y="19"/>
                    </a:lnTo>
                    <a:lnTo>
                      <a:pt x="23" y="11"/>
                    </a:lnTo>
                    <a:lnTo>
                      <a:pt x="23" y="11"/>
                    </a:lnTo>
                    <a:lnTo>
                      <a:pt x="25" y="21"/>
                    </a:lnTo>
                    <a:lnTo>
                      <a:pt x="35" y="19"/>
                    </a:lnTo>
                    <a:lnTo>
                      <a:pt x="38" y="13"/>
                    </a:lnTo>
                    <a:lnTo>
                      <a:pt x="46" y="7"/>
                    </a:lnTo>
                    <a:lnTo>
                      <a:pt x="44" y="0"/>
                    </a:lnTo>
                    <a:lnTo>
                      <a:pt x="5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5" name="Freeform 59">
                <a:extLst>
                  <a:ext uri="{FF2B5EF4-FFF2-40B4-BE49-F238E27FC236}">
                    <a16:creationId xmlns:a16="http://schemas.microsoft.com/office/drawing/2014/main" id="{D2AF6E80-C197-8A80-44C2-888D52F79085}"/>
                  </a:ext>
                </a:extLst>
              </p:cNvPr>
              <p:cNvSpPr>
                <a:spLocks/>
              </p:cNvSpPr>
              <p:nvPr/>
            </p:nvSpPr>
            <p:spPr bwMode="auto">
              <a:xfrm>
                <a:off x="7153275" y="4571495"/>
                <a:ext cx="30163" cy="15882"/>
              </a:xfrm>
              <a:custGeom>
                <a:avLst/>
                <a:gdLst>
                  <a:gd name="T0" fmla="*/ 16 w 19"/>
                  <a:gd name="T1" fmla="*/ 0 h 10"/>
                  <a:gd name="T2" fmla="*/ 19 w 19"/>
                  <a:gd name="T3" fmla="*/ 4 h 10"/>
                  <a:gd name="T4" fmla="*/ 14 w 19"/>
                  <a:gd name="T5" fmla="*/ 10 h 10"/>
                  <a:gd name="T6" fmla="*/ 4 w 19"/>
                  <a:gd name="T7" fmla="*/ 8 h 10"/>
                  <a:gd name="T8" fmla="*/ 0 w 19"/>
                  <a:gd name="T9" fmla="*/ 0 h 10"/>
                  <a:gd name="T10" fmla="*/ 16 w 19"/>
                  <a:gd name="T11" fmla="*/ 0 h 10"/>
                </a:gdLst>
                <a:ahLst/>
                <a:cxnLst>
                  <a:cxn ang="0">
                    <a:pos x="T0" y="T1"/>
                  </a:cxn>
                  <a:cxn ang="0">
                    <a:pos x="T2" y="T3"/>
                  </a:cxn>
                  <a:cxn ang="0">
                    <a:pos x="T4" y="T5"/>
                  </a:cxn>
                  <a:cxn ang="0">
                    <a:pos x="T6" y="T7"/>
                  </a:cxn>
                  <a:cxn ang="0">
                    <a:pos x="T8" y="T9"/>
                  </a:cxn>
                  <a:cxn ang="0">
                    <a:pos x="T10" y="T11"/>
                  </a:cxn>
                </a:cxnLst>
                <a:rect l="0" t="0" r="r" b="b"/>
                <a:pathLst>
                  <a:path w="19" h="10">
                    <a:moveTo>
                      <a:pt x="16" y="0"/>
                    </a:moveTo>
                    <a:lnTo>
                      <a:pt x="19" y="4"/>
                    </a:lnTo>
                    <a:lnTo>
                      <a:pt x="14" y="10"/>
                    </a:lnTo>
                    <a:lnTo>
                      <a:pt x="4" y="8"/>
                    </a:lnTo>
                    <a:lnTo>
                      <a:pt x="0" y="0"/>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6" name="Freeform 61">
                <a:extLst>
                  <a:ext uri="{FF2B5EF4-FFF2-40B4-BE49-F238E27FC236}">
                    <a16:creationId xmlns:a16="http://schemas.microsoft.com/office/drawing/2014/main" id="{E48A0BBD-A91D-83BD-4257-C36D447B31DC}"/>
                  </a:ext>
                </a:extLst>
              </p:cNvPr>
              <p:cNvSpPr>
                <a:spLocks/>
              </p:cNvSpPr>
              <p:nvPr/>
            </p:nvSpPr>
            <p:spPr bwMode="auto">
              <a:xfrm>
                <a:off x="7196137" y="4565143"/>
                <a:ext cx="66675" cy="25411"/>
              </a:xfrm>
              <a:custGeom>
                <a:avLst/>
                <a:gdLst>
                  <a:gd name="T0" fmla="*/ 19 w 42"/>
                  <a:gd name="T1" fmla="*/ 0 h 16"/>
                  <a:gd name="T2" fmla="*/ 37 w 42"/>
                  <a:gd name="T3" fmla="*/ 2 h 16"/>
                  <a:gd name="T4" fmla="*/ 42 w 42"/>
                  <a:gd name="T5" fmla="*/ 16 h 16"/>
                  <a:gd name="T6" fmla="*/ 31 w 42"/>
                  <a:gd name="T7" fmla="*/ 8 h 16"/>
                  <a:gd name="T8" fmla="*/ 17 w 42"/>
                  <a:gd name="T9" fmla="*/ 8 h 16"/>
                  <a:gd name="T10" fmla="*/ 10 w 42"/>
                  <a:gd name="T11" fmla="*/ 8 h 16"/>
                  <a:gd name="T12" fmla="*/ 0 w 42"/>
                  <a:gd name="T13" fmla="*/ 8 h 16"/>
                  <a:gd name="T14" fmla="*/ 4 w 42"/>
                  <a:gd name="T15" fmla="*/ 0 h 16"/>
                  <a:gd name="T16" fmla="*/ 19 w 42"/>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6">
                    <a:moveTo>
                      <a:pt x="19" y="0"/>
                    </a:moveTo>
                    <a:lnTo>
                      <a:pt x="37" y="2"/>
                    </a:lnTo>
                    <a:lnTo>
                      <a:pt x="42" y="16"/>
                    </a:lnTo>
                    <a:lnTo>
                      <a:pt x="31" y="8"/>
                    </a:lnTo>
                    <a:lnTo>
                      <a:pt x="17" y="8"/>
                    </a:lnTo>
                    <a:lnTo>
                      <a:pt x="10" y="8"/>
                    </a:lnTo>
                    <a:lnTo>
                      <a:pt x="0" y="8"/>
                    </a:lnTo>
                    <a:lnTo>
                      <a:pt x="4" y="0"/>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7" name="Freeform 63">
                <a:extLst>
                  <a:ext uri="{FF2B5EF4-FFF2-40B4-BE49-F238E27FC236}">
                    <a16:creationId xmlns:a16="http://schemas.microsoft.com/office/drawing/2014/main" id="{8B305660-39E4-DFEA-2808-68A8A94E91A8}"/>
                  </a:ext>
                </a:extLst>
              </p:cNvPr>
              <p:cNvSpPr>
                <a:spLocks/>
              </p:cNvSpPr>
              <p:nvPr/>
            </p:nvSpPr>
            <p:spPr bwMode="auto">
              <a:xfrm>
                <a:off x="7702550" y="4555613"/>
                <a:ext cx="50800" cy="49235"/>
              </a:xfrm>
              <a:custGeom>
                <a:avLst/>
                <a:gdLst>
                  <a:gd name="T0" fmla="*/ 3 w 32"/>
                  <a:gd name="T1" fmla="*/ 0 h 31"/>
                  <a:gd name="T2" fmla="*/ 9 w 32"/>
                  <a:gd name="T3" fmla="*/ 6 h 31"/>
                  <a:gd name="T4" fmla="*/ 15 w 32"/>
                  <a:gd name="T5" fmla="*/ 8 h 31"/>
                  <a:gd name="T6" fmla="*/ 21 w 32"/>
                  <a:gd name="T7" fmla="*/ 12 h 31"/>
                  <a:gd name="T8" fmla="*/ 26 w 32"/>
                  <a:gd name="T9" fmla="*/ 18 h 31"/>
                  <a:gd name="T10" fmla="*/ 30 w 32"/>
                  <a:gd name="T11" fmla="*/ 22 h 31"/>
                  <a:gd name="T12" fmla="*/ 32 w 32"/>
                  <a:gd name="T13" fmla="*/ 29 h 31"/>
                  <a:gd name="T14" fmla="*/ 30 w 32"/>
                  <a:gd name="T15" fmla="*/ 31 h 31"/>
                  <a:gd name="T16" fmla="*/ 26 w 32"/>
                  <a:gd name="T17" fmla="*/ 24 h 31"/>
                  <a:gd name="T18" fmla="*/ 23 w 32"/>
                  <a:gd name="T19" fmla="*/ 20 h 31"/>
                  <a:gd name="T20" fmla="*/ 17 w 32"/>
                  <a:gd name="T21" fmla="*/ 14 h 31"/>
                  <a:gd name="T22" fmla="*/ 9 w 32"/>
                  <a:gd name="T23" fmla="*/ 8 h 31"/>
                  <a:gd name="T24" fmla="*/ 0 w 32"/>
                  <a:gd name="T25" fmla="*/ 4 h 31"/>
                  <a:gd name="T26" fmla="*/ 3 w 32"/>
                  <a:gd name="T2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31">
                    <a:moveTo>
                      <a:pt x="3" y="0"/>
                    </a:moveTo>
                    <a:lnTo>
                      <a:pt x="9" y="6"/>
                    </a:lnTo>
                    <a:lnTo>
                      <a:pt x="15" y="8"/>
                    </a:lnTo>
                    <a:lnTo>
                      <a:pt x="21" y="12"/>
                    </a:lnTo>
                    <a:lnTo>
                      <a:pt x="26" y="18"/>
                    </a:lnTo>
                    <a:lnTo>
                      <a:pt x="30" y="22"/>
                    </a:lnTo>
                    <a:lnTo>
                      <a:pt x="32" y="29"/>
                    </a:lnTo>
                    <a:lnTo>
                      <a:pt x="30" y="31"/>
                    </a:lnTo>
                    <a:lnTo>
                      <a:pt x="26" y="24"/>
                    </a:lnTo>
                    <a:lnTo>
                      <a:pt x="23" y="20"/>
                    </a:lnTo>
                    <a:lnTo>
                      <a:pt x="17" y="14"/>
                    </a:lnTo>
                    <a:lnTo>
                      <a:pt x="9" y="8"/>
                    </a:lnTo>
                    <a:lnTo>
                      <a:pt x="0" y="4"/>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8" name="Freeform 65">
                <a:extLst>
                  <a:ext uri="{FF2B5EF4-FFF2-40B4-BE49-F238E27FC236}">
                    <a16:creationId xmlns:a16="http://schemas.microsoft.com/office/drawing/2014/main" id="{691C79E1-31FB-C667-3B2A-FCA2CA3EA92F}"/>
                  </a:ext>
                </a:extLst>
              </p:cNvPr>
              <p:cNvSpPr>
                <a:spLocks/>
              </p:cNvSpPr>
              <p:nvPr/>
            </p:nvSpPr>
            <p:spPr bwMode="auto">
              <a:xfrm>
                <a:off x="7254875" y="4511143"/>
                <a:ext cx="450850" cy="228703"/>
              </a:xfrm>
              <a:custGeom>
                <a:avLst/>
                <a:gdLst>
                  <a:gd name="T0" fmla="*/ 48 w 284"/>
                  <a:gd name="T1" fmla="*/ 5 h 144"/>
                  <a:gd name="T2" fmla="*/ 53 w 284"/>
                  <a:gd name="T3" fmla="*/ 34 h 144"/>
                  <a:gd name="T4" fmla="*/ 80 w 284"/>
                  <a:gd name="T5" fmla="*/ 27 h 144"/>
                  <a:gd name="T6" fmla="*/ 109 w 284"/>
                  <a:gd name="T7" fmla="*/ 19 h 144"/>
                  <a:gd name="T8" fmla="*/ 130 w 284"/>
                  <a:gd name="T9" fmla="*/ 28 h 144"/>
                  <a:gd name="T10" fmla="*/ 170 w 284"/>
                  <a:gd name="T11" fmla="*/ 40 h 144"/>
                  <a:gd name="T12" fmla="*/ 205 w 284"/>
                  <a:gd name="T13" fmla="*/ 55 h 144"/>
                  <a:gd name="T14" fmla="*/ 214 w 284"/>
                  <a:gd name="T15" fmla="*/ 71 h 144"/>
                  <a:gd name="T16" fmla="*/ 243 w 284"/>
                  <a:gd name="T17" fmla="*/ 88 h 144"/>
                  <a:gd name="T18" fmla="*/ 234 w 284"/>
                  <a:gd name="T19" fmla="*/ 98 h 144"/>
                  <a:gd name="T20" fmla="*/ 255 w 284"/>
                  <a:gd name="T21" fmla="*/ 123 h 144"/>
                  <a:gd name="T22" fmla="*/ 262 w 284"/>
                  <a:gd name="T23" fmla="*/ 126 h 144"/>
                  <a:gd name="T24" fmla="*/ 268 w 284"/>
                  <a:gd name="T25" fmla="*/ 132 h 144"/>
                  <a:gd name="T26" fmla="*/ 282 w 284"/>
                  <a:gd name="T27" fmla="*/ 142 h 144"/>
                  <a:gd name="T28" fmla="*/ 268 w 284"/>
                  <a:gd name="T29" fmla="*/ 140 h 144"/>
                  <a:gd name="T30" fmla="*/ 243 w 284"/>
                  <a:gd name="T31" fmla="*/ 136 h 144"/>
                  <a:gd name="T32" fmla="*/ 224 w 284"/>
                  <a:gd name="T33" fmla="*/ 119 h 144"/>
                  <a:gd name="T34" fmla="*/ 197 w 284"/>
                  <a:gd name="T35" fmla="*/ 99 h 144"/>
                  <a:gd name="T36" fmla="*/ 176 w 284"/>
                  <a:gd name="T37" fmla="*/ 109 h 144"/>
                  <a:gd name="T38" fmla="*/ 168 w 284"/>
                  <a:gd name="T39" fmla="*/ 124 h 144"/>
                  <a:gd name="T40" fmla="*/ 145 w 284"/>
                  <a:gd name="T41" fmla="*/ 123 h 144"/>
                  <a:gd name="T42" fmla="*/ 120 w 284"/>
                  <a:gd name="T43" fmla="*/ 107 h 144"/>
                  <a:gd name="T44" fmla="*/ 99 w 284"/>
                  <a:gd name="T45" fmla="*/ 113 h 144"/>
                  <a:gd name="T46" fmla="*/ 113 w 284"/>
                  <a:gd name="T47" fmla="*/ 98 h 144"/>
                  <a:gd name="T48" fmla="*/ 103 w 284"/>
                  <a:gd name="T49" fmla="*/ 69 h 144"/>
                  <a:gd name="T50" fmla="*/ 65 w 284"/>
                  <a:gd name="T51" fmla="*/ 57 h 144"/>
                  <a:gd name="T52" fmla="*/ 40 w 284"/>
                  <a:gd name="T53" fmla="*/ 50 h 144"/>
                  <a:gd name="T54" fmla="*/ 32 w 284"/>
                  <a:gd name="T55" fmla="*/ 48 h 144"/>
                  <a:gd name="T56" fmla="*/ 32 w 284"/>
                  <a:gd name="T57" fmla="*/ 40 h 144"/>
                  <a:gd name="T58" fmla="*/ 34 w 284"/>
                  <a:gd name="T59" fmla="*/ 28 h 144"/>
                  <a:gd name="T60" fmla="*/ 44 w 284"/>
                  <a:gd name="T61" fmla="*/ 25 h 144"/>
                  <a:gd name="T62" fmla="*/ 19 w 284"/>
                  <a:gd name="T63" fmla="*/ 17 h 144"/>
                  <a:gd name="T64" fmla="*/ 0 w 284"/>
                  <a:gd name="T65" fmla="*/ 7 h 144"/>
                  <a:gd name="T66" fmla="*/ 24 w 284"/>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4" h="144">
                    <a:moveTo>
                      <a:pt x="24" y="0"/>
                    </a:moveTo>
                    <a:lnTo>
                      <a:pt x="48" y="5"/>
                    </a:lnTo>
                    <a:lnTo>
                      <a:pt x="49" y="11"/>
                    </a:lnTo>
                    <a:lnTo>
                      <a:pt x="53" y="34"/>
                    </a:lnTo>
                    <a:lnTo>
                      <a:pt x="69" y="42"/>
                    </a:lnTo>
                    <a:lnTo>
                      <a:pt x="80" y="27"/>
                    </a:lnTo>
                    <a:lnTo>
                      <a:pt x="97" y="19"/>
                    </a:lnTo>
                    <a:lnTo>
                      <a:pt x="109" y="19"/>
                    </a:lnTo>
                    <a:lnTo>
                      <a:pt x="120" y="23"/>
                    </a:lnTo>
                    <a:lnTo>
                      <a:pt x="130" y="28"/>
                    </a:lnTo>
                    <a:lnTo>
                      <a:pt x="145" y="30"/>
                    </a:lnTo>
                    <a:lnTo>
                      <a:pt x="170" y="40"/>
                    </a:lnTo>
                    <a:lnTo>
                      <a:pt x="195" y="50"/>
                    </a:lnTo>
                    <a:lnTo>
                      <a:pt x="205" y="55"/>
                    </a:lnTo>
                    <a:lnTo>
                      <a:pt x="213" y="61"/>
                    </a:lnTo>
                    <a:lnTo>
                      <a:pt x="214" y="71"/>
                    </a:lnTo>
                    <a:lnTo>
                      <a:pt x="239" y="78"/>
                    </a:lnTo>
                    <a:lnTo>
                      <a:pt x="243" y="88"/>
                    </a:lnTo>
                    <a:lnTo>
                      <a:pt x="230" y="88"/>
                    </a:lnTo>
                    <a:lnTo>
                      <a:pt x="234" y="98"/>
                    </a:lnTo>
                    <a:lnTo>
                      <a:pt x="245" y="107"/>
                    </a:lnTo>
                    <a:lnTo>
                      <a:pt x="255" y="123"/>
                    </a:lnTo>
                    <a:lnTo>
                      <a:pt x="262" y="121"/>
                    </a:lnTo>
                    <a:lnTo>
                      <a:pt x="262" y="126"/>
                    </a:lnTo>
                    <a:lnTo>
                      <a:pt x="272" y="128"/>
                    </a:lnTo>
                    <a:lnTo>
                      <a:pt x="268" y="132"/>
                    </a:lnTo>
                    <a:lnTo>
                      <a:pt x="284" y="140"/>
                    </a:lnTo>
                    <a:lnTo>
                      <a:pt x="282" y="142"/>
                    </a:lnTo>
                    <a:lnTo>
                      <a:pt x="272" y="144"/>
                    </a:lnTo>
                    <a:lnTo>
                      <a:pt x="268" y="140"/>
                    </a:lnTo>
                    <a:lnTo>
                      <a:pt x="257" y="138"/>
                    </a:lnTo>
                    <a:lnTo>
                      <a:pt x="243" y="136"/>
                    </a:lnTo>
                    <a:lnTo>
                      <a:pt x="230" y="126"/>
                    </a:lnTo>
                    <a:lnTo>
                      <a:pt x="224" y="119"/>
                    </a:lnTo>
                    <a:lnTo>
                      <a:pt x="214" y="107"/>
                    </a:lnTo>
                    <a:lnTo>
                      <a:pt x="197" y="99"/>
                    </a:lnTo>
                    <a:lnTo>
                      <a:pt x="186" y="105"/>
                    </a:lnTo>
                    <a:lnTo>
                      <a:pt x="176" y="109"/>
                    </a:lnTo>
                    <a:lnTo>
                      <a:pt x="178" y="121"/>
                    </a:lnTo>
                    <a:lnTo>
                      <a:pt x="168" y="124"/>
                    </a:lnTo>
                    <a:lnTo>
                      <a:pt x="161" y="123"/>
                    </a:lnTo>
                    <a:lnTo>
                      <a:pt x="145" y="123"/>
                    </a:lnTo>
                    <a:lnTo>
                      <a:pt x="134" y="111"/>
                    </a:lnTo>
                    <a:lnTo>
                      <a:pt x="120" y="107"/>
                    </a:lnTo>
                    <a:lnTo>
                      <a:pt x="117" y="111"/>
                    </a:lnTo>
                    <a:lnTo>
                      <a:pt x="99" y="113"/>
                    </a:lnTo>
                    <a:lnTo>
                      <a:pt x="105" y="99"/>
                    </a:lnTo>
                    <a:lnTo>
                      <a:pt x="113" y="98"/>
                    </a:lnTo>
                    <a:lnTo>
                      <a:pt x="111" y="80"/>
                    </a:lnTo>
                    <a:lnTo>
                      <a:pt x="103" y="69"/>
                    </a:lnTo>
                    <a:lnTo>
                      <a:pt x="74" y="57"/>
                    </a:lnTo>
                    <a:lnTo>
                      <a:pt x="65" y="57"/>
                    </a:lnTo>
                    <a:lnTo>
                      <a:pt x="44" y="44"/>
                    </a:lnTo>
                    <a:lnTo>
                      <a:pt x="40" y="50"/>
                    </a:lnTo>
                    <a:lnTo>
                      <a:pt x="34" y="52"/>
                    </a:lnTo>
                    <a:lnTo>
                      <a:pt x="32" y="48"/>
                    </a:lnTo>
                    <a:lnTo>
                      <a:pt x="32" y="44"/>
                    </a:lnTo>
                    <a:lnTo>
                      <a:pt x="32" y="40"/>
                    </a:lnTo>
                    <a:lnTo>
                      <a:pt x="21" y="34"/>
                    </a:lnTo>
                    <a:lnTo>
                      <a:pt x="34" y="28"/>
                    </a:lnTo>
                    <a:lnTo>
                      <a:pt x="44" y="28"/>
                    </a:lnTo>
                    <a:lnTo>
                      <a:pt x="44" y="25"/>
                    </a:lnTo>
                    <a:lnTo>
                      <a:pt x="23" y="25"/>
                    </a:lnTo>
                    <a:lnTo>
                      <a:pt x="19" y="17"/>
                    </a:lnTo>
                    <a:lnTo>
                      <a:pt x="5" y="13"/>
                    </a:lnTo>
                    <a:lnTo>
                      <a:pt x="0" y="7"/>
                    </a:lnTo>
                    <a:lnTo>
                      <a:pt x="19" y="4"/>
                    </a:lnTo>
                    <a:lnTo>
                      <a:pt x="2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59" name="Freeform 67">
                <a:extLst>
                  <a:ext uri="{FF2B5EF4-FFF2-40B4-BE49-F238E27FC236}">
                    <a16:creationId xmlns:a16="http://schemas.microsoft.com/office/drawing/2014/main" id="{6274FC87-5605-4572-C32B-685D6DAED45A}"/>
                  </a:ext>
                </a:extLst>
              </p:cNvPr>
              <p:cNvSpPr>
                <a:spLocks/>
              </p:cNvSpPr>
              <p:nvPr/>
            </p:nvSpPr>
            <p:spPr bwMode="auto">
              <a:xfrm>
                <a:off x="6994525" y="4468262"/>
                <a:ext cx="144463" cy="161998"/>
              </a:xfrm>
              <a:custGeom>
                <a:avLst/>
                <a:gdLst>
                  <a:gd name="T0" fmla="*/ 89 w 91"/>
                  <a:gd name="T1" fmla="*/ 0 h 102"/>
                  <a:gd name="T2" fmla="*/ 91 w 91"/>
                  <a:gd name="T3" fmla="*/ 2 h 102"/>
                  <a:gd name="T4" fmla="*/ 79 w 91"/>
                  <a:gd name="T5" fmla="*/ 15 h 102"/>
                  <a:gd name="T6" fmla="*/ 68 w 91"/>
                  <a:gd name="T7" fmla="*/ 19 h 102"/>
                  <a:gd name="T8" fmla="*/ 56 w 91"/>
                  <a:gd name="T9" fmla="*/ 15 h 102"/>
                  <a:gd name="T10" fmla="*/ 31 w 91"/>
                  <a:gd name="T11" fmla="*/ 15 h 102"/>
                  <a:gd name="T12" fmla="*/ 20 w 91"/>
                  <a:gd name="T13" fmla="*/ 19 h 102"/>
                  <a:gd name="T14" fmla="*/ 18 w 91"/>
                  <a:gd name="T15" fmla="*/ 29 h 102"/>
                  <a:gd name="T16" fmla="*/ 29 w 91"/>
                  <a:gd name="T17" fmla="*/ 40 h 102"/>
                  <a:gd name="T18" fmla="*/ 39 w 91"/>
                  <a:gd name="T19" fmla="*/ 36 h 102"/>
                  <a:gd name="T20" fmla="*/ 64 w 91"/>
                  <a:gd name="T21" fmla="*/ 31 h 102"/>
                  <a:gd name="T22" fmla="*/ 62 w 91"/>
                  <a:gd name="T23" fmla="*/ 38 h 102"/>
                  <a:gd name="T24" fmla="*/ 56 w 91"/>
                  <a:gd name="T25" fmla="*/ 34 h 102"/>
                  <a:gd name="T26" fmla="*/ 50 w 91"/>
                  <a:gd name="T27" fmla="*/ 42 h 102"/>
                  <a:gd name="T28" fmla="*/ 39 w 91"/>
                  <a:gd name="T29" fmla="*/ 48 h 102"/>
                  <a:gd name="T30" fmla="*/ 52 w 91"/>
                  <a:gd name="T31" fmla="*/ 65 h 102"/>
                  <a:gd name="T32" fmla="*/ 48 w 91"/>
                  <a:gd name="T33" fmla="*/ 71 h 102"/>
                  <a:gd name="T34" fmla="*/ 62 w 91"/>
                  <a:gd name="T35" fmla="*/ 86 h 102"/>
                  <a:gd name="T36" fmla="*/ 62 w 91"/>
                  <a:gd name="T37" fmla="*/ 90 h 102"/>
                  <a:gd name="T38" fmla="*/ 62 w 91"/>
                  <a:gd name="T39" fmla="*/ 96 h 102"/>
                  <a:gd name="T40" fmla="*/ 54 w 91"/>
                  <a:gd name="T41" fmla="*/ 100 h 102"/>
                  <a:gd name="T42" fmla="*/ 48 w 91"/>
                  <a:gd name="T43" fmla="*/ 96 h 102"/>
                  <a:gd name="T44" fmla="*/ 56 w 91"/>
                  <a:gd name="T45" fmla="*/ 84 h 102"/>
                  <a:gd name="T46" fmla="*/ 43 w 91"/>
                  <a:gd name="T47" fmla="*/ 88 h 102"/>
                  <a:gd name="T48" fmla="*/ 39 w 91"/>
                  <a:gd name="T49" fmla="*/ 86 h 102"/>
                  <a:gd name="T50" fmla="*/ 41 w 91"/>
                  <a:gd name="T51" fmla="*/ 79 h 102"/>
                  <a:gd name="T52" fmla="*/ 29 w 91"/>
                  <a:gd name="T53" fmla="*/ 73 h 102"/>
                  <a:gd name="T54" fmla="*/ 29 w 91"/>
                  <a:gd name="T55" fmla="*/ 57 h 102"/>
                  <a:gd name="T56" fmla="*/ 22 w 91"/>
                  <a:gd name="T57" fmla="*/ 63 h 102"/>
                  <a:gd name="T58" fmla="*/ 23 w 91"/>
                  <a:gd name="T59" fmla="*/ 79 h 102"/>
                  <a:gd name="T60" fmla="*/ 23 w 91"/>
                  <a:gd name="T61" fmla="*/ 100 h 102"/>
                  <a:gd name="T62" fmla="*/ 16 w 91"/>
                  <a:gd name="T63" fmla="*/ 102 h 102"/>
                  <a:gd name="T64" fmla="*/ 8 w 91"/>
                  <a:gd name="T65" fmla="*/ 96 h 102"/>
                  <a:gd name="T66" fmla="*/ 12 w 91"/>
                  <a:gd name="T67" fmla="*/ 84 h 102"/>
                  <a:gd name="T68" fmla="*/ 10 w 91"/>
                  <a:gd name="T69" fmla="*/ 71 h 102"/>
                  <a:gd name="T70" fmla="*/ 4 w 91"/>
                  <a:gd name="T71" fmla="*/ 71 h 102"/>
                  <a:gd name="T72" fmla="*/ 0 w 91"/>
                  <a:gd name="T73" fmla="*/ 61 h 102"/>
                  <a:gd name="T74" fmla="*/ 6 w 91"/>
                  <a:gd name="T75" fmla="*/ 50 h 102"/>
                  <a:gd name="T76" fmla="*/ 8 w 91"/>
                  <a:gd name="T77" fmla="*/ 40 h 102"/>
                  <a:gd name="T78" fmla="*/ 16 w 91"/>
                  <a:gd name="T79" fmla="*/ 19 h 102"/>
                  <a:gd name="T80" fmla="*/ 18 w 91"/>
                  <a:gd name="T81" fmla="*/ 13 h 102"/>
                  <a:gd name="T82" fmla="*/ 29 w 91"/>
                  <a:gd name="T83" fmla="*/ 4 h 102"/>
                  <a:gd name="T84" fmla="*/ 41 w 91"/>
                  <a:gd name="T85" fmla="*/ 7 h 102"/>
                  <a:gd name="T86" fmla="*/ 58 w 91"/>
                  <a:gd name="T87" fmla="*/ 9 h 102"/>
                  <a:gd name="T88" fmla="*/ 73 w 91"/>
                  <a:gd name="T89" fmla="*/ 9 h 102"/>
                  <a:gd name="T90" fmla="*/ 89 w 91"/>
                  <a:gd name="T91"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1" h="102">
                    <a:moveTo>
                      <a:pt x="89" y="0"/>
                    </a:moveTo>
                    <a:lnTo>
                      <a:pt x="91" y="2"/>
                    </a:lnTo>
                    <a:lnTo>
                      <a:pt x="79" y="15"/>
                    </a:lnTo>
                    <a:lnTo>
                      <a:pt x="68" y="19"/>
                    </a:lnTo>
                    <a:lnTo>
                      <a:pt x="56" y="15"/>
                    </a:lnTo>
                    <a:lnTo>
                      <a:pt x="31" y="15"/>
                    </a:lnTo>
                    <a:lnTo>
                      <a:pt x="20" y="19"/>
                    </a:lnTo>
                    <a:lnTo>
                      <a:pt x="18" y="29"/>
                    </a:lnTo>
                    <a:lnTo>
                      <a:pt x="29" y="40"/>
                    </a:lnTo>
                    <a:lnTo>
                      <a:pt x="39" y="36"/>
                    </a:lnTo>
                    <a:lnTo>
                      <a:pt x="64" y="31"/>
                    </a:lnTo>
                    <a:lnTo>
                      <a:pt x="62" y="38"/>
                    </a:lnTo>
                    <a:lnTo>
                      <a:pt x="56" y="34"/>
                    </a:lnTo>
                    <a:lnTo>
                      <a:pt x="50" y="42"/>
                    </a:lnTo>
                    <a:lnTo>
                      <a:pt x="39" y="48"/>
                    </a:lnTo>
                    <a:lnTo>
                      <a:pt x="52" y="65"/>
                    </a:lnTo>
                    <a:lnTo>
                      <a:pt x="48" y="71"/>
                    </a:lnTo>
                    <a:lnTo>
                      <a:pt x="62" y="86"/>
                    </a:lnTo>
                    <a:lnTo>
                      <a:pt x="62" y="90"/>
                    </a:lnTo>
                    <a:lnTo>
                      <a:pt x="62" y="96"/>
                    </a:lnTo>
                    <a:lnTo>
                      <a:pt x="54" y="100"/>
                    </a:lnTo>
                    <a:lnTo>
                      <a:pt x="48" y="96"/>
                    </a:lnTo>
                    <a:lnTo>
                      <a:pt x="56" y="84"/>
                    </a:lnTo>
                    <a:lnTo>
                      <a:pt x="43" y="88"/>
                    </a:lnTo>
                    <a:lnTo>
                      <a:pt x="39" y="86"/>
                    </a:lnTo>
                    <a:lnTo>
                      <a:pt x="41" y="79"/>
                    </a:lnTo>
                    <a:lnTo>
                      <a:pt x="29" y="73"/>
                    </a:lnTo>
                    <a:lnTo>
                      <a:pt x="29" y="57"/>
                    </a:lnTo>
                    <a:lnTo>
                      <a:pt x="22" y="63"/>
                    </a:lnTo>
                    <a:lnTo>
                      <a:pt x="23" y="79"/>
                    </a:lnTo>
                    <a:lnTo>
                      <a:pt x="23" y="100"/>
                    </a:lnTo>
                    <a:lnTo>
                      <a:pt x="16" y="102"/>
                    </a:lnTo>
                    <a:lnTo>
                      <a:pt x="8" y="96"/>
                    </a:lnTo>
                    <a:lnTo>
                      <a:pt x="12" y="84"/>
                    </a:lnTo>
                    <a:lnTo>
                      <a:pt x="10" y="71"/>
                    </a:lnTo>
                    <a:lnTo>
                      <a:pt x="4" y="71"/>
                    </a:lnTo>
                    <a:lnTo>
                      <a:pt x="0" y="61"/>
                    </a:lnTo>
                    <a:lnTo>
                      <a:pt x="6" y="50"/>
                    </a:lnTo>
                    <a:lnTo>
                      <a:pt x="8" y="40"/>
                    </a:lnTo>
                    <a:lnTo>
                      <a:pt x="16" y="19"/>
                    </a:lnTo>
                    <a:lnTo>
                      <a:pt x="18" y="13"/>
                    </a:lnTo>
                    <a:lnTo>
                      <a:pt x="29" y="4"/>
                    </a:lnTo>
                    <a:lnTo>
                      <a:pt x="41" y="7"/>
                    </a:lnTo>
                    <a:lnTo>
                      <a:pt x="58" y="9"/>
                    </a:lnTo>
                    <a:lnTo>
                      <a:pt x="73" y="9"/>
                    </a:lnTo>
                    <a:lnTo>
                      <a:pt x="8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0" name="Freeform 69">
                <a:extLst>
                  <a:ext uri="{FF2B5EF4-FFF2-40B4-BE49-F238E27FC236}">
                    <a16:creationId xmlns:a16="http://schemas.microsoft.com/office/drawing/2014/main" id="{9B67DA51-5C75-874F-FFA3-4E23DAD35F6B}"/>
                  </a:ext>
                </a:extLst>
              </p:cNvPr>
              <p:cNvSpPr>
                <a:spLocks/>
              </p:cNvSpPr>
              <p:nvPr/>
            </p:nvSpPr>
            <p:spPr bwMode="auto">
              <a:xfrm>
                <a:off x="7186612" y="4452380"/>
                <a:ext cx="28575" cy="69882"/>
              </a:xfrm>
              <a:custGeom>
                <a:avLst/>
                <a:gdLst>
                  <a:gd name="T0" fmla="*/ 6 w 18"/>
                  <a:gd name="T1" fmla="*/ 0 h 44"/>
                  <a:gd name="T2" fmla="*/ 8 w 18"/>
                  <a:gd name="T3" fmla="*/ 10 h 44"/>
                  <a:gd name="T4" fmla="*/ 16 w 18"/>
                  <a:gd name="T5" fmla="*/ 12 h 44"/>
                  <a:gd name="T6" fmla="*/ 18 w 18"/>
                  <a:gd name="T7" fmla="*/ 16 h 44"/>
                  <a:gd name="T8" fmla="*/ 16 w 18"/>
                  <a:gd name="T9" fmla="*/ 27 h 44"/>
                  <a:gd name="T10" fmla="*/ 10 w 18"/>
                  <a:gd name="T11" fmla="*/ 27 h 44"/>
                  <a:gd name="T12" fmla="*/ 8 w 18"/>
                  <a:gd name="T13" fmla="*/ 35 h 44"/>
                  <a:gd name="T14" fmla="*/ 12 w 18"/>
                  <a:gd name="T15" fmla="*/ 42 h 44"/>
                  <a:gd name="T16" fmla="*/ 10 w 18"/>
                  <a:gd name="T17" fmla="*/ 44 h 44"/>
                  <a:gd name="T18" fmla="*/ 2 w 18"/>
                  <a:gd name="T19" fmla="*/ 35 h 44"/>
                  <a:gd name="T20" fmla="*/ 0 w 18"/>
                  <a:gd name="T21" fmla="*/ 17 h 44"/>
                  <a:gd name="T22" fmla="*/ 2 w 18"/>
                  <a:gd name="T23" fmla="*/ 6 h 44"/>
                  <a:gd name="T24" fmla="*/ 6 w 18"/>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6" y="0"/>
                    </a:moveTo>
                    <a:lnTo>
                      <a:pt x="8" y="10"/>
                    </a:lnTo>
                    <a:lnTo>
                      <a:pt x="16" y="12"/>
                    </a:lnTo>
                    <a:lnTo>
                      <a:pt x="18" y="16"/>
                    </a:lnTo>
                    <a:lnTo>
                      <a:pt x="16" y="27"/>
                    </a:lnTo>
                    <a:lnTo>
                      <a:pt x="10" y="27"/>
                    </a:lnTo>
                    <a:lnTo>
                      <a:pt x="8" y="35"/>
                    </a:lnTo>
                    <a:lnTo>
                      <a:pt x="12" y="42"/>
                    </a:lnTo>
                    <a:lnTo>
                      <a:pt x="10" y="44"/>
                    </a:lnTo>
                    <a:lnTo>
                      <a:pt x="2" y="35"/>
                    </a:lnTo>
                    <a:lnTo>
                      <a:pt x="0" y="17"/>
                    </a:lnTo>
                    <a:lnTo>
                      <a:pt x="2" y="6"/>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1" name="Freeform 71">
                <a:extLst>
                  <a:ext uri="{FF2B5EF4-FFF2-40B4-BE49-F238E27FC236}">
                    <a16:creationId xmlns:a16="http://schemas.microsoft.com/office/drawing/2014/main" id="{96F533FE-8005-98F7-1358-54B963D465BB}"/>
                  </a:ext>
                </a:extLst>
              </p:cNvPr>
              <p:cNvSpPr>
                <a:spLocks/>
              </p:cNvSpPr>
              <p:nvPr/>
            </p:nvSpPr>
            <p:spPr bwMode="auto">
              <a:xfrm>
                <a:off x="6477001" y="4379322"/>
                <a:ext cx="238125" cy="252527"/>
              </a:xfrm>
              <a:custGeom>
                <a:avLst/>
                <a:gdLst>
                  <a:gd name="T0" fmla="*/ 0 w 150"/>
                  <a:gd name="T1" fmla="*/ 0 h 159"/>
                  <a:gd name="T2" fmla="*/ 8 w 150"/>
                  <a:gd name="T3" fmla="*/ 0 h 159"/>
                  <a:gd name="T4" fmla="*/ 31 w 150"/>
                  <a:gd name="T5" fmla="*/ 4 h 159"/>
                  <a:gd name="T6" fmla="*/ 41 w 150"/>
                  <a:gd name="T7" fmla="*/ 17 h 159"/>
                  <a:gd name="T8" fmla="*/ 54 w 150"/>
                  <a:gd name="T9" fmla="*/ 29 h 159"/>
                  <a:gd name="T10" fmla="*/ 60 w 150"/>
                  <a:gd name="T11" fmla="*/ 33 h 159"/>
                  <a:gd name="T12" fmla="*/ 73 w 150"/>
                  <a:gd name="T13" fmla="*/ 48 h 159"/>
                  <a:gd name="T14" fmla="*/ 89 w 150"/>
                  <a:gd name="T15" fmla="*/ 48 h 159"/>
                  <a:gd name="T16" fmla="*/ 100 w 150"/>
                  <a:gd name="T17" fmla="*/ 58 h 159"/>
                  <a:gd name="T18" fmla="*/ 108 w 150"/>
                  <a:gd name="T19" fmla="*/ 69 h 159"/>
                  <a:gd name="T20" fmla="*/ 119 w 150"/>
                  <a:gd name="T21" fmla="*/ 77 h 159"/>
                  <a:gd name="T22" fmla="*/ 112 w 150"/>
                  <a:gd name="T23" fmla="*/ 87 h 159"/>
                  <a:gd name="T24" fmla="*/ 121 w 150"/>
                  <a:gd name="T25" fmla="*/ 92 h 159"/>
                  <a:gd name="T26" fmla="*/ 125 w 150"/>
                  <a:gd name="T27" fmla="*/ 94 h 159"/>
                  <a:gd name="T28" fmla="*/ 129 w 150"/>
                  <a:gd name="T29" fmla="*/ 102 h 159"/>
                  <a:gd name="T30" fmla="*/ 135 w 150"/>
                  <a:gd name="T31" fmla="*/ 110 h 159"/>
                  <a:gd name="T32" fmla="*/ 144 w 150"/>
                  <a:gd name="T33" fmla="*/ 111 h 159"/>
                  <a:gd name="T34" fmla="*/ 150 w 150"/>
                  <a:gd name="T35" fmla="*/ 119 h 159"/>
                  <a:gd name="T36" fmla="*/ 146 w 150"/>
                  <a:gd name="T37" fmla="*/ 136 h 159"/>
                  <a:gd name="T38" fmla="*/ 144 w 150"/>
                  <a:gd name="T39" fmla="*/ 159 h 159"/>
                  <a:gd name="T40" fmla="*/ 131 w 150"/>
                  <a:gd name="T41" fmla="*/ 159 h 159"/>
                  <a:gd name="T42" fmla="*/ 119 w 150"/>
                  <a:gd name="T43" fmla="*/ 148 h 159"/>
                  <a:gd name="T44" fmla="*/ 100 w 150"/>
                  <a:gd name="T45" fmla="*/ 136 h 159"/>
                  <a:gd name="T46" fmla="*/ 96 w 150"/>
                  <a:gd name="T47" fmla="*/ 129 h 159"/>
                  <a:gd name="T48" fmla="*/ 85 w 150"/>
                  <a:gd name="T49" fmla="*/ 117 h 159"/>
                  <a:gd name="T50" fmla="*/ 77 w 150"/>
                  <a:gd name="T51" fmla="*/ 106 h 159"/>
                  <a:gd name="T52" fmla="*/ 67 w 150"/>
                  <a:gd name="T53" fmla="*/ 87 h 159"/>
                  <a:gd name="T54" fmla="*/ 56 w 150"/>
                  <a:gd name="T55" fmla="*/ 75 h 159"/>
                  <a:gd name="T56" fmla="*/ 50 w 150"/>
                  <a:gd name="T57" fmla="*/ 63 h 159"/>
                  <a:gd name="T58" fmla="*/ 44 w 150"/>
                  <a:gd name="T59" fmla="*/ 52 h 159"/>
                  <a:gd name="T60" fmla="*/ 33 w 150"/>
                  <a:gd name="T61" fmla="*/ 42 h 159"/>
                  <a:gd name="T62" fmla="*/ 25 w 150"/>
                  <a:gd name="T63" fmla="*/ 31 h 159"/>
                  <a:gd name="T64" fmla="*/ 16 w 150"/>
                  <a:gd name="T65" fmla="*/ 23 h 159"/>
                  <a:gd name="T66" fmla="*/ 0 w 150"/>
                  <a:gd name="T67" fmla="*/ 8 h 159"/>
                  <a:gd name="T68" fmla="*/ 0 w 150"/>
                  <a:gd name="T6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59">
                    <a:moveTo>
                      <a:pt x="0" y="0"/>
                    </a:moveTo>
                    <a:lnTo>
                      <a:pt x="8" y="0"/>
                    </a:lnTo>
                    <a:lnTo>
                      <a:pt x="31" y="4"/>
                    </a:lnTo>
                    <a:lnTo>
                      <a:pt x="41" y="17"/>
                    </a:lnTo>
                    <a:lnTo>
                      <a:pt x="54" y="29"/>
                    </a:lnTo>
                    <a:lnTo>
                      <a:pt x="60" y="33"/>
                    </a:lnTo>
                    <a:lnTo>
                      <a:pt x="73" y="48"/>
                    </a:lnTo>
                    <a:lnTo>
                      <a:pt x="89" y="48"/>
                    </a:lnTo>
                    <a:lnTo>
                      <a:pt x="100" y="58"/>
                    </a:lnTo>
                    <a:lnTo>
                      <a:pt x="108" y="69"/>
                    </a:lnTo>
                    <a:lnTo>
                      <a:pt x="119" y="77"/>
                    </a:lnTo>
                    <a:lnTo>
                      <a:pt x="112" y="87"/>
                    </a:lnTo>
                    <a:lnTo>
                      <a:pt x="121" y="92"/>
                    </a:lnTo>
                    <a:lnTo>
                      <a:pt x="125" y="94"/>
                    </a:lnTo>
                    <a:lnTo>
                      <a:pt x="129" y="102"/>
                    </a:lnTo>
                    <a:lnTo>
                      <a:pt x="135" y="110"/>
                    </a:lnTo>
                    <a:lnTo>
                      <a:pt x="144" y="111"/>
                    </a:lnTo>
                    <a:lnTo>
                      <a:pt x="150" y="119"/>
                    </a:lnTo>
                    <a:lnTo>
                      <a:pt x="146" y="136"/>
                    </a:lnTo>
                    <a:lnTo>
                      <a:pt x="144" y="159"/>
                    </a:lnTo>
                    <a:lnTo>
                      <a:pt x="131" y="159"/>
                    </a:lnTo>
                    <a:lnTo>
                      <a:pt x="119" y="148"/>
                    </a:lnTo>
                    <a:lnTo>
                      <a:pt x="100" y="136"/>
                    </a:lnTo>
                    <a:lnTo>
                      <a:pt x="96" y="129"/>
                    </a:lnTo>
                    <a:lnTo>
                      <a:pt x="85" y="117"/>
                    </a:lnTo>
                    <a:lnTo>
                      <a:pt x="77" y="106"/>
                    </a:lnTo>
                    <a:lnTo>
                      <a:pt x="67" y="87"/>
                    </a:lnTo>
                    <a:lnTo>
                      <a:pt x="56" y="75"/>
                    </a:lnTo>
                    <a:lnTo>
                      <a:pt x="50" y="63"/>
                    </a:lnTo>
                    <a:lnTo>
                      <a:pt x="44" y="52"/>
                    </a:lnTo>
                    <a:lnTo>
                      <a:pt x="33" y="42"/>
                    </a:lnTo>
                    <a:lnTo>
                      <a:pt x="25" y="31"/>
                    </a:lnTo>
                    <a:lnTo>
                      <a:pt x="16" y="23"/>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 name="Freeform 73">
                <a:extLst>
                  <a:ext uri="{FF2B5EF4-FFF2-40B4-BE49-F238E27FC236}">
                    <a16:creationId xmlns:a16="http://schemas.microsoft.com/office/drawing/2014/main" id="{B2E4E7FE-7A25-B0F6-55F4-770BCF5C93E7}"/>
                  </a:ext>
                </a:extLst>
              </p:cNvPr>
              <p:cNvSpPr>
                <a:spLocks/>
              </p:cNvSpPr>
              <p:nvPr/>
            </p:nvSpPr>
            <p:spPr bwMode="auto">
              <a:xfrm>
                <a:off x="6775450" y="4349145"/>
                <a:ext cx="228600" cy="244586"/>
              </a:xfrm>
              <a:custGeom>
                <a:avLst/>
                <a:gdLst>
                  <a:gd name="T0" fmla="*/ 115 w 144"/>
                  <a:gd name="T1" fmla="*/ 0 h 154"/>
                  <a:gd name="T2" fmla="*/ 123 w 144"/>
                  <a:gd name="T3" fmla="*/ 8 h 154"/>
                  <a:gd name="T4" fmla="*/ 123 w 144"/>
                  <a:gd name="T5" fmla="*/ 13 h 154"/>
                  <a:gd name="T6" fmla="*/ 133 w 144"/>
                  <a:gd name="T7" fmla="*/ 17 h 154"/>
                  <a:gd name="T8" fmla="*/ 144 w 144"/>
                  <a:gd name="T9" fmla="*/ 19 h 154"/>
                  <a:gd name="T10" fmla="*/ 142 w 144"/>
                  <a:gd name="T11" fmla="*/ 27 h 154"/>
                  <a:gd name="T12" fmla="*/ 133 w 144"/>
                  <a:gd name="T13" fmla="*/ 27 h 154"/>
                  <a:gd name="T14" fmla="*/ 137 w 144"/>
                  <a:gd name="T15" fmla="*/ 35 h 154"/>
                  <a:gd name="T16" fmla="*/ 127 w 144"/>
                  <a:gd name="T17" fmla="*/ 38 h 154"/>
                  <a:gd name="T18" fmla="*/ 117 w 144"/>
                  <a:gd name="T19" fmla="*/ 52 h 154"/>
                  <a:gd name="T20" fmla="*/ 127 w 144"/>
                  <a:gd name="T21" fmla="*/ 63 h 154"/>
                  <a:gd name="T22" fmla="*/ 127 w 144"/>
                  <a:gd name="T23" fmla="*/ 71 h 154"/>
                  <a:gd name="T24" fmla="*/ 140 w 144"/>
                  <a:gd name="T25" fmla="*/ 84 h 154"/>
                  <a:gd name="T26" fmla="*/ 125 w 144"/>
                  <a:gd name="T27" fmla="*/ 84 h 154"/>
                  <a:gd name="T28" fmla="*/ 119 w 144"/>
                  <a:gd name="T29" fmla="*/ 96 h 154"/>
                  <a:gd name="T30" fmla="*/ 121 w 144"/>
                  <a:gd name="T31" fmla="*/ 107 h 154"/>
                  <a:gd name="T32" fmla="*/ 108 w 144"/>
                  <a:gd name="T33" fmla="*/ 117 h 154"/>
                  <a:gd name="T34" fmla="*/ 106 w 144"/>
                  <a:gd name="T35" fmla="*/ 130 h 154"/>
                  <a:gd name="T36" fmla="*/ 100 w 144"/>
                  <a:gd name="T37" fmla="*/ 152 h 154"/>
                  <a:gd name="T38" fmla="*/ 98 w 144"/>
                  <a:gd name="T39" fmla="*/ 148 h 154"/>
                  <a:gd name="T40" fmla="*/ 85 w 144"/>
                  <a:gd name="T41" fmla="*/ 154 h 154"/>
                  <a:gd name="T42" fmla="*/ 77 w 144"/>
                  <a:gd name="T43" fmla="*/ 146 h 154"/>
                  <a:gd name="T44" fmla="*/ 67 w 144"/>
                  <a:gd name="T45" fmla="*/ 144 h 154"/>
                  <a:gd name="T46" fmla="*/ 62 w 144"/>
                  <a:gd name="T47" fmla="*/ 140 h 154"/>
                  <a:gd name="T48" fmla="*/ 44 w 144"/>
                  <a:gd name="T49" fmla="*/ 146 h 154"/>
                  <a:gd name="T50" fmla="*/ 39 w 144"/>
                  <a:gd name="T51" fmla="*/ 138 h 154"/>
                  <a:gd name="T52" fmla="*/ 31 w 144"/>
                  <a:gd name="T53" fmla="*/ 138 h 154"/>
                  <a:gd name="T54" fmla="*/ 19 w 144"/>
                  <a:gd name="T55" fmla="*/ 138 h 154"/>
                  <a:gd name="T56" fmla="*/ 18 w 144"/>
                  <a:gd name="T57" fmla="*/ 119 h 154"/>
                  <a:gd name="T58" fmla="*/ 12 w 144"/>
                  <a:gd name="T59" fmla="*/ 113 h 154"/>
                  <a:gd name="T60" fmla="*/ 4 w 144"/>
                  <a:gd name="T61" fmla="*/ 102 h 154"/>
                  <a:gd name="T62" fmla="*/ 0 w 144"/>
                  <a:gd name="T63" fmla="*/ 90 h 154"/>
                  <a:gd name="T64" fmla="*/ 2 w 144"/>
                  <a:gd name="T65" fmla="*/ 77 h 154"/>
                  <a:gd name="T66" fmla="*/ 12 w 144"/>
                  <a:gd name="T67" fmla="*/ 69 h 154"/>
                  <a:gd name="T68" fmla="*/ 21 w 144"/>
                  <a:gd name="T69" fmla="*/ 75 h 154"/>
                  <a:gd name="T70" fmla="*/ 33 w 144"/>
                  <a:gd name="T71" fmla="*/ 71 h 154"/>
                  <a:gd name="T72" fmla="*/ 35 w 144"/>
                  <a:gd name="T73" fmla="*/ 58 h 154"/>
                  <a:gd name="T74" fmla="*/ 41 w 144"/>
                  <a:gd name="T75" fmla="*/ 58 h 154"/>
                  <a:gd name="T76" fmla="*/ 58 w 144"/>
                  <a:gd name="T77" fmla="*/ 54 h 154"/>
                  <a:gd name="T78" fmla="*/ 67 w 144"/>
                  <a:gd name="T79" fmla="*/ 42 h 154"/>
                  <a:gd name="T80" fmla="*/ 75 w 144"/>
                  <a:gd name="T81" fmla="*/ 35 h 154"/>
                  <a:gd name="T82" fmla="*/ 79 w 144"/>
                  <a:gd name="T83" fmla="*/ 29 h 154"/>
                  <a:gd name="T84" fmla="*/ 90 w 144"/>
                  <a:gd name="T85" fmla="*/ 19 h 154"/>
                  <a:gd name="T86" fmla="*/ 102 w 144"/>
                  <a:gd name="T87" fmla="*/ 10 h 154"/>
                  <a:gd name="T88" fmla="*/ 110 w 144"/>
                  <a:gd name="T89" fmla="*/ 0 h 154"/>
                  <a:gd name="T90" fmla="*/ 115 w 144"/>
                  <a:gd name="T91"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54">
                    <a:moveTo>
                      <a:pt x="115" y="0"/>
                    </a:moveTo>
                    <a:lnTo>
                      <a:pt x="123" y="8"/>
                    </a:lnTo>
                    <a:lnTo>
                      <a:pt x="123" y="13"/>
                    </a:lnTo>
                    <a:lnTo>
                      <a:pt x="133" y="17"/>
                    </a:lnTo>
                    <a:lnTo>
                      <a:pt x="144" y="19"/>
                    </a:lnTo>
                    <a:lnTo>
                      <a:pt x="142" y="27"/>
                    </a:lnTo>
                    <a:lnTo>
                      <a:pt x="133" y="27"/>
                    </a:lnTo>
                    <a:lnTo>
                      <a:pt x="137" y="35"/>
                    </a:lnTo>
                    <a:lnTo>
                      <a:pt x="127" y="38"/>
                    </a:lnTo>
                    <a:lnTo>
                      <a:pt x="117" y="52"/>
                    </a:lnTo>
                    <a:lnTo>
                      <a:pt x="127" y="63"/>
                    </a:lnTo>
                    <a:lnTo>
                      <a:pt x="127" y="71"/>
                    </a:lnTo>
                    <a:lnTo>
                      <a:pt x="140" y="84"/>
                    </a:lnTo>
                    <a:lnTo>
                      <a:pt x="125" y="84"/>
                    </a:lnTo>
                    <a:lnTo>
                      <a:pt x="119" y="96"/>
                    </a:lnTo>
                    <a:lnTo>
                      <a:pt x="121" y="107"/>
                    </a:lnTo>
                    <a:lnTo>
                      <a:pt x="108" y="117"/>
                    </a:lnTo>
                    <a:lnTo>
                      <a:pt x="106" y="130"/>
                    </a:lnTo>
                    <a:lnTo>
                      <a:pt x="100" y="152"/>
                    </a:lnTo>
                    <a:lnTo>
                      <a:pt x="98" y="148"/>
                    </a:lnTo>
                    <a:lnTo>
                      <a:pt x="85" y="154"/>
                    </a:lnTo>
                    <a:lnTo>
                      <a:pt x="77" y="146"/>
                    </a:lnTo>
                    <a:lnTo>
                      <a:pt x="67" y="144"/>
                    </a:lnTo>
                    <a:lnTo>
                      <a:pt x="62" y="140"/>
                    </a:lnTo>
                    <a:lnTo>
                      <a:pt x="44" y="146"/>
                    </a:lnTo>
                    <a:lnTo>
                      <a:pt x="39" y="138"/>
                    </a:lnTo>
                    <a:lnTo>
                      <a:pt x="31" y="138"/>
                    </a:lnTo>
                    <a:lnTo>
                      <a:pt x="19" y="138"/>
                    </a:lnTo>
                    <a:lnTo>
                      <a:pt x="18" y="119"/>
                    </a:lnTo>
                    <a:lnTo>
                      <a:pt x="12" y="113"/>
                    </a:lnTo>
                    <a:lnTo>
                      <a:pt x="4" y="102"/>
                    </a:lnTo>
                    <a:lnTo>
                      <a:pt x="0" y="90"/>
                    </a:lnTo>
                    <a:lnTo>
                      <a:pt x="2" y="77"/>
                    </a:lnTo>
                    <a:lnTo>
                      <a:pt x="12" y="69"/>
                    </a:lnTo>
                    <a:lnTo>
                      <a:pt x="21" y="75"/>
                    </a:lnTo>
                    <a:lnTo>
                      <a:pt x="33" y="71"/>
                    </a:lnTo>
                    <a:lnTo>
                      <a:pt x="35" y="58"/>
                    </a:lnTo>
                    <a:lnTo>
                      <a:pt x="41" y="58"/>
                    </a:lnTo>
                    <a:lnTo>
                      <a:pt x="58" y="54"/>
                    </a:lnTo>
                    <a:lnTo>
                      <a:pt x="67" y="42"/>
                    </a:lnTo>
                    <a:lnTo>
                      <a:pt x="75" y="35"/>
                    </a:lnTo>
                    <a:lnTo>
                      <a:pt x="79" y="29"/>
                    </a:lnTo>
                    <a:lnTo>
                      <a:pt x="90" y="19"/>
                    </a:lnTo>
                    <a:lnTo>
                      <a:pt x="102" y="10"/>
                    </a:lnTo>
                    <a:lnTo>
                      <a:pt x="110" y="0"/>
                    </a:lnTo>
                    <a:lnTo>
                      <a:pt x="1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 name="Freeform 75">
                <a:extLst>
                  <a:ext uri="{FF2B5EF4-FFF2-40B4-BE49-F238E27FC236}">
                    <a16:creationId xmlns:a16="http://schemas.microsoft.com/office/drawing/2014/main" id="{8EDC5A64-851F-0CD0-7350-65D057651546}"/>
                  </a:ext>
                </a:extLst>
              </p:cNvPr>
              <p:cNvSpPr>
                <a:spLocks/>
              </p:cNvSpPr>
              <p:nvPr/>
            </p:nvSpPr>
            <p:spPr bwMode="auto">
              <a:xfrm>
                <a:off x="7062787" y="4285616"/>
                <a:ext cx="103188" cy="93705"/>
              </a:xfrm>
              <a:custGeom>
                <a:avLst/>
                <a:gdLst>
                  <a:gd name="T0" fmla="*/ 50 w 65"/>
                  <a:gd name="T1" fmla="*/ 0 h 59"/>
                  <a:gd name="T2" fmla="*/ 61 w 65"/>
                  <a:gd name="T3" fmla="*/ 7 h 59"/>
                  <a:gd name="T4" fmla="*/ 61 w 65"/>
                  <a:gd name="T5" fmla="*/ 13 h 59"/>
                  <a:gd name="T6" fmla="*/ 61 w 65"/>
                  <a:gd name="T7" fmla="*/ 19 h 59"/>
                  <a:gd name="T8" fmla="*/ 63 w 65"/>
                  <a:gd name="T9" fmla="*/ 28 h 59"/>
                  <a:gd name="T10" fmla="*/ 65 w 65"/>
                  <a:gd name="T11" fmla="*/ 36 h 59"/>
                  <a:gd name="T12" fmla="*/ 61 w 65"/>
                  <a:gd name="T13" fmla="*/ 50 h 59"/>
                  <a:gd name="T14" fmla="*/ 55 w 65"/>
                  <a:gd name="T15" fmla="*/ 34 h 59"/>
                  <a:gd name="T16" fmla="*/ 50 w 65"/>
                  <a:gd name="T17" fmla="*/ 42 h 59"/>
                  <a:gd name="T18" fmla="*/ 53 w 65"/>
                  <a:gd name="T19" fmla="*/ 51 h 59"/>
                  <a:gd name="T20" fmla="*/ 50 w 65"/>
                  <a:gd name="T21" fmla="*/ 59 h 59"/>
                  <a:gd name="T22" fmla="*/ 32 w 65"/>
                  <a:gd name="T23" fmla="*/ 50 h 59"/>
                  <a:gd name="T24" fmla="*/ 28 w 65"/>
                  <a:gd name="T25" fmla="*/ 40 h 59"/>
                  <a:gd name="T26" fmla="*/ 34 w 65"/>
                  <a:gd name="T27" fmla="*/ 34 h 59"/>
                  <a:gd name="T28" fmla="*/ 23 w 65"/>
                  <a:gd name="T29" fmla="*/ 27 h 59"/>
                  <a:gd name="T30" fmla="*/ 21 w 65"/>
                  <a:gd name="T31" fmla="*/ 34 h 59"/>
                  <a:gd name="T32" fmla="*/ 13 w 65"/>
                  <a:gd name="T33" fmla="*/ 32 h 59"/>
                  <a:gd name="T34" fmla="*/ 3 w 65"/>
                  <a:gd name="T35" fmla="*/ 40 h 59"/>
                  <a:gd name="T36" fmla="*/ 0 w 65"/>
                  <a:gd name="T37" fmla="*/ 36 h 59"/>
                  <a:gd name="T38" fmla="*/ 7 w 65"/>
                  <a:gd name="T39" fmla="*/ 25 h 59"/>
                  <a:gd name="T40" fmla="*/ 15 w 65"/>
                  <a:gd name="T41" fmla="*/ 21 h 59"/>
                  <a:gd name="T42" fmla="*/ 23 w 65"/>
                  <a:gd name="T43" fmla="*/ 15 h 59"/>
                  <a:gd name="T44" fmla="*/ 27 w 65"/>
                  <a:gd name="T45" fmla="*/ 21 h 59"/>
                  <a:gd name="T46" fmla="*/ 40 w 65"/>
                  <a:gd name="T47" fmla="*/ 17 h 59"/>
                  <a:gd name="T48" fmla="*/ 40 w 65"/>
                  <a:gd name="T49" fmla="*/ 11 h 59"/>
                  <a:gd name="T50" fmla="*/ 51 w 65"/>
                  <a:gd name="T51" fmla="*/ 11 h 59"/>
                  <a:gd name="T52" fmla="*/ 50 w 65"/>
                  <a:gd name="T53"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59">
                    <a:moveTo>
                      <a:pt x="50" y="0"/>
                    </a:moveTo>
                    <a:lnTo>
                      <a:pt x="61" y="7"/>
                    </a:lnTo>
                    <a:lnTo>
                      <a:pt x="61" y="13"/>
                    </a:lnTo>
                    <a:lnTo>
                      <a:pt x="61" y="19"/>
                    </a:lnTo>
                    <a:lnTo>
                      <a:pt x="63" y="28"/>
                    </a:lnTo>
                    <a:lnTo>
                      <a:pt x="65" y="36"/>
                    </a:lnTo>
                    <a:lnTo>
                      <a:pt x="61" y="50"/>
                    </a:lnTo>
                    <a:lnTo>
                      <a:pt x="55" y="34"/>
                    </a:lnTo>
                    <a:lnTo>
                      <a:pt x="50" y="42"/>
                    </a:lnTo>
                    <a:lnTo>
                      <a:pt x="53" y="51"/>
                    </a:lnTo>
                    <a:lnTo>
                      <a:pt x="50" y="59"/>
                    </a:lnTo>
                    <a:lnTo>
                      <a:pt x="32" y="50"/>
                    </a:lnTo>
                    <a:lnTo>
                      <a:pt x="28" y="40"/>
                    </a:lnTo>
                    <a:lnTo>
                      <a:pt x="34" y="34"/>
                    </a:lnTo>
                    <a:lnTo>
                      <a:pt x="23" y="27"/>
                    </a:lnTo>
                    <a:lnTo>
                      <a:pt x="21" y="34"/>
                    </a:lnTo>
                    <a:lnTo>
                      <a:pt x="13" y="32"/>
                    </a:lnTo>
                    <a:lnTo>
                      <a:pt x="3" y="40"/>
                    </a:lnTo>
                    <a:lnTo>
                      <a:pt x="0" y="36"/>
                    </a:lnTo>
                    <a:lnTo>
                      <a:pt x="7" y="25"/>
                    </a:lnTo>
                    <a:lnTo>
                      <a:pt x="15" y="21"/>
                    </a:lnTo>
                    <a:lnTo>
                      <a:pt x="23" y="15"/>
                    </a:lnTo>
                    <a:lnTo>
                      <a:pt x="27" y="21"/>
                    </a:lnTo>
                    <a:lnTo>
                      <a:pt x="40" y="17"/>
                    </a:lnTo>
                    <a:lnTo>
                      <a:pt x="40" y="11"/>
                    </a:lnTo>
                    <a:lnTo>
                      <a:pt x="51" y="11"/>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 name="Freeform 77">
                <a:extLst>
                  <a:ext uri="{FF2B5EF4-FFF2-40B4-BE49-F238E27FC236}">
                    <a16:creationId xmlns:a16="http://schemas.microsoft.com/office/drawing/2014/main" id="{EB19656B-E85F-3669-5C44-56F6B1492F66}"/>
                  </a:ext>
                </a:extLst>
              </p:cNvPr>
              <p:cNvSpPr>
                <a:spLocks/>
              </p:cNvSpPr>
              <p:nvPr/>
            </p:nvSpPr>
            <p:spPr bwMode="auto">
              <a:xfrm>
                <a:off x="6132513" y="4285616"/>
                <a:ext cx="46038" cy="84176"/>
              </a:xfrm>
              <a:custGeom>
                <a:avLst/>
                <a:gdLst>
                  <a:gd name="T0" fmla="*/ 6 w 29"/>
                  <a:gd name="T1" fmla="*/ 0 h 53"/>
                  <a:gd name="T2" fmla="*/ 14 w 29"/>
                  <a:gd name="T3" fmla="*/ 7 h 53"/>
                  <a:gd name="T4" fmla="*/ 22 w 29"/>
                  <a:gd name="T5" fmla="*/ 17 h 53"/>
                  <a:gd name="T6" fmla="*/ 29 w 29"/>
                  <a:gd name="T7" fmla="*/ 32 h 53"/>
                  <a:gd name="T8" fmla="*/ 27 w 29"/>
                  <a:gd name="T9" fmla="*/ 48 h 53"/>
                  <a:gd name="T10" fmla="*/ 22 w 29"/>
                  <a:gd name="T11" fmla="*/ 50 h 53"/>
                  <a:gd name="T12" fmla="*/ 8 w 29"/>
                  <a:gd name="T13" fmla="*/ 53 h 53"/>
                  <a:gd name="T14" fmla="*/ 0 w 29"/>
                  <a:gd name="T15" fmla="*/ 42 h 53"/>
                  <a:gd name="T16" fmla="*/ 0 w 29"/>
                  <a:gd name="T17" fmla="*/ 21 h 53"/>
                  <a:gd name="T18" fmla="*/ 6 w 29"/>
                  <a:gd name="T19"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53">
                    <a:moveTo>
                      <a:pt x="6" y="0"/>
                    </a:moveTo>
                    <a:lnTo>
                      <a:pt x="14" y="7"/>
                    </a:lnTo>
                    <a:lnTo>
                      <a:pt x="22" y="17"/>
                    </a:lnTo>
                    <a:lnTo>
                      <a:pt x="29" y="32"/>
                    </a:lnTo>
                    <a:lnTo>
                      <a:pt x="27" y="48"/>
                    </a:lnTo>
                    <a:lnTo>
                      <a:pt x="22" y="50"/>
                    </a:lnTo>
                    <a:lnTo>
                      <a:pt x="8" y="53"/>
                    </a:lnTo>
                    <a:lnTo>
                      <a:pt x="0" y="42"/>
                    </a:lnTo>
                    <a:lnTo>
                      <a:pt x="0" y="21"/>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 name="Freeform 81">
                <a:extLst>
                  <a:ext uri="{FF2B5EF4-FFF2-40B4-BE49-F238E27FC236}">
                    <a16:creationId xmlns:a16="http://schemas.microsoft.com/office/drawing/2014/main" id="{8E4F5097-796B-6E33-7B7A-8FAAD5630DC7}"/>
                  </a:ext>
                </a:extLst>
              </p:cNvPr>
              <p:cNvSpPr>
                <a:spLocks/>
              </p:cNvSpPr>
              <p:nvPr/>
            </p:nvSpPr>
            <p:spPr bwMode="auto">
              <a:xfrm>
                <a:off x="7073900" y="4253852"/>
                <a:ext cx="36513" cy="49235"/>
              </a:xfrm>
              <a:custGeom>
                <a:avLst/>
                <a:gdLst>
                  <a:gd name="T0" fmla="*/ 23 w 23"/>
                  <a:gd name="T1" fmla="*/ 0 h 31"/>
                  <a:gd name="T2" fmla="*/ 23 w 23"/>
                  <a:gd name="T3" fmla="*/ 14 h 31"/>
                  <a:gd name="T4" fmla="*/ 18 w 23"/>
                  <a:gd name="T5" fmla="*/ 16 h 31"/>
                  <a:gd name="T6" fmla="*/ 14 w 23"/>
                  <a:gd name="T7" fmla="*/ 27 h 31"/>
                  <a:gd name="T8" fmla="*/ 8 w 23"/>
                  <a:gd name="T9" fmla="*/ 31 h 31"/>
                  <a:gd name="T10" fmla="*/ 0 w 23"/>
                  <a:gd name="T11" fmla="*/ 20 h 31"/>
                  <a:gd name="T12" fmla="*/ 4 w 23"/>
                  <a:gd name="T13" fmla="*/ 16 h 31"/>
                  <a:gd name="T14" fmla="*/ 6 w 23"/>
                  <a:gd name="T15" fmla="*/ 14 h 31"/>
                  <a:gd name="T16" fmla="*/ 8 w 23"/>
                  <a:gd name="T17" fmla="*/ 4 h 31"/>
                  <a:gd name="T18" fmla="*/ 16 w 23"/>
                  <a:gd name="T19" fmla="*/ 4 h 31"/>
                  <a:gd name="T20" fmla="*/ 14 w 23"/>
                  <a:gd name="T21" fmla="*/ 14 h 31"/>
                  <a:gd name="T22" fmla="*/ 23 w 2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1">
                    <a:moveTo>
                      <a:pt x="23" y="0"/>
                    </a:moveTo>
                    <a:lnTo>
                      <a:pt x="23" y="14"/>
                    </a:lnTo>
                    <a:lnTo>
                      <a:pt x="18" y="16"/>
                    </a:lnTo>
                    <a:lnTo>
                      <a:pt x="14" y="27"/>
                    </a:lnTo>
                    <a:lnTo>
                      <a:pt x="8" y="31"/>
                    </a:lnTo>
                    <a:lnTo>
                      <a:pt x="0" y="20"/>
                    </a:lnTo>
                    <a:lnTo>
                      <a:pt x="4" y="16"/>
                    </a:lnTo>
                    <a:lnTo>
                      <a:pt x="6" y="14"/>
                    </a:lnTo>
                    <a:lnTo>
                      <a:pt x="8" y="4"/>
                    </a:lnTo>
                    <a:lnTo>
                      <a:pt x="16" y="4"/>
                    </a:lnTo>
                    <a:lnTo>
                      <a:pt x="14" y="1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6" name="Freeform 83">
                <a:extLst>
                  <a:ext uri="{FF2B5EF4-FFF2-40B4-BE49-F238E27FC236}">
                    <a16:creationId xmlns:a16="http://schemas.microsoft.com/office/drawing/2014/main" id="{331264C8-2D64-DB92-E7D7-03827966C5B6}"/>
                  </a:ext>
                </a:extLst>
              </p:cNvPr>
              <p:cNvSpPr>
                <a:spLocks/>
              </p:cNvSpPr>
              <p:nvPr/>
            </p:nvSpPr>
            <p:spPr bwMode="auto">
              <a:xfrm>
                <a:off x="6961187" y="4249088"/>
                <a:ext cx="55563" cy="69882"/>
              </a:xfrm>
              <a:custGeom>
                <a:avLst/>
                <a:gdLst>
                  <a:gd name="T0" fmla="*/ 31 w 35"/>
                  <a:gd name="T1" fmla="*/ 0 h 44"/>
                  <a:gd name="T2" fmla="*/ 35 w 35"/>
                  <a:gd name="T3" fmla="*/ 11 h 44"/>
                  <a:gd name="T4" fmla="*/ 23 w 35"/>
                  <a:gd name="T5" fmla="*/ 19 h 44"/>
                  <a:gd name="T6" fmla="*/ 18 w 35"/>
                  <a:gd name="T7" fmla="*/ 30 h 44"/>
                  <a:gd name="T8" fmla="*/ 0 w 35"/>
                  <a:gd name="T9" fmla="*/ 44 h 44"/>
                  <a:gd name="T10" fmla="*/ 6 w 35"/>
                  <a:gd name="T11" fmla="*/ 34 h 44"/>
                  <a:gd name="T12" fmla="*/ 16 w 35"/>
                  <a:gd name="T13" fmla="*/ 25 h 44"/>
                  <a:gd name="T14" fmla="*/ 23 w 35"/>
                  <a:gd name="T15" fmla="*/ 15 h 44"/>
                  <a:gd name="T16" fmla="*/ 31 w 35"/>
                  <a:gd name="T1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4">
                    <a:moveTo>
                      <a:pt x="31" y="0"/>
                    </a:moveTo>
                    <a:lnTo>
                      <a:pt x="35" y="11"/>
                    </a:lnTo>
                    <a:lnTo>
                      <a:pt x="23" y="19"/>
                    </a:lnTo>
                    <a:lnTo>
                      <a:pt x="18" y="30"/>
                    </a:lnTo>
                    <a:lnTo>
                      <a:pt x="0" y="44"/>
                    </a:lnTo>
                    <a:lnTo>
                      <a:pt x="6" y="34"/>
                    </a:lnTo>
                    <a:lnTo>
                      <a:pt x="16" y="25"/>
                    </a:lnTo>
                    <a:lnTo>
                      <a:pt x="23" y="15"/>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7" name="Freeform 85">
                <a:extLst>
                  <a:ext uri="{FF2B5EF4-FFF2-40B4-BE49-F238E27FC236}">
                    <a16:creationId xmlns:a16="http://schemas.microsoft.com/office/drawing/2014/main" id="{278C58FC-E6B4-3D83-65FF-56BD59F7626C}"/>
                  </a:ext>
                </a:extLst>
              </p:cNvPr>
              <p:cNvSpPr>
                <a:spLocks/>
              </p:cNvSpPr>
              <p:nvPr/>
            </p:nvSpPr>
            <p:spPr bwMode="auto">
              <a:xfrm>
                <a:off x="7062787" y="4239558"/>
                <a:ext cx="26988" cy="30177"/>
              </a:xfrm>
              <a:custGeom>
                <a:avLst/>
                <a:gdLst>
                  <a:gd name="T0" fmla="*/ 0 w 17"/>
                  <a:gd name="T1" fmla="*/ 0 h 19"/>
                  <a:gd name="T2" fmla="*/ 9 w 17"/>
                  <a:gd name="T3" fmla="*/ 4 h 19"/>
                  <a:gd name="T4" fmla="*/ 17 w 17"/>
                  <a:gd name="T5" fmla="*/ 4 h 19"/>
                  <a:gd name="T6" fmla="*/ 17 w 17"/>
                  <a:gd name="T7" fmla="*/ 9 h 19"/>
                  <a:gd name="T8" fmla="*/ 11 w 17"/>
                  <a:gd name="T9" fmla="*/ 15 h 19"/>
                  <a:gd name="T10" fmla="*/ 2 w 17"/>
                  <a:gd name="T11" fmla="*/ 19 h 19"/>
                  <a:gd name="T12" fmla="*/ 2 w 17"/>
                  <a:gd name="T13" fmla="*/ 13 h 19"/>
                  <a:gd name="T14" fmla="*/ 2 w 17"/>
                  <a:gd name="T15" fmla="*/ 6 h 19"/>
                  <a:gd name="T16" fmla="*/ 0 w 1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0" y="0"/>
                    </a:moveTo>
                    <a:lnTo>
                      <a:pt x="9" y="4"/>
                    </a:lnTo>
                    <a:lnTo>
                      <a:pt x="17" y="4"/>
                    </a:lnTo>
                    <a:lnTo>
                      <a:pt x="17" y="9"/>
                    </a:lnTo>
                    <a:lnTo>
                      <a:pt x="11" y="15"/>
                    </a:lnTo>
                    <a:lnTo>
                      <a:pt x="2" y="19"/>
                    </a:lnTo>
                    <a:lnTo>
                      <a:pt x="2" y="13"/>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8" name="Freeform 87">
                <a:extLst>
                  <a:ext uri="{FF2B5EF4-FFF2-40B4-BE49-F238E27FC236}">
                    <a16:creationId xmlns:a16="http://schemas.microsoft.com/office/drawing/2014/main" id="{C7178A61-8E18-1463-89EC-730106780848}"/>
                  </a:ext>
                </a:extLst>
              </p:cNvPr>
              <p:cNvSpPr>
                <a:spLocks/>
              </p:cNvSpPr>
              <p:nvPr/>
            </p:nvSpPr>
            <p:spPr bwMode="auto">
              <a:xfrm>
                <a:off x="7116762" y="4220500"/>
                <a:ext cx="30163" cy="55588"/>
              </a:xfrm>
              <a:custGeom>
                <a:avLst/>
                <a:gdLst>
                  <a:gd name="T0" fmla="*/ 0 w 19"/>
                  <a:gd name="T1" fmla="*/ 0 h 35"/>
                  <a:gd name="T2" fmla="*/ 14 w 19"/>
                  <a:gd name="T3" fmla="*/ 2 h 35"/>
                  <a:gd name="T4" fmla="*/ 17 w 19"/>
                  <a:gd name="T5" fmla="*/ 8 h 35"/>
                  <a:gd name="T6" fmla="*/ 19 w 19"/>
                  <a:gd name="T7" fmla="*/ 23 h 35"/>
                  <a:gd name="T8" fmla="*/ 10 w 19"/>
                  <a:gd name="T9" fmla="*/ 20 h 35"/>
                  <a:gd name="T10" fmla="*/ 10 w 19"/>
                  <a:gd name="T11" fmla="*/ 25 h 35"/>
                  <a:gd name="T12" fmla="*/ 14 w 19"/>
                  <a:gd name="T13" fmla="*/ 33 h 35"/>
                  <a:gd name="T14" fmla="*/ 6 w 19"/>
                  <a:gd name="T15" fmla="*/ 35 h 35"/>
                  <a:gd name="T16" fmla="*/ 6 w 19"/>
                  <a:gd name="T17" fmla="*/ 25 h 35"/>
                  <a:gd name="T18" fmla="*/ 2 w 19"/>
                  <a:gd name="T19" fmla="*/ 25 h 35"/>
                  <a:gd name="T20" fmla="*/ 0 w 19"/>
                  <a:gd name="T21" fmla="*/ 16 h 35"/>
                  <a:gd name="T22" fmla="*/ 8 w 19"/>
                  <a:gd name="T23" fmla="*/ 18 h 35"/>
                  <a:gd name="T24" fmla="*/ 8 w 19"/>
                  <a:gd name="T25" fmla="*/ 14 h 35"/>
                  <a:gd name="T26" fmla="*/ 0 w 19"/>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5">
                    <a:moveTo>
                      <a:pt x="0" y="0"/>
                    </a:moveTo>
                    <a:lnTo>
                      <a:pt x="14" y="2"/>
                    </a:lnTo>
                    <a:lnTo>
                      <a:pt x="17" y="8"/>
                    </a:lnTo>
                    <a:lnTo>
                      <a:pt x="19" y="23"/>
                    </a:lnTo>
                    <a:lnTo>
                      <a:pt x="10" y="20"/>
                    </a:lnTo>
                    <a:lnTo>
                      <a:pt x="10" y="25"/>
                    </a:lnTo>
                    <a:lnTo>
                      <a:pt x="14" y="33"/>
                    </a:lnTo>
                    <a:lnTo>
                      <a:pt x="6" y="35"/>
                    </a:lnTo>
                    <a:lnTo>
                      <a:pt x="6" y="25"/>
                    </a:lnTo>
                    <a:lnTo>
                      <a:pt x="2" y="25"/>
                    </a:lnTo>
                    <a:lnTo>
                      <a:pt x="0" y="16"/>
                    </a:lnTo>
                    <a:lnTo>
                      <a:pt x="8" y="18"/>
                    </a:lnTo>
                    <a:lnTo>
                      <a:pt x="8" y="14"/>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9" name="Freeform 89">
                <a:extLst>
                  <a:ext uri="{FF2B5EF4-FFF2-40B4-BE49-F238E27FC236}">
                    <a16:creationId xmlns:a16="http://schemas.microsoft.com/office/drawing/2014/main" id="{8F2028F9-6884-D91D-0545-D226800817C7}"/>
                  </a:ext>
                </a:extLst>
              </p:cNvPr>
              <p:cNvSpPr>
                <a:spLocks/>
              </p:cNvSpPr>
              <p:nvPr/>
            </p:nvSpPr>
            <p:spPr bwMode="auto">
              <a:xfrm>
                <a:off x="7029450" y="4203029"/>
                <a:ext cx="26988" cy="27000"/>
              </a:xfrm>
              <a:custGeom>
                <a:avLst/>
                <a:gdLst>
                  <a:gd name="T0" fmla="*/ 0 w 17"/>
                  <a:gd name="T1" fmla="*/ 0 h 17"/>
                  <a:gd name="T2" fmla="*/ 11 w 17"/>
                  <a:gd name="T3" fmla="*/ 0 h 17"/>
                  <a:gd name="T4" fmla="*/ 17 w 17"/>
                  <a:gd name="T5" fmla="*/ 6 h 17"/>
                  <a:gd name="T6" fmla="*/ 13 w 17"/>
                  <a:gd name="T7" fmla="*/ 17 h 17"/>
                  <a:gd name="T8" fmla="*/ 5 w 17"/>
                  <a:gd name="T9" fmla="*/ 9 h 17"/>
                  <a:gd name="T10" fmla="*/ 0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0" y="0"/>
                    </a:moveTo>
                    <a:lnTo>
                      <a:pt x="11" y="0"/>
                    </a:lnTo>
                    <a:lnTo>
                      <a:pt x="17" y="6"/>
                    </a:lnTo>
                    <a:lnTo>
                      <a:pt x="13" y="17"/>
                    </a:lnTo>
                    <a:lnTo>
                      <a:pt x="5"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 name="Freeform 91">
                <a:extLst>
                  <a:ext uri="{FF2B5EF4-FFF2-40B4-BE49-F238E27FC236}">
                    <a16:creationId xmlns:a16="http://schemas.microsoft.com/office/drawing/2014/main" id="{DBF68536-D138-BA67-275C-FDC921DF3BE6}"/>
                  </a:ext>
                </a:extLst>
              </p:cNvPr>
              <p:cNvSpPr>
                <a:spLocks/>
              </p:cNvSpPr>
              <p:nvPr/>
            </p:nvSpPr>
            <p:spPr bwMode="auto">
              <a:xfrm>
                <a:off x="7019925" y="4090266"/>
                <a:ext cx="93663" cy="133410"/>
              </a:xfrm>
              <a:custGeom>
                <a:avLst/>
                <a:gdLst>
                  <a:gd name="T0" fmla="*/ 11 w 59"/>
                  <a:gd name="T1" fmla="*/ 0 h 84"/>
                  <a:gd name="T2" fmla="*/ 19 w 59"/>
                  <a:gd name="T3" fmla="*/ 0 h 84"/>
                  <a:gd name="T4" fmla="*/ 27 w 59"/>
                  <a:gd name="T5" fmla="*/ 2 h 84"/>
                  <a:gd name="T6" fmla="*/ 32 w 59"/>
                  <a:gd name="T7" fmla="*/ 0 h 84"/>
                  <a:gd name="T8" fmla="*/ 34 w 59"/>
                  <a:gd name="T9" fmla="*/ 2 h 84"/>
                  <a:gd name="T10" fmla="*/ 30 w 59"/>
                  <a:gd name="T11" fmla="*/ 9 h 84"/>
                  <a:gd name="T12" fmla="*/ 36 w 59"/>
                  <a:gd name="T13" fmla="*/ 19 h 84"/>
                  <a:gd name="T14" fmla="*/ 32 w 59"/>
                  <a:gd name="T15" fmla="*/ 31 h 84"/>
                  <a:gd name="T16" fmla="*/ 25 w 59"/>
                  <a:gd name="T17" fmla="*/ 36 h 84"/>
                  <a:gd name="T18" fmla="*/ 23 w 59"/>
                  <a:gd name="T19" fmla="*/ 48 h 84"/>
                  <a:gd name="T20" fmla="*/ 27 w 59"/>
                  <a:gd name="T21" fmla="*/ 57 h 84"/>
                  <a:gd name="T22" fmla="*/ 32 w 59"/>
                  <a:gd name="T23" fmla="*/ 59 h 84"/>
                  <a:gd name="T24" fmla="*/ 40 w 59"/>
                  <a:gd name="T25" fmla="*/ 57 h 84"/>
                  <a:gd name="T26" fmla="*/ 55 w 59"/>
                  <a:gd name="T27" fmla="*/ 67 h 84"/>
                  <a:gd name="T28" fmla="*/ 54 w 59"/>
                  <a:gd name="T29" fmla="*/ 75 h 84"/>
                  <a:gd name="T30" fmla="*/ 59 w 59"/>
                  <a:gd name="T31" fmla="*/ 79 h 84"/>
                  <a:gd name="T32" fmla="*/ 57 w 59"/>
                  <a:gd name="T33" fmla="*/ 84 h 84"/>
                  <a:gd name="T34" fmla="*/ 48 w 59"/>
                  <a:gd name="T35" fmla="*/ 77 h 84"/>
                  <a:gd name="T36" fmla="*/ 42 w 59"/>
                  <a:gd name="T37" fmla="*/ 69 h 84"/>
                  <a:gd name="T38" fmla="*/ 40 w 59"/>
                  <a:gd name="T39" fmla="*/ 75 h 84"/>
                  <a:gd name="T40" fmla="*/ 29 w 59"/>
                  <a:gd name="T41" fmla="*/ 67 h 84"/>
                  <a:gd name="T42" fmla="*/ 17 w 59"/>
                  <a:gd name="T43" fmla="*/ 69 h 84"/>
                  <a:gd name="T44" fmla="*/ 11 w 59"/>
                  <a:gd name="T45" fmla="*/ 65 h 84"/>
                  <a:gd name="T46" fmla="*/ 11 w 59"/>
                  <a:gd name="T47" fmla="*/ 59 h 84"/>
                  <a:gd name="T48" fmla="*/ 15 w 59"/>
                  <a:gd name="T49" fmla="*/ 55 h 84"/>
                  <a:gd name="T50" fmla="*/ 11 w 59"/>
                  <a:gd name="T51" fmla="*/ 54 h 84"/>
                  <a:gd name="T52" fmla="*/ 9 w 59"/>
                  <a:gd name="T53" fmla="*/ 57 h 84"/>
                  <a:gd name="T54" fmla="*/ 2 w 59"/>
                  <a:gd name="T55" fmla="*/ 50 h 84"/>
                  <a:gd name="T56" fmla="*/ 2 w 59"/>
                  <a:gd name="T57" fmla="*/ 42 h 84"/>
                  <a:gd name="T58" fmla="*/ 0 w 59"/>
                  <a:gd name="T59" fmla="*/ 31 h 84"/>
                  <a:gd name="T60" fmla="*/ 6 w 59"/>
                  <a:gd name="T61" fmla="*/ 34 h 84"/>
                  <a:gd name="T62" fmla="*/ 7 w 59"/>
                  <a:gd name="T63" fmla="*/ 13 h 84"/>
                  <a:gd name="T64" fmla="*/ 11 w 59"/>
                  <a:gd name="T6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84">
                    <a:moveTo>
                      <a:pt x="11" y="0"/>
                    </a:moveTo>
                    <a:lnTo>
                      <a:pt x="19" y="0"/>
                    </a:lnTo>
                    <a:lnTo>
                      <a:pt x="27" y="2"/>
                    </a:lnTo>
                    <a:lnTo>
                      <a:pt x="32" y="0"/>
                    </a:lnTo>
                    <a:lnTo>
                      <a:pt x="34" y="2"/>
                    </a:lnTo>
                    <a:lnTo>
                      <a:pt x="30" y="9"/>
                    </a:lnTo>
                    <a:lnTo>
                      <a:pt x="36" y="19"/>
                    </a:lnTo>
                    <a:lnTo>
                      <a:pt x="32" y="31"/>
                    </a:lnTo>
                    <a:lnTo>
                      <a:pt x="25" y="36"/>
                    </a:lnTo>
                    <a:lnTo>
                      <a:pt x="23" y="48"/>
                    </a:lnTo>
                    <a:lnTo>
                      <a:pt x="27" y="57"/>
                    </a:lnTo>
                    <a:lnTo>
                      <a:pt x="32" y="59"/>
                    </a:lnTo>
                    <a:lnTo>
                      <a:pt x="40" y="57"/>
                    </a:lnTo>
                    <a:lnTo>
                      <a:pt x="55" y="67"/>
                    </a:lnTo>
                    <a:lnTo>
                      <a:pt x="54" y="75"/>
                    </a:lnTo>
                    <a:lnTo>
                      <a:pt x="59" y="79"/>
                    </a:lnTo>
                    <a:lnTo>
                      <a:pt x="57" y="84"/>
                    </a:lnTo>
                    <a:lnTo>
                      <a:pt x="48" y="77"/>
                    </a:lnTo>
                    <a:lnTo>
                      <a:pt x="42" y="69"/>
                    </a:lnTo>
                    <a:lnTo>
                      <a:pt x="40" y="75"/>
                    </a:lnTo>
                    <a:lnTo>
                      <a:pt x="29" y="67"/>
                    </a:lnTo>
                    <a:lnTo>
                      <a:pt x="17" y="69"/>
                    </a:lnTo>
                    <a:lnTo>
                      <a:pt x="11" y="65"/>
                    </a:lnTo>
                    <a:lnTo>
                      <a:pt x="11" y="59"/>
                    </a:lnTo>
                    <a:lnTo>
                      <a:pt x="15" y="55"/>
                    </a:lnTo>
                    <a:lnTo>
                      <a:pt x="11" y="54"/>
                    </a:lnTo>
                    <a:lnTo>
                      <a:pt x="9" y="57"/>
                    </a:lnTo>
                    <a:lnTo>
                      <a:pt x="2" y="50"/>
                    </a:lnTo>
                    <a:lnTo>
                      <a:pt x="2" y="42"/>
                    </a:lnTo>
                    <a:lnTo>
                      <a:pt x="0" y="31"/>
                    </a:lnTo>
                    <a:lnTo>
                      <a:pt x="6" y="34"/>
                    </a:lnTo>
                    <a:lnTo>
                      <a:pt x="7" y="13"/>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 name="Freeform 99">
                <a:extLst>
                  <a:ext uri="{FF2B5EF4-FFF2-40B4-BE49-F238E27FC236}">
                    <a16:creationId xmlns:a16="http://schemas.microsoft.com/office/drawing/2014/main" id="{A667417D-DEDA-B657-0571-E3F3DFA1721D}"/>
                  </a:ext>
                </a:extLst>
              </p:cNvPr>
              <p:cNvSpPr>
                <a:spLocks/>
              </p:cNvSpPr>
              <p:nvPr/>
            </p:nvSpPr>
            <p:spPr bwMode="auto">
              <a:xfrm>
                <a:off x="6769100" y="4050560"/>
                <a:ext cx="55563" cy="42882"/>
              </a:xfrm>
              <a:custGeom>
                <a:avLst/>
                <a:gdLst>
                  <a:gd name="T0" fmla="*/ 23 w 35"/>
                  <a:gd name="T1" fmla="*/ 0 h 27"/>
                  <a:gd name="T2" fmla="*/ 31 w 35"/>
                  <a:gd name="T3" fmla="*/ 0 h 27"/>
                  <a:gd name="T4" fmla="*/ 35 w 35"/>
                  <a:gd name="T5" fmla="*/ 6 h 27"/>
                  <a:gd name="T6" fmla="*/ 27 w 35"/>
                  <a:gd name="T7" fmla="*/ 13 h 27"/>
                  <a:gd name="T8" fmla="*/ 25 w 35"/>
                  <a:gd name="T9" fmla="*/ 21 h 27"/>
                  <a:gd name="T10" fmla="*/ 14 w 35"/>
                  <a:gd name="T11" fmla="*/ 27 h 27"/>
                  <a:gd name="T12" fmla="*/ 0 w 35"/>
                  <a:gd name="T13" fmla="*/ 25 h 27"/>
                  <a:gd name="T14" fmla="*/ 0 w 35"/>
                  <a:gd name="T15" fmla="*/ 11 h 27"/>
                  <a:gd name="T16" fmla="*/ 8 w 35"/>
                  <a:gd name="T17" fmla="*/ 4 h 27"/>
                  <a:gd name="T18" fmla="*/ 23 w 35"/>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27">
                    <a:moveTo>
                      <a:pt x="23" y="0"/>
                    </a:moveTo>
                    <a:lnTo>
                      <a:pt x="31" y="0"/>
                    </a:lnTo>
                    <a:lnTo>
                      <a:pt x="35" y="6"/>
                    </a:lnTo>
                    <a:lnTo>
                      <a:pt x="27" y="13"/>
                    </a:lnTo>
                    <a:lnTo>
                      <a:pt x="25" y="21"/>
                    </a:lnTo>
                    <a:lnTo>
                      <a:pt x="14" y="27"/>
                    </a:lnTo>
                    <a:lnTo>
                      <a:pt x="0" y="25"/>
                    </a:lnTo>
                    <a:lnTo>
                      <a:pt x="0" y="11"/>
                    </a:lnTo>
                    <a:lnTo>
                      <a:pt x="8" y="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 name="Freeform 115">
                <a:extLst>
                  <a:ext uri="{FF2B5EF4-FFF2-40B4-BE49-F238E27FC236}">
                    <a16:creationId xmlns:a16="http://schemas.microsoft.com/office/drawing/2014/main" id="{41F090D5-FE74-0840-CFD9-8C16CD73AC47}"/>
                  </a:ext>
                </a:extLst>
              </p:cNvPr>
              <p:cNvSpPr>
                <a:spLocks/>
              </p:cNvSpPr>
              <p:nvPr/>
            </p:nvSpPr>
            <p:spPr bwMode="auto">
              <a:xfrm>
                <a:off x="7023100" y="3928268"/>
                <a:ext cx="42863" cy="82587"/>
              </a:xfrm>
              <a:custGeom>
                <a:avLst/>
                <a:gdLst>
                  <a:gd name="T0" fmla="*/ 21 w 27"/>
                  <a:gd name="T1" fmla="*/ 0 h 52"/>
                  <a:gd name="T2" fmla="*/ 27 w 27"/>
                  <a:gd name="T3" fmla="*/ 6 h 52"/>
                  <a:gd name="T4" fmla="*/ 25 w 27"/>
                  <a:gd name="T5" fmla="*/ 14 h 52"/>
                  <a:gd name="T6" fmla="*/ 15 w 27"/>
                  <a:gd name="T7" fmla="*/ 39 h 52"/>
                  <a:gd name="T8" fmla="*/ 9 w 27"/>
                  <a:gd name="T9" fmla="*/ 52 h 52"/>
                  <a:gd name="T10" fmla="*/ 2 w 27"/>
                  <a:gd name="T11" fmla="*/ 39 h 52"/>
                  <a:gd name="T12" fmla="*/ 0 w 27"/>
                  <a:gd name="T13" fmla="*/ 29 h 52"/>
                  <a:gd name="T14" fmla="*/ 9 w 27"/>
                  <a:gd name="T15" fmla="*/ 14 h 52"/>
                  <a:gd name="T16" fmla="*/ 21 w 27"/>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52">
                    <a:moveTo>
                      <a:pt x="21" y="0"/>
                    </a:moveTo>
                    <a:lnTo>
                      <a:pt x="27" y="6"/>
                    </a:lnTo>
                    <a:lnTo>
                      <a:pt x="25" y="14"/>
                    </a:lnTo>
                    <a:lnTo>
                      <a:pt x="15" y="39"/>
                    </a:lnTo>
                    <a:lnTo>
                      <a:pt x="9" y="52"/>
                    </a:lnTo>
                    <a:lnTo>
                      <a:pt x="2" y="39"/>
                    </a:lnTo>
                    <a:lnTo>
                      <a:pt x="0" y="29"/>
                    </a:lnTo>
                    <a:lnTo>
                      <a:pt x="9" y="14"/>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 name="Freeform 117">
                <a:extLst>
                  <a:ext uri="{FF2B5EF4-FFF2-40B4-BE49-F238E27FC236}">
                    <a16:creationId xmlns:a16="http://schemas.microsoft.com/office/drawing/2014/main" id="{CA0CC8FC-8319-017D-977A-2BE1DE7AF955}"/>
                  </a:ext>
                </a:extLst>
              </p:cNvPr>
              <p:cNvSpPr>
                <a:spLocks/>
              </p:cNvSpPr>
              <p:nvPr/>
            </p:nvSpPr>
            <p:spPr bwMode="auto">
              <a:xfrm>
                <a:off x="5608638" y="3907621"/>
                <a:ext cx="9525" cy="14294"/>
              </a:xfrm>
              <a:custGeom>
                <a:avLst/>
                <a:gdLst>
                  <a:gd name="T0" fmla="*/ 4 w 6"/>
                  <a:gd name="T1" fmla="*/ 0 h 9"/>
                  <a:gd name="T2" fmla="*/ 6 w 6"/>
                  <a:gd name="T3" fmla="*/ 0 h 9"/>
                  <a:gd name="T4" fmla="*/ 4 w 6"/>
                  <a:gd name="T5" fmla="*/ 5 h 9"/>
                  <a:gd name="T6" fmla="*/ 2 w 6"/>
                  <a:gd name="T7" fmla="*/ 9 h 9"/>
                  <a:gd name="T8" fmla="*/ 0 w 6"/>
                  <a:gd name="T9" fmla="*/ 4 h 9"/>
                  <a:gd name="T10" fmla="*/ 4 w 6"/>
                  <a:gd name="T11" fmla="*/ 0 h 9"/>
                </a:gdLst>
                <a:ahLst/>
                <a:cxnLst>
                  <a:cxn ang="0">
                    <a:pos x="T0" y="T1"/>
                  </a:cxn>
                  <a:cxn ang="0">
                    <a:pos x="T2" y="T3"/>
                  </a:cxn>
                  <a:cxn ang="0">
                    <a:pos x="T4" y="T5"/>
                  </a:cxn>
                  <a:cxn ang="0">
                    <a:pos x="T6" y="T7"/>
                  </a:cxn>
                  <a:cxn ang="0">
                    <a:pos x="T8" y="T9"/>
                  </a:cxn>
                  <a:cxn ang="0">
                    <a:pos x="T10" y="T11"/>
                  </a:cxn>
                </a:cxnLst>
                <a:rect l="0" t="0" r="r" b="b"/>
                <a:pathLst>
                  <a:path w="6" h="9">
                    <a:moveTo>
                      <a:pt x="4" y="0"/>
                    </a:moveTo>
                    <a:lnTo>
                      <a:pt x="6" y="0"/>
                    </a:lnTo>
                    <a:lnTo>
                      <a:pt x="4" y="5"/>
                    </a:lnTo>
                    <a:lnTo>
                      <a:pt x="2" y="9"/>
                    </a:lnTo>
                    <a:lnTo>
                      <a:pt x="0"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 name="Freeform 123">
                <a:extLst>
                  <a:ext uri="{FF2B5EF4-FFF2-40B4-BE49-F238E27FC236}">
                    <a16:creationId xmlns:a16="http://schemas.microsoft.com/office/drawing/2014/main" id="{F8C60EB2-5507-2282-FF08-05A79251114B}"/>
                  </a:ext>
                </a:extLst>
              </p:cNvPr>
              <p:cNvSpPr>
                <a:spLocks/>
              </p:cNvSpPr>
              <p:nvPr/>
            </p:nvSpPr>
            <p:spPr bwMode="auto">
              <a:xfrm>
                <a:off x="7292975" y="3712270"/>
                <a:ext cx="55563" cy="39706"/>
              </a:xfrm>
              <a:custGeom>
                <a:avLst/>
                <a:gdLst>
                  <a:gd name="T0" fmla="*/ 22 w 35"/>
                  <a:gd name="T1" fmla="*/ 0 h 25"/>
                  <a:gd name="T2" fmla="*/ 33 w 35"/>
                  <a:gd name="T3" fmla="*/ 4 h 25"/>
                  <a:gd name="T4" fmla="*/ 35 w 35"/>
                  <a:gd name="T5" fmla="*/ 8 h 25"/>
                  <a:gd name="T6" fmla="*/ 27 w 35"/>
                  <a:gd name="T7" fmla="*/ 19 h 25"/>
                  <a:gd name="T8" fmla="*/ 20 w 35"/>
                  <a:gd name="T9" fmla="*/ 13 h 25"/>
                  <a:gd name="T10" fmla="*/ 14 w 35"/>
                  <a:gd name="T11" fmla="*/ 17 h 25"/>
                  <a:gd name="T12" fmla="*/ 10 w 35"/>
                  <a:gd name="T13" fmla="*/ 25 h 25"/>
                  <a:gd name="T14" fmla="*/ 0 w 35"/>
                  <a:gd name="T15" fmla="*/ 23 h 25"/>
                  <a:gd name="T16" fmla="*/ 0 w 35"/>
                  <a:gd name="T17" fmla="*/ 13 h 25"/>
                  <a:gd name="T18" fmla="*/ 10 w 35"/>
                  <a:gd name="T19" fmla="*/ 6 h 25"/>
                  <a:gd name="T20" fmla="*/ 18 w 35"/>
                  <a:gd name="T21" fmla="*/ 6 h 25"/>
                  <a:gd name="T22" fmla="*/ 22 w 35"/>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25">
                    <a:moveTo>
                      <a:pt x="22" y="0"/>
                    </a:moveTo>
                    <a:lnTo>
                      <a:pt x="33" y="4"/>
                    </a:lnTo>
                    <a:lnTo>
                      <a:pt x="35" y="8"/>
                    </a:lnTo>
                    <a:lnTo>
                      <a:pt x="27" y="19"/>
                    </a:lnTo>
                    <a:lnTo>
                      <a:pt x="20" y="13"/>
                    </a:lnTo>
                    <a:lnTo>
                      <a:pt x="14" y="17"/>
                    </a:lnTo>
                    <a:lnTo>
                      <a:pt x="10" y="25"/>
                    </a:lnTo>
                    <a:lnTo>
                      <a:pt x="0" y="23"/>
                    </a:lnTo>
                    <a:lnTo>
                      <a:pt x="0" y="13"/>
                    </a:lnTo>
                    <a:lnTo>
                      <a:pt x="10" y="6"/>
                    </a:lnTo>
                    <a:lnTo>
                      <a:pt x="18" y="6"/>
                    </a:lnTo>
                    <a:lnTo>
                      <a:pt x="22" y="0"/>
                    </a:lnTo>
                  </a:path>
                </a:pathLst>
              </a:custGeom>
              <a:solidFill>
                <a:srgbClr val="E25D7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5" name="Freeform 125">
                <a:extLst>
                  <a:ext uri="{FF2B5EF4-FFF2-40B4-BE49-F238E27FC236}">
                    <a16:creationId xmlns:a16="http://schemas.microsoft.com/office/drawing/2014/main" id="{6DBD3FE7-A302-43B3-3295-80EED898CBA9}"/>
                  </a:ext>
                </a:extLst>
              </p:cNvPr>
              <p:cNvSpPr>
                <a:spLocks/>
              </p:cNvSpPr>
              <p:nvPr/>
            </p:nvSpPr>
            <p:spPr bwMode="auto">
              <a:xfrm>
                <a:off x="5078413" y="3678917"/>
                <a:ext cx="52388" cy="27000"/>
              </a:xfrm>
              <a:custGeom>
                <a:avLst/>
                <a:gdLst>
                  <a:gd name="T0" fmla="*/ 33 w 33"/>
                  <a:gd name="T1" fmla="*/ 0 h 17"/>
                  <a:gd name="T2" fmla="*/ 24 w 33"/>
                  <a:gd name="T3" fmla="*/ 7 h 17"/>
                  <a:gd name="T4" fmla="*/ 25 w 33"/>
                  <a:gd name="T5" fmla="*/ 9 h 17"/>
                  <a:gd name="T6" fmla="*/ 25 w 33"/>
                  <a:gd name="T7" fmla="*/ 11 h 17"/>
                  <a:gd name="T8" fmla="*/ 10 w 33"/>
                  <a:gd name="T9" fmla="*/ 17 h 17"/>
                  <a:gd name="T10" fmla="*/ 4 w 33"/>
                  <a:gd name="T11" fmla="*/ 15 h 17"/>
                  <a:gd name="T12" fmla="*/ 0 w 33"/>
                  <a:gd name="T13" fmla="*/ 9 h 17"/>
                  <a:gd name="T14" fmla="*/ 8 w 33"/>
                  <a:gd name="T15" fmla="*/ 9 h 17"/>
                  <a:gd name="T16" fmla="*/ 10 w 33"/>
                  <a:gd name="T17" fmla="*/ 9 h 17"/>
                  <a:gd name="T18" fmla="*/ 14 w 33"/>
                  <a:gd name="T19" fmla="*/ 7 h 17"/>
                  <a:gd name="T20" fmla="*/ 10 w 33"/>
                  <a:gd name="T21" fmla="*/ 9 h 17"/>
                  <a:gd name="T22" fmla="*/ 8 w 33"/>
                  <a:gd name="T23" fmla="*/ 9 h 17"/>
                  <a:gd name="T24" fmla="*/ 10 w 33"/>
                  <a:gd name="T25" fmla="*/ 7 h 17"/>
                  <a:gd name="T26" fmla="*/ 10 w 33"/>
                  <a:gd name="T27" fmla="*/ 6 h 17"/>
                  <a:gd name="T28" fmla="*/ 20 w 33"/>
                  <a:gd name="T29" fmla="*/ 6 h 17"/>
                  <a:gd name="T30" fmla="*/ 33 w 33"/>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 h="17">
                    <a:moveTo>
                      <a:pt x="33" y="0"/>
                    </a:moveTo>
                    <a:lnTo>
                      <a:pt x="24" y="7"/>
                    </a:lnTo>
                    <a:lnTo>
                      <a:pt x="25" y="9"/>
                    </a:lnTo>
                    <a:lnTo>
                      <a:pt x="25" y="11"/>
                    </a:lnTo>
                    <a:lnTo>
                      <a:pt x="10" y="17"/>
                    </a:lnTo>
                    <a:lnTo>
                      <a:pt x="4" y="15"/>
                    </a:lnTo>
                    <a:lnTo>
                      <a:pt x="0" y="9"/>
                    </a:lnTo>
                    <a:lnTo>
                      <a:pt x="8" y="9"/>
                    </a:lnTo>
                    <a:lnTo>
                      <a:pt x="10" y="9"/>
                    </a:lnTo>
                    <a:lnTo>
                      <a:pt x="14" y="7"/>
                    </a:lnTo>
                    <a:lnTo>
                      <a:pt x="10" y="9"/>
                    </a:lnTo>
                    <a:lnTo>
                      <a:pt x="8" y="9"/>
                    </a:lnTo>
                    <a:lnTo>
                      <a:pt x="10" y="7"/>
                    </a:lnTo>
                    <a:lnTo>
                      <a:pt x="10" y="6"/>
                    </a:lnTo>
                    <a:lnTo>
                      <a:pt x="20" y="6"/>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6" name="Freeform 127">
                <a:extLst>
                  <a:ext uri="{FF2B5EF4-FFF2-40B4-BE49-F238E27FC236}">
                    <a16:creationId xmlns:a16="http://schemas.microsoft.com/office/drawing/2014/main" id="{DE8F62B7-3518-F333-7300-00289D0C5324}"/>
                  </a:ext>
                </a:extLst>
              </p:cNvPr>
              <p:cNvSpPr>
                <a:spLocks/>
              </p:cNvSpPr>
              <p:nvPr/>
            </p:nvSpPr>
            <p:spPr bwMode="auto">
              <a:xfrm>
                <a:off x="4887913" y="3678917"/>
                <a:ext cx="60325" cy="20647"/>
              </a:xfrm>
              <a:custGeom>
                <a:avLst/>
                <a:gdLst>
                  <a:gd name="T0" fmla="*/ 2 w 38"/>
                  <a:gd name="T1" fmla="*/ 0 h 13"/>
                  <a:gd name="T2" fmla="*/ 9 w 38"/>
                  <a:gd name="T3" fmla="*/ 6 h 13"/>
                  <a:gd name="T4" fmla="*/ 21 w 38"/>
                  <a:gd name="T5" fmla="*/ 6 h 13"/>
                  <a:gd name="T6" fmla="*/ 30 w 38"/>
                  <a:gd name="T7" fmla="*/ 6 h 13"/>
                  <a:gd name="T8" fmla="*/ 30 w 38"/>
                  <a:gd name="T9" fmla="*/ 7 h 13"/>
                  <a:gd name="T10" fmla="*/ 38 w 38"/>
                  <a:gd name="T11" fmla="*/ 6 h 13"/>
                  <a:gd name="T12" fmla="*/ 36 w 38"/>
                  <a:gd name="T13" fmla="*/ 11 h 13"/>
                  <a:gd name="T14" fmla="*/ 17 w 38"/>
                  <a:gd name="T15" fmla="*/ 13 h 13"/>
                  <a:gd name="T16" fmla="*/ 17 w 38"/>
                  <a:gd name="T17" fmla="*/ 9 h 13"/>
                  <a:gd name="T18" fmla="*/ 0 w 38"/>
                  <a:gd name="T19" fmla="*/ 6 h 13"/>
                  <a:gd name="T20" fmla="*/ 2 w 38"/>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3">
                    <a:moveTo>
                      <a:pt x="2" y="0"/>
                    </a:moveTo>
                    <a:lnTo>
                      <a:pt x="9" y="6"/>
                    </a:lnTo>
                    <a:lnTo>
                      <a:pt x="21" y="6"/>
                    </a:lnTo>
                    <a:lnTo>
                      <a:pt x="30" y="6"/>
                    </a:lnTo>
                    <a:lnTo>
                      <a:pt x="30" y="7"/>
                    </a:lnTo>
                    <a:lnTo>
                      <a:pt x="38" y="6"/>
                    </a:lnTo>
                    <a:lnTo>
                      <a:pt x="36" y="11"/>
                    </a:lnTo>
                    <a:lnTo>
                      <a:pt x="17" y="13"/>
                    </a:lnTo>
                    <a:lnTo>
                      <a:pt x="17" y="9"/>
                    </a:lnTo>
                    <a:lnTo>
                      <a:pt x="0" y="6"/>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7" name="Freeform 129">
                <a:extLst>
                  <a:ext uri="{FF2B5EF4-FFF2-40B4-BE49-F238E27FC236}">
                    <a16:creationId xmlns:a16="http://schemas.microsoft.com/office/drawing/2014/main" id="{1AE4AAF3-8584-76AB-3AD2-19393EE780F1}"/>
                  </a:ext>
                </a:extLst>
              </p:cNvPr>
              <p:cNvSpPr>
                <a:spLocks/>
              </p:cNvSpPr>
              <p:nvPr/>
            </p:nvSpPr>
            <p:spPr bwMode="auto">
              <a:xfrm>
                <a:off x="4640263" y="3613801"/>
                <a:ext cx="69850" cy="39706"/>
              </a:xfrm>
              <a:custGeom>
                <a:avLst/>
                <a:gdLst>
                  <a:gd name="T0" fmla="*/ 44 w 44"/>
                  <a:gd name="T1" fmla="*/ 0 h 25"/>
                  <a:gd name="T2" fmla="*/ 39 w 44"/>
                  <a:gd name="T3" fmla="*/ 14 h 25"/>
                  <a:gd name="T4" fmla="*/ 40 w 44"/>
                  <a:gd name="T5" fmla="*/ 18 h 25"/>
                  <a:gd name="T6" fmla="*/ 39 w 44"/>
                  <a:gd name="T7" fmla="*/ 25 h 25"/>
                  <a:gd name="T8" fmla="*/ 27 w 44"/>
                  <a:gd name="T9" fmla="*/ 20 h 25"/>
                  <a:gd name="T10" fmla="*/ 19 w 44"/>
                  <a:gd name="T11" fmla="*/ 18 h 25"/>
                  <a:gd name="T12" fmla="*/ 0 w 44"/>
                  <a:gd name="T13" fmla="*/ 10 h 25"/>
                  <a:gd name="T14" fmla="*/ 4 w 44"/>
                  <a:gd name="T15" fmla="*/ 2 h 25"/>
                  <a:gd name="T16" fmla="*/ 19 w 44"/>
                  <a:gd name="T17" fmla="*/ 4 h 25"/>
                  <a:gd name="T18" fmla="*/ 35 w 44"/>
                  <a:gd name="T19" fmla="*/ 2 h 25"/>
                  <a:gd name="T20" fmla="*/ 44 w 44"/>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25">
                    <a:moveTo>
                      <a:pt x="44" y="0"/>
                    </a:moveTo>
                    <a:lnTo>
                      <a:pt x="39" y="14"/>
                    </a:lnTo>
                    <a:lnTo>
                      <a:pt x="40" y="18"/>
                    </a:lnTo>
                    <a:lnTo>
                      <a:pt x="39" y="25"/>
                    </a:lnTo>
                    <a:lnTo>
                      <a:pt x="27" y="20"/>
                    </a:lnTo>
                    <a:lnTo>
                      <a:pt x="19" y="18"/>
                    </a:lnTo>
                    <a:lnTo>
                      <a:pt x="0" y="10"/>
                    </a:lnTo>
                    <a:lnTo>
                      <a:pt x="4" y="2"/>
                    </a:lnTo>
                    <a:lnTo>
                      <a:pt x="19" y="4"/>
                    </a:lnTo>
                    <a:lnTo>
                      <a:pt x="35"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8" name="Freeform 131">
                <a:extLst>
                  <a:ext uri="{FF2B5EF4-FFF2-40B4-BE49-F238E27FC236}">
                    <a16:creationId xmlns:a16="http://schemas.microsoft.com/office/drawing/2014/main" id="{D7E5120B-7CC5-9131-37B4-F39D3F0505F9}"/>
                  </a:ext>
                </a:extLst>
              </p:cNvPr>
              <p:cNvSpPr>
                <a:spLocks/>
              </p:cNvSpPr>
              <p:nvPr/>
            </p:nvSpPr>
            <p:spPr bwMode="auto">
              <a:xfrm>
                <a:off x="4549776" y="3537566"/>
                <a:ext cx="36513" cy="58765"/>
              </a:xfrm>
              <a:custGeom>
                <a:avLst/>
                <a:gdLst>
                  <a:gd name="T0" fmla="*/ 13 w 23"/>
                  <a:gd name="T1" fmla="*/ 0 h 37"/>
                  <a:gd name="T2" fmla="*/ 23 w 23"/>
                  <a:gd name="T3" fmla="*/ 12 h 37"/>
                  <a:gd name="T4" fmla="*/ 19 w 23"/>
                  <a:gd name="T5" fmla="*/ 33 h 37"/>
                  <a:gd name="T6" fmla="*/ 13 w 23"/>
                  <a:gd name="T7" fmla="*/ 31 h 37"/>
                  <a:gd name="T8" fmla="*/ 7 w 23"/>
                  <a:gd name="T9" fmla="*/ 37 h 37"/>
                  <a:gd name="T10" fmla="*/ 2 w 23"/>
                  <a:gd name="T11" fmla="*/ 33 h 37"/>
                  <a:gd name="T12" fmla="*/ 2 w 23"/>
                  <a:gd name="T13" fmla="*/ 12 h 37"/>
                  <a:gd name="T14" fmla="*/ 0 w 23"/>
                  <a:gd name="T15" fmla="*/ 2 h 37"/>
                  <a:gd name="T16" fmla="*/ 5 w 23"/>
                  <a:gd name="T17" fmla="*/ 4 h 37"/>
                  <a:gd name="T18" fmla="*/ 13 w 23"/>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7">
                    <a:moveTo>
                      <a:pt x="13" y="0"/>
                    </a:moveTo>
                    <a:lnTo>
                      <a:pt x="23" y="12"/>
                    </a:lnTo>
                    <a:lnTo>
                      <a:pt x="19" y="33"/>
                    </a:lnTo>
                    <a:lnTo>
                      <a:pt x="13" y="31"/>
                    </a:lnTo>
                    <a:lnTo>
                      <a:pt x="7" y="37"/>
                    </a:lnTo>
                    <a:lnTo>
                      <a:pt x="2" y="33"/>
                    </a:lnTo>
                    <a:lnTo>
                      <a:pt x="2" y="12"/>
                    </a:lnTo>
                    <a:lnTo>
                      <a:pt x="0" y="2"/>
                    </a:lnTo>
                    <a:lnTo>
                      <a:pt x="5"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9" name="Freeform 133">
                <a:extLst>
                  <a:ext uri="{FF2B5EF4-FFF2-40B4-BE49-F238E27FC236}">
                    <a16:creationId xmlns:a16="http://schemas.microsoft.com/office/drawing/2014/main" id="{08CD60ED-672D-7A9F-1DDA-6424E45AD84C}"/>
                  </a:ext>
                </a:extLst>
              </p:cNvPr>
              <p:cNvSpPr>
                <a:spLocks/>
              </p:cNvSpPr>
              <p:nvPr/>
            </p:nvSpPr>
            <p:spPr bwMode="auto">
              <a:xfrm>
                <a:off x="7229475" y="3532801"/>
                <a:ext cx="277813" cy="262056"/>
              </a:xfrm>
              <a:custGeom>
                <a:avLst/>
                <a:gdLst>
                  <a:gd name="T0" fmla="*/ 165 w 175"/>
                  <a:gd name="T1" fmla="*/ 0 h 165"/>
                  <a:gd name="T2" fmla="*/ 175 w 175"/>
                  <a:gd name="T3" fmla="*/ 23 h 165"/>
                  <a:gd name="T4" fmla="*/ 175 w 175"/>
                  <a:gd name="T5" fmla="*/ 36 h 165"/>
                  <a:gd name="T6" fmla="*/ 161 w 175"/>
                  <a:gd name="T7" fmla="*/ 53 h 165"/>
                  <a:gd name="T8" fmla="*/ 161 w 175"/>
                  <a:gd name="T9" fmla="*/ 59 h 165"/>
                  <a:gd name="T10" fmla="*/ 161 w 175"/>
                  <a:gd name="T11" fmla="*/ 69 h 165"/>
                  <a:gd name="T12" fmla="*/ 156 w 175"/>
                  <a:gd name="T13" fmla="*/ 80 h 165"/>
                  <a:gd name="T14" fmla="*/ 158 w 175"/>
                  <a:gd name="T15" fmla="*/ 90 h 165"/>
                  <a:gd name="T16" fmla="*/ 152 w 175"/>
                  <a:gd name="T17" fmla="*/ 101 h 165"/>
                  <a:gd name="T18" fmla="*/ 133 w 175"/>
                  <a:gd name="T19" fmla="*/ 107 h 165"/>
                  <a:gd name="T20" fmla="*/ 110 w 175"/>
                  <a:gd name="T21" fmla="*/ 109 h 165"/>
                  <a:gd name="T22" fmla="*/ 88 w 175"/>
                  <a:gd name="T23" fmla="*/ 126 h 165"/>
                  <a:gd name="T24" fmla="*/ 79 w 175"/>
                  <a:gd name="T25" fmla="*/ 121 h 165"/>
                  <a:gd name="T26" fmla="*/ 79 w 175"/>
                  <a:gd name="T27" fmla="*/ 109 h 165"/>
                  <a:gd name="T28" fmla="*/ 54 w 175"/>
                  <a:gd name="T29" fmla="*/ 113 h 165"/>
                  <a:gd name="T30" fmla="*/ 39 w 175"/>
                  <a:gd name="T31" fmla="*/ 119 h 165"/>
                  <a:gd name="T32" fmla="*/ 21 w 175"/>
                  <a:gd name="T33" fmla="*/ 119 h 165"/>
                  <a:gd name="T34" fmla="*/ 37 w 175"/>
                  <a:gd name="T35" fmla="*/ 132 h 165"/>
                  <a:gd name="T36" fmla="*/ 27 w 175"/>
                  <a:gd name="T37" fmla="*/ 159 h 165"/>
                  <a:gd name="T38" fmla="*/ 17 w 175"/>
                  <a:gd name="T39" fmla="*/ 165 h 165"/>
                  <a:gd name="T40" fmla="*/ 12 w 175"/>
                  <a:gd name="T41" fmla="*/ 159 h 165"/>
                  <a:gd name="T42" fmla="*/ 14 w 175"/>
                  <a:gd name="T43" fmla="*/ 145 h 165"/>
                  <a:gd name="T44" fmla="*/ 6 w 175"/>
                  <a:gd name="T45" fmla="*/ 140 h 165"/>
                  <a:gd name="T46" fmla="*/ 0 w 175"/>
                  <a:gd name="T47" fmla="*/ 130 h 165"/>
                  <a:gd name="T48" fmla="*/ 14 w 175"/>
                  <a:gd name="T49" fmla="*/ 124 h 165"/>
                  <a:gd name="T50" fmla="*/ 21 w 175"/>
                  <a:gd name="T51" fmla="*/ 115 h 165"/>
                  <a:gd name="T52" fmla="*/ 35 w 175"/>
                  <a:gd name="T53" fmla="*/ 107 h 165"/>
                  <a:gd name="T54" fmla="*/ 44 w 175"/>
                  <a:gd name="T55" fmla="*/ 98 h 165"/>
                  <a:gd name="T56" fmla="*/ 73 w 175"/>
                  <a:gd name="T57" fmla="*/ 92 h 165"/>
                  <a:gd name="T58" fmla="*/ 88 w 175"/>
                  <a:gd name="T59" fmla="*/ 96 h 165"/>
                  <a:gd name="T60" fmla="*/ 102 w 175"/>
                  <a:gd name="T61" fmla="*/ 67 h 165"/>
                  <a:gd name="T62" fmla="*/ 111 w 175"/>
                  <a:gd name="T63" fmla="*/ 73 h 165"/>
                  <a:gd name="T64" fmla="*/ 131 w 175"/>
                  <a:gd name="T65" fmla="*/ 57 h 165"/>
                  <a:gd name="T66" fmla="*/ 140 w 175"/>
                  <a:gd name="T67" fmla="*/ 51 h 165"/>
                  <a:gd name="T68" fmla="*/ 148 w 175"/>
                  <a:gd name="T69" fmla="*/ 32 h 165"/>
                  <a:gd name="T70" fmla="*/ 146 w 175"/>
                  <a:gd name="T71" fmla="*/ 13 h 165"/>
                  <a:gd name="T72" fmla="*/ 152 w 175"/>
                  <a:gd name="T73" fmla="*/ 3 h 165"/>
                  <a:gd name="T74" fmla="*/ 165 w 175"/>
                  <a:gd name="T75"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5" h="165">
                    <a:moveTo>
                      <a:pt x="165" y="0"/>
                    </a:moveTo>
                    <a:lnTo>
                      <a:pt x="175" y="23"/>
                    </a:lnTo>
                    <a:lnTo>
                      <a:pt x="175" y="36"/>
                    </a:lnTo>
                    <a:lnTo>
                      <a:pt x="161" y="53"/>
                    </a:lnTo>
                    <a:lnTo>
                      <a:pt x="161" y="59"/>
                    </a:lnTo>
                    <a:lnTo>
                      <a:pt x="161" y="69"/>
                    </a:lnTo>
                    <a:lnTo>
                      <a:pt x="156" y="80"/>
                    </a:lnTo>
                    <a:lnTo>
                      <a:pt x="158" y="90"/>
                    </a:lnTo>
                    <a:lnTo>
                      <a:pt x="152" y="101"/>
                    </a:lnTo>
                    <a:lnTo>
                      <a:pt x="133" y="107"/>
                    </a:lnTo>
                    <a:lnTo>
                      <a:pt x="110" y="109"/>
                    </a:lnTo>
                    <a:lnTo>
                      <a:pt x="88" y="126"/>
                    </a:lnTo>
                    <a:lnTo>
                      <a:pt x="79" y="121"/>
                    </a:lnTo>
                    <a:lnTo>
                      <a:pt x="79" y="109"/>
                    </a:lnTo>
                    <a:lnTo>
                      <a:pt x="54" y="113"/>
                    </a:lnTo>
                    <a:lnTo>
                      <a:pt x="39" y="119"/>
                    </a:lnTo>
                    <a:lnTo>
                      <a:pt x="21" y="119"/>
                    </a:lnTo>
                    <a:lnTo>
                      <a:pt x="37" y="132"/>
                    </a:lnTo>
                    <a:lnTo>
                      <a:pt x="27" y="159"/>
                    </a:lnTo>
                    <a:lnTo>
                      <a:pt x="17" y="165"/>
                    </a:lnTo>
                    <a:lnTo>
                      <a:pt x="12" y="159"/>
                    </a:lnTo>
                    <a:lnTo>
                      <a:pt x="14" y="145"/>
                    </a:lnTo>
                    <a:lnTo>
                      <a:pt x="6" y="140"/>
                    </a:lnTo>
                    <a:lnTo>
                      <a:pt x="0" y="130"/>
                    </a:lnTo>
                    <a:lnTo>
                      <a:pt x="14" y="124"/>
                    </a:lnTo>
                    <a:lnTo>
                      <a:pt x="21" y="115"/>
                    </a:lnTo>
                    <a:lnTo>
                      <a:pt x="35" y="107"/>
                    </a:lnTo>
                    <a:lnTo>
                      <a:pt x="44" y="98"/>
                    </a:lnTo>
                    <a:lnTo>
                      <a:pt x="73" y="92"/>
                    </a:lnTo>
                    <a:lnTo>
                      <a:pt x="88" y="96"/>
                    </a:lnTo>
                    <a:lnTo>
                      <a:pt x="102" y="67"/>
                    </a:lnTo>
                    <a:lnTo>
                      <a:pt x="111" y="73"/>
                    </a:lnTo>
                    <a:lnTo>
                      <a:pt x="131" y="57"/>
                    </a:lnTo>
                    <a:lnTo>
                      <a:pt x="140" y="51"/>
                    </a:lnTo>
                    <a:lnTo>
                      <a:pt x="148" y="32"/>
                    </a:lnTo>
                    <a:lnTo>
                      <a:pt x="146" y="13"/>
                    </a:lnTo>
                    <a:lnTo>
                      <a:pt x="152" y="3"/>
                    </a:lnTo>
                    <a:lnTo>
                      <a:pt x="165" y="0"/>
                    </a:lnTo>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0" name="Freeform 135">
                <a:extLst>
                  <a:ext uri="{FF2B5EF4-FFF2-40B4-BE49-F238E27FC236}">
                    <a16:creationId xmlns:a16="http://schemas.microsoft.com/office/drawing/2014/main" id="{D03E896A-1A94-E570-8F1A-611BCEA46047}"/>
                  </a:ext>
                </a:extLst>
              </p:cNvPr>
              <p:cNvSpPr>
                <a:spLocks/>
              </p:cNvSpPr>
              <p:nvPr/>
            </p:nvSpPr>
            <p:spPr bwMode="auto">
              <a:xfrm>
                <a:off x="4554538" y="3489920"/>
                <a:ext cx="22225" cy="42882"/>
              </a:xfrm>
              <a:custGeom>
                <a:avLst/>
                <a:gdLst>
                  <a:gd name="T0" fmla="*/ 12 w 14"/>
                  <a:gd name="T1" fmla="*/ 0 h 27"/>
                  <a:gd name="T2" fmla="*/ 14 w 14"/>
                  <a:gd name="T3" fmla="*/ 13 h 27"/>
                  <a:gd name="T4" fmla="*/ 10 w 14"/>
                  <a:gd name="T5" fmla="*/ 27 h 27"/>
                  <a:gd name="T6" fmla="*/ 4 w 14"/>
                  <a:gd name="T7" fmla="*/ 23 h 27"/>
                  <a:gd name="T8" fmla="*/ 0 w 14"/>
                  <a:gd name="T9" fmla="*/ 11 h 27"/>
                  <a:gd name="T10" fmla="*/ 4 w 14"/>
                  <a:gd name="T11" fmla="*/ 6 h 27"/>
                  <a:gd name="T12" fmla="*/ 12 w 14"/>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14" h="27">
                    <a:moveTo>
                      <a:pt x="12" y="0"/>
                    </a:moveTo>
                    <a:lnTo>
                      <a:pt x="14" y="13"/>
                    </a:lnTo>
                    <a:lnTo>
                      <a:pt x="10" y="27"/>
                    </a:lnTo>
                    <a:lnTo>
                      <a:pt x="4" y="23"/>
                    </a:lnTo>
                    <a:lnTo>
                      <a:pt x="0" y="11"/>
                    </a:lnTo>
                    <a:lnTo>
                      <a:pt x="4" y="6"/>
                    </a:lnTo>
                    <a:lnTo>
                      <a:pt x="1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1" name="Freeform 138">
                <a:extLst>
                  <a:ext uri="{FF2B5EF4-FFF2-40B4-BE49-F238E27FC236}">
                    <a16:creationId xmlns:a16="http://schemas.microsoft.com/office/drawing/2014/main" id="{8300D9F7-E54F-26D6-108A-B307AB4E2307}"/>
                  </a:ext>
                </a:extLst>
              </p:cNvPr>
              <p:cNvSpPr>
                <a:spLocks/>
              </p:cNvSpPr>
              <p:nvPr/>
            </p:nvSpPr>
            <p:spPr bwMode="auto">
              <a:xfrm>
                <a:off x="7458075" y="3420038"/>
                <a:ext cx="128588" cy="106411"/>
              </a:xfrm>
              <a:custGeom>
                <a:avLst/>
                <a:gdLst>
                  <a:gd name="T0" fmla="*/ 31 w 81"/>
                  <a:gd name="T1" fmla="*/ 0 h 67"/>
                  <a:gd name="T2" fmla="*/ 48 w 81"/>
                  <a:gd name="T3" fmla="*/ 19 h 67"/>
                  <a:gd name="T4" fmla="*/ 58 w 81"/>
                  <a:gd name="T5" fmla="*/ 25 h 67"/>
                  <a:gd name="T6" fmla="*/ 67 w 81"/>
                  <a:gd name="T7" fmla="*/ 26 h 67"/>
                  <a:gd name="T8" fmla="*/ 77 w 81"/>
                  <a:gd name="T9" fmla="*/ 21 h 67"/>
                  <a:gd name="T10" fmla="*/ 81 w 81"/>
                  <a:gd name="T11" fmla="*/ 38 h 67"/>
                  <a:gd name="T12" fmla="*/ 60 w 81"/>
                  <a:gd name="T13" fmla="*/ 44 h 67"/>
                  <a:gd name="T14" fmla="*/ 48 w 81"/>
                  <a:gd name="T15" fmla="*/ 61 h 67"/>
                  <a:gd name="T16" fmla="*/ 25 w 81"/>
                  <a:gd name="T17" fmla="*/ 48 h 67"/>
                  <a:gd name="T18" fmla="*/ 19 w 81"/>
                  <a:gd name="T19" fmla="*/ 67 h 67"/>
                  <a:gd name="T20" fmla="*/ 2 w 81"/>
                  <a:gd name="T21" fmla="*/ 67 h 67"/>
                  <a:gd name="T22" fmla="*/ 0 w 81"/>
                  <a:gd name="T23" fmla="*/ 50 h 67"/>
                  <a:gd name="T24" fmla="*/ 8 w 81"/>
                  <a:gd name="T25" fmla="*/ 38 h 67"/>
                  <a:gd name="T26" fmla="*/ 21 w 81"/>
                  <a:gd name="T27" fmla="*/ 36 h 67"/>
                  <a:gd name="T28" fmla="*/ 27 w 81"/>
                  <a:gd name="T29" fmla="*/ 13 h 67"/>
                  <a:gd name="T30" fmla="*/ 31 w 81"/>
                  <a:gd name="T31"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 h="67">
                    <a:moveTo>
                      <a:pt x="31" y="0"/>
                    </a:moveTo>
                    <a:lnTo>
                      <a:pt x="48" y="19"/>
                    </a:lnTo>
                    <a:lnTo>
                      <a:pt x="58" y="25"/>
                    </a:lnTo>
                    <a:lnTo>
                      <a:pt x="67" y="26"/>
                    </a:lnTo>
                    <a:lnTo>
                      <a:pt x="77" y="21"/>
                    </a:lnTo>
                    <a:lnTo>
                      <a:pt x="81" y="38"/>
                    </a:lnTo>
                    <a:lnTo>
                      <a:pt x="60" y="44"/>
                    </a:lnTo>
                    <a:lnTo>
                      <a:pt x="48" y="61"/>
                    </a:lnTo>
                    <a:lnTo>
                      <a:pt x="25" y="48"/>
                    </a:lnTo>
                    <a:lnTo>
                      <a:pt x="19" y="67"/>
                    </a:lnTo>
                    <a:lnTo>
                      <a:pt x="2" y="67"/>
                    </a:lnTo>
                    <a:lnTo>
                      <a:pt x="0" y="50"/>
                    </a:lnTo>
                    <a:lnTo>
                      <a:pt x="8" y="38"/>
                    </a:lnTo>
                    <a:lnTo>
                      <a:pt x="21" y="36"/>
                    </a:lnTo>
                    <a:lnTo>
                      <a:pt x="27" y="13"/>
                    </a:lnTo>
                    <a:lnTo>
                      <a:pt x="31" y="0"/>
                    </a:lnTo>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2" name="Freeform 151">
                <a:extLst>
                  <a:ext uri="{FF2B5EF4-FFF2-40B4-BE49-F238E27FC236}">
                    <a16:creationId xmlns:a16="http://schemas.microsoft.com/office/drawing/2014/main" id="{072B91E2-D78C-D299-A590-3743A195A105}"/>
                  </a:ext>
                </a:extLst>
              </p:cNvPr>
              <p:cNvSpPr>
                <a:spLocks/>
              </p:cNvSpPr>
              <p:nvPr/>
            </p:nvSpPr>
            <p:spPr bwMode="auto">
              <a:xfrm>
                <a:off x="7497762" y="3162747"/>
                <a:ext cx="69850" cy="247762"/>
              </a:xfrm>
              <a:custGeom>
                <a:avLst/>
                <a:gdLst>
                  <a:gd name="T0" fmla="*/ 15 w 44"/>
                  <a:gd name="T1" fmla="*/ 0 h 156"/>
                  <a:gd name="T2" fmla="*/ 19 w 44"/>
                  <a:gd name="T3" fmla="*/ 16 h 156"/>
                  <a:gd name="T4" fmla="*/ 23 w 44"/>
                  <a:gd name="T5" fmla="*/ 31 h 156"/>
                  <a:gd name="T6" fmla="*/ 23 w 44"/>
                  <a:gd name="T7" fmla="*/ 50 h 156"/>
                  <a:gd name="T8" fmla="*/ 29 w 44"/>
                  <a:gd name="T9" fmla="*/ 69 h 156"/>
                  <a:gd name="T10" fmla="*/ 44 w 44"/>
                  <a:gd name="T11" fmla="*/ 102 h 156"/>
                  <a:gd name="T12" fmla="*/ 23 w 44"/>
                  <a:gd name="T13" fmla="*/ 94 h 156"/>
                  <a:gd name="T14" fmla="*/ 13 w 44"/>
                  <a:gd name="T15" fmla="*/ 123 h 156"/>
                  <a:gd name="T16" fmla="*/ 27 w 44"/>
                  <a:gd name="T17" fmla="*/ 139 h 156"/>
                  <a:gd name="T18" fmla="*/ 27 w 44"/>
                  <a:gd name="T19" fmla="*/ 152 h 156"/>
                  <a:gd name="T20" fmla="*/ 17 w 44"/>
                  <a:gd name="T21" fmla="*/ 141 h 156"/>
                  <a:gd name="T22" fmla="*/ 8 w 44"/>
                  <a:gd name="T23" fmla="*/ 156 h 156"/>
                  <a:gd name="T24" fmla="*/ 6 w 44"/>
                  <a:gd name="T25" fmla="*/ 141 h 156"/>
                  <a:gd name="T26" fmla="*/ 8 w 44"/>
                  <a:gd name="T27" fmla="*/ 123 h 156"/>
                  <a:gd name="T28" fmla="*/ 6 w 44"/>
                  <a:gd name="T29" fmla="*/ 104 h 156"/>
                  <a:gd name="T30" fmla="*/ 10 w 44"/>
                  <a:gd name="T31" fmla="*/ 91 h 156"/>
                  <a:gd name="T32" fmla="*/ 10 w 44"/>
                  <a:gd name="T33" fmla="*/ 66 h 156"/>
                  <a:gd name="T34" fmla="*/ 0 w 44"/>
                  <a:gd name="T35" fmla="*/ 46 h 156"/>
                  <a:gd name="T36" fmla="*/ 2 w 44"/>
                  <a:gd name="T37" fmla="*/ 22 h 156"/>
                  <a:gd name="T38" fmla="*/ 15 w 44"/>
                  <a:gd name="T39" fmla="*/ 14 h 156"/>
                  <a:gd name="T40" fmla="*/ 10 w 44"/>
                  <a:gd name="T41" fmla="*/ 4 h 156"/>
                  <a:gd name="T42" fmla="*/ 15 w 44"/>
                  <a:gd name="T4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 h="156">
                    <a:moveTo>
                      <a:pt x="15" y="0"/>
                    </a:moveTo>
                    <a:lnTo>
                      <a:pt x="19" y="16"/>
                    </a:lnTo>
                    <a:lnTo>
                      <a:pt x="23" y="31"/>
                    </a:lnTo>
                    <a:lnTo>
                      <a:pt x="23" y="50"/>
                    </a:lnTo>
                    <a:lnTo>
                      <a:pt x="29" y="69"/>
                    </a:lnTo>
                    <a:lnTo>
                      <a:pt x="44" y="102"/>
                    </a:lnTo>
                    <a:lnTo>
                      <a:pt x="23" y="94"/>
                    </a:lnTo>
                    <a:lnTo>
                      <a:pt x="13" y="123"/>
                    </a:lnTo>
                    <a:lnTo>
                      <a:pt x="27" y="139"/>
                    </a:lnTo>
                    <a:lnTo>
                      <a:pt x="27" y="152"/>
                    </a:lnTo>
                    <a:lnTo>
                      <a:pt x="17" y="141"/>
                    </a:lnTo>
                    <a:lnTo>
                      <a:pt x="8" y="156"/>
                    </a:lnTo>
                    <a:lnTo>
                      <a:pt x="6" y="141"/>
                    </a:lnTo>
                    <a:lnTo>
                      <a:pt x="8" y="123"/>
                    </a:lnTo>
                    <a:lnTo>
                      <a:pt x="6" y="104"/>
                    </a:lnTo>
                    <a:lnTo>
                      <a:pt x="10" y="91"/>
                    </a:lnTo>
                    <a:lnTo>
                      <a:pt x="10" y="66"/>
                    </a:lnTo>
                    <a:lnTo>
                      <a:pt x="0" y="46"/>
                    </a:lnTo>
                    <a:lnTo>
                      <a:pt x="2" y="22"/>
                    </a:lnTo>
                    <a:lnTo>
                      <a:pt x="15" y="14"/>
                    </a:lnTo>
                    <a:lnTo>
                      <a:pt x="10" y="4"/>
                    </a:lnTo>
                    <a:lnTo>
                      <a:pt x="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3" name="Freeform 153">
                <a:extLst>
                  <a:ext uri="{FF2B5EF4-FFF2-40B4-BE49-F238E27FC236}">
                    <a16:creationId xmlns:a16="http://schemas.microsoft.com/office/drawing/2014/main" id="{D0F3CD83-436C-7CFF-3BF9-B675775C62E8}"/>
                  </a:ext>
                </a:extLst>
              </p:cNvPr>
              <p:cNvSpPr>
                <a:spLocks/>
              </p:cNvSpPr>
              <p:nvPr/>
            </p:nvSpPr>
            <p:spPr bwMode="auto">
              <a:xfrm>
                <a:off x="4146551" y="3142100"/>
                <a:ext cx="98425" cy="103235"/>
              </a:xfrm>
              <a:custGeom>
                <a:avLst/>
                <a:gdLst>
                  <a:gd name="T0" fmla="*/ 46 w 62"/>
                  <a:gd name="T1" fmla="*/ 0 h 65"/>
                  <a:gd name="T2" fmla="*/ 62 w 62"/>
                  <a:gd name="T3" fmla="*/ 11 h 65"/>
                  <a:gd name="T4" fmla="*/ 52 w 62"/>
                  <a:gd name="T5" fmla="*/ 25 h 65"/>
                  <a:gd name="T6" fmla="*/ 56 w 62"/>
                  <a:gd name="T7" fmla="*/ 38 h 65"/>
                  <a:gd name="T8" fmla="*/ 44 w 62"/>
                  <a:gd name="T9" fmla="*/ 56 h 65"/>
                  <a:gd name="T10" fmla="*/ 20 w 62"/>
                  <a:gd name="T11" fmla="*/ 65 h 65"/>
                  <a:gd name="T12" fmla="*/ 0 w 62"/>
                  <a:gd name="T13" fmla="*/ 63 h 65"/>
                  <a:gd name="T14" fmla="*/ 12 w 62"/>
                  <a:gd name="T15" fmla="*/ 42 h 65"/>
                  <a:gd name="T16" fmla="*/ 4 w 62"/>
                  <a:gd name="T17" fmla="*/ 25 h 65"/>
                  <a:gd name="T18" fmla="*/ 23 w 62"/>
                  <a:gd name="T19" fmla="*/ 10 h 65"/>
                  <a:gd name="T20" fmla="*/ 35 w 62"/>
                  <a:gd name="T21" fmla="*/ 0 h 65"/>
                  <a:gd name="T22" fmla="*/ 46 w 62"/>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65">
                    <a:moveTo>
                      <a:pt x="46" y="0"/>
                    </a:moveTo>
                    <a:lnTo>
                      <a:pt x="62" y="11"/>
                    </a:lnTo>
                    <a:lnTo>
                      <a:pt x="52" y="25"/>
                    </a:lnTo>
                    <a:lnTo>
                      <a:pt x="56" y="38"/>
                    </a:lnTo>
                    <a:lnTo>
                      <a:pt x="44" y="56"/>
                    </a:lnTo>
                    <a:lnTo>
                      <a:pt x="20" y="65"/>
                    </a:lnTo>
                    <a:lnTo>
                      <a:pt x="0" y="63"/>
                    </a:lnTo>
                    <a:lnTo>
                      <a:pt x="12" y="42"/>
                    </a:lnTo>
                    <a:lnTo>
                      <a:pt x="4" y="25"/>
                    </a:lnTo>
                    <a:lnTo>
                      <a:pt x="23" y="10"/>
                    </a:lnTo>
                    <a:lnTo>
                      <a:pt x="35" y="0"/>
                    </a:lnTo>
                    <a:lnTo>
                      <a:pt x="4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4" name="Freeform 155">
                <a:extLst>
                  <a:ext uri="{FF2B5EF4-FFF2-40B4-BE49-F238E27FC236}">
                    <a16:creationId xmlns:a16="http://schemas.microsoft.com/office/drawing/2014/main" id="{6809CCF8-8B0C-AB20-28C6-298143763D7C}"/>
                  </a:ext>
                </a:extLst>
              </p:cNvPr>
              <p:cNvSpPr>
                <a:spLocks/>
              </p:cNvSpPr>
              <p:nvPr/>
            </p:nvSpPr>
            <p:spPr bwMode="auto">
              <a:xfrm>
                <a:off x="4610101" y="3111924"/>
                <a:ext cx="39688" cy="39706"/>
              </a:xfrm>
              <a:custGeom>
                <a:avLst/>
                <a:gdLst>
                  <a:gd name="T0" fmla="*/ 19 w 25"/>
                  <a:gd name="T1" fmla="*/ 0 h 25"/>
                  <a:gd name="T2" fmla="*/ 25 w 25"/>
                  <a:gd name="T3" fmla="*/ 11 h 25"/>
                  <a:gd name="T4" fmla="*/ 17 w 25"/>
                  <a:gd name="T5" fmla="*/ 25 h 25"/>
                  <a:gd name="T6" fmla="*/ 2 w 25"/>
                  <a:gd name="T7" fmla="*/ 13 h 25"/>
                  <a:gd name="T8" fmla="*/ 0 w 25"/>
                  <a:gd name="T9" fmla="*/ 7 h 25"/>
                  <a:gd name="T10" fmla="*/ 19 w 25"/>
                  <a:gd name="T11" fmla="*/ 0 h 25"/>
                </a:gdLst>
                <a:ahLst/>
                <a:cxnLst>
                  <a:cxn ang="0">
                    <a:pos x="T0" y="T1"/>
                  </a:cxn>
                  <a:cxn ang="0">
                    <a:pos x="T2" y="T3"/>
                  </a:cxn>
                  <a:cxn ang="0">
                    <a:pos x="T4" y="T5"/>
                  </a:cxn>
                  <a:cxn ang="0">
                    <a:pos x="T6" y="T7"/>
                  </a:cxn>
                  <a:cxn ang="0">
                    <a:pos x="T8" y="T9"/>
                  </a:cxn>
                  <a:cxn ang="0">
                    <a:pos x="T10" y="T11"/>
                  </a:cxn>
                </a:cxnLst>
                <a:rect l="0" t="0" r="r" b="b"/>
                <a:pathLst>
                  <a:path w="25" h="25">
                    <a:moveTo>
                      <a:pt x="19" y="0"/>
                    </a:moveTo>
                    <a:lnTo>
                      <a:pt x="25" y="11"/>
                    </a:lnTo>
                    <a:lnTo>
                      <a:pt x="17" y="25"/>
                    </a:lnTo>
                    <a:lnTo>
                      <a:pt x="2" y="13"/>
                    </a:lnTo>
                    <a:lnTo>
                      <a:pt x="0" y="7"/>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5" name="Freeform 159">
                <a:extLst>
                  <a:ext uri="{FF2B5EF4-FFF2-40B4-BE49-F238E27FC236}">
                    <a16:creationId xmlns:a16="http://schemas.microsoft.com/office/drawing/2014/main" id="{FD96B923-83A6-138E-396B-8EA474F59C79}"/>
                  </a:ext>
                </a:extLst>
              </p:cNvPr>
              <p:cNvSpPr>
                <a:spLocks/>
              </p:cNvSpPr>
              <p:nvPr/>
            </p:nvSpPr>
            <p:spPr bwMode="auto">
              <a:xfrm>
                <a:off x="4232276" y="3032513"/>
                <a:ext cx="173038" cy="265233"/>
              </a:xfrm>
              <a:custGeom>
                <a:avLst/>
                <a:gdLst>
                  <a:gd name="T0" fmla="*/ 44 w 109"/>
                  <a:gd name="T1" fmla="*/ 0 h 167"/>
                  <a:gd name="T2" fmla="*/ 29 w 109"/>
                  <a:gd name="T3" fmla="*/ 23 h 167"/>
                  <a:gd name="T4" fmla="*/ 42 w 109"/>
                  <a:gd name="T5" fmla="*/ 19 h 167"/>
                  <a:gd name="T6" fmla="*/ 60 w 109"/>
                  <a:gd name="T7" fmla="*/ 19 h 167"/>
                  <a:gd name="T8" fmla="*/ 54 w 109"/>
                  <a:gd name="T9" fmla="*/ 34 h 167"/>
                  <a:gd name="T10" fmla="*/ 42 w 109"/>
                  <a:gd name="T11" fmla="*/ 52 h 167"/>
                  <a:gd name="T12" fmla="*/ 58 w 109"/>
                  <a:gd name="T13" fmla="*/ 54 h 167"/>
                  <a:gd name="T14" fmla="*/ 58 w 109"/>
                  <a:gd name="T15" fmla="*/ 56 h 167"/>
                  <a:gd name="T16" fmla="*/ 69 w 109"/>
                  <a:gd name="T17" fmla="*/ 79 h 167"/>
                  <a:gd name="T18" fmla="*/ 79 w 109"/>
                  <a:gd name="T19" fmla="*/ 82 h 167"/>
                  <a:gd name="T20" fmla="*/ 88 w 109"/>
                  <a:gd name="T21" fmla="*/ 104 h 167"/>
                  <a:gd name="T22" fmla="*/ 92 w 109"/>
                  <a:gd name="T23" fmla="*/ 111 h 167"/>
                  <a:gd name="T24" fmla="*/ 109 w 109"/>
                  <a:gd name="T25" fmla="*/ 113 h 167"/>
                  <a:gd name="T26" fmla="*/ 108 w 109"/>
                  <a:gd name="T27" fmla="*/ 127 h 167"/>
                  <a:gd name="T28" fmla="*/ 100 w 109"/>
                  <a:gd name="T29" fmla="*/ 132 h 167"/>
                  <a:gd name="T30" fmla="*/ 106 w 109"/>
                  <a:gd name="T31" fmla="*/ 142 h 167"/>
                  <a:gd name="T32" fmla="*/ 92 w 109"/>
                  <a:gd name="T33" fmla="*/ 150 h 167"/>
                  <a:gd name="T34" fmla="*/ 73 w 109"/>
                  <a:gd name="T35" fmla="*/ 150 h 167"/>
                  <a:gd name="T36" fmla="*/ 50 w 109"/>
                  <a:gd name="T37" fmla="*/ 155 h 167"/>
                  <a:gd name="T38" fmla="*/ 44 w 109"/>
                  <a:gd name="T39" fmla="*/ 151 h 167"/>
                  <a:gd name="T40" fmla="*/ 35 w 109"/>
                  <a:gd name="T41" fmla="*/ 161 h 167"/>
                  <a:gd name="T42" fmla="*/ 21 w 109"/>
                  <a:gd name="T43" fmla="*/ 159 h 167"/>
                  <a:gd name="T44" fmla="*/ 12 w 109"/>
                  <a:gd name="T45" fmla="*/ 167 h 167"/>
                  <a:gd name="T46" fmla="*/ 6 w 109"/>
                  <a:gd name="T47" fmla="*/ 163 h 167"/>
                  <a:gd name="T48" fmla="*/ 25 w 109"/>
                  <a:gd name="T49" fmla="*/ 142 h 167"/>
                  <a:gd name="T50" fmla="*/ 37 w 109"/>
                  <a:gd name="T51" fmla="*/ 138 h 167"/>
                  <a:gd name="T52" fmla="*/ 15 w 109"/>
                  <a:gd name="T53" fmla="*/ 136 h 167"/>
                  <a:gd name="T54" fmla="*/ 12 w 109"/>
                  <a:gd name="T55" fmla="*/ 128 h 167"/>
                  <a:gd name="T56" fmla="*/ 27 w 109"/>
                  <a:gd name="T57" fmla="*/ 123 h 167"/>
                  <a:gd name="T58" fmla="*/ 19 w 109"/>
                  <a:gd name="T59" fmla="*/ 111 h 167"/>
                  <a:gd name="T60" fmla="*/ 21 w 109"/>
                  <a:gd name="T61" fmla="*/ 102 h 167"/>
                  <a:gd name="T62" fmla="*/ 42 w 109"/>
                  <a:gd name="T63" fmla="*/ 102 h 167"/>
                  <a:gd name="T64" fmla="*/ 44 w 109"/>
                  <a:gd name="T65" fmla="*/ 90 h 167"/>
                  <a:gd name="T66" fmla="*/ 35 w 109"/>
                  <a:gd name="T67" fmla="*/ 79 h 167"/>
                  <a:gd name="T68" fmla="*/ 19 w 109"/>
                  <a:gd name="T69" fmla="*/ 75 h 167"/>
                  <a:gd name="T70" fmla="*/ 15 w 109"/>
                  <a:gd name="T71" fmla="*/ 71 h 167"/>
                  <a:gd name="T72" fmla="*/ 21 w 109"/>
                  <a:gd name="T73" fmla="*/ 63 h 167"/>
                  <a:gd name="T74" fmla="*/ 15 w 109"/>
                  <a:gd name="T75" fmla="*/ 57 h 167"/>
                  <a:gd name="T76" fmla="*/ 8 w 109"/>
                  <a:gd name="T77" fmla="*/ 65 h 167"/>
                  <a:gd name="T78" fmla="*/ 8 w 109"/>
                  <a:gd name="T79" fmla="*/ 46 h 167"/>
                  <a:gd name="T80" fmla="*/ 0 w 109"/>
                  <a:gd name="T81" fmla="*/ 36 h 167"/>
                  <a:gd name="T82" fmla="*/ 6 w 109"/>
                  <a:gd name="T83" fmla="*/ 15 h 167"/>
                  <a:gd name="T84" fmla="*/ 15 w 109"/>
                  <a:gd name="T85" fmla="*/ 0 h 167"/>
                  <a:gd name="T86" fmla="*/ 27 w 109"/>
                  <a:gd name="T87" fmla="*/ 2 h 167"/>
                  <a:gd name="T88" fmla="*/ 44 w 109"/>
                  <a:gd name="T8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9" h="167">
                    <a:moveTo>
                      <a:pt x="44" y="0"/>
                    </a:moveTo>
                    <a:lnTo>
                      <a:pt x="29" y="23"/>
                    </a:lnTo>
                    <a:lnTo>
                      <a:pt x="42" y="19"/>
                    </a:lnTo>
                    <a:lnTo>
                      <a:pt x="60" y="19"/>
                    </a:lnTo>
                    <a:lnTo>
                      <a:pt x="54" y="34"/>
                    </a:lnTo>
                    <a:lnTo>
                      <a:pt x="42" y="52"/>
                    </a:lnTo>
                    <a:lnTo>
                      <a:pt x="58" y="54"/>
                    </a:lnTo>
                    <a:lnTo>
                      <a:pt x="58" y="56"/>
                    </a:lnTo>
                    <a:lnTo>
                      <a:pt x="69" y="79"/>
                    </a:lnTo>
                    <a:lnTo>
                      <a:pt x="79" y="82"/>
                    </a:lnTo>
                    <a:lnTo>
                      <a:pt x="88" y="104"/>
                    </a:lnTo>
                    <a:lnTo>
                      <a:pt x="92" y="111"/>
                    </a:lnTo>
                    <a:lnTo>
                      <a:pt x="109" y="113"/>
                    </a:lnTo>
                    <a:lnTo>
                      <a:pt x="108" y="127"/>
                    </a:lnTo>
                    <a:lnTo>
                      <a:pt x="100" y="132"/>
                    </a:lnTo>
                    <a:lnTo>
                      <a:pt x="106" y="142"/>
                    </a:lnTo>
                    <a:lnTo>
                      <a:pt x="92" y="150"/>
                    </a:lnTo>
                    <a:lnTo>
                      <a:pt x="73" y="150"/>
                    </a:lnTo>
                    <a:lnTo>
                      <a:pt x="50" y="155"/>
                    </a:lnTo>
                    <a:lnTo>
                      <a:pt x="44" y="151"/>
                    </a:lnTo>
                    <a:lnTo>
                      <a:pt x="35" y="161"/>
                    </a:lnTo>
                    <a:lnTo>
                      <a:pt x="21" y="159"/>
                    </a:lnTo>
                    <a:lnTo>
                      <a:pt x="12" y="167"/>
                    </a:lnTo>
                    <a:lnTo>
                      <a:pt x="6" y="163"/>
                    </a:lnTo>
                    <a:lnTo>
                      <a:pt x="25" y="142"/>
                    </a:lnTo>
                    <a:lnTo>
                      <a:pt x="37" y="138"/>
                    </a:lnTo>
                    <a:lnTo>
                      <a:pt x="15" y="136"/>
                    </a:lnTo>
                    <a:lnTo>
                      <a:pt x="12" y="128"/>
                    </a:lnTo>
                    <a:lnTo>
                      <a:pt x="27" y="123"/>
                    </a:lnTo>
                    <a:lnTo>
                      <a:pt x="19" y="111"/>
                    </a:lnTo>
                    <a:lnTo>
                      <a:pt x="21" y="102"/>
                    </a:lnTo>
                    <a:lnTo>
                      <a:pt x="42" y="102"/>
                    </a:lnTo>
                    <a:lnTo>
                      <a:pt x="44" y="90"/>
                    </a:lnTo>
                    <a:lnTo>
                      <a:pt x="35" y="79"/>
                    </a:lnTo>
                    <a:lnTo>
                      <a:pt x="19" y="75"/>
                    </a:lnTo>
                    <a:lnTo>
                      <a:pt x="15" y="71"/>
                    </a:lnTo>
                    <a:lnTo>
                      <a:pt x="21" y="63"/>
                    </a:lnTo>
                    <a:lnTo>
                      <a:pt x="15" y="57"/>
                    </a:lnTo>
                    <a:lnTo>
                      <a:pt x="8" y="65"/>
                    </a:lnTo>
                    <a:lnTo>
                      <a:pt x="8" y="46"/>
                    </a:lnTo>
                    <a:lnTo>
                      <a:pt x="0" y="36"/>
                    </a:lnTo>
                    <a:lnTo>
                      <a:pt x="6" y="15"/>
                    </a:lnTo>
                    <a:lnTo>
                      <a:pt x="15" y="0"/>
                    </a:lnTo>
                    <a:lnTo>
                      <a:pt x="27"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6" name="Freeform 167">
                <a:extLst>
                  <a:ext uri="{FF2B5EF4-FFF2-40B4-BE49-F238E27FC236}">
                    <a16:creationId xmlns:a16="http://schemas.microsoft.com/office/drawing/2014/main" id="{A1EF7043-3075-C744-A5AE-FBD75A0B9912}"/>
                  </a:ext>
                </a:extLst>
              </p:cNvPr>
              <p:cNvSpPr>
                <a:spLocks/>
              </p:cNvSpPr>
              <p:nvPr/>
            </p:nvSpPr>
            <p:spPr bwMode="auto">
              <a:xfrm>
                <a:off x="3830638" y="2757751"/>
                <a:ext cx="236538" cy="109588"/>
              </a:xfrm>
              <a:custGeom>
                <a:avLst/>
                <a:gdLst>
                  <a:gd name="T0" fmla="*/ 113 w 149"/>
                  <a:gd name="T1" fmla="*/ 0 h 69"/>
                  <a:gd name="T2" fmla="*/ 136 w 149"/>
                  <a:gd name="T3" fmla="*/ 2 h 69"/>
                  <a:gd name="T4" fmla="*/ 132 w 149"/>
                  <a:gd name="T5" fmla="*/ 17 h 69"/>
                  <a:gd name="T6" fmla="*/ 149 w 149"/>
                  <a:gd name="T7" fmla="*/ 33 h 69"/>
                  <a:gd name="T8" fmla="*/ 132 w 149"/>
                  <a:gd name="T9" fmla="*/ 50 h 69"/>
                  <a:gd name="T10" fmla="*/ 92 w 149"/>
                  <a:gd name="T11" fmla="*/ 65 h 69"/>
                  <a:gd name="T12" fmla="*/ 78 w 149"/>
                  <a:gd name="T13" fmla="*/ 69 h 69"/>
                  <a:gd name="T14" fmla="*/ 61 w 149"/>
                  <a:gd name="T15" fmla="*/ 65 h 69"/>
                  <a:gd name="T16" fmla="*/ 21 w 149"/>
                  <a:gd name="T17" fmla="*/ 60 h 69"/>
                  <a:gd name="T18" fmla="*/ 36 w 149"/>
                  <a:gd name="T19" fmla="*/ 50 h 69"/>
                  <a:gd name="T20" fmla="*/ 4 w 149"/>
                  <a:gd name="T21" fmla="*/ 37 h 69"/>
                  <a:gd name="T22" fmla="*/ 29 w 149"/>
                  <a:gd name="T23" fmla="*/ 35 h 69"/>
                  <a:gd name="T24" fmla="*/ 29 w 149"/>
                  <a:gd name="T25" fmla="*/ 27 h 69"/>
                  <a:gd name="T26" fmla="*/ 0 w 149"/>
                  <a:gd name="T27" fmla="*/ 23 h 69"/>
                  <a:gd name="T28" fmla="*/ 9 w 149"/>
                  <a:gd name="T29" fmla="*/ 8 h 69"/>
                  <a:gd name="T30" fmla="*/ 30 w 149"/>
                  <a:gd name="T31" fmla="*/ 4 h 69"/>
                  <a:gd name="T32" fmla="*/ 53 w 149"/>
                  <a:gd name="T33" fmla="*/ 19 h 69"/>
                  <a:gd name="T34" fmla="*/ 73 w 149"/>
                  <a:gd name="T35" fmla="*/ 6 h 69"/>
                  <a:gd name="T36" fmla="*/ 92 w 149"/>
                  <a:gd name="T37" fmla="*/ 12 h 69"/>
                  <a:gd name="T38" fmla="*/ 113 w 149"/>
                  <a:gd name="T3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 h="69">
                    <a:moveTo>
                      <a:pt x="113" y="0"/>
                    </a:moveTo>
                    <a:lnTo>
                      <a:pt x="136" y="2"/>
                    </a:lnTo>
                    <a:lnTo>
                      <a:pt x="132" y="17"/>
                    </a:lnTo>
                    <a:lnTo>
                      <a:pt x="149" y="33"/>
                    </a:lnTo>
                    <a:lnTo>
                      <a:pt x="132" y="50"/>
                    </a:lnTo>
                    <a:lnTo>
                      <a:pt x="92" y="65"/>
                    </a:lnTo>
                    <a:lnTo>
                      <a:pt x="78" y="69"/>
                    </a:lnTo>
                    <a:lnTo>
                      <a:pt x="61" y="65"/>
                    </a:lnTo>
                    <a:lnTo>
                      <a:pt x="21" y="60"/>
                    </a:lnTo>
                    <a:lnTo>
                      <a:pt x="36" y="50"/>
                    </a:lnTo>
                    <a:lnTo>
                      <a:pt x="4" y="37"/>
                    </a:lnTo>
                    <a:lnTo>
                      <a:pt x="29" y="35"/>
                    </a:lnTo>
                    <a:lnTo>
                      <a:pt x="29" y="27"/>
                    </a:lnTo>
                    <a:lnTo>
                      <a:pt x="0" y="23"/>
                    </a:lnTo>
                    <a:lnTo>
                      <a:pt x="9" y="8"/>
                    </a:lnTo>
                    <a:lnTo>
                      <a:pt x="30" y="4"/>
                    </a:lnTo>
                    <a:lnTo>
                      <a:pt x="53" y="19"/>
                    </a:lnTo>
                    <a:lnTo>
                      <a:pt x="73" y="6"/>
                    </a:lnTo>
                    <a:lnTo>
                      <a:pt x="92" y="12"/>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7" name="Freeform 173">
                <a:extLst>
                  <a:ext uri="{FF2B5EF4-FFF2-40B4-BE49-F238E27FC236}">
                    <a16:creationId xmlns:a16="http://schemas.microsoft.com/office/drawing/2014/main" id="{6AD713AC-EA7F-AB69-2541-733BF4D1F06B}"/>
                  </a:ext>
                </a:extLst>
              </p:cNvPr>
              <p:cNvSpPr>
                <a:spLocks/>
              </p:cNvSpPr>
              <p:nvPr/>
            </p:nvSpPr>
            <p:spPr bwMode="auto">
              <a:xfrm>
                <a:off x="8320087" y="2562401"/>
                <a:ext cx="82550" cy="31764"/>
              </a:xfrm>
              <a:custGeom>
                <a:avLst/>
                <a:gdLst>
                  <a:gd name="T0" fmla="*/ 19 w 52"/>
                  <a:gd name="T1" fmla="*/ 0 h 20"/>
                  <a:gd name="T2" fmla="*/ 33 w 52"/>
                  <a:gd name="T3" fmla="*/ 0 h 20"/>
                  <a:gd name="T4" fmla="*/ 52 w 52"/>
                  <a:gd name="T5" fmla="*/ 10 h 20"/>
                  <a:gd name="T6" fmla="*/ 50 w 52"/>
                  <a:gd name="T7" fmla="*/ 12 h 20"/>
                  <a:gd name="T8" fmla="*/ 37 w 52"/>
                  <a:gd name="T9" fmla="*/ 18 h 20"/>
                  <a:gd name="T10" fmla="*/ 19 w 52"/>
                  <a:gd name="T11" fmla="*/ 20 h 20"/>
                  <a:gd name="T12" fmla="*/ 4 w 52"/>
                  <a:gd name="T13" fmla="*/ 20 h 20"/>
                  <a:gd name="T14" fmla="*/ 0 w 52"/>
                  <a:gd name="T15" fmla="*/ 12 h 20"/>
                  <a:gd name="T16" fmla="*/ 19 w 52"/>
                  <a:gd name="T17" fmla="*/ 2 h 20"/>
                  <a:gd name="T18" fmla="*/ 19 w 52"/>
                  <a:gd name="T1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20">
                    <a:moveTo>
                      <a:pt x="19" y="0"/>
                    </a:moveTo>
                    <a:lnTo>
                      <a:pt x="33" y="0"/>
                    </a:lnTo>
                    <a:lnTo>
                      <a:pt x="52" y="10"/>
                    </a:lnTo>
                    <a:lnTo>
                      <a:pt x="50" y="12"/>
                    </a:lnTo>
                    <a:lnTo>
                      <a:pt x="37" y="18"/>
                    </a:lnTo>
                    <a:lnTo>
                      <a:pt x="19" y="20"/>
                    </a:lnTo>
                    <a:lnTo>
                      <a:pt x="4" y="20"/>
                    </a:lnTo>
                    <a:lnTo>
                      <a:pt x="0" y="12"/>
                    </a:lnTo>
                    <a:lnTo>
                      <a:pt x="19"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8" name="Freeform 187">
                <a:extLst>
                  <a:ext uri="{FF2B5EF4-FFF2-40B4-BE49-F238E27FC236}">
                    <a16:creationId xmlns:a16="http://schemas.microsoft.com/office/drawing/2014/main" id="{E42A4DB7-11AF-4CBB-E3D8-409EC401DCA7}"/>
                  </a:ext>
                </a:extLst>
              </p:cNvPr>
              <p:cNvSpPr>
                <a:spLocks/>
              </p:cNvSpPr>
              <p:nvPr/>
            </p:nvSpPr>
            <p:spPr bwMode="auto">
              <a:xfrm>
                <a:off x="7461250" y="2468695"/>
                <a:ext cx="82550" cy="27000"/>
              </a:xfrm>
              <a:custGeom>
                <a:avLst/>
                <a:gdLst>
                  <a:gd name="T0" fmla="*/ 31 w 52"/>
                  <a:gd name="T1" fmla="*/ 0 h 17"/>
                  <a:gd name="T2" fmla="*/ 50 w 52"/>
                  <a:gd name="T3" fmla="*/ 9 h 17"/>
                  <a:gd name="T4" fmla="*/ 52 w 52"/>
                  <a:gd name="T5" fmla="*/ 17 h 17"/>
                  <a:gd name="T6" fmla="*/ 31 w 52"/>
                  <a:gd name="T7" fmla="*/ 17 h 17"/>
                  <a:gd name="T8" fmla="*/ 2 w 52"/>
                  <a:gd name="T9" fmla="*/ 13 h 17"/>
                  <a:gd name="T10" fmla="*/ 0 w 52"/>
                  <a:gd name="T11" fmla="*/ 11 h 17"/>
                  <a:gd name="T12" fmla="*/ 13 w 52"/>
                  <a:gd name="T13" fmla="*/ 2 h 17"/>
                  <a:gd name="T14" fmla="*/ 31 w 52"/>
                  <a:gd name="T15" fmla="*/ 0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7">
                    <a:moveTo>
                      <a:pt x="31" y="0"/>
                    </a:moveTo>
                    <a:lnTo>
                      <a:pt x="50" y="9"/>
                    </a:lnTo>
                    <a:lnTo>
                      <a:pt x="52" y="17"/>
                    </a:lnTo>
                    <a:lnTo>
                      <a:pt x="31" y="17"/>
                    </a:lnTo>
                    <a:lnTo>
                      <a:pt x="2" y="13"/>
                    </a:lnTo>
                    <a:lnTo>
                      <a:pt x="0" y="11"/>
                    </a:lnTo>
                    <a:lnTo>
                      <a:pt x="13" y="2"/>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89" name="Freeform 193">
                <a:extLst>
                  <a:ext uri="{FF2B5EF4-FFF2-40B4-BE49-F238E27FC236}">
                    <a16:creationId xmlns:a16="http://schemas.microsoft.com/office/drawing/2014/main" id="{C6A36C0D-2AE4-2667-DC2F-EC2771F6A252}"/>
                  </a:ext>
                </a:extLst>
              </p:cNvPr>
              <p:cNvSpPr>
                <a:spLocks/>
              </p:cNvSpPr>
              <p:nvPr/>
            </p:nvSpPr>
            <p:spPr bwMode="auto">
              <a:xfrm>
                <a:off x="7597775" y="2395637"/>
                <a:ext cx="104775" cy="36530"/>
              </a:xfrm>
              <a:custGeom>
                <a:avLst/>
                <a:gdLst>
                  <a:gd name="T0" fmla="*/ 4 w 66"/>
                  <a:gd name="T1" fmla="*/ 0 h 23"/>
                  <a:gd name="T2" fmla="*/ 31 w 66"/>
                  <a:gd name="T3" fmla="*/ 6 h 23"/>
                  <a:gd name="T4" fmla="*/ 66 w 66"/>
                  <a:gd name="T5" fmla="*/ 11 h 23"/>
                  <a:gd name="T6" fmla="*/ 50 w 66"/>
                  <a:gd name="T7" fmla="*/ 23 h 23"/>
                  <a:gd name="T8" fmla="*/ 27 w 66"/>
                  <a:gd name="T9" fmla="*/ 19 h 23"/>
                  <a:gd name="T10" fmla="*/ 0 w 66"/>
                  <a:gd name="T11" fmla="*/ 9 h 23"/>
                  <a:gd name="T12" fmla="*/ 4 w 66"/>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66" h="23">
                    <a:moveTo>
                      <a:pt x="4" y="0"/>
                    </a:moveTo>
                    <a:lnTo>
                      <a:pt x="31" y="6"/>
                    </a:lnTo>
                    <a:lnTo>
                      <a:pt x="66" y="11"/>
                    </a:lnTo>
                    <a:lnTo>
                      <a:pt x="50" y="23"/>
                    </a:lnTo>
                    <a:lnTo>
                      <a:pt x="27" y="19"/>
                    </a:lnTo>
                    <a:lnTo>
                      <a:pt x="0" y="9"/>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0" name="Freeform 197">
                <a:extLst>
                  <a:ext uri="{FF2B5EF4-FFF2-40B4-BE49-F238E27FC236}">
                    <a16:creationId xmlns:a16="http://schemas.microsoft.com/office/drawing/2014/main" id="{5659ABD2-8882-BB5D-7071-7F85719AAA7D}"/>
                  </a:ext>
                </a:extLst>
              </p:cNvPr>
              <p:cNvSpPr>
                <a:spLocks/>
              </p:cNvSpPr>
              <p:nvPr/>
            </p:nvSpPr>
            <p:spPr bwMode="auto">
              <a:xfrm>
                <a:off x="7397750" y="2367049"/>
                <a:ext cx="179388" cy="68294"/>
              </a:xfrm>
              <a:custGeom>
                <a:avLst/>
                <a:gdLst>
                  <a:gd name="T0" fmla="*/ 25 w 113"/>
                  <a:gd name="T1" fmla="*/ 0 h 43"/>
                  <a:gd name="T2" fmla="*/ 61 w 113"/>
                  <a:gd name="T3" fmla="*/ 0 h 43"/>
                  <a:gd name="T4" fmla="*/ 113 w 113"/>
                  <a:gd name="T5" fmla="*/ 16 h 43"/>
                  <a:gd name="T6" fmla="*/ 101 w 113"/>
                  <a:gd name="T7" fmla="*/ 37 h 43"/>
                  <a:gd name="T8" fmla="*/ 50 w 113"/>
                  <a:gd name="T9" fmla="*/ 37 h 43"/>
                  <a:gd name="T10" fmla="*/ 27 w 113"/>
                  <a:gd name="T11" fmla="*/ 43 h 43"/>
                  <a:gd name="T12" fmla="*/ 0 w 113"/>
                  <a:gd name="T13" fmla="*/ 25 h 43"/>
                  <a:gd name="T14" fmla="*/ 7 w 113"/>
                  <a:gd name="T15" fmla="*/ 4 h 43"/>
                  <a:gd name="T16" fmla="*/ 25 w 113"/>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 h="43">
                    <a:moveTo>
                      <a:pt x="25" y="0"/>
                    </a:moveTo>
                    <a:lnTo>
                      <a:pt x="61" y="0"/>
                    </a:lnTo>
                    <a:lnTo>
                      <a:pt x="113" y="16"/>
                    </a:lnTo>
                    <a:lnTo>
                      <a:pt x="101" y="37"/>
                    </a:lnTo>
                    <a:lnTo>
                      <a:pt x="50" y="37"/>
                    </a:lnTo>
                    <a:lnTo>
                      <a:pt x="27" y="43"/>
                    </a:lnTo>
                    <a:lnTo>
                      <a:pt x="0" y="25"/>
                    </a:lnTo>
                    <a:lnTo>
                      <a:pt x="7" y="4"/>
                    </a:lnTo>
                    <a:lnTo>
                      <a:pt x="2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1" name="Freeform 203">
                <a:extLst>
                  <a:ext uri="{FF2B5EF4-FFF2-40B4-BE49-F238E27FC236}">
                    <a16:creationId xmlns:a16="http://schemas.microsoft.com/office/drawing/2014/main" id="{1031F9A6-6ED7-DE6D-0EBB-F83DE7E16704}"/>
                  </a:ext>
                </a:extLst>
              </p:cNvPr>
              <p:cNvSpPr>
                <a:spLocks/>
              </p:cNvSpPr>
              <p:nvPr/>
            </p:nvSpPr>
            <p:spPr bwMode="auto">
              <a:xfrm>
                <a:off x="5505451" y="2328932"/>
                <a:ext cx="387350" cy="273173"/>
              </a:xfrm>
              <a:custGeom>
                <a:avLst/>
                <a:gdLst>
                  <a:gd name="T0" fmla="*/ 234 w 244"/>
                  <a:gd name="T1" fmla="*/ 0 h 172"/>
                  <a:gd name="T2" fmla="*/ 244 w 244"/>
                  <a:gd name="T3" fmla="*/ 13 h 172"/>
                  <a:gd name="T4" fmla="*/ 234 w 244"/>
                  <a:gd name="T5" fmla="*/ 23 h 172"/>
                  <a:gd name="T6" fmla="*/ 184 w 244"/>
                  <a:gd name="T7" fmla="*/ 34 h 172"/>
                  <a:gd name="T8" fmla="*/ 142 w 244"/>
                  <a:gd name="T9" fmla="*/ 49 h 172"/>
                  <a:gd name="T10" fmla="*/ 98 w 244"/>
                  <a:gd name="T11" fmla="*/ 74 h 172"/>
                  <a:gd name="T12" fmla="*/ 77 w 244"/>
                  <a:gd name="T13" fmla="*/ 101 h 172"/>
                  <a:gd name="T14" fmla="*/ 56 w 244"/>
                  <a:gd name="T15" fmla="*/ 128 h 172"/>
                  <a:gd name="T16" fmla="*/ 58 w 244"/>
                  <a:gd name="T17" fmla="*/ 149 h 172"/>
                  <a:gd name="T18" fmla="*/ 85 w 244"/>
                  <a:gd name="T19" fmla="*/ 168 h 172"/>
                  <a:gd name="T20" fmla="*/ 77 w 244"/>
                  <a:gd name="T21" fmla="*/ 172 h 172"/>
                  <a:gd name="T22" fmla="*/ 31 w 244"/>
                  <a:gd name="T23" fmla="*/ 168 h 172"/>
                  <a:gd name="T24" fmla="*/ 29 w 244"/>
                  <a:gd name="T25" fmla="*/ 157 h 172"/>
                  <a:gd name="T26" fmla="*/ 2 w 244"/>
                  <a:gd name="T27" fmla="*/ 151 h 172"/>
                  <a:gd name="T28" fmla="*/ 0 w 244"/>
                  <a:gd name="T29" fmla="*/ 136 h 172"/>
                  <a:gd name="T30" fmla="*/ 15 w 244"/>
                  <a:gd name="T31" fmla="*/ 130 h 172"/>
                  <a:gd name="T32" fmla="*/ 14 w 244"/>
                  <a:gd name="T33" fmla="*/ 115 h 172"/>
                  <a:gd name="T34" fmla="*/ 42 w 244"/>
                  <a:gd name="T35" fmla="*/ 94 h 172"/>
                  <a:gd name="T36" fmla="*/ 29 w 244"/>
                  <a:gd name="T37" fmla="*/ 90 h 172"/>
                  <a:gd name="T38" fmla="*/ 62 w 244"/>
                  <a:gd name="T39" fmla="*/ 67 h 172"/>
                  <a:gd name="T40" fmla="*/ 58 w 244"/>
                  <a:gd name="T41" fmla="*/ 53 h 172"/>
                  <a:gd name="T42" fmla="*/ 90 w 244"/>
                  <a:gd name="T43" fmla="*/ 38 h 172"/>
                  <a:gd name="T44" fmla="*/ 134 w 244"/>
                  <a:gd name="T45" fmla="*/ 21 h 172"/>
                  <a:gd name="T46" fmla="*/ 182 w 244"/>
                  <a:gd name="T47" fmla="*/ 15 h 172"/>
                  <a:gd name="T48" fmla="*/ 205 w 244"/>
                  <a:gd name="T49" fmla="*/ 5 h 172"/>
                  <a:gd name="T50" fmla="*/ 234 w 244"/>
                  <a:gd name="T5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172">
                    <a:moveTo>
                      <a:pt x="234" y="0"/>
                    </a:moveTo>
                    <a:lnTo>
                      <a:pt x="244" y="13"/>
                    </a:lnTo>
                    <a:lnTo>
                      <a:pt x="234" y="23"/>
                    </a:lnTo>
                    <a:lnTo>
                      <a:pt x="184" y="34"/>
                    </a:lnTo>
                    <a:lnTo>
                      <a:pt x="142" y="49"/>
                    </a:lnTo>
                    <a:lnTo>
                      <a:pt x="98" y="74"/>
                    </a:lnTo>
                    <a:lnTo>
                      <a:pt x="77" y="101"/>
                    </a:lnTo>
                    <a:lnTo>
                      <a:pt x="56" y="128"/>
                    </a:lnTo>
                    <a:lnTo>
                      <a:pt x="58" y="149"/>
                    </a:lnTo>
                    <a:lnTo>
                      <a:pt x="85" y="168"/>
                    </a:lnTo>
                    <a:lnTo>
                      <a:pt x="77" y="172"/>
                    </a:lnTo>
                    <a:lnTo>
                      <a:pt x="31" y="168"/>
                    </a:lnTo>
                    <a:lnTo>
                      <a:pt x="29" y="157"/>
                    </a:lnTo>
                    <a:lnTo>
                      <a:pt x="2" y="151"/>
                    </a:lnTo>
                    <a:lnTo>
                      <a:pt x="0" y="136"/>
                    </a:lnTo>
                    <a:lnTo>
                      <a:pt x="15" y="130"/>
                    </a:lnTo>
                    <a:lnTo>
                      <a:pt x="14" y="115"/>
                    </a:lnTo>
                    <a:lnTo>
                      <a:pt x="42" y="94"/>
                    </a:lnTo>
                    <a:lnTo>
                      <a:pt x="29" y="90"/>
                    </a:lnTo>
                    <a:lnTo>
                      <a:pt x="62" y="67"/>
                    </a:lnTo>
                    <a:lnTo>
                      <a:pt x="58" y="53"/>
                    </a:lnTo>
                    <a:lnTo>
                      <a:pt x="90" y="38"/>
                    </a:lnTo>
                    <a:lnTo>
                      <a:pt x="134" y="21"/>
                    </a:lnTo>
                    <a:lnTo>
                      <a:pt x="182" y="15"/>
                    </a:lnTo>
                    <a:lnTo>
                      <a:pt x="205" y="5"/>
                    </a:lnTo>
                    <a:lnTo>
                      <a:pt x="23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2" name="Freeform 210">
                <a:extLst>
                  <a:ext uri="{FF2B5EF4-FFF2-40B4-BE49-F238E27FC236}">
                    <a16:creationId xmlns:a16="http://schemas.microsoft.com/office/drawing/2014/main" id="{79C9ACFA-6688-3C0D-AFAE-9B056475B3E6}"/>
                  </a:ext>
                </a:extLst>
              </p:cNvPr>
              <p:cNvSpPr>
                <a:spLocks/>
              </p:cNvSpPr>
              <p:nvPr/>
            </p:nvSpPr>
            <p:spPr bwMode="auto">
              <a:xfrm>
                <a:off x="3979863" y="2292403"/>
                <a:ext cx="4592637" cy="3014437"/>
              </a:xfrm>
              <a:custGeom>
                <a:avLst/>
                <a:gdLst/>
                <a:ahLst/>
                <a:cxnLst/>
                <a:rect l="l" t="t" r="r" b="b"/>
                <a:pathLst>
                  <a:path w="4592637" h="3014437">
                    <a:moveTo>
                      <a:pt x="1519229" y="1084753"/>
                    </a:moveTo>
                    <a:lnTo>
                      <a:pt x="1492251" y="1099040"/>
                    </a:lnTo>
                    <a:lnTo>
                      <a:pt x="1476374" y="1102218"/>
                    </a:lnTo>
                    <a:lnTo>
                      <a:pt x="1465255" y="1121287"/>
                    </a:lnTo>
                    <a:lnTo>
                      <a:pt x="1443035" y="1127643"/>
                    </a:lnTo>
                    <a:lnTo>
                      <a:pt x="1422400" y="1154642"/>
                    </a:lnTo>
                    <a:lnTo>
                      <a:pt x="1439863" y="1178463"/>
                    </a:lnTo>
                    <a:lnTo>
                      <a:pt x="1436691" y="1197504"/>
                    </a:lnTo>
                    <a:lnTo>
                      <a:pt x="1462083" y="1230859"/>
                    </a:lnTo>
                    <a:lnTo>
                      <a:pt x="1476374" y="1243571"/>
                    </a:lnTo>
                    <a:lnTo>
                      <a:pt x="1485907" y="1261037"/>
                    </a:lnTo>
                    <a:lnTo>
                      <a:pt x="1495423" y="1264215"/>
                    </a:lnTo>
                    <a:lnTo>
                      <a:pt x="1501784" y="1267393"/>
                    </a:lnTo>
                    <a:lnTo>
                      <a:pt x="1485907" y="1270571"/>
                    </a:lnTo>
                    <a:lnTo>
                      <a:pt x="1479546" y="1291214"/>
                    </a:lnTo>
                    <a:lnTo>
                      <a:pt x="1476374" y="1300748"/>
                    </a:lnTo>
                    <a:lnTo>
                      <a:pt x="1471617" y="1307104"/>
                    </a:lnTo>
                    <a:lnTo>
                      <a:pt x="1471617" y="1319816"/>
                    </a:lnTo>
                    <a:lnTo>
                      <a:pt x="1476374" y="1337282"/>
                    </a:lnTo>
                    <a:lnTo>
                      <a:pt x="1495423" y="1343638"/>
                    </a:lnTo>
                    <a:lnTo>
                      <a:pt x="1511300" y="1356350"/>
                    </a:lnTo>
                    <a:lnTo>
                      <a:pt x="1544639" y="1361103"/>
                    </a:lnTo>
                    <a:lnTo>
                      <a:pt x="1577979" y="1353172"/>
                    </a:lnTo>
                    <a:lnTo>
                      <a:pt x="1581151" y="1349994"/>
                    </a:lnTo>
                    <a:lnTo>
                      <a:pt x="1574807" y="1330926"/>
                    </a:lnTo>
                    <a:lnTo>
                      <a:pt x="1577979" y="1303926"/>
                    </a:lnTo>
                    <a:lnTo>
                      <a:pt x="1562102" y="1294392"/>
                    </a:lnTo>
                    <a:lnTo>
                      <a:pt x="1568446" y="1276927"/>
                    </a:lnTo>
                    <a:lnTo>
                      <a:pt x="1552569" y="1273749"/>
                    </a:lnTo>
                    <a:cubicBezTo>
                      <a:pt x="1553626" y="1266343"/>
                      <a:pt x="1554701" y="1258909"/>
                      <a:pt x="1555758" y="1251503"/>
                    </a:cubicBezTo>
                    <a:lnTo>
                      <a:pt x="1577979" y="1261037"/>
                    </a:lnTo>
                    <a:lnTo>
                      <a:pt x="1598613" y="1248352"/>
                    </a:lnTo>
                    <a:lnTo>
                      <a:pt x="1584322" y="1234037"/>
                    </a:lnTo>
                    <a:lnTo>
                      <a:pt x="1574807" y="1221353"/>
                    </a:lnTo>
                    <a:lnTo>
                      <a:pt x="1555758" y="1227681"/>
                    </a:lnTo>
                    <a:lnTo>
                      <a:pt x="1555758" y="1245174"/>
                    </a:lnTo>
                    <a:lnTo>
                      <a:pt x="1549397" y="1230859"/>
                    </a:lnTo>
                    <a:lnTo>
                      <a:pt x="1549397" y="1224503"/>
                    </a:lnTo>
                    <a:lnTo>
                      <a:pt x="1552569" y="1211819"/>
                    </a:lnTo>
                    <a:lnTo>
                      <a:pt x="1549397" y="1200682"/>
                    </a:lnTo>
                    <a:lnTo>
                      <a:pt x="1522419" y="1194354"/>
                    </a:lnTo>
                    <a:lnTo>
                      <a:pt x="1512886" y="1167354"/>
                    </a:lnTo>
                    <a:lnTo>
                      <a:pt x="1501784" y="1164176"/>
                    </a:lnTo>
                    <a:lnTo>
                      <a:pt x="1501784" y="1154642"/>
                    </a:lnTo>
                    <a:lnTo>
                      <a:pt x="1522419" y="1157820"/>
                    </a:lnTo>
                    <a:lnTo>
                      <a:pt x="1522419" y="1135574"/>
                    </a:lnTo>
                    <a:lnTo>
                      <a:pt x="1541467" y="1130821"/>
                    </a:lnTo>
                    <a:lnTo>
                      <a:pt x="1558930" y="1135574"/>
                    </a:lnTo>
                    <a:lnTo>
                      <a:pt x="1565274" y="1108574"/>
                    </a:lnTo>
                    <a:lnTo>
                      <a:pt x="1558930" y="1091109"/>
                    </a:lnTo>
                    <a:lnTo>
                      <a:pt x="1538296" y="1094287"/>
                    </a:lnTo>
                    <a:close/>
                    <a:moveTo>
                      <a:pt x="2695419" y="0"/>
                    </a:moveTo>
                    <a:cubicBezTo>
                      <a:pt x="2707819" y="5728"/>
                      <a:pt x="2719760" y="11756"/>
                      <a:pt x="2732160" y="17484"/>
                    </a:cubicBezTo>
                    <a:cubicBezTo>
                      <a:pt x="2722975" y="21704"/>
                      <a:pt x="2714249" y="25924"/>
                      <a:pt x="2705063" y="30144"/>
                    </a:cubicBezTo>
                    <a:lnTo>
                      <a:pt x="2752827" y="36475"/>
                    </a:lnTo>
                    <a:cubicBezTo>
                      <a:pt x="2755123" y="43408"/>
                      <a:pt x="2756960" y="50341"/>
                      <a:pt x="2759256" y="57274"/>
                    </a:cubicBezTo>
                    <a:cubicBezTo>
                      <a:pt x="2766605" y="53959"/>
                      <a:pt x="2773953" y="50944"/>
                      <a:pt x="2781301" y="47628"/>
                    </a:cubicBezTo>
                    <a:lnTo>
                      <a:pt x="2844679" y="47628"/>
                    </a:lnTo>
                    <a:lnTo>
                      <a:pt x="2893821" y="72950"/>
                    </a:lnTo>
                    <a:lnTo>
                      <a:pt x="2914488" y="87419"/>
                    </a:lnTo>
                    <a:cubicBezTo>
                      <a:pt x="2911273" y="95859"/>
                      <a:pt x="2908517" y="104300"/>
                      <a:pt x="2905302" y="112740"/>
                    </a:cubicBezTo>
                    <a:lnTo>
                      <a:pt x="2881421" y="123893"/>
                    </a:lnTo>
                    <a:lnTo>
                      <a:pt x="2824013" y="149215"/>
                    </a:lnTo>
                    <a:lnTo>
                      <a:pt x="2808398" y="160368"/>
                    </a:lnTo>
                    <a:lnTo>
                      <a:pt x="2832279" y="166698"/>
                    </a:lnTo>
                    <a:lnTo>
                      <a:pt x="2868561" y="179359"/>
                    </a:lnTo>
                    <a:cubicBezTo>
                      <a:pt x="2874991" y="176345"/>
                      <a:pt x="2881421" y="173029"/>
                      <a:pt x="2887850" y="170014"/>
                    </a:cubicBezTo>
                    <a:cubicBezTo>
                      <a:pt x="2891065" y="179058"/>
                      <a:pt x="2893821" y="187800"/>
                      <a:pt x="2897036" y="196843"/>
                    </a:cubicBezTo>
                    <a:cubicBezTo>
                      <a:pt x="2900710" y="193226"/>
                      <a:pt x="2904843" y="189307"/>
                      <a:pt x="2908517" y="185689"/>
                    </a:cubicBezTo>
                    <a:lnTo>
                      <a:pt x="2941584" y="179359"/>
                    </a:lnTo>
                    <a:lnTo>
                      <a:pt x="3014607" y="185689"/>
                    </a:lnTo>
                    <a:cubicBezTo>
                      <a:pt x="3015526" y="192623"/>
                      <a:pt x="3016903" y="199556"/>
                      <a:pt x="3017822" y="206489"/>
                    </a:cubicBezTo>
                    <a:lnTo>
                      <a:pt x="3112889" y="212819"/>
                    </a:lnTo>
                    <a:lnTo>
                      <a:pt x="3112889" y="179359"/>
                    </a:lnTo>
                    <a:lnTo>
                      <a:pt x="3162490" y="189005"/>
                    </a:lnTo>
                    <a:lnTo>
                      <a:pt x="3195557" y="189005"/>
                    </a:lnTo>
                    <a:lnTo>
                      <a:pt x="3232298" y="209504"/>
                    </a:lnTo>
                    <a:lnTo>
                      <a:pt x="3243320" y="236633"/>
                    </a:lnTo>
                    <a:cubicBezTo>
                      <a:pt x="3238728" y="242964"/>
                      <a:pt x="3233676" y="249294"/>
                      <a:pt x="3229083" y="255624"/>
                    </a:cubicBezTo>
                    <a:cubicBezTo>
                      <a:pt x="3238268" y="265572"/>
                      <a:pt x="3246995" y="275821"/>
                      <a:pt x="3256180" y="285769"/>
                    </a:cubicBezTo>
                    <a:cubicBezTo>
                      <a:pt x="3267202" y="291195"/>
                      <a:pt x="3278224" y="296319"/>
                      <a:pt x="3289247" y="301745"/>
                    </a:cubicBezTo>
                    <a:cubicBezTo>
                      <a:pt x="3296595" y="287577"/>
                      <a:pt x="3304402" y="273108"/>
                      <a:pt x="3311751" y="258940"/>
                    </a:cubicBezTo>
                    <a:cubicBezTo>
                      <a:pt x="3323692" y="265873"/>
                      <a:pt x="3336092" y="272505"/>
                      <a:pt x="3348033" y="279438"/>
                    </a:cubicBezTo>
                    <a:lnTo>
                      <a:pt x="3387529" y="266778"/>
                    </a:lnTo>
                    <a:cubicBezTo>
                      <a:pt x="3401307" y="272204"/>
                      <a:pt x="3415085" y="277328"/>
                      <a:pt x="3428863" y="282754"/>
                    </a:cubicBezTo>
                    <a:cubicBezTo>
                      <a:pt x="3434374" y="277328"/>
                      <a:pt x="3439426" y="272204"/>
                      <a:pt x="3444937" y="266778"/>
                    </a:cubicBezTo>
                    <a:cubicBezTo>
                      <a:pt x="3456878" y="270094"/>
                      <a:pt x="3469278" y="273108"/>
                      <a:pt x="3481219" y="276424"/>
                    </a:cubicBezTo>
                    <a:cubicBezTo>
                      <a:pt x="3476167" y="263160"/>
                      <a:pt x="3470656" y="249897"/>
                      <a:pt x="3465604" y="236633"/>
                    </a:cubicBezTo>
                    <a:cubicBezTo>
                      <a:pt x="3475249" y="230906"/>
                      <a:pt x="3484434" y="224877"/>
                      <a:pt x="3494078" y="219150"/>
                    </a:cubicBezTo>
                    <a:lnTo>
                      <a:pt x="3694317" y="242964"/>
                    </a:lnTo>
                    <a:cubicBezTo>
                      <a:pt x="3700747" y="252007"/>
                      <a:pt x="3706717" y="261050"/>
                      <a:pt x="3713147" y="270094"/>
                    </a:cubicBezTo>
                    <a:cubicBezTo>
                      <a:pt x="3731977" y="279740"/>
                      <a:pt x="3751266" y="289085"/>
                      <a:pt x="3770096" y="298731"/>
                    </a:cubicBezTo>
                    <a:lnTo>
                      <a:pt x="3859193" y="292099"/>
                    </a:lnTo>
                    <a:lnTo>
                      <a:pt x="3905119" y="298731"/>
                    </a:lnTo>
                    <a:cubicBezTo>
                      <a:pt x="3911090" y="304458"/>
                      <a:pt x="3916601" y="310186"/>
                      <a:pt x="3922571" y="315913"/>
                    </a:cubicBezTo>
                    <a:cubicBezTo>
                      <a:pt x="3921653" y="324956"/>
                      <a:pt x="3920275" y="334000"/>
                      <a:pt x="3919357" y="343043"/>
                    </a:cubicBezTo>
                    <a:lnTo>
                      <a:pt x="3948290" y="355704"/>
                    </a:lnTo>
                    <a:cubicBezTo>
                      <a:pt x="3958394" y="352689"/>
                      <a:pt x="3968039" y="349373"/>
                      <a:pt x="3978142" y="346359"/>
                    </a:cubicBezTo>
                    <a:lnTo>
                      <a:pt x="4018098" y="346359"/>
                    </a:lnTo>
                    <a:cubicBezTo>
                      <a:pt x="4032335" y="349373"/>
                      <a:pt x="4046573" y="352689"/>
                      <a:pt x="4060810" y="355704"/>
                    </a:cubicBezTo>
                    <a:lnTo>
                      <a:pt x="4100306" y="349373"/>
                    </a:lnTo>
                    <a:cubicBezTo>
                      <a:pt x="4113166" y="360527"/>
                      <a:pt x="4125566" y="371680"/>
                      <a:pt x="4138425" y="382834"/>
                    </a:cubicBezTo>
                    <a:lnTo>
                      <a:pt x="4164144" y="374695"/>
                    </a:lnTo>
                    <a:cubicBezTo>
                      <a:pt x="4158633" y="365350"/>
                      <a:pt x="4153581" y="355704"/>
                      <a:pt x="4148070" y="346359"/>
                    </a:cubicBezTo>
                    <a:lnTo>
                      <a:pt x="4157714" y="331890"/>
                    </a:lnTo>
                    <a:lnTo>
                      <a:pt x="4230737" y="343043"/>
                    </a:lnTo>
                    <a:cubicBezTo>
                      <a:pt x="4244975" y="342139"/>
                      <a:pt x="4259212" y="340933"/>
                      <a:pt x="4273449" y="340029"/>
                    </a:cubicBezTo>
                    <a:lnTo>
                      <a:pt x="4336827" y="359020"/>
                    </a:lnTo>
                    <a:lnTo>
                      <a:pt x="4370354" y="374695"/>
                    </a:lnTo>
                    <a:lnTo>
                      <a:pt x="4422709" y="405140"/>
                    </a:lnTo>
                    <a:cubicBezTo>
                      <a:pt x="4441999" y="417198"/>
                      <a:pt x="4460829" y="429557"/>
                      <a:pt x="4480117" y="441615"/>
                    </a:cubicBezTo>
                    <a:cubicBezTo>
                      <a:pt x="4479199" y="449453"/>
                      <a:pt x="4477821" y="457592"/>
                      <a:pt x="4476903" y="465429"/>
                    </a:cubicBezTo>
                    <a:lnTo>
                      <a:pt x="4492517" y="474774"/>
                    </a:lnTo>
                    <a:cubicBezTo>
                      <a:pt x="4491599" y="465731"/>
                      <a:pt x="4490221" y="456989"/>
                      <a:pt x="4489303" y="447945"/>
                    </a:cubicBezTo>
                    <a:lnTo>
                      <a:pt x="4551303" y="452769"/>
                    </a:lnTo>
                    <a:cubicBezTo>
                      <a:pt x="4565081" y="464223"/>
                      <a:pt x="4578859" y="475980"/>
                      <a:pt x="4592637" y="487435"/>
                    </a:cubicBezTo>
                    <a:cubicBezTo>
                      <a:pt x="4585748" y="493162"/>
                      <a:pt x="4578859" y="499191"/>
                      <a:pt x="4571970" y="504918"/>
                    </a:cubicBezTo>
                    <a:cubicBezTo>
                      <a:pt x="4560029" y="506124"/>
                      <a:pt x="4547629" y="507028"/>
                      <a:pt x="4535689" y="508234"/>
                    </a:cubicBezTo>
                    <a:lnTo>
                      <a:pt x="4535689" y="541694"/>
                    </a:lnTo>
                    <a:cubicBezTo>
                      <a:pt x="4531555" y="543805"/>
                      <a:pt x="4526963" y="545915"/>
                      <a:pt x="4522829" y="548025"/>
                    </a:cubicBezTo>
                    <a:lnTo>
                      <a:pt x="4505377" y="548025"/>
                    </a:lnTo>
                    <a:lnTo>
                      <a:pt x="4486088" y="535364"/>
                    </a:lnTo>
                    <a:lnTo>
                      <a:pt x="4459451" y="524211"/>
                    </a:lnTo>
                    <a:cubicBezTo>
                      <a:pt x="4457154" y="518785"/>
                      <a:pt x="4455317" y="513660"/>
                      <a:pt x="4453021" y="508234"/>
                    </a:cubicBezTo>
                    <a:cubicBezTo>
                      <a:pt x="4445213" y="507028"/>
                      <a:pt x="4436947" y="506124"/>
                      <a:pt x="4429139" y="504918"/>
                    </a:cubicBezTo>
                    <a:cubicBezTo>
                      <a:pt x="4420873" y="506124"/>
                      <a:pt x="4412147" y="507028"/>
                      <a:pt x="4403880" y="508234"/>
                    </a:cubicBezTo>
                    <a:cubicBezTo>
                      <a:pt x="4400206" y="504014"/>
                      <a:pt x="4396072" y="499794"/>
                      <a:pt x="4392398" y="495574"/>
                    </a:cubicBezTo>
                    <a:cubicBezTo>
                      <a:pt x="4394695" y="490750"/>
                      <a:pt x="4396532" y="485927"/>
                      <a:pt x="4398828" y="481104"/>
                    </a:cubicBezTo>
                    <a:lnTo>
                      <a:pt x="4370354" y="490750"/>
                    </a:lnTo>
                    <a:cubicBezTo>
                      <a:pt x="4374487" y="496478"/>
                      <a:pt x="4379080" y="502507"/>
                      <a:pt x="4383213" y="508234"/>
                    </a:cubicBezTo>
                    <a:cubicBezTo>
                      <a:pt x="4379080" y="513660"/>
                      <a:pt x="4374487" y="518785"/>
                      <a:pt x="4370354" y="524211"/>
                    </a:cubicBezTo>
                    <a:cubicBezTo>
                      <a:pt x="4360250" y="529034"/>
                      <a:pt x="4350146" y="533555"/>
                      <a:pt x="4340042" y="538379"/>
                    </a:cubicBezTo>
                    <a:cubicBezTo>
                      <a:pt x="4329938" y="537474"/>
                      <a:pt x="4320294" y="536268"/>
                      <a:pt x="4310190" y="535364"/>
                    </a:cubicBezTo>
                    <a:lnTo>
                      <a:pt x="4330857" y="554355"/>
                    </a:lnTo>
                    <a:cubicBezTo>
                      <a:pt x="4335909" y="564303"/>
                      <a:pt x="4341420" y="574552"/>
                      <a:pt x="4346472" y="584499"/>
                    </a:cubicBezTo>
                    <a:cubicBezTo>
                      <a:pt x="4349687" y="587514"/>
                      <a:pt x="4352902" y="590830"/>
                      <a:pt x="4356116" y="593844"/>
                    </a:cubicBezTo>
                    <a:cubicBezTo>
                      <a:pt x="4357035" y="598667"/>
                      <a:pt x="4358413" y="603490"/>
                      <a:pt x="4359331" y="608314"/>
                    </a:cubicBezTo>
                    <a:cubicBezTo>
                      <a:pt x="4357035" y="611629"/>
                      <a:pt x="4355198" y="614644"/>
                      <a:pt x="4352902" y="617960"/>
                    </a:cubicBezTo>
                    <a:cubicBezTo>
                      <a:pt x="4338664" y="615850"/>
                      <a:pt x="4324427" y="613438"/>
                      <a:pt x="4310190" y="611328"/>
                    </a:cubicBezTo>
                    <a:lnTo>
                      <a:pt x="4249567" y="633635"/>
                    </a:lnTo>
                    <a:cubicBezTo>
                      <a:pt x="4243138" y="635745"/>
                      <a:pt x="4237167" y="637855"/>
                      <a:pt x="4230737" y="639965"/>
                    </a:cubicBezTo>
                    <a:cubicBezTo>
                      <a:pt x="4218337" y="647803"/>
                      <a:pt x="4206397" y="655942"/>
                      <a:pt x="4193996" y="663779"/>
                    </a:cubicBezTo>
                    <a:cubicBezTo>
                      <a:pt x="4183892" y="670712"/>
                      <a:pt x="4174248" y="677646"/>
                      <a:pt x="4164144" y="684579"/>
                    </a:cubicBezTo>
                    <a:lnTo>
                      <a:pt x="4154500" y="697239"/>
                    </a:lnTo>
                    <a:lnTo>
                      <a:pt x="4124188" y="676440"/>
                    </a:lnTo>
                    <a:cubicBezTo>
                      <a:pt x="4104440" y="684277"/>
                      <a:pt x="4085151" y="692416"/>
                      <a:pt x="4065402" y="700254"/>
                    </a:cubicBezTo>
                    <a:cubicBezTo>
                      <a:pt x="4062647" y="697239"/>
                      <a:pt x="4060351" y="693924"/>
                      <a:pt x="4057595" y="690909"/>
                    </a:cubicBezTo>
                    <a:lnTo>
                      <a:pt x="4035550" y="703570"/>
                    </a:lnTo>
                    <a:lnTo>
                      <a:pt x="4005239" y="697239"/>
                    </a:lnTo>
                    <a:cubicBezTo>
                      <a:pt x="4002943" y="704173"/>
                      <a:pt x="4001106" y="710804"/>
                      <a:pt x="3998809" y="717738"/>
                    </a:cubicBezTo>
                    <a:cubicBezTo>
                      <a:pt x="3989624" y="728288"/>
                      <a:pt x="3980898" y="739140"/>
                      <a:pt x="3971713" y="749691"/>
                    </a:cubicBezTo>
                    <a:lnTo>
                      <a:pt x="3971713" y="763858"/>
                    </a:lnTo>
                    <a:lnTo>
                      <a:pt x="3998809" y="773505"/>
                    </a:lnTo>
                    <a:cubicBezTo>
                      <a:pt x="3997891" y="787673"/>
                      <a:pt x="3996513" y="802142"/>
                      <a:pt x="3995594" y="816310"/>
                    </a:cubicBezTo>
                    <a:cubicBezTo>
                      <a:pt x="3988705" y="817515"/>
                      <a:pt x="3981816" y="818420"/>
                      <a:pt x="3974927" y="819626"/>
                    </a:cubicBezTo>
                    <a:cubicBezTo>
                      <a:pt x="3970794" y="827463"/>
                      <a:pt x="3966661" y="835602"/>
                      <a:pt x="3962527" y="843440"/>
                    </a:cubicBezTo>
                    <a:lnTo>
                      <a:pt x="3974927" y="856100"/>
                    </a:lnTo>
                    <a:lnTo>
                      <a:pt x="3935431" y="870268"/>
                    </a:lnTo>
                    <a:cubicBezTo>
                      <a:pt x="3933134" y="882326"/>
                      <a:pt x="3931297" y="894685"/>
                      <a:pt x="3929001" y="906743"/>
                    </a:cubicBezTo>
                    <a:cubicBezTo>
                      <a:pt x="3917979" y="910059"/>
                      <a:pt x="3906956" y="913073"/>
                      <a:pt x="3895934" y="916389"/>
                    </a:cubicBezTo>
                    <a:cubicBezTo>
                      <a:pt x="3893638" y="925432"/>
                      <a:pt x="3891801" y="934476"/>
                      <a:pt x="3889504" y="943519"/>
                    </a:cubicBezTo>
                    <a:lnTo>
                      <a:pt x="3859193" y="975171"/>
                    </a:lnTo>
                    <a:cubicBezTo>
                      <a:pt x="3855978" y="967634"/>
                      <a:pt x="3852763" y="960400"/>
                      <a:pt x="3849548" y="952864"/>
                    </a:cubicBezTo>
                    <a:cubicBezTo>
                      <a:pt x="3845874" y="938696"/>
                      <a:pt x="3842200" y="924227"/>
                      <a:pt x="3838526" y="910059"/>
                    </a:cubicBezTo>
                    <a:cubicBezTo>
                      <a:pt x="3834393" y="886848"/>
                      <a:pt x="3829800" y="863335"/>
                      <a:pt x="3825667" y="840124"/>
                    </a:cubicBezTo>
                    <a:cubicBezTo>
                      <a:pt x="3829800" y="825956"/>
                      <a:pt x="3834393" y="811487"/>
                      <a:pt x="3838526" y="797319"/>
                    </a:cubicBezTo>
                    <a:cubicBezTo>
                      <a:pt x="3844497" y="791591"/>
                      <a:pt x="3850008" y="785562"/>
                      <a:pt x="3855978" y="779835"/>
                    </a:cubicBezTo>
                    <a:cubicBezTo>
                      <a:pt x="3856897" y="774409"/>
                      <a:pt x="3858274" y="769284"/>
                      <a:pt x="3859193" y="763858"/>
                    </a:cubicBezTo>
                    <a:lnTo>
                      <a:pt x="3892719" y="757528"/>
                    </a:lnTo>
                    <a:lnTo>
                      <a:pt x="3932216" y="716230"/>
                    </a:lnTo>
                    <a:lnTo>
                      <a:pt x="3968957" y="681263"/>
                    </a:lnTo>
                    <a:lnTo>
                      <a:pt x="4008454" y="654434"/>
                    </a:lnTo>
                    <a:cubicBezTo>
                      <a:pt x="4014883" y="639061"/>
                      <a:pt x="4020854" y="623687"/>
                      <a:pt x="4027284" y="608314"/>
                    </a:cubicBezTo>
                    <a:cubicBezTo>
                      <a:pt x="4017639" y="609218"/>
                      <a:pt x="4008454" y="610424"/>
                      <a:pt x="3998809" y="611328"/>
                    </a:cubicBezTo>
                    <a:cubicBezTo>
                      <a:pt x="3994217" y="620974"/>
                      <a:pt x="3989165" y="630319"/>
                      <a:pt x="3984572" y="639965"/>
                    </a:cubicBezTo>
                    <a:lnTo>
                      <a:pt x="3929001" y="676440"/>
                    </a:lnTo>
                    <a:cubicBezTo>
                      <a:pt x="3924408" y="662272"/>
                      <a:pt x="3919357" y="647803"/>
                      <a:pt x="3914764" y="633635"/>
                    </a:cubicBezTo>
                    <a:lnTo>
                      <a:pt x="3855978" y="644788"/>
                    </a:lnTo>
                    <a:cubicBezTo>
                      <a:pt x="3837148" y="664382"/>
                      <a:pt x="3817859" y="683976"/>
                      <a:pt x="3799029" y="703570"/>
                    </a:cubicBezTo>
                    <a:cubicBezTo>
                      <a:pt x="3805000" y="709297"/>
                      <a:pt x="3810511" y="715326"/>
                      <a:pt x="3816481" y="721053"/>
                    </a:cubicBezTo>
                    <a:lnTo>
                      <a:pt x="3767340" y="730700"/>
                    </a:lnTo>
                    <a:cubicBezTo>
                      <a:pt x="3757236" y="731604"/>
                      <a:pt x="3747133" y="732810"/>
                      <a:pt x="3737029" y="733714"/>
                    </a:cubicBezTo>
                    <a:lnTo>
                      <a:pt x="3737029" y="709900"/>
                    </a:lnTo>
                    <a:cubicBezTo>
                      <a:pt x="3724629" y="708996"/>
                      <a:pt x="3712688" y="707790"/>
                      <a:pt x="3700288" y="706886"/>
                    </a:cubicBezTo>
                    <a:cubicBezTo>
                      <a:pt x="3691562" y="711709"/>
                      <a:pt x="3682376" y="716230"/>
                      <a:pt x="3673650" y="721053"/>
                    </a:cubicBezTo>
                    <a:lnTo>
                      <a:pt x="3606598" y="716230"/>
                    </a:lnTo>
                    <a:lnTo>
                      <a:pt x="3533575" y="727384"/>
                    </a:lnTo>
                    <a:lnTo>
                      <a:pt x="3460552" y="789481"/>
                    </a:lnTo>
                    <a:lnTo>
                      <a:pt x="3375129" y="862431"/>
                    </a:lnTo>
                    <a:cubicBezTo>
                      <a:pt x="3386151" y="863335"/>
                      <a:pt x="3397174" y="864541"/>
                      <a:pt x="3408196" y="865445"/>
                    </a:cubicBezTo>
                    <a:cubicBezTo>
                      <a:pt x="3412329" y="871172"/>
                      <a:pt x="3416922" y="877201"/>
                      <a:pt x="3421055" y="882929"/>
                    </a:cubicBezTo>
                    <a:cubicBezTo>
                      <a:pt x="3428863" y="886245"/>
                      <a:pt x="3437130" y="889259"/>
                      <a:pt x="3444937" y="892575"/>
                    </a:cubicBezTo>
                    <a:cubicBezTo>
                      <a:pt x="3449071" y="886245"/>
                      <a:pt x="3453663" y="879914"/>
                      <a:pt x="3457797" y="873584"/>
                    </a:cubicBezTo>
                    <a:cubicBezTo>
                      <a:pt x="3465604" y="874488"/>
                      <a:pt x="3473412" y="875694"/>
                      <a:pt x="3481219" y="876598"/>
                    </a:cubicBezTo>
                    <a:lnTo>
                      <a:pt x="3511530" y="910059"/>
                    </a:lnTo>
                    <a:lnTo>
                      <a:pt x="3511530" y="938696"/>
                    </a:lnTo>
                    <a:cubicBezTo>
                      <a:pt x="3506938" y="947739"/>
                      <a:pt x="3501886" y="956481"/>
                      <a:pt x="3497293" y="965524"/>
                    </a:cubicBezTo>
                    <a:cubicBezTo>
                      <a:pt x="3496375" y="977884"/>
                      <a:pt x="3494997" y="989941"/>
                      <a:pt x="3494078" y="1002300"/>
                    </a:cubicBezTo>
                    <a:cubicBezTo>
                      <a:pt x="3490864" y="1016468"/>
                      <a:pt x="3487649" y="1030938"/>
                      <a:pt x="3484434" y="1045105"/>
                    </a:cubicBezTo>
                    <a:cubicBezTo>
                      <a:pt x="3473412" y="1059273"/>
                      <a:pt x="3462389" y="1073743"/>
                      <a:pt x="3451367" y="1087910"/>
                    </a:cubicBezTo>
                    <a:cubicBezTo>
                      <a:pt x="3449071" y="1093638"/>
                      <a:pt x="3447233" y="1099667"/>
                      <a:pt x="3444937" y="1105394"/>
                    </a:cubicBezTo>
                    <a:lnTo>
                      <a:pt x="3414626" y="1138854"/>
                    </a:lnTo>
                    <a:cubicBezTo>
                      <a:pt x="3405440" y="1148802"/>
                      <a:pt x="3396714" y="1159051"/>
                      <a:pt x="3387529" y="1168999"/>
                    </a:cubicBezTo>
                    <a:cubicBezTo>
                      <a:pt x="3382477" y="1174123"/>
                      <a:pt x="3376966" y="1179549"/>
                      <a:pt x="3371914" y="1184674"/>
                    </a:cubicBezTo>
                    <a:cubicBezTo>
                      <a:pt x="3361810" y="1190100"/>
                      <a:pt x="3351707" y="1195224"/>
                      <a:pt x="3341603" y="1200650"/>
                    </a:cubicBezTo>
                    <a:lnTo>
                      <a:pt x="3329203" y="1200650"/>
                    </a:lnTo>
                    <a:cubicBezTo>
                      <a:pt x="3323692" y="1196430"/>
                      <a:pt x="3318640" y="1192210"/>
                      <a:pt x="3313128" y="1187990"/>
                    </a:cubicBezTo>
                    <a:lnTo>
                      <a:pt x="3282817" y="1206981"/>
                    </a:lnTo>
                    <a:cubicBezTo>
                      <a:pt x="3281899" y="1210598"/>
                      <a:pt x="3280521" y="1214517"/>
                      <a:pt x="3279602" y="1218134"/>
                    </a:cubicBezTo>
                    <a:cubicBezTo>
                      <a:pt x="3276847" y="1217230"/>
                      <a:pt x="3274550" y="1216024"/>
                      <a:pt x="3271795" y="1215120"/>
                    </a:cubicBezTo>
                    <a:lnTo>
                      <a:pt x="3262150" y="1227780"/>
                    </a:lnTo>
                    <a:cubicBezTo>
                      <a:pt x="3260313" y="1229890"/>
                      <a:pt x="3258017" y="1232001"/>
                      <a:pt x="3256180" y="1234111"/>
                    </a:cubicBezTo>
                    <a:lnTo>
                      <a:pt x="3256180" y="1251594"/>
                    </a:lnTo>
                    <a:cubicBezTo>
                      <a:pt x="3252046" y="1253705"/>
                      <a:pt x="3247454" y="1255815"/>
                      <a:pt x="3243320" y="1257925"/>
                    </a:cubicBezTo>
                    <a:cubicBezTo>
                      <a:pt x="3242402" y="1260035"/>
                      <a:pt x="3241024" y="1262145"/>
                      <a:pt x="3240106" y="1264255"/>
                    </a:cubicBezTo>
                    <a:cubicBezTo>
                      <a:pt x="3237350" y="1266365"/>
                      <a:pt x="3235054" y="1268475"/>
                      <a:pt x="3232298" y="1270585"/>
                    </a:cubicBezTo>
                    <a:cubicBezTo>
                      <a:pt x="3228165" y="1272695"/>
                      <a:pt x="3223572" y="1274806"/>
                      <a:pt x="3219439" y="1276916"/>
                    </a:cubicBezTo>
                    <a:cubicBezTo>
                      <a:pt x="3216224" y="1278423"/>
                      <a:pt x="3213009" y="1280232"/>
                      <a:pt x="3209794" y="1281739"/>
                    </a:cubicBezTo>
                    <a:lnTo>
                      <a:pt x="3209794" y="1291084"/>
                    </a:lnTo>
                    <a:cubicBezTo>
                      <a:pt x="3208876" y="1292289"/>
                      <a:pt x="3207498" y="1293194"/>
                      <a:pt x="3206579" y="1294399"/>
                    </a:cubicBezTo>
                    <a:cubicBezTo>
                      <a:pt x="3208876" y="1296510"/>
                      <a:pt x="3210713" y="1298620"/>
                      <a:pt x="3213009" y="1300730"/>
                    </a:cubicBezTo>
                    <a:cubicBezTo>
                      <a:pt x="3217142" y="1304046"/>
                      <a:pt x="3221735" y="1307060"/>
                      <a:pt x="3225868" y="1310376"/>
                    </a:cubicBezTo>
                    <a:cubicBezTo>
                      <a:pt x="3231839" y="1321529"/>
                      <a:pt x="3237350" y="1332381"/>
                      <a:pt x="3243320" y="1343535"/>
                    </a:cubicBezTo>
                    <a:cubicBezTo>
                      <a:pt x="3245617" y="1348358"/>
                      <a:pt x="3247454" y="1353181"/>
                      <a:pt x="3249750" y="1358004"/>
                    </a:cubicBezTo>
                    <a:lnTo>
                      <a:pt x="3249750" y="1370665"/>
                    </a:lnTo>
                    <a:lnTo>
                      <a:pt x="3249750" y="1389656"/>
                    </a:lnTo>
                    <a:cubicBezTo>
                      <a:pt x="3247454" y="1393273"/>
                      <a:pt x="3245617" y="1397192"/>
                      <a:pt x="3243320" y="1400809"/>
                    </a:cubicBezTo>
                    <a:lnTo>
                      <a:pt x="3222654" y="1407139"/>
                    </a:lnTo>
                    <a:lnTo>
                      <a:pt x="3206579" y="1416786"/>
                    </a:lnTo>
                    <a:cubicBezTo>
                      <a:pt x="3198772" y="1417690"/>
                      <a:pt x="3190964" y="1418896"/>
                      <a:pt x="3183157" y="1419800"/>
                    </a:cubicBezTo>
                    <a:cubicBezTo>
                      <a:pt x="3182238" y="1414675"/>
                      <a:pt x="3180861" y="1409249"/>
                      <a:pt x="3179942" y="1404125"/>
                    </a:cubicBezTo>
                    <a:cubicBezTo>
                      <a:pt x="3181779" y="1398397"/>
                      <a:pt x="3184075" y="1392369"/>
                      <a:pt x="3185912" y="1386641"/>
                    </a:cubicBezTo>
                    <a:cubicBezTo>
                      <a:pt x="3182698" y="1376995"/>
                      <a:pt x="3179942" y="1367650"/>
                      <a:pt x="3176727" y="1358004"/>
                    </a:cubicBezTo>
                    <a:lnTo>
                      <a:pt x="3192342" y="1356195"/>
                    </a:lnTo>
                    <a:cubicBezTo>
                      <a:pt x="3188209" y="1348961"/>
                      <a:pt x="3184075" y="1341425"/>
                      <a:pt x="3179942" y="1334190"/>
                    </a:cubicBezTo>
                    <a:cubicBezTo>
                      <a:pt x="3175809" y="1332984"/>
                      <a:pt x="3171216" y="1332080"/>
                      <a:pt x="3167083" y="1330874"/>
                    </a:cubicBezTo>
                    <a:cubicBezTo>
                      <a:pt x="3166164" y="1332080"/>
                      <a:pt x="3164786" y="1332984"/>
                      <a:pt x="3163868" y="1334190"/>
                    </a:cubicBezTo>
                    <a:lnTo>
                      <a:pt x="3159275" y="1334190"/>
                    </a:lnTo>
                    <a:lnTo>
                      <a:pt x="3159275" y="1330874"/>
                    </a:lnTo>
                    <a:lnTo>
                      <a:pt x="3152845" y="1330874"/>
                    </a:lnTo>
                    <a:cubicBezTo>
                      <a:pt x="3150549" y="1328764"/>
                      <a:pt x="3148712" y="1326654"/>
                      <a:pt x="3146416" y="1324544"/>
                    </a:cubicBezTo>
                    <a:cubicBezTo>
                      <a:pt x="3148712" y="1320926"/>
                      <a:pt x="3150549" y="1317008"/>
                      <a:pt x="3152845" y="1313390"/>
                    </a:cubicBezTo>
                    <a:cubicBezTo>
                      <a:pt x="3155142" y="1312486"/>
                      <a:pt x="3156979" y="1311280"/>
                      <a:pt x="3159275" y="1310376"/>
                    </a:cubicBezTo>
                    <a:cubicBezTo>
                      <a:pt x="3158357" y="1309170"/>
                      <a:pt x="3156979" y="1308266"/>
                      <a:pt x="3156060" y="1307060"/>
                    </a:cubicBezTo>
                    <a:cubicBezTo>
                      <a:pt x="3158357" y="1301634"/>
                      <a:pt x="3160194" y="1296510"/>
                      <a:pt x="3162490" y="1291084"/>
                    </a:cubicBezTo>
                    <a:lnTo>
                      <a:pt x="3162490" y="1288069"/>
                    </a:lnTo>
                    <a:cubicBezTo>
                      <a:pt x="3156979" y="1286863"/>
                      <a:pt x="3151927" y="1285959"/>
                      <a:pt x="3146416" y="1284753"/>
                    </a:cubicBezTo>
                    <a:cubicBezTo>
                      <a:pt x="3143201" y="1282040"/>
                      <a:pt x="3139986" y="1279629"/>
                      <a:pt x="3136771" y="1276916"/>
                    </a:cubicBezTo>
                    <a:cubicBezTo>
                      <a:pt x="3125749" y="1279629"/>
                      <a:pt x="3114727" y="1282040"/>
                      <a:pt x="3103704" y="1284753"/>
                    </a:cubicBezTo>
                    <a:cubicBezTo>
                      <a:pt x="3098193" y="1288973"/>
                      <a:pt x="3093141" y="1293495"/>
                      <a:pt x="3087630" y="1297715"/>
                    </a:cubicBezTo>
                    <a:lnTo>
                      <a:pt x="3063748" y="1307060"/>
                    </a:lnTo>
                    <a:cubicBezTo>
                      <a:pt x="3069259" y="1301634"/>
                      <a:pt x="3074311" y="1296510"/>
                      <a:pt x="3079823" y="1291084"/>
                    </a:cubicBezTo>
                    <a:cubicBezTo>
                      <a:pt x="3077526" y="1288069"/>
                      <a:pt x="3075689" y="1284753"/>
                      <a:pt x="3073393" y="1281739"/>
                    </a:cubicBezTo>
                    <a:cubicBezTo>
                      <a:pt x="3077985" y="1276011"/>
                      <a:pt x="3083037" y="1269982"/>
                      <a:pt x="3087630" y="1264255"/>
                    </a:cubicBezTo>
                    <a:cubicBezTo>
                      <a:pt x="3084874" y="1258829"/>
                      <a:pt x="3082578" y="1253705"/>
                      <a:pt x="3079823" y="1248279"/>
                    </a:cubicBezTo>
                    <a:cubicBezTo>
                      <a:pt x="3072474" y="1252499"/>
                      <a:pt x="3064667" y="1256719"/>
                      <a:pt x="3057319" y="1260939"/>
                    </a:cubicBezTo>
                    <a:cubicBezTo>
                      <a:pt x="3049511" y="1267269"/>
                      <a:pt x="3041704" y="1273901"/>
                      <a:pt x="3033896" y="1280232"/>
                    </a:cubicBezTo>
                    <a:lnTo>
                      <a:pt x="3017822" y="1294399"/>
                    </a:lnTo>
                    <a:cubicBezTo>
                      <a:pt x="3010933" y="1295605"/>
                      <a:pt x="3004044" y="1296510"/>
                      <a:pt x="2997155" y="1297715"/>
                    </a:cubicBezTo>
                    <a:cubicBezTo>
                      <a:pt x="2993940" y="1300730"/>
                      <a:pt x="2990725" y="1304046"/>
                      <a:pt x="2987511" y="1307060"/>
                    </a:cubicBezTo>
                    <a:lnTo>
                      <a:pt x="2997155" y="1327860"/>
                    </a:lnTo>
                    <a:cubicBezTo>
                      <a:pt x="3003125" y="1328764"/>
                      <a:pt x="3008637" y="1329970"/>
                      <a:pt x="3014607" y="1330874"/>
                    </a:cubicBezTo>
                    <a:lnTo>
                      <a:pt x="3014607" y="1343535"/>
                    </a:lnTo>
                    <a:lnTo>
                      <a:pt x="3037111" y="1349865"/>
                    </a:lnTo>
                    <a:cubicBezTo>
                      <a:pt x="3044000" y="1343535"/>
                      <a:pt x="3050430" y="1337204"/>
                      <a:pt x="3057319" y="1330874"/>
                    </a:cubicBezTo>
                    <a:lnTo>
                      <a:pt x="3083037" y="1340520"/>
                    </a:lnTo>
                    <a:lnTo>
                      <a:pt x="3094060" y="1340520"/>
                    </a:lnTo>
                    <a:cubicBezTo>
                      <a:pt x="3094978" y="1345645"/>
                      <a:pt x="3096356" y="1351071"/>
                      <a:pt x="3097275" y="1356195"/>
                    </a:cubicBezTo>
                    <a:cubicBezTo>
                      <a:pt x="3087171" y="1357703"/>
                      <a:pt x="3077067" y="1359511"/>
                      <a:pt x="3066963" y="1361018"/>
                    </a:cubicBezTo>
                    <a:lnTo>
                      <a:pt x="3057319" y="1373679"/>
                    </a:lnTo>
                    <a:lnTo>
                      <a:pt x="3037111" y="1389656"/>
                    </a:lnTo>
                    <a:cubicBezTo>
                      <a:pt x="3031600" y="1395383"/>
                      <a:pt x="3026548" y="1401412"/>
                      <a:pt x="3021037" y="1407139"/>
                    </a:cubicBezTo>
                    <a:cubicBezTo>
                      <a:pt x="3029304" y="1411360"/>
                      <a:pt x="3038030" y="1415580"/>
                      <a:pt x="3046296" y="1419800"/>
                    </a:cubicBezTo>
                    <a:cubicBezTo>
                      <a:pt x="3049970" y="1427638"/>
                      <a:pt x="3053644" y="1435777"/>
                      <a:pt x="3057319" y="1443614"/>
                    </a:cubicBezTo>
                    <a:cubicBezTo>
                      <a:pt x="3061452" y="1452054"/>
                      <a:pt x="3066045" y="1460796"/>
                      <a:pt x="3070178" y="1469237"/>
                    </a:cubicBezTo>
                    <a:cubicBezTo>
                      <a:pt x="3074311" y="1474964"/>
                      <a:pt x="3078904" y="1480993"/>
                      <a:pt x="3083037" y="1486720"/>
                    </a:cubicBezTo>
                    <a:lnTo>
                      <a:pt x="3083037" y="1502396"/>
                    </a:lnTo>
                    <a:cubicBezTo>
                      <a:pt x="3078904" y="1505109"/>
                      <a:pt x="3074311" y="1507822"/>
                      <a:pt x="3070178" y="1510535"/>
                    </a:cubicBezTo>
                    <a:cubicBezTo>
                      <a:pt x="3072474" y="1514755"/>
                      <a:pt x="3074311" y="1518975"/>
                      <a:pt x="3076608" y="1523195"/>
                    </a:cubicBezTo>
                    <a:cubicBezTo>
                      <a:pt x="3080282" y="1526210"/>
                      <a:pt x="3083956" y="1529525"/>
                      <a:pt x="3087630" y="1532540"/>
                    </a:cubicBezTo>
                    <a:cubicBezTo>
                      <a:pt x="3086252" y="1538267"/>
                      <a:pt x="3084415" y="1544296"/>
                      <a:pt x="3083037" y="1550024"/>
                    </a:cubicBezTo>
                    <a:cubicBezTo>
                      <a:pt x="3082119" y="1556354"/>
                      <a:pt x="3080741" y="1562684"/>
                      <a:pt x="3079823" y="1569015"/>
                    </a:cubicBezTo>
                    <a:cubicBezTo>
                      <a:pt x="3075689" y="1570220"/>
                      <a:pt x="3071097" y="1571125"/>
                      <a:pt x="3066963" y="1572331"/>
                    </a:cubicBezTo>
                    <a:cubicBezTo>
                      <a:pt x="3061911" y="1580168"/>
                      <a:pt x="3056400" y="1588307"/>
                      <a:pt x="3051348" y="1596145"/>
                    </a:cubicBezTo>
                    <a:cubicBezTo>
                      <a:pt x="3045378" y="1606092"/>
                      <a:pt x="3039867" y="1616341"/>
                      <a:pt x="3033896" y="1626289"/>
                    </a:cubicBezTo>
                    <a:cubicBezTo>
                      <a:pt x="3027007" y="1636839"/>
                      <a:pt x="3020118" y="1647691"/>
                      <a:pt x="3013229" y="1658242"/>
                    </a:cubicBezTo>
                    <a:cubicBezTo>
                      <a:pt x="3002666" y="1665175"/>
                      <a:pt x="2992103" y="1671807"/>
                      <a:pt x="2981540" y="1678740"/>
                    </a:cubicBezTo>
                    <a:lnTo>
                      <a:pt x="2951229" y="1697731"/>
                    </a:lnTo>
                    <a:lnTo>
                      <a:pt x="2927347" y="1699540"/>
                    </a:lnTo>
                    <a:lnTo>
                      <a:pt x="2914488" y="1708884"/>
                    </a:lnTo>
                    <a:cubicBezTo>
                      <a:pt x="2911273" y="1706774"/>
                      <a:pt x="2908517" y="1704664"/>
                      <a:pt x="2905302" y="1702554"/>
                    </a:cubicBezTo>
                    <a:cubicBezTo>
                      <a:pt x="2901628" y="1706774"/>
                      <a:pt x="2897495" y="1710995"/>
                      <a:pt x="2893821" y="1715215"/>
                    </a:cubicBezTo>
                    <a:cubicBezTo>
                      <a:pt x="2882798" y="1718531"/>
                      <a:pt x="2871776" y="1721545"/>
                      <a:pt x="2860754" y="1724861"/>
                    </a:cubicBezTo>
                    <a:lnTo>
                      <a:pt x="2838250" y="1731191"/>
                    </a:lnTo>
                    <a:cubicBezTo>
                      <a:pt x="2836413" y="1739029"/>
                      <a:pt x="2834116" y="1747168"/>
                      <a:pt x="2832279" y="1755005"/>
                    </a:cubicBezTo>
                    <a:lnTo>
                      <a:pt x="2817583" y="1755005"/>
                    </a:lnTo>
                    <a:cubicBezTo>
                      <a:pt x="2816664" y="1749579"/>
                      <a:pt x="2815746" y="1744455"/>
                      <a:pt x="2814827" y="1739029"/>
                    </a:cubicBezTo>
                    <a:cubicBezTo>
                      <a:pt x="2815746" y="1736316"/>
                      <a:pt x="2816664" y="1733904"/>
                      <a:pt x="2817583" y="1731191"/>
                    </a:cubicBezTo>
                    <a:lnTo>
                      <a:pt x="2787731" y="1721545"/>
                    </a:lnTo>
                    <a:cubicBezTo>
                      <a:pt x="2784516" y="1722751"/>
                      <a:pt x="2781301" y="1723655"/>
                      <a:pt x="2778086" y="1724861"/>
                    </a:cubicBezTo>
                    <a:lnTo>
                      <a:pt x="2750990" y="1745359"/>
                    </a:lnTo>
                    <a:cubicBezTo>
                      <a:pt x="2743641" y="1752895"/>
                      <a:pt x="2736293" y="1760130"/>
                      <a:pt x="2728945" y="1767666"/>
                    </a:cubicBezTo>
                    <a:cubicBezTo>
                      <a:pt x="2728027" y="1773393"/>
                      <a:pt x="2726649" y="1779422"/>
                      <a:pt x="2725730" y="1785150"/>
                    </a:cubicBezTo>
                    <a:cubicBezTo>
                      <a:pt x="2731241" y="1792686"/>
                      <a:pt x="2736293" y="1799920"/>
                      <a:pt x="2741804" y="1807457"/>
                    </a:cubicBezTo>
                    <a:cubicBezTo>
                      <a:pt x="2748693" y="1817404"/>
                      <a:pt x="2755582" y="1827653"/>
                      <a:pt x="2762471" y="1837601"/>
                    </a:cubicBezTo>
                    <a:cubicBezTo>
                      <a:pt x="2769820" y="1842424"/>
                      <a:pt x="2777168" y="1846946"/>
                      <a:pt x="2784516" y="1851769"/>
                    </a:cubicBezTo>
                    <a:cubicBezTo>
                      <a:pt x="2788190" y="1857195"/>
                      <a:pt x="2791864" y="1862319"/>
                      <a:pt x="2795538" y="1867745"/>
                    </a:cubicBezTo>
                    <a:cubicBezTo>
                      <a:pt x="2799672" y="1881913"/>
                      <a:pt x="2804264" y="1896382"/>
                      <a:pt x="2808398" y="1910550"/>
                    </a:cubicBezTo>
                    <a:cubicBezTo>
                      <a:pt x="2806101" y="1923814"/>
                      <a:pt x="2804264" y="1937077"/>
                      <a:pt x="2801968" y="1950341"/>
                    </a:cubicBezTo>
                    <a:cubicBezTo>
                      <a:pt x="2797375" y="1956068"/>
                      <a:pt x="2792323" y="1962097"/>
                      <a:pt x="2787731" y="1967825"/>
                    </a:cubicBezTo>
                    <a:cubicBezTo>
                      <a:pt x="2778086" y="1972045"/>
                      <a:pt x="2768901" y="1976265"/>
                      <a:pt x="2759256" y="1980485"/>
                    </a:cubicBezTo>
                    <a:cubicBezTo>
                      <a:pt x="2753286" y="1986816"/>
                      <a:pt x="2747775" y="1993146"/>
                      <a:pt x="2741804" y="1999476"/>
                    </a:cubicBezTo>
                    <a:lnTo>
                      <a:pt x="2712871" y="2020276"/>
                    </a:lnTo>
                    <a:cubicBezTo>
                      <a:pt x="2711493" y="2014850"/>
                      <a:pt x="2709656" y="2009725"/>
                      <a:pt x="2708278" y="2004299"/>
                    </a:cubicBezTo>
                    <a:cubicBezTo>
                      <a:pt x="2709197" y="1999476"/>
                      <a:pt x="2710574" y="1994955"/>
                      <a:pt x="2711493" y="1990131"/>
                    </a:cubicBezTo>
                    <a:cubicBezTo>
                      <a:pt x="2705982" y="1985911"/>
                      <a:pt x="2700930" y="1981691"/>
                      <a:pt x="2695419" y="1977471"/>
                    </a:cubicBezTo>
                    <a:cubicBezTo>
                      <a:pt x="2688989" y="1976265"/>
                      <a:pt x="2683019" y="1975361"/>
                      <a:pt x="2676589" y="1974155"/>
                    </a:cubicBezTo>
                    <a:cubicBezTo>
                      <a:pt x="2673833" y="1969935"/>
                      <a:pt x="2671537" y="1965715"/>
                      <a:pt x="2668781" y="1961494"/>
                    </a:cubicBezTo>
                    <a:cubicBezTo>
                      <a:pt x="2664648" y="1954561"/>
                      <a:pt x="2660055" y="1947628"/>
                      <a:pt x="2655922" y="1940695"/>
                    </a:cubicBezTo>
                    <a:cubicBezTo>
                      <a:pt x="2649952" y="1936474"/>
                      <a:pt x="2644441" y="1932254"/>
                      <a:pt x="2638470" y="1928034"/>
                    </a:cubicBezTo>
                    <a:lnTo>
                      <a:pt x="2619181" y="1928034"/>
                    </a:lnTo>
                    <a:cubicBezTo>
                      <a:pt x="2620100" y="1922307"/>
                      <a:pt x="2621477" y="1916278"/>
                      <a:pt x="2622396" y="1910550"/>
                    </a:cubicBezTo>
                    <a:lnTo>
                      <a:pt x="2603566" y="1910550"/>
                    </a:lnTo>
                    <a:cubicBezTo>
                      <a:pt x="2602648" y="1919594"/>
                      <a:pt x="2601270" y="1928637"/>
                      <a:pt x="2600351" y="1937680"/>
                    </a:cubicBezTo>
                    <a:cubicBezTo>
                      <a:pt x="2597596" y="1947628"/>
                      <a:pt x="2595299" y="1957877"/>
                      <a:pt x="2592544" y="1967825"/>
                    </a:cubicBezTo>
                    <a:lnTo>
                      <a:pt x="2582899" y="1986816"/>
                    </a:lnTo>
                    <a:lnTo>
                      <a:pt x="2582899" y="2004299"/>
                    </a:lnTo>
                    <a:cubicBezTo>
                      <a:pt x="2587951" y="2005505"/>
                      <a:pt x="2593462" y="2006409"/>
                      <a:pt x="2598514" y="2007615"/>
                    </a:cubicBezTo>
                    <a:lnTo>
                      <a:pt x="2606781" y="2026606"/>
                    </a:lnTo>
                    <a:cubicBezTo>
                      <a:pt x="2607699" y="2033539"/>
                      <a:pt x="2609077" y="2040171"/>
                      <a:pt x="2609996" y="2047104"/>
                    </a:cubicBezTo>
                    <a:cubicBezTo>
                      <a:pt x="2614129" y="2050420"/>
                      <a:pt x="2618262" y="2053435"/>
                      <a:pt x="2622396" y="2056751"/>
                    </a:cubicBezTo>
                    <a:cubicBezTo>
                      <a:pt x="2626529" y="2057956"/>
                      <a:pt x="2631122" y="2058861"/>
                      <a:pt x="2635255" y="2060066"/>
                    </a:cubicBezTo>
                    <a:cubicBezTo>
                      <a:pt x="2639848" y="2064287"/>
                      <a:pt x="2644900" y="2068507"/>
                      <a:pt x="2649492" y="2072727"/>
                    </a:cubicBezTo>
                    <a:lnTo>
                      <a:pt x="2652707" y="2072727"/>
                    </a:lnTo>
                    <a:lnTo>
                      <a:pt x="2668781" y="2086895"/>
                    </a:lnTo>
                    <a:cubicBezTo>
                      <a:pt x="2670619" y="2092321"/>
                      <a:pt x="2672915" y="2097445"/>
                      <a:pt x="2674752" y="2102871"/>
                    </a:cubicBezTo>
                    <a:lnTo>
                      <a:pt x="2674752" y="2117039"/>
                    </a:lnTo>
                    <a:lnTo>
                      <a:pt x="2674752" y="2129700"/>
                    </a:lnTo>
                    <a:lnTo>
                      <a:pt x="2674752" y="2133016"/>
                    </a:lnTo>
                    <a:cubicBezTo>
                      <a:pt x="2675211" y="2138442"/>
                      <a:pt x="2676130" y="2143566"/>
                      <a:pt x="2676589" y="2148992"/>
                    </a:cubicBezTo>
                    <a:lnTo>
                      <a:pt x="2686234" y="2153514"/>
                    </a:lnTo>
                    <a:cubicBezTo>
                      <a:pt x="2688071" y="2161050"/>
                      <a:pt x="2690367" y="2168285"/>
                      <a:pt x="2692204" y="2175821"/>
                    </a:cubicBezTo>
                    <a:lnTo>
                      <a:pt x="2692204" y="2182151"/>
                    </a:lnTo>
                    <a:lnTo>
                      <a:pt x="2676589" y="2182151"/>
                    </a:lnTo>
                    <a:cubicBezTo>
                      <a:pt x="2669700" y="2177026"/>
                      <a:pt x="2662811" y="2171601"/>
                      <a:pt x="2655922" y="2166476"/>
                    </a:cubicBezTo>
                    <a:cubicBezTo>
                      <a:pt x="2646737" y="2160749"/>
                      <a:pt x="2638011" y="2154720"/>
                      <a:pt x="2628826" y="2148992"/>
                    </a:cubicBezTo>
                    <a:cubicBezTo>
                      <a:pt x="2627907" y="2144772"/>
                      <a:pt x="2626529" y="2140250"/>
                      <a:pt x="2625611" y="2136030"/>
                    </a:cubicBezTo>
                    <a:cubicBezTo>
                      <a:pt x="2622396" y="2131810"/>
                      <a:pt x="2619640" y="2127590"/>
                      <a:pt x="2616425" y="2123370"/>
                    </a:cubicBezTo>
                    <a:cubicBezTo>
                      <a:pt x="2615507" y="2117642"/>
                      <a:pt x="2614129" y="2111613"/>
                      <a:pt x="2613211" y="2105886"/>
                    </a:cubicBezTo>
                    <a:cubicBezTo>
                      <a:pt x="2610914" y="2100761"/>
                      <a:pt x="2609077" y="2095335"/>
                      <a:pt x="2606781" y="2090211"/>
                    </a:cubicBezTo>
                    <a:lnTo>
                      <a:pt x="2606781" y="2074234"/>
                    </a:lnTo>
                    <a:cubicBezTo>
                      <a:pt x="2605862" y="2072727"/>
                      <a:pt x="2604485" y="2070918"/>
                      <a:pt x="2603566" y="2069411"/>
                    </a:cubicBezTo>
                    <a:lnTo>
                      <a:pt x="2592544" y="2056751"/>
                    </a:lnTo>
                    <a:lnTo>
                      <a:pt x="2592544" y="2047104"/>
                    </a:lnTo>
                    <a:cubicBezTo>
                      <a:pt x="2587033" y="2043487"/>
                      <a:pt x="2581981" y="2039568"/>
                      <a:pt x="2576469" y="2035951"/>
                    </a:cubicBezTo>
                    <a:lnTo>
                      <a:pt x="2563610" y="2026606"/>
                    </a:lnTo>
                    <a:cubicBezTo>
                      <a:pt x="2563151" y="2030223"/>
                      <a:pt x="2562692" y="2034142"/>
                      <a:pt x="2562232" y="2037760"/>
                    </a:cubicBezTo>
                    <a:cubicBezTo>
                      <a:pt x="2561314" y="2034142"/>
                      <a:pt x="2559936" y="2030223"/>
                      <a:pt x="2559017" y="2026606"/>
                    </a:cubicBezTo>
                    <a:cubicBezTo>
                      <a:pt x="2559936" y="2021180"/>
                      <a:pt x="2561314" y="2016056"/>
                      <a:pt x="2562232" y="2010630"/>
                    </a:cubicBezTo>
                    <a:cubicBezTo>
                      <a:pt x="2563610" y="2003696"/>
                      <a:pt x="2565447" y="1997065"/>
                      <a:pt x="2566825" y="1990131"/>
                    </a:cubicBezTo>
                    <a:cubicBezTo>
                      <a:pt x="2565906" y="1983801"/>
                      <a:pt x="2564529" y="1977169"/>
                      <a:pt x="2563610" y="1970839"/>
                    </a:cubicBezTo>
                    <a:cubicBezTo>
                      <a:pt x="2566825" y="1966016"/>
                      <a:pt x="2570040" y="1961494"/>
                      <a:pt x="2573255" y="1956671"/>
                    </a:cubicBezTo>
                    <a:lnTo>
                      <a:pt x="2563610" y="1944011"/>
                    </a:lnTo>
                    <a:lnTo>
                      <a:pt x="2563610" y="1920197"/>
                    </a:lnTo>
                    <a:cubicBezTo>
                      <a:pt x="2562232" y="1915976"/>
                      <a:pt x="2560395" y="1911756"/>
                      <a:pt x="2559017" y="1907536"/>
                    </a:cubicBezTo>
                    <a:lnTo>
                      <a:pt x="2549373" y="1880406"/>
                    </a:lnTo>
                    <a:cubicBezTo>
                      <a:pt x="2548454" y="1869855"/>
                      <a:pt x="2547077" y="1859305"/>
                      <a:pt x="2546158" y="1848754"/>
                    </a:cubicBezTo>
                    <a:cubicBezTo>
                      <a:pt x="2542943" y="1843027"/>
                      <a:pt x="2540188" y="1836998"/>
                      <a:pt x="2536973" y="1831271"/>
                    </a:cubicBezTo>
                    <a:cubicBezTo>
                      <a:pt x="2533299" y="1836697"/>
                      <a:pt x="2529165" y="1841821"/>
                      <a:pt x="2525491" y="1847247"/>
                    </a:cubicBezTo>
                    <a:lnTo>
                      <a:pt x="2497017" y="1861415"/>
                    </a:lnTo>
                    <a:cubicBezTo>
                      <a:pt x="2493343" y="1860209"/>
                      <a:pt x="2489669" y="1859305"/>
                      <a:pt x="2485995" y="1858099"/>
                    </a:cubicBezTo>
                    <a:cubicBezTo>
                      <a:pt x="2480483" y="1855989"/>
                      <a:pt x="2475431" y="1853879"/>
                      <a:pt x="2469920" y="1851769"/>
                    </a:cubicBezTo>
                    <a:cubicBezTo>
                      <a:pt x="2473135" y="1841821"/>
                      <a:pt x="2476350" y="1831572"/>
                      <a:pt x="2479565" y="1821624"/>
                    </a:cubicBezTo>
                    <a:cubicBezTo>
                      <a:pt x="2478646" y="1814691"/>
                      <a:pt x="2477269" y="1808059"/>
                      <a:pt x="2476350" y="1801126"/>
                    </a:cubicBezTo>
                    <a:cubicBezTo>
                      <a:pt x="2469920" y="1792686"/>
                      <a:pt x="2463950" y="1783944"/>
                      <a:pt x="2457520" y="1775504"/>
                    </a:cubicBezTo>
                    <a:lnTo>
                      <a:pt x="2457520" y="1767666"/>
                    </a:lnTo>
                    <a:cubicBezTo>
                      <a:pt x="2453846" y="1766762"/>
                      <a:pt x="2450172" y="1765556"/>
                      <a:pt x="2446498" y="1764652"/>
                    </a:cubicBezTo>
                    <a:cubicBezTo>
                      <a:pt x="2440987" y="1758321"/>
                      <a:pt x="2435935" y="1751689"/>
                      <a:pt x="2430424" y="1745359"/>
                    </a:cubicBezTo>
                    <a:cubicBezTo>
                      <a:pt x="2428127" y="1741742"/>
                      <a:pt x="2426290" y="1737823"/>
                      <a:pt x="2423994" y="1734206"/>
                    </a:cubicBezTo>
                    <a:lnTo>
                      <a:pt x="2423994" y="1721545"/>
                    </a:lnTo>
                    <a:cubicBezTo>
                      <a:pt x="2423075" y="1718531"/>
                      <a:pt x="2421698" y="1715215"/>
                      <a:pt x="2420779" y="1712200"/>
                    </a:cubicBezTo>
                    <a:lnTo>
                      <a:pt x="2409757" y="1697731"/>
                    </a:lnTo>
                    <a:lnTo>
                      <a:pt x="2390927" y="1697731"/>
                    </a:lnTo>
                    <a:cubicBezTo>
                      <a:pt x="2391845" y="1700444"/>
                      <a:pt x="2393223" y="1703157"/>
                      <a:pt x="2394142" y="1705870"/>
                    </a:cubicBezTo>
                    <a:cubicBezTo>
                      <a:pt x="2390927" y="1710995"/>
                      <a:pt x="2387712" y="1716421"/>
                      <a:pt x="2384497" y="1721545"/>
                    </a:cubicBezTo>
                    <a:lnTo>
                      <a:pt x="2374853" y="1715215"/>
                    </a:lnTo>
                    <a:lnTo>
                      <a:pt x="2373475" y="1721545"/>
                    </a:lnTo>
                    <a:cubicBezTo>
                      <a:pt x="2371179" y="1720641"/>
                      <a:pt x="2369342" y="1719435"/>
                      <a:pt x="2367045" y="1718531"/>
                    </a:cubicBezTo>
                    <a:cubicBezTo>
                      <a:pt x="2364749" y="1717325"/>
                      <a:pt x="2362912" y="1716421"/>
                      <a:pt x="2360616" y="1715215"/>
                    </a:cubicBezTo>
                    <a:cubicBezTo>
                      <a:pt x="2358319" y="1717325"/>
                      <a:pt x="2356482" y="1719435"/>
                      <a:pt x="2354186" y="1721545"/>
                    </a:cubicBezTo>
                    <a:lnTo>
                      <a:pt x="2338571" y="1721545"/>
                    </a:lnTo>
                    <a:lnTo>
                      <a:pt x="2311474" y="1727875"/>
                    </a:lnTo>
                    <a:cubicBezTo>
                      <a:pt x="2312393" y="1732699"/>
                      <a:pt x="2313771" y="1737522"/>
                      <a:pt x="2314689" y="1742345"/>
                    </a:cubicBezTo>
                    <a:cubicBezTo>
                      <a:pt x="2310097" y="1747469"/>
                      <a:pt x="2305045" y="1752895"/>
                      <a:pt x="2300452" y="1758020"/>
                    </a:cubicBezTo>
                    <a:lnTo>
                      <a:pt x="2268763" y="1772489"/>
                    </a:lnTo>
                    <a:cubicBezTo>
                      <a:pt x="2260955" y="1782135"/>
                      <a:pt x="2252689" y="1791480"/>
                      <a:pt x="2244881" y="1801126"/>
                    </a:cubicBezTo>
                    <a:lnTo>
                      <a:pt x="2228807" y="1815294"/>
                    </a:lnTo>
                    <a:cubicBezTo>
                      <a:pt x="2221918" y="1820720"/>
                      <a:pt x="2215029" y="1825845"/>
                      <a:pt x="2208140" y="1831271"/>
                    </a:cubicBezTo>
                    <a:lnTo>
                      <a:pt x="2208140" y="1840615"/>
                    </a:lnTo>
                    <a:cubicBezTo>
                      <a:pt x="2204007" y="1842725"/>
                      <a:pt x="2199873" y="1845137"/>
                      <a:pt x="2195740" y="1847247"/>
                    </a:cubicBezTo>
                    <a:cubicBezTo>
                      <a:pt x="2188851" y="1849960"/>
                      <a:pt x="2181962" y="1852372"/>
                      <a:pt x="2175073" y="1855085"/>
                    </a:cubicBezTo>
                    <a:lnTo>
                      <a:pt x="2165428" y="1855085"/>
                    </a:lnTo>
                    <a:cubicBezTo>
                      <a:pt x="2163132" y="1861415"/>
                      <a:pt x="2161295" y="1867745"/>
                      <a:pt x="2158999" y="1874076"/>
                    </a:cubicBezTo>
                    <a:cubicBezTo>
                      <a:pt x="2159917" y="1884023"/>
                      <a:pt x="2161295" y="1894272"/>
                      <a:pt x="2162214" y="1904220"/>
                    </a:cubicBezTo>
                    <a:cubicBezTo>
                      <a:pt x="2163132" y="1910550"/>
                      <a:pt x="2164510" y="1916881"/>
                      <a:pt x="2165428" y="1923211"/>
                    </a:cubicBezTo>
                    <a:cubicBezTo>
                      <a:pt x="2161295" y="1930144"/>
                      <a:pt x="2156702" y="1937077"/>
                      <a:pt x="2152569" y="1944011"/>
                    </a:cubicBezTo>
                    <a:lnTo>
                      <a:pt x="2152569" y="1961494"/>
                    </a:lnTo>
                    <a:lnTo>
                      <a:pt x="2152569" y="1980485"/>
                    </a:lnTo>
                    <a:lnTo>
                      <a:pt x="2144762" y="1980485"/>
                    </a:lnTo>
                    <a:cubicBezTo>
                      <a:pt x="2140628" y="1986816"/>
                      <a:pt x="2136036" y="1993146"/>
                      <a:pt x="2131902" y="1999476"/>
                    </a:cubicBezTo>
                    <a:lnTo>
                      <a:pt x="2141547" y="2007615"/>
                    </a:lnTo>
                    <a:cubicBezTo>
                      <a:pt x="2134199" y="2008520"/>
                      <a:pt x="2126850" y="2009725"/>
                      <a:pt x="2119502" y="2010630"/>
                    </a:cubicBezTo>
                    <a:cubicBezTo>
                      <a:pt x="2116747" y="2016056"/>
                      <a:pt x="2113991" y="2021180"/>
                      <a:pt x="2111235" y="2026606"/>
                    </a:cubicBezTo>
                    <a:cubicBezTo>
                      <a:pt x="2108939" y="2028716"/>
                      <a:pt x="2107102" y="2030826"/>
                      <a:pt x="2104806" y="2032936"/>
                    </a:cubicBezTo>
                    <a:cubicBezTo>
                      <a:pt x="2097457" y="2025400"/>
                      <a:pt x="2090109" y="2018166"/>
                      <a:pt x="2082761" y="2010630"/>
                    </a:cubicBezTo>
                    <a:cubicBezTo>
                      <a:pt x="2079087" y="2001586"/>
                      <a:pt x="2075413" y="1992844"/>
                      <a:pt x="2071739" y="1983801"/>
                    </a:cubicBezTo>
                    <a:cubicBezTo>
                      <a:pt x="2069442" y="1975964"/>
                      <a:pt x="2067605" y="1967825"/>
                      <a:pt x="2065309" y="1959987"/>
                    </a:cubicBezTo>
                    <a:cubicBezTo>
                      <a:pt x="2062094" y="1956671"/>
                      <a:pt x="2058879" y="1953657"/>
                      <a:pt x="2055665" y="1950341"/>
                    </a:cubicBezTo>
                    <a:cubicBezTo>
                      <a:pt x="2052450" y="1941900"/>
                      <a:pt x="2049694" y="1933460"/>
                      <a:pt x="2046479" y="1925020"/>
                    </a:cubicBezTo>
                    <a:cubicBezTo>
                      <a:pt x="2044183" y="1915976"/>
                      <a:pt x="2042346" y="1906933"/>
                      <a:pt x="2040050" y="1897890"/>
                    </a:cubicBezTo>
                    <a:cubicBezTo>
                      <a:pt x="2038212" y="1893669"/>
                      <a:pt x="2036835" y="1889449"/>
                      <a:pt x="2034998" y="1885229"/>
                    </a:cubicBezTo>
                    <a:cubicBezTo>
                      <a:pt x="2028568" y="1874076"/>
                      <a:pt x="2022598" y="1862922"/>
                      <a:pt x="2016168" y="1851769"/>
                    </a:cubicBezTo>
                    <a:cubicBezTo>
                      <a:pt x="2012034" y="1837902"/>
                      <a:pt x="2007442" y="1824337"/>
                      <a:pt x="2003308" y="1810471"/>
                    </a:cubicBezTo>
                    <a:cubicBezTo>
                      <a:pt x="2002390" y="1800825"/>
                      <a:pt x="2001012" y="1791480"/>
                      <a:pt x="2000094" y="1781834"/>
                    </a:cubicBezTo>
                    <a:lnTo>
                      <a:pt x="2000094" y="1751689"/>
                    </a:lnTo>
                    <a:cubicBezTo>
                      <a:pt x="1998716" y="1744756"/>
                      <a:pt x="1996879" y="1738125"/>
                      <a:pt x="1995501" y="1731191"/>
                    </a:cubicBezTo>
                    <a:cubicBezTo>
                      <a:pt x="1984938" y="1734809"/>
                      <a:pt x="1974375" y="1738727"/>
                      <a:pt x="1963812" y="1742345"/>
                    </a:cubicBezTo>
                    <a:lnTo>
                      <a:pt x="1946360" y="1742345"/>
                    </a:lnTo>
                    <a:cubicBezTo>
                      <a:pt x="1937174" y="1733301"/>
                      <a:pt x="1928448" y="1724258"/>
                      <a:pt x="1919263" y="1715215"/>
                    </a:cubicBezTo>
                    <a:cubicBezTo>
                      <a:pt x="1922019" y="1712200"/>
                      <a:pt x="1924315" y="1708884"/>
                      <a:pt x="1927071" y="1705870"/>
                    </a:cubicBezTo>
                    <a:cubicBezTo>
                      <a:pt x="1926152" y="1703157"/>
                      <a:pt x="1924774" y="1700444"/>
                      <a:pt x="1923856" y="1697731"/>
                    </a:cubicBezTo>
                    <a:cubicBezTo>
                      <a:pt x="1915130" y="1691401"/>
                      <a:pt x="1905945" y="1685070"/>
                      <a:pt x="1897219" y="1678740"/>
                    </a:cubicBezTo>
                    <a:cubicBezTo>
                      <a:pt x="1892626" y="1675424"/>
                      <a:pt x="1887574" y="1672410"/>
                      <a:pt x="1882981" y="1669094"/>
                    </a:cubicBezTo>
                    <a:cubicBezTo>
                      <a:pt x="1879767" y="1664271"/>
                      <a:pt x="1876552" y="1659749"/>
                      <a:pt x="1873337" y="1654926"/>
                    </a:cubicBezTo>
                    <a:lnTo>
                      <a:pt x="1854048" y="1635935"/>
                    </a:lnTo>
                    <a:cubicBezTo>
                      <a:pt x="1840729" y="1636839"/>
                      <a:pt x="1827870" y="1638045"/>
                      <a:pt x="1814551" y="1638950"/>
                    </a:cubicBezTo>
                    <a:lnTo>
                      <a:pt x="1777810" y="1638950"/>
                    </a:lnTo>
                    <a:cubicBezTo>
                      <a:pt x="1767706" y="1640155"/>
                      <a:pt x="1758062" y="1641060"/>
                      <a:pt x="1747958" y="1642265"/>
                    </a:cubicBezTo>
                    <a:lnTo>
                      <a:pt x="1704787" y="1635935"/>
                    </a:lnTo>
                    <a:cubicBezTo>
                      <a:pt x="1696980" y="1634729"/>
                      <a:pt x="1689172" y="1633825"/>
                      <a:pt x="1681365" y="1632619"/>
                    </a:cubicBezTo>
                    <a:cubicBezTo>
                      <a:pt x="1673557" y="1631715"/>
                      <a:pt x="1665290" y="1630509"/>
                      <a:pt x="1657483" y="1629605"/>
                    </a:cubicBezTo>
                    <a:cubicBezTo>
                      <a:pt x="1654268" y="1619657"/>
                      <a:pt x="1651053" y="1609408"/>
                      <a:pt x="1647838" y="1599460"/>
                    </a:cubicBezTo>
                    <a:lnTo>
                      <a:pt x="1638194" y="1593130"/>
                    </a:lnTo>
                    <a:cubicBezTo>
                      <a:pt x="1632223" y="1595240"/>
                      <a:pt x="1626712" y="1597350"/>
                      <a:pt x="1620742" y="1599460"/>
                    </a:cubicBezTo>
                    <a:lnTo>
                      <a:pt x="1598697" y="1612121"/>
                    </a:lnTo>
                    <a:lnTo>
                      <a:pt x="1571601" y="1602475"/>
                    </a:lnTo>
                    <a:lnTo>
                      <a:pt x="1549556" y="1583484"/>
                    </a:lnTo>
                    <a:cubicBezTo>
                      <a:pt x="1542667" y="1580771"/>
                      <a:pt x="1535778" y="1578359"/>
                      <a:pt x="1528889" y="1575646"/>
                    </a:cubicBezTo>
                    <a:cubicBezTo>
                      <a:pt x="1522919" y="1569316"/>
                      <a:pt x="1517407" y="1562684"/>
                      <a:pt x="1511437" y="1556354"/>
                    </a:cubicBezTo>
                    <a:cubicBezTo>
                      <a:pt x="1505926" y="1545201"/>
                      <a:pt x="1500874" y="1534349"/>
                      <a:pt x="1495363" y="1523195"/>
                    </a:cubicBezTo>
                    <a:cubicBezTo>
                      <a:pt x="1492148" y="1524100"/>
                      <a:pt x="1488933" y="1525305"/>
                      <a:pt x="1485718" y="1526210"/>
                    </a:cubicBezTo>
                    <a:lnTo>
                      <a:pt x="1471481" y="1516865"/>
                    </a:lnTo>
                    <a:cubicBezTo>
                      <a:pt x="1468266" y="1521085"/>
                      <a:pt x="1465511" y="1525305"/>
                      <a:pt x="1462296" y="1529525"/>
                    </a:cubicBezTo>
                    <a:cubicBezTo>
                      <a:pt x="1456785" y="1528320"/>
                      <a:pt x="1451733" y="1527415"/>
                      <a:pt x="1446222" y="1526210"/>
                    </a:cubicBezTo>
                    <a:cubicBezTo>
                      <a:pt x="1448518" y="1529525"/>
                      <a:pt x="1450355" y="1532540"/>
                      <a:pt x="1452651" y="1535856"/>
                    </a:cubicBezTo>
                    <a:cubicBezTo>
                      <a:pt x="1451733" y="1537966"/>
                      <a:pt x="1450355" y="1540076"/>
                      <a:pt x="1449436" y="1542186"/>
                    </a:cubicBezTo>
                    <a:cubicBezTo>
                      <a:pt x="1452651" y="1547914"/>
                      <a:pt x="1455866" y="1553942"/>
                      <a:pt x="1459081" y="1559670"/>
                    </a:cubicBezTo>
                    <a:cubicBezTo>
                      <a:pt x="1462296" y="1567206"/>
                      <a:pt x="1465051" y="1574441"/>
                      <a:pt x="1468266" y="1581977"/>
                    </a:cubicBezTo>
                    <a:lnTo>
                      <a:pt x="1476533" y="1586498"/>
                    </a:lnTo>
                    <a:cubicBezTo>
                      <a:pt x="1478370" y="1588608"/>
                      <a:pt x="1480666" y="1591020"/>
                      <a:pt x="1482503" y="1593130"/>
                    </a:cubicBezTo>
                    <a:cubicBezTo>
                      <a:pt x="1486637" y="1597350"/>
                      <a:pt x="1491229" y="1601571"/>
                      <a:pt x="1495363" y="1605791"/>
                    </a:cubicBezTo>
                    <a:cubicBezTo>
                      <a:pt x="1496281" y="1610011"/>
                      <a:pt x="1497659" y="1614231"/>
                      <a:pt x="1498578" y="1618451"/>
                    </a:cubicBezTo>
                    <a:cubicBezTo>
                      <a:pt x="1497659" y="1619959"/>
                      <a:pt x="1496281" y="1621767"/>
                      <a:pt x="1495363" y="1623274"/>
                    </a:cubicBezTo>
                    <a:cubicBezTo>
                      <a:pt x="1496281" y="1626289"/>
                      <a:pt x="1497659" y="1629605"/>
                      <a:pt x="1498578" y="1632619"/>
                    </a:cubicBezTo>
                    <a:lnTo>
                      <a:pt x="1508222" y="1635935"/>
                    </a:lnTo>
                    <a:lnTo>
                      <a:pt x="1508222" y="1645280"/>
                    </a:lnTo>
                    <a:cubicBezTo>
                      <a:pt x="1509141" y="1647390"/>
                      <a:pt x="1510519" y="1649500"/>
                      <a:pt x="1511437" y="1651610"/>
                    </a:cubicBezTo>
                    <a:cubicBezTo>
                      <a:pt x="1510519" y="1646486"/>
                      <a:pt x="1509141" y="1641060"/>
                      <a:pt x="1508222" y="1635935"/>
                    </a:cubicBezTo>
                    <a:cubicBezTo>
                      <a:pt x="1510978" y="1631112"/>
                      <a:pt x="1513274" y="1626289"/>
                      <a:pt x="1516030" y="1621466"/>
                    </a:cubicBezTo>
                    <a:lnTo>
                      <a:pt x="1522459" y="1621466"/>
                    </a:lnTo>
                    <a:cubicBezTo>
                      <a:pt x="1524756" y="1622973"/>
                      <a:pt x="1526593" y="1624782"/>
                      <a:pt x="1528889" y="1626289"/>
                    </a:cubicBezTo>
                    <a:cubicBezTo>
                      <a:pt x="1529808" y="1630509"/>
                      <a:pt x="1531185" y="1634729"/>
                      <a:pt x="1532104" y="1638950"/>
                    </a:cubicBezTo>
                    <a:lnTo>
                      <a:pt x="1525674" y="1654926"/>
                    </a:lnTo>
                    <a:cubicBezTo>
                      <a:pt x="1526593" y="1657639"/>
                      <a:pt x="1527971" y="1660051"/>
                      <a:pt x="1528889" y="1662764"/>
                    </a:cubicBezTo>
                    <a:cubicBezTo>
                      <a:pt x="1531185" y="1661859"/>
                      <a:pt x="1533022" y="1660654"/>
                      <a:pt x="1535319" y="1659749"/>
                    </a:cubicBezTo>
                    <a:lnTo>
                      <a:pt x="1535319" y="1669094"/>
                    </a:lnTo>
                    <a:cubicBezTo>
                      <a:pt x="1541289" y="1666984"/>
                      <a:pt x="1546800" y="1664874"/>
                      <a:pt x="1552771" y="1662764"/>
                    </a:cubicBezTo>
                    <a:cubicBezTo>
                      <a:pt x="1557823" y="1663969"/>
                      <a:pt x="1563334" y="1664874"/>
                      <a:pt x="1568386" y="1666079"/>
                    </a:cubicBezTo>
                    <a:lnTo>
                      <a:pt x="1584460" y="1666079"/>
                    </a:lnTo>
                    <a:cubicBezTo>
                      <a:pt x="1589053" y="1661256"/>
                      <a:pt x="1594104" y="1656433"/>
                      <a:pt x="1598697" y="1651610"/>
                    </a:cubicBezTo>
                    <a:cubicBezTo>
                      <a:pt x="1603749" y="1646486"/>
                      <a:pt x="1609260" y="1641060"/>
                      <a:pt x="1614312" y="1635935"/>
                    </a:cubicBezTo>
                    <a:cubicBezTo>
                      <a:pt x="1618905" y="1631112"/>
                      <a:pt x="1623957" y="1626289"/>
                      <a:pt x="1628549" y="1621466"/>
                    </a:cubicBezTo>
                    <a:cubicBezTo>
                      <a:pt x="1629468" y="1624179"/>
                      <a:pt x="1630846" y="1626892"/>
                      <a:pt x="1631764" y="1629605"/>
                    </a:cubicBezTo>
                    <a:cubicBezTo>
                      <a:pt x="1632683" y="1635935"/>
                      <a:pt x="1634060" y="1642265"/>
                      <a:pt x="1634979" y="1648596"/>
                    </a:cubicBezTo>
                    <a:cubicBezTo>
                      <a:pt x="1638194" y="1653419"/>
                      <a:pt x="1641409" y="1657941"/>
                      <a:pt x="1644624" y="1662764"/>
                    </a:cubicBezTo>
                    <a:cubicBezTo>
                      <a:pt x="1648757" y="1666079"/>
                      <a:pt x="1653350" y="1669094"/>
                      <a:pt x="1657483" y="1672410"/>
                    </a:cubicBezTo>
                    <a:cubicBezTo>
                      <a:pt x="1662076" y="1673314"/>
                      <a:pt x="1667127" y="1674520"/>
                      <a:pt x="1671720" y="1675424"/>
                    </a:cubicBezTo>
                    <a:cubicBezTo>
                      <a:pt x="1676772" y="1677534"/>
                      <a:pt x="1682283" y="1679946"/>
                      <a:pt x="1687335" y="1682056"/>
                    </a:cubicBezTo>
                    <a:cubicBezTo>
                      <a:pt x="1691468" y="1686276"/>
                      <a:pt x="1696061" y="1690496"/>
                      <a:pt x="1700194" y="1694717"/>
                    </a:cubicBezTo>
                    <a:cubicBezTo>
                      <a:pt x="1700654" y="1696224"/>
                      <a:pt x="1701113" y="1698033"/>
                      <a:pt x="1701572" y="1699540"/>
                    </a:cubicBezTo>
                    <a:cubicBezTo>
                      <a:pt x="1704787" y="1700444"/>
                      <a:pt x="1708002" y="1701650"/>
                      <a:pt x="1711217" y="1702554"/>
                    </a:cubicBezTo>
                    <a:lnTo>
                      <a:pt x="1711217" y="1708884"/>
                    </a:lnTo>
                    <a:lnTo>
                      <a:pt x="1701572" y="1721545"/>
                    </a:lnTo>
                    <a:lnTo>
                      <a:pt x="1700194" y="1727875"/>
                    </a:lnTo>
                    <a:lnTo>
                      <a:pt x="1690550" y="1736014"/>
                    </a:lnTo>
                    <a:cubicBezTo>
                      <a:pt x="1687335" y="1741139"/>
                      <a:pt x="1684579" y="1746565"/>
                      <a:pt x="1681365" y="1751689"/>
                    </a:cubicBezTo>
                    <a:lnTo>
                      <a:pt x="1671720" y="1751689"/>
                    </a:lnTo>
                    <a:cubicBezTo>
                      <a:pt x="1669424" y="1753800"/>
                      <a:pt x="1667587" y="1755910"/>
                      <a:pt x="1665290" y="1758020"/>
                    </a:cubicBezTo>
                    <a:cubicBezTo>
                      <a:pt x="1664372" y="1761336"/>
                      <a:pt x="1662994" y="1764350"/>
                      <a:pt x="1662076" y="1767666"/>
                    </a:cubicBezTo>
                    <a:cubicBezTo>
                      <a:pt x="1662994" y="1773393"/>
                      <a:pt x="1664372" y="1779422"/>
                      <a:pt x="1665290" y="1785150"/>
                    </a:cubicBezTo>
                    <a:lnTo>
                      <a:pt x="1662076" y="1785150"/>
                    </a:lnTo>
                    <a:lnTo>
                      <a:pt x="1654268" y="1785150"/>
                    </a:lnTo>
                    <a:cubicBezTo>
                      <a:pt x="1650135" y="1788466"/>
                      <a:pt x="1645542" y="1791480"/>
                      <a:pt x="1641409" y="1794796"/>
                    </a:cubicBezTo>
                    <a:cubicBezTo>
                      <a:pt x="1640490" y="1797810"/>
                      <a:pt x="1639112" y="1801126"/>
                      <a:pt x="1638194" y="1804141"/>
                    </a:cubicBezTo>
                    <a:cubicBezTo>
                      <a:pt x="1635897" y="1806251"/>
                      <a:pt x="1634060" y="1808361"/>
                      <a:pt x="1631764" y="1810471"/>
                    </a:cubicBezTo>
                    <a:lnTo>
                      <a:pt x="1617527" y="1810471"/>
                    </a:lnTo>
                    <a:cubicBezTo>
                      <a:pt x="1615231" y="1811978"/>
                      <a:pt x="1613394" y="1813787"/>
                      <a:pt x="1611097" y="1815294"/>
                    </a:cubicBezTo>
                    <a:lnTo>
                      <a:pt x="1611097" y="1824940"/>
                    </a:lnTo>
                    <a:lnTo>
                      <a:pt x="1598697" y="1831271"/>
                    </a:lnTo>
                    <a:cubicBezTo>
                      <a:pt x="1595023" y="1830065"/>
                      <a:pt x="1591349" y="1829161"/>
                      <a:pt x="1587675" y="1827955"/>
                    </a:cubicBezTo>
                    <a:cubicBezTo>
                      <a:pt x="1583541" y="1831271"/>
                      <a:pt x="1578949" y="1834285"/>
                      <a:pt x="1574815" y="1837601"/>
                    </a:cubicBezTo>
                    <a:lnTo>
                      <a:pt x="1561956" y="1840615"/>
                    </a:lnTo>
                    <a:lnTo>
                      <a:pt x="1547719" y="1847247"/>
                    </a:lnTo>
                    <a:cubicBezTo>
                      <a:pt x="1545423" y="1849960"/>
                      <a:pt x="1543585" y="1852372"/>
                      <a:pt x="1541289" y="1855085"/>
                    </a:cubicBezTo>
                    <a:lnTo>
                      <a:pt x="1541289" y="1861415"/>
                    </a:lnTo>
                    <a:cubicBezTo>
                      <a:pt x="1533941" y="1864731"/>
                      <a:pt x="1526593" y="1867745"/>
                      <a:pt x="1519245" y="1871061"/>
                    </a:cubicBezTo>
                    <a:lnTo>
                      <a:pt x="1485718" y="1883722"/>
                    </a:lnTo>
                    <a:cubicBezTo>
                      <a:pt x="1478829" y="1888545"/>
                      <a:pt x="1471940" y="1893067"/>
                      <a:pt x="1465051" y="1897890"/>
                    </a:cubicBezTo>
                    <a:cubicBezTo>
                      <a:pt x="1460918" y="1899095"/>
                      <a:pt x="1456785" y="1900000"/>
                      <a:pt x="1452651" y="1901206"/>
                    </a:cubicBezTo>
                    <a:cubicBezTo>
                      <a:pt x="1450355" y="1900000"/>
                      <a:pt x="1448518" y="1899095"/>
                      <a:pt x="1446222" y="1897890"/>
                    </a:cubicBezTo>
                    <a:cubicBezTo>
                      <a:pt x="1442547" y="1901206"/>
                      <a:pt x="1438873" y="1904220"/>
                      <a:pt x="1435199" y="1907536"/>
                    </a:cubicBezTo>
                    <a:cubicBezTo>
                      <a:pt x="1431066" y="1908440"/>
                      <a:pt x="1426473" y="1909646"/>
                      <a:pt x="1422340" y="1910550"/>
                    </a:cubicBezTo>
                    <a:cubicBezTo>
                      <a:pt x="1415910" y="1911756"/>
                      <a:pt x="1409940" y="1912660"/>
                      <a:pt x="1403510" y="1913866"/>
                    </a:cubicBezTo>
                    <a:lnTo>
                      <a:pt x="1398458" y="1913866"/>
                    </a:lnTo>
                    <a:cubicBezTo>
                      <a:pt x="1396162" y="1915976"/>
                      <a:pt x="1394325" y="1918086"/>
                      <a:pt x="1392028" y="1920197"/>
                    </a:cubicBezTo>
                    <a:cubicBezTo>
                      <a:pt x="1390191" y="1921101"/>
                      <a:pt x="1387895" y="1922307"/>
                      <a:pt x="1386058" y="1923211"/>
                    </a:cubicBezTo>
                    <a:cubicBezTo>
                      <a:pt x="1385140" y="1923814"/>
                      <a:pt x="1383762" y="1924417"/>
                      <a:pt x="1382843" y="1925020"/>
                    </a:cubicBezTo>
                    <a:lnTo>
                      <a:pt x="1369984" y="1925020"/>
                    </a:lnTo>
                    <a:cubicBezTo>
                      <a:pt x="1369065" y="1925924"/>
                      <a:pt x="1367687" y="1927130"/>
                      <a:pt x="1366769" y="1928034"/>
                    </a:cubicBezTo>
                    <a:lnTo>
                      <a:pt x="1349317" y="1928034"/>
                    </a:lnTo>
                    <a:cubicBezTo>
                      <a:pt x="1348398" y="1924417"/>
                      <a:pt x="1347021" y="1920498"/>
                      <a:pt x="1346102" y="1916881"/>
                    </a:cubicBezTo>
                    <a:lnTo>
                      <a:pt x="1346102" y="1904220"/>
                    </a:lnTo>
                    <a:cubicBezTo>
                      <a:pt x="1345184" y="1902110"/>
                      <a:pt x="1343806" y="1900000"/>
                      <a:pt x="1342887" y="1897890"/>
                    </a:cubicBezTo>
                    <a:cubicBezTo>
                      <a:pt x="1340591" y="1892162"/>
                      <a:pt x="1338754" y="1886133"/>
                      <a:pt x="1336458" y="1880406"/>
                    </a:cubicBezTo>
                    <a:cubicBezTo>
                      <a:pt x="1334621" y="1877392"/>
                      <a:pt x="1332324" y="1874076"/>
                      <a:pt x="1330487" y="1871061"/>
                    </a:cubicBezTo>
                    <a:lnTo>
                      <a:pt x="1333702" y="1871061"/>
                    </a:lnTo>
                    <a:cubicBezTo>
                      <a:pt x="1332783" y="1867745"/>
                      <a:pt x="1331406" y="1864731"/>
                      <a:pt x="1330487" y="1861415"/>
                    </a:cubicBezTo>
                    <a:cubicBezTo>
                      <a:pt x="1331406" y="1859305"/>
                      <a:pt x="1332783" y="1857195"/>
                      <a:pt x="1333702" y="1855085"/>
                    </a:cubicBezTo>
                    <a:lnTo>
                      <a:pt x="1333702" y="1847247"/>
                    </a:lnTo>
                    <a:cubicBezTo>
                      <a:pt x="1332783" y="1843931"/>
                      <a:pt x="1331406" y="1840917"/>
                      <a:pt x="1330487" y="1837601"/>
                    </a:cubicBezTo>
                    <a:cubicBezTo>
                      <a:pt x="1328191" y="1834285"/>
                      <a:pt x="1326354" y="1831271"/>
                      <a:pt x="1324057" y="1827955"/>
                    </a:cubicBezTo>
                    <a:lnTo>
                      <a:pt x="1324057" y="1818610"/>
                    </a:lnTo>
                    <a:lnTo>
                      <a:pt x="1313035" y="1812280"/>
                    </a:lnTo>
                    <a:cubicBezTo>
                      <a:pt x="1308902" y="1805346"/>
                      <a:pt x="1304309" y="1798413"/>
                      <a:pt x="1300176" y="1791480"/>
                    </a:cubicBezTo>
                    <a:cubicBezTo>
                      <a:pt x="1297879" y="1785150"/>
                      <a:pt x="1296042" y="1778819"/>
                      <a:pt x="1293746" y="1772489"/>
                    </a:cubicBezTo>
                    <a:cubicBezTo>
                      <a:pt x="1289153" y="1767666"/>
                      <a:pt x="1284101" y="1762843"/>
                      <a:pt x="1279509" y="1758020"/>
                    </a:cubicBezTo>
                    <a:cubicBezTo>
                      <a:pt x="1275375" y="1757115"/>
                      <a:pt x="1270783" y="1755910"/>
                      <a:pt x="1266649" y="1755005"/>
                    </a:cubicBezTo>
                    <a:cubicBezTo>
                      <a:pt x="1261598" y="1748072"/>
                      <a:pt x="1256086" y="1741139"/>
                      <a:pt x="1251035" y="1734206"/>
                    </a:cubicBezTo>
                    <a:cubicBezTo>
                      <a:pt x="1250575" y="1729081"/>
                      <a:pt x="1249657" y="1723655"/>
                      <a:pt x="1249197" y="1718531"/>
                    </a:cubicBezTo>
                    <a:lnTo>
                      <a:pt x="1249197" y="1699540"/>
                    </a:lnTo>
                    <a:lnTo>
                      <a:pt x="1236797" y="1678740"/>
                    </a:lnTo>
                    <a:lnTo>
                      <a:pt x="1227153" y="1666079"/>
                    </a:lnTo>
                    <a:cubicBezTo>
                      <a:pt x="1223019" y="1663969"/>
                      <a:pt x="1218427" y="1661859"/>
                      <a:pt x="1214293" y="1659749"/>
                    </a:cubicBezTo>
                    <a:cubicBezTo>
                      <a:pt x="1212916" y="1656132"/>
                      <a:pt x="1211079" y="1652213"/>
                      <a:pt x="1209701" y="1648596"/>
                    </a:cubicBezTo>
                    <a:lnTo>
                      <a:pt x="1211079" y="1642265"/>
                    </a:lnTo>
                    <a:cubicBezTo>
                      <a:pt x="1208323" y="1638950"/>
                      <a:pt x="1206027" y="1635935"/>
                      <a:pt x="1203271" y="1632619"/>
                    </a:cubicBezTo>
                    <a:cubicBezTo>
                      <a:pt x="1200975" y="1630509"/>
                      <a:pt x="1199138" y="1628399"/>
                      <a:pt x="1196841" y="1626289"/>
                    </a:cubicBezTo>
                    <a:cubicBezTo>
                      <a:pt x="1194545" y="1620561"/>
                      <a:pt x="1192708" y="1614533"/>
                      <a:pt x="1190412" y="1608805"/>
                    </a:cubicBezTo>
                    <a:cubicBezTo>
                      <a:pt x="1185360" y="1602475"/>
                      <a:pt x="1179849" y="1596145"/>
                      <a:pt x="1174797" y="1589814"/>
                    </a:cubicBezTo>
                    <a:cubicBezTo>
                      <a:pt x="1171123" y="1584991"/>
                      <a:pt x="1167449" y="1580469"/>
                      <a:pt x="1163774" y="1575646"/>
                    </a:cubicBezTo>
                    <a:lnTo>
                      <a:pt x="1150915" y="1575646"/>
                    </a:lnTo>
                    <a:cubicBezTo>
                      <a:pt x="1153211" y="1570220"/>
                      <a:pt x="1155048" y="1565096"/>
                      <a:pt x="1157345" y="1559670"/>
                    </a:cubicBezTo>
                    <a:lnTo>
                      <a:pt x="1157345" y="1553340"/>
                    </a:lnTo>
                    <a:cubicBezTo>
                      <a:pt x="1158263" y="1549722"/>
                      <a:pt x="1159641" y="1545803"/>
                      <a:pt x="1160560" y="1542186"/>
                    </a:cubicBezTo>
                    <a:lnTo>
                      <a:pt x="1160560" y="1538870"/>
                    </a:lnTo>
                    <a:lnTo>
                      <a:pt x="1150915" y="1547009"/>
                    </a:lnTo>
                    <a:cubicBezTo>
                      <a:pt x="1149996" y="1553340"/>
                      <a:pt x="1148619" y="1559670"/>
                      <a:pt x="1147700" y="1566000"/>
                    </a:cubicBezTo>
                    <a:cubicBezTo>
                      <a:pt x="1145404" y="1570220"/>
                      <a:pt x="1143567" y="1574441"/>
                      <a:pt x="1141270" y="1578661"/>
                    </a:cubicBezTo>
                    <a:cubicBezTo>
                      <a:pt x="1139893" y="1579867"/>
                      <a:pt x="1138056" y="1580771"/>
                      <a:pt x="1136678" y="1581977"/>
                    </a:cubicBezTo>
                    <a:cubicBezTo>
                      <a:pt x="1134382" y="1579867"/>
                      <a:pt x="1132544" y="1577756"/>
                      <a:pt x="1130248" y="1575646"/>
                    </a:cubicBezTo>
                    <a:cubicBezTo>
                      <a:pt x="1127033" y="1572331"/>
                      <a:pt x="1123818" y="1569316"/>
                      <a:pt x="1120604" y="1566000"/>
                    </a:cubicBezTo>
                    <a:cubicBezTo>
                      <a:pt x="1115552" y="1554847"/>
                      <a:pt x="1110041" y="1543693"/>
                      <a:pt x="1104989" y="1532540"/>
                    </a:cubicBezTo>
                    <a:lnTo>
                      <a:pt x="1101774" y="1532540"/>
                    </a:lnTo>
                    <a:lnTo>
                      <a:pt x="1111418" y="1559670"/>
                    </a:lnTo>
                    <a:cubicBezTo>
                      <a:pt x="1116470" y="1567206"/>
                      <a:pt x="1121981" y="1574441"/>
                      <a:pt x="1127033" y="1581977"/>
                    </a:cubicBezTo>
                    <a:cubicBezTo>
                      <a:pt x="1131626" y="1595240"/>
                      <a:pt x="1136678" y="1608202"/>
                      <a:pt x="1141270" y="1621466"/>
                    </a:cubicBezTo>
                    <a:cubicBezTo>
                      <a:pt x="1143567" y="1625083"/>
                      <a:pt x="1145404" y="1629002"/>
                      <a:pt x="1147700" y="1632619"/>
                    </a:cubicBezTo>
                    <a:lnTo>
                      <a:pt x="1157345" y="1645280"/>
                    </a:lnTo>
                    <a:cubicBezTo>
                      <a:pt x="1163315" y="1654323"/>
                      <a:pt x="1168826" y="1663366"/>
                      <a:pt x="1174797" y="1672410"/>
                    </a:cubicBezTo>
                    <a:cubicBezTo>
                      <a:pt x="1174337" y="1673314"/>
                      <a:pt x="1173419" y="1674520"/>
                      <a:pt x="1172960" y="1675424"/>
                    </a:cubicBezTo>
                    <a:cubicBezTo>
                      <a:pt x="1173419" y="1680850"/>
                      <a:pt x="1174337" y="1685975"/>
                      <a:pt x="1174797" y="1691401"/>
                    </a:cubicBezTo>
                    <a:lnTo>
                      <a:pt x="1196841" y="1712200"/>
                    </a:lnTo>
                    <a:cubicBezTo>
                      <a:pt x="1199138" y="1713105"/>
                      <a:pt x="1200975" y="1714310"/>
                      <a:pt x="1203271" y="1715215"/>
                    </a:cubicBezTo>
                    <a:cubicBezTo>
                      <a:pt x="1205567" y="1723052"/>
                      <a:pt x="1207404" y="1731191"/>
                      <a:pt x="1209701" y="1739029"/>
                    </a:cubicBezTo>
                    <a:cubicBezTo>
                      <a:pt x="1208782" y="1740235"/>
                      <a:pt x="1207404" y="1741139"/>
                      <a:pt x="1206486" y="1742345"/>
                    </a:cubicBezTo>
                    <a:cubicBezTo>
                      <a:pt x="1207404" y="1750785"/>
                      <a:pt x="1208782" y="1759226"/>
                      <a:pt x="1209701" y="1767666"/>
                    </a:cubicBezTo>
                    <a:cubicBezTo>
                      <a:pt x="1211079" y="1776709"/>
                      <a:pt x="1212916" y="1785753"/>
                      <a:pt x="1214293" y="1794796"/>
                    </a:cubicBezTo>
                    <a:lnTo>
                      <a:pt x="1223938" y="1801126"/>
                    </a:lnTo>
                    <a:cubicBezTo>
                      <a:pt x="1228071" y="1803236"/>
                      <a:pt x="1232664" y="1805346"/>
                      <a:pt x="1236797" y="1807457"/>
                    </a:cubicBezTo>
                    <a:cubicBezTo>
                      <a:pt x="1240931" y="1816500"/>
                      <a:pt x="1245064" y="1825242"/>
                      <a:pt x="1249197" y="1834285"/>
                    </a:cubicBezTo>
                    <a:cubicBezTo>
                      <a:pt x="1251035" y="1841218"/>
                      <a:pt x="1252412" y="1848151"/>
                      <a:pt x="1254249" y="1855085"/>
                    </a:cubicBezTo>
                    <a:cubicBezTo>
                      <a:pt x="1258383" y="1858099"/>
                      <a:pt x="1262516" y="1861415"/>
                      <a:pt x="1266649" y="1864429"/>
                    </a:cubicBezTo>
                    <a:cubicBezTo>
                      <a:pt x="1277672" y="1871363"/>
                      <a:pt x="1289153" y="1878296"/>
                      <a:pt x="1300176" y="1885229"/>
                    </a:cubicBezTo>
                    <a:cubicBezTo>
                      <a:pt x="1304309" y="1890655"/>
                      <a:pt x="1308902" y="1895780"/>
                      <a:pt x="1313035" y="1901206"/>
                    </a:cubicBezTo>
                    <a:lnTo>
                      <a:pt x="1324057" y="1913866"/>
                    </a:lnTo>
                    <a:cubicBezTo>
                      <a:pt x="1324976" y="1916881"/>
                      <a:pt x="1326354" y="1920197"/>
                      <a:pt x="1327272" y="1923211"/>
                    </a:cubicBezTo>
                    <a:lnTo>
                      <a:pt x="1342887" y="1925020"/>
                    </a:lnTo>
                    <a:cubicBezTo>
                      <a:pt x="1343806" y="1928034"/>
                      <a:pt x="1345184" y="1931350"/>
                      <a:pt x="1346102" y="1934364"/>
                    </a:cubicBezTo>
                    <a:lnTo>
                      <a:pt x="1346102" y="1944011"/>
                    </a:lnTo>
                    <a:lnTo>
                      <a:pt x="1333702" y="1950341"/>
                    </a:lnTo>
                    <a:cubicBezTo>
                      <a:pt x="1336917" y="1952451"/>
                      <a:pt x="1339672" y="1954561"/>
                      <a:pt x="1342887" y="1956671"/>
                    </a:cubicBezTo>
                    <a:cubicBezTo>
                      <a:pt x="1345184" y="1957877"/>
                      <a:pt x="1347021" y="1958781"/>
                      <a:pt x="1349317" y="1959987"/>
                    </a:cubicBezTo>
                    <a:cubicBezTo>
                      <a:pt x="1350235" y="1962700"/>
                      <a:pt x="1351613" y="1965112"/>
                      <a:pt x="1352532" y="1967825"/>
                    </a:cubicBezTo>
                    <a:cubicBezTo>
                      <a:pt x="1356206" y="1971141"/>
                      <a:pt x="1359880" y="1974155"/>
                      <a:pt x="1363554" y="1977471"/>
                    </a:cubicBezTo>
                    <a:lnTo>
                      <a:pt x="1373199" y="1977471"/>
                    </a:lnTo>
                    <a:cubicBezTo>
                      <a:pt x="1380547" y="1975361"/>
                      <a:pt x="1387895" y="1972949"/>
                      <a:pt x="1395243" y="1970839"/>
                    </a:cubicBezTo>
                    <a:cubicBezTo>
                      <a:pt x="1403051" y="1969935"/>
                      <a:pt x="1411318" y="1968729"/>
                      <a:pt x="1419125" y="1967825"/>
                    </a:cubicBezTo>
                    <a:cubicBezTo>
                      <a:pt x="1426014" y="1966619"/>
                      <a:pt x="1432903" y="1965715"/>
                      <a:pt x="1439792" y="1964509"/>
                    </a:cubicBezTo>
                    <a:cubicBezTo>
                      <a:pt x="1443007" y="1963604"/>
                      <a:pt x="1446222" y="1962399"/>
                      <a:pt x="1449436" y="1961494"/>
                    </a:cubicBezTo>
                    <a:cubicBezTo>
                      <a:pt x="1452651" y="1959987"/>
                      <a:pt x="1455866" y="1958178"/>
                      <a:pt x="1459081" y="1956671"/>
                    </a:cubicBezTo>
                    <a:lnTo>
                      <a:pt x="1471481" y="1956671"/>
                    </a:lnTo>
                    <a:lnTo>
                      <a:pt x="1476533" y="1956671"/>
                    </a:lnTo>
                    <a:cubicBezTo>
                      <a:pt x="1480666" y="1955767"/>
                      <a:pt x="1484800" y="1954561"/>
                      <a:pt x="1488933" y="1953657"/>
                    </a:cubicBezTo>
                    <a:cubicBezTo>
                      <a:pt x="1492148" y="1952451"/>
                      <a:pt x="1495363" y="1951547"/>
                      <a:pt x="1498578" y="1950341"/>
                    </a:cubicBezTo>
                    <a:lnTo>
                      <a:pt x="1508222" y="1944011"/>
                    </a:lnTo>
                    <a:lnTo>
                      <a:pt x="1516030" y="1944011"/>
                    </a:lnTo>
                    <a:cubicBezTo>
                      <a:pt x="1516948" y="1946121"/>
                      <a:pt x="1518326" y="1948231"/>
                      <a:pt x="1519245" y="1950341"/>
                    </a:cubicBezTo>
                    <a:cubicBezTo>
                      <a:pt x="1518326" y="1953958"/>
                      <a:pt x="1516948" y="1957877"/>
                      <a:pt x="1516030" y="1961494"/>
                    </a:cubicBezTo>
                    <a:lnTo>
                      <a:pt x="1516030" y="1974155"/>
                    </a:lnTo>
                    <a:cubicBezTo>
                      <a:pt x="1514652" y="1977471"/>
                      <a:pt x="1512815" y="1980485"/>
                      <a:pt x="1511437" y="1983801"/>
                    </a:cubicBezTo>
                    <a:cubicBezTo>
                      <a:pt x="1510519" y="1991639"/>
                      <a:pt x="1509141" y="1999778"/>
                      <a:pt x="1508222" y="2007615"/>
                    </a:cubicBezTo>
                    <a:cubicBezTo>
                      <a:pt x="1504089" y="2014850"/>
                      <a:pt x="1499496" y="2022386"/>
                      <a:pt x="1495363" y="2029621"/>
                    </a:cubicBezTo>
                    <a:cubicBezTo>
                      <a:pt x="1491229" y="2039870"/>
                      <a:pt x="1486637" y="2049817"/>
                      <a:pt x="1482503" y="2060066"/>
                    </a:cubicBezTo>
                    <a:cubicBezTo>
                      <a:pt x="1475614" y="2070014"/>
                      <a:pt x="1469185" y="2080263"/>
                      <a:pt x="1462296" y="2090211"/>
                    </a:cubicBezTo>
                    <a:cubicBezTo>
                      <a:pt x="1455866" y="2098048"/>
                      <a:pt x="1449436" y="2106187"/>
                      <a:pt x="1443007" y="2114025"/>
                    </a:cubicBezTo>
                    <a:cubicBezTo>
                      <a:pt x="1435199" y="2125781"/>
                      <a:pt x="1426933" y="2137236"/>
                      <a:pt x="1419125" y="2148992"/>
                    </a:cubicBezTo>
                    <a:lnTo>
                      <a:pt x="1395243" y="2166476"/>
                    </a:lnTo>
                    <a:cubicBezTo>
                      <a:pt x="1384680" y="2173409"/>
                      <a:pt x="1374117" y="2180041"/>
                      <a:pt x="1363554" y="2186974"/>
                    </a:cubicBezTo>
                    <a:cubicBezTo>
                      <a:pt x="1356665" y="2192400"/>
                      <a:pt x="1349776" y="2197525"/>
                      <a:pt x="1342887" y="2202951"/>
                    </a:cubicBezTo>
                    <a:cubicBezTo>
                      <a:pt x="1335080" y="2211994"/>
                      <a:pt x="1326813" y="2220736"/>
                      <a:pt x="1319006" y="2229779"/>
                    </a:cubicBezTo>
                    <a:cubicBezTo>
                      <a:pt x="1317168" y="2233999"/>
                      <a:pt x="1314872" y="2238220"/>
                      <a:pt x="1313035" y="2242440"/>
                    </a:cubicBezTo>
                    <a:cubicBezTo>
                      <a:pt x="1312117" y="2244550"/>
                      <a:pt x="1310739" y="2246660"/>
                      <a:pt x="1309820" y="2248770"/>
                    </a:cubicBezTo>
                    <a:cubicBezTo>
                      <a:pt x="1303391" y="2250880"/>
                      <a:pt x="1296961" y="2253292"/>
                      <a:pt x="1290531" y="2255402"/>
                    </a:cubicBezTo>
                    <a:cubicBezTo>
                      <a:pt x="1289153" y="2258115"/>
                      <a:pt x="1287316" y="2260526"/>
                      <a:pt x="1285939" y="2263239"/>
                    </a:cubicBezTo>
                    <a:cubicBezTo>
                      <a:pt x="1283642" y="2264144"/>
                      <a:pt x="1281805" y="2265349"/>
                      <a:pt x="1279509" y="2266254"/>
                    </a:cubicBezTo>
                    <a:cubicBezTo>
                      <a:pt x="1278590" y="2271680"/>
                      <a:pt x="1277213" y="2276804"/>
                      <a:pt x="1276294" y="2282230"/>
                    </a:cubicBezTo>
                    <a:cubicBezTo>
                      <a:pt x="1273079" y="2285546"/>
                      <a:pt x="1269864" y="2288561"/>
                      <a:pt x="1266649" y="2291877"/>
                    </a:cubicBezTo>
                    <a:cubicBezTo>
                      <a:pt x="1265731" y="2296700"/>
                      <a:pt x="1264353" y="2301221"/>
                      <a:pt x="1263435" y="2306044"/>
                    </a:cubicBezTo>
                    <a:lnTo>
                      <a:pt x="1251035" y="2312375"/>
                    </a:lnTo>
                    <a:cubicBezTo>
                      <a:pt x="1248279" y="2322322"/>
                      <a:pt x="1245983" y="2332571"/>
                      <a:pt x="1243227" y="2342519"/>
                    </a:cubicBezTo>
                    <a:lnTo>
                      <a:pt x="1245983" y="2355180"/>
                    </a:lnTo>
                    <a:lnTo>
                      <a:pt x="1257464" y="2361811"/>
                    </a:lnTo>
                    <a:lnTo>
                      <a:pt x="1257464" y="2368142"/>
                    </a:lnTo>
                    <a:cubicBezTo>
                      <a:pt x="1255168" y="2371759"/>
                      <a:pt x="1253331" y="2375678"/>
                      <a:pt x="1251035" y="2379295"/>
                    </a:cubicBezTo>
                    <a:cubicBezTo>
                      <a:pt x="1251953" y="2381405"/>
                      <a:pt x="1253331" y="2383515"/>
                      <a:pt x="1254249" y="2385626"/>
                    </a:cubicBezTo>
                    <a:cubicBezTo>
                      <a:pt x="1253331" y="2389846"/>
                      <a:pt x="1251953" y="2394066"/>
                      <a:pt x="1251035" y="2398286"/>
                    </a:cubicBezTo>
                    <a:cubicBezTo>
                      <a:pt x="1254249" y="2403411"/>
                      <a:pt x="1257464" y="2408837"/>
                      <a:pt x="1260679" y="2413961"/>
                    </a:cubicBezTo>
                    <a:cubicBezTo>
                      <a:pt x="1263894" y="2420894"/>
                      <a:pt x="1266649" y="2427828"/>
                      <a:pt x="1269864" y="2434761"/>
                    </a:cubicBezTo>
                    <a:lnTo>
                      <a:pt x="1279509" y="2441091"/>
                    </a:lnTo>
                    <a:cubicBezTo>
                      <a:pt x="1280427" y="2444407"/>
                      <a:pt x="1281805" y="2447421"/>
                      <a:pt x="1282724" y="2450737"/>
                    </a:cubicBezTo>
                    <a:lnTo>
                      <a:pt x="1282724" y="2471236"/>
                    </a:lnTo>
                    <a:cubicBezTo>
                      <a:pt x="1283642" y="2476963"/>
                      <a:pt x="1285020" y="2482992"/>
                      <a:pt x="1285939" y="2488719"/>
                    </a:cubicBezTo>
                    <a:lnTo>
                      <a:pt x="1285939" y="2527003"/>
                    </a:lnTo>
                    <a:lnTo>
                      <a:pt x="1287316" y="2537855"/>
                    </a:lnTo>
                    <a:cubicBezTo>
                      <a:pt x="1285939" y="2543281"/>
                      <a:pt x="1284101" y="2548405"/>
                      <a:pt x="1282724" y="2553831"/>
                    </a:cubicBezTo>
                    <a:cubicBezTo>
                      <a:pt x="1280427" y="2558654"/>
                      <a:pt x="1278590" y="2563176"/>
                      <a:pt x="1276294" y="2567999"/>
                    </a:cubicBezTo>
                    <a:lnTo>
                      <a:pt x="1257464" y="2583975"/>
                    </a:lnTo>
                    <a:cubicBezTo>
                      <a:pt x="1251494" y="2586086"/>
                      <a:pt x="1245983" y="2588196"/>
                      <a:pt x="1240012" y="2590306"/>
                    </a:cubicBezTo>
                    <a:lnTo>
                      <a:pt x="1211079" y="2602966"/>
                    </a:lnTo>
                    <a:cubicBezTo>
                      <a:pt x="1204190" y="2610804"/>
                      <a:pt x="1197301" y="2618943"/>
                      <a:pt x="1190412" y="2626780"/>
                    </a:cubicBezTo>
                    <a:cubicBezTo>
                      <a:pt x="1187197" y="2627986"/>
                      <a:pt x="1184441" y="2628891"/>
                      <a:pt x="1181226" y="2630096"/>
                    </a:cubicBezTo>
                    <a:cubicBezTo>
                      <a:pt x="1176634" y="2634919"/>
                      <a:pt x="1171582" y="2639441"/>
                      <a:pt x="1166989" y="2644264"/>
                    </a:cubicBezTo>
                    <a:cubicBezTo>
                      <a:pt x="1162856" y="2646374"/>
                      <a:pt x="1158263" y="2648484"/>
                      <a:pt x="1154130" y="2650595"/>
                    </a:cubicBezTo>
                    <a:lnTo>
                      <a:pt x="1154130" y="2669887"/>
                    </a:lnTo>
                    <a:cubicBezTo>
                      <a:pt x="1158263" y="2675614"/>
                      <a:pt x="1162856" y="2681643"/>
                      <a:pt x="1166989" y="2687371"/>
                    </a:cubicBezTo>
                    <a:cubicBezTo>
                      <a:pt x="1167908" y="2691591"/>
                      <a:pt x="1169286" y="2695811"/>
                      <a:pt x="1170204" y="2700031"/>
                    </a:cubicBezTo>
                    <a:lnTo>
                      <a:pt x="1170204" y="2706362"/>
                    </a:lnTo>
                    <a:cubicBezTo>
                      <a:pt x="1171582" y="2705156"/>
                      <a:pt x="1173419" y="2704252"/>
                      <a:pt x="1174797" y="2703046"/>
                    </a:cubicBezTo>
                    <a:lnTo>
                      <a:pt x="1174797" y="2730176"/>
                    </a:lnTo>
                    <a:cubicBezTo>
                      <a:pt x="1173419" y="2733492"/>
                      <a:pt x="1171582" y="2736506"/>
                      <a:pt x="1170204" y="2739822"/>
                    </a:cubicBezTo>
                    <a:cubicBezTo>
                      <a:pt x="1171582" y="2741932"/>
                      <a:pt x="1173419" y="2744042"/>
                      <a:pt x="1174797" y="2746152"/>
                    </a:cubicBezTo>
                    <a:cubicBezTo>
                      <a:pt x="1174337" y="2748262"/>
                      <a:pt x="1173419" y="2750372"/>
                      <a:pt x="1172960" y="2752483"/>
                    </a:cubicBezTo>
                    <a:cubicBezTo>
                      <a:pt x="1169745" y="2755195"/>
                      <a:pt x="1166989" y="2757607"/>
                      <a:pt x="1163774" y="2760320"/>
                    </a:cubicBezTo>
                    <a:lnTo>
                      <a:pt x="1144485" y="2766650"/>
                    </a:lnTo>
                    <a:lnTo>
                      <a:pt x="1117389" y="2782627"/>
                    </a:lnTo>
                    <a:cubicBezTo>
                      <a:pt x="1114174" y="2785340"/>
                      <a:pt x="1111418" y="2787751"/>
                      <a:pt x="1108204" y="2790464"/>
                    </a:cubicBezTo>
                    <a:cubicBezTo>
                      <a:pt x="1109122" y="2793780"/>
                      <a:pt x="1110500" y="2796795"/>
                      <a:pt x="1111418" y="2800111"/>
                    </a:cubicBezTo>
                    <a:cubicBezTo>
                      <a:pt x="1112337" y="2801015"/>
                      <a:pt x="1113715" y="2802221"/>
                      <a:pt x="1114633" y="2803125"/>
                    </a:cubicBezTo>
                    <a:lnTo>
                      <a:pt x="1114633" y="2815786"/>
                    </a:lnTo>
                    <a:cubicBezTo>
                      <a:pt x="1112337" y="2820609"/>
                      <a:pt x="1110500" y="2825432"/>
                      <a:pt x="1108204" y="2830255"/>
                    </a:cubicBezTo>
                    <a:cubicBezTo>
                      <a:pt x="1107285" y="2837791"/>
                      <a:pt x="1105907" y="2845026"/>
                      <a:pt x="1104989" y="2852562"/>
                    </a:cubicBezTo>
                    <a:cubicBezTo>
                      <a:pt x="1102692" y="2856782"/>
                      <a:pt x="1100855" y="2861002"/>
                      <a:pt x="1098559" y="2865222"/>
                    </a:cubicBezTo>
                    <a:cubicBezTo>
                      <a:pt x="1093966" y="2867935"/>
                      <a:pt x="1088914" y="2870347"/>
                      <a:pt x="1084322" y="2873060"/>
                    </a:cubicBezTo>
                    <a:cubicBezTo>
                      <a:pt x="1083403" y="2874266"/>
                      <a:pt x="1082025" y="2875170"/>
                      <a:pt x="1081107" y="2876376"/>
                    </a:cubicBezTo>
                    <a:cubicBezTo>
                      <a:pt x="1076974" y="2881500"/>
                      <a:pt x="1072381" y="2886926"/>
                      <a:pt x="1068248" y="2892051"/>
                    </a:cubicBezTo>
                    <a:cubicBezTo>
                      <a:pt x="1067329" y="2896271"/>
                      <a:pt x="1065951" y="2900491"/>
                      <a:pt x="1065033" y="2904712"/>
                    </a:cubicBezTo>
                    <a:cubicBezTo>
                      <a:pt x="1060440" y="2909535"/>
                      <a:pt x="1055388" y="2914358"/>
                      <a:pt x="1050796" y="2919181"/>
                    </a:cubicBezTo>
                    <a:cubicBezTo>
                      <a:pt x="1042529" y="2928224"/>
                      <a:pt x="1033803" y="2936966"/>
                      <a:pt x="1025536" y="2946009"/>
                    </a:cubicBezTo>
                    <a:cubicBezTo>
                      <a:pt x="1020943" y="2950230"/>
                      <a:pt x="1015892" y="2954751"/>
                      <a:pt x="1011299" y="2958971"/>
                    </a:cubicBezTo>
                    <a:cubicBezTo>
                      <a:pt x="1005788" y="2964096"/>
                      <a:pt x="1000736" y="2969522"/>
                      <a:pt x="995225" y="2974647"/>
                    </a:cubicBezTo>
                    <a:cubicBezTo>
                      <a:pt x="987417" y="2976154"/>
                      <a:pt x="979150" y="2977962"/>
                      <a:pt x="971343" y="2979470"/>
                    </a:cubicBezTo>
                    <a:cubicBezTo>
                      <a:pt x="968128" y="2980675"/>
                      <a:pt x="965373" y="2981580"/>
                      <a:pt x="962158" y="2982785"/>
                    </a:cubicBezTo>
                    <a:cubicBezTo>
                      <a:pt x="961239" y="2984896"/>
                      <a:pt x="959861" y="2987006"/>
                      <a:pt x="958943" y="2989116"/>
                    </a:cubicBezTo>
                    <a:cubicBezTo>
                      <a:pt x="954350" y="2987910"/>
                      <a:pt x="949298" y="2987006"/>
                      <a:pt x="944706" y="2985800"/>
                    </a:cubicBezTo>
                    <a:cubicBezTo>
                      <a:pt x="940572" y="2987910"/>
                      <a:pt x="935980" y="2990020"/>
                      <a:pt x="931846" y="2992130"/>
                    </a:cubicBezTo>
                    <a:lnTo>
                      <a:pt x="907965" y="2985800"/>
                    </a:lnTo>
                    <a:cubicBezTo>
                      <a:pt x="903831" y="2987006"/>
                      <a:pt x="899698" y="2987910"/>
                      <a:pt x="895564" y="2989116"/>
                    </a:cubicBezTo>
                    <a:lnTo>
                      <a:pt x="885920" y="2989116"/>
                    </a:lnTo>
                    <a:lnTo>
                      <a:pt x="862038" y="2995446"/>
                    </a:lnTo>
                    <a:lnTo>
                      <a:pt x="842749" y="3001776"/>
                    </a:lnTo>
                    <a:cubicBezTo>
                      <a:pt x="839075" y="3004791"/>
                      <a:pt x="835401" y="3008107"/>
                      <a:pt x="831727" y="3011121"/>
                    </a:cubicBezTo>
                    <a:cubicBezTo>
                      <a:pt x="827593" y="3012327"/>
                      <a:pt x="823460" y="3013231"/>
                      <a:pt x="819327" y="3014437"/>
                    </a:cubicBezTo>
                    <a:cubicBezTo>
                      <a:pt x="817030" y="3010217"/>
                      <a:pt x="815193" y="3005997"/>
                      <a:pt x="812897" y="3001776"/>
                    </a:cubicBezTo>
                    <a:lnTo>
                      <a:pt x="803252" y="3001776"/>
                    </a:lnTo>
                    <a:cubicBezTo>
                      <a:pt x="800497" y="2998461"/>
                      <a:pt x="798201" y="2995446"/>
                      <a:pt x="795445" y="2992130"/>
                    </a:cubicBezTo>
                    <a:lnTo>
                      <a:pt x="795445" y="2995446"/>
                    </a:lnTo>
                    <a:cubicBezTo>
                      <a:pt x="794526" y="2993336"/>
                      <a:pt x="793149" y="2991226"/>
                      <a:pt x="792230" y="2989116"/>
                    </a:cubicBezTo>
                    <a:lnTo>
                      <a:pt x="792230" y="2974647"/>
                    </a:lnTo>
                    <a:cubicBezTo>
                      <a:pt x="789015" y="2969522"/>
                      <a:pt x="785800" y="2964096"/>
                      <a:pt x="782586" y="2958971"/>
                    </a:cubicBezTo>
                    <a:lnTo>
                      <a:pt x="792230" y="2952641"/>
                    </a:lnTo>
                    <a:lnTo>
                      <a:pt x="792230" y="2931842"/>
                    </a:lnTo>
                    <a:cubicBezTo>
                      <a:pt x="786719" y="2925511"/>
                      <a:pt x="781667" y="2919181"/>
                      <a:pt x="776156" y="2912851"/>
                    </a:cubicBezTo>
                    <a:lnTo>
                      <a:pt x="763756" y="2892051"/>
                    </a:lnTo>
                    <a:cubicBezTo>
                      <a:pt x="759163" y="2880898"/>
                      <a:pt x="754111" y="2870046"/>
                      <a:pt x="749519" y="2858892"/>
                    </a:cubicBezTo>
                    <a:cubicBezTo>
                      <a:pt x="744007" y="2852562"/>
                      <a:pt x="738956" y="2845930"/>
                      <a:pt x="733444" y="2839600"/>
                    </a:cubicBezTo>
                    <a:cubicBezTo>
                      <a:pt x="730230" y="2834777"/>
                      <a:pt x="727015" y="2830255"/>
                      <a:pt x="723800" y="2825432"/>
                    </a:cubicBezTo>
                    <a:lnTo>
                      <a:pt x="722422" y="2800111"/>
                    </a:lnTo>
                    <a:cubicBezTo>
                      <a:pt x="720126" y="2795288"/>
                      <a:pt x="718289" y="2790464"/>
                      <a:pt x="715992" y="2785641"/>
                    </a:cubicBezTo>
                    <a:cubicBezTo>
                      <a:pt x="712777" y="2773584"/>
                      <a:pt x="709563" y="2761224"/>
                      <a:pt x="706348" y="2749167"/>
                    </a:cubicBezTo>
                    <a:lnTo>
                      <a:pt x="706348" y="2717515"/>
                    </a:lnTo>
                    <a:cubicBezTo>
                      <a:pt x="705429" y="2713898"/>
                      <a:pt x="704051" y="2709979"/>
                      <a:pt x="703133" y="2706362"/>
                    </a:cubicBezTo>
                    <a:cubicBezTo>
                      <a:pt x="699000" y="2703046"/>
                      <a:pt x="694866" y="2700031"/>
                      <a:pt x="690733" y="2696715"/>
                    </a:cubicBezTo>
                    <a:lnTo>
                      <a:pt x="682466" y="2677724"/>
                    </a:lnTo>
                    <a:cubicBezTo>
                      <a:pt x="679251" y="2667777"/>
                      <a:pt x="676496" y="2657528"/>
                      <a:pt x="673281" y="2647580"/>
                    </a:cubicBezTo>
                    <a:cubicBezTo>
                      <a:pt x="670984" y="2643963"/>
                      <a:pt x="669147" y="2640044"/>
                      <a:pt x="666851" y="2636427"/>
                    </a:cubicBezTo>
                    <a:cubicBezTo>
                      <a:pt x="660421" y="2628891"/>
                      <a:pt x="653992" y="2621656"/>
                      <a:pt x="647562" y="2614120"/>
                    </a:cubicBezTo>
                    <a:lnTo>
                      <a:pt x="647562" y="2596636"/>
                    </a:lnTo>
                    <a:lnTo>
                      <a:pt x="646184" y="2583975"/>
                    </a:lnTo>
                    <a:cubicBezTo>
                      <a:pt x="646644" y="2577042"/>
                      <a:pt x="647103" y="2570411"/>
                      <a:pt x="647562" y="2563477"/>
                    </a:cubicBezTo>
                    <a:cubicBezTo>
                      <a:pt x="650777" y="2555037"/>
                      <a:pt x="653992" y="2546295"/>
                      <a:pt x="657207" y="2537855"/>
                    </a:cubicBezTo>
                    <a:lnTo>
                      <a:pt x="657207" y="2531524"/>
                    </a:lnTo>
                    <a:cubicBezTo>
                      <a:pt x="659503" y="2524591"/>
                      <a:pt x="661340" y="2517959"/>
                      <a:pt x="663636" y="2511026"/>
                    </a:cubicBezTo>
                    <a:cubicBezTo>
                      <a:pt x="665933" y="2508916"/>
                      <a:pt x="667770" y="2506806"/>
                      <a:pt x="670066" y="2504696"/>
                    </a:cubicBezTo>
                    <a:cubicBezTo>
                      <a:pt x="674199" y="2498968"/>
                      <a:pt x="678333" y="2492939"/>
                      <a:pt x="682466" y="2487212"/>
                    </a:cubicBezTo>
                    <a:cubicBezTo>
                      <a:pt x="684303" y="2483896"/>
                      <a:pt x="685681" y="2480882"/>
                      <a:pt x="687518" y="2477566"/>
                    </a:cubicBezTo>
                    <a:cubicBezTo>
                      <a:pt x="688437" y="2472140"/>
                      <a:pt x="689814" y="2467015"/>
                      <a:pt x="690733" y="2461589"/>
                    </a:cubicBezTo>
                    <a:lnTo>
                      <a:pt x="690733" y="2447421"/>
                    </a:lnTo>
                    <a:lnTo>
                      <a:pt x="682466" y="2441091"/>
                    </a:lnTo>
                    <a:cubicBezTo>
                      <a:pt x="681548" y="2435665"/>
                      <a:pt x="680170" y="2430541"/>
                      <a:pt x="679251" y="2425115"/>
                    </a:cubicBezTo>
                    <a:cubicBezTo>
                      <a:pt x="677414" y="2421497"/>
                      <a:pt x="675118" y="2417579"/>
                      <a:pt x="673281" y="2413961"/>
                    </a:cubicBezTo>
                    <a:cubicBezTo>
                      <a:pt x="674199" y="2411851"/>
                      <a:pt x="675577" y="2409741"/>
                      <a:pt x="676496" y="2407631"/>
                    </a:cubicBezTo>
                    <a:lnTo>
                      <a:pt x="679251" y="2401301"/>
                    </a:lnTo>
                    <a:lnTo>
                      <a:pt x="676496" y="2375979"/>
                    </a:lnTo>
                    <a:cubicBezTo>
                      <a:pt x="674199" y="2371156"/>
                      <a:pt x="672362" y="2366635"/>
                      <a:pt x="670066" y="2361811"/>
                    </a:cubicBezTo>
                    <a:cubicBezTo>
                      <a:pt x="665933" y="2357591"/>
                      <a:pt x="661340" y="2353070"/>
                      <a:pt x="657207" y="2348849"/>
                    </a:cubicBezTo>
                    <a:lnTo>
                      <a:pt x="657207" y="2342519"/>
                    </a:lnTo>
                    <a:lnTo>
                      <a:pt x="657207" y="2339505"/>
                    </a:lnTo>
                    <a:cubicBezTo>
                      <a:pt x="654910" y="2333777"/>
                      <a:pt x="653073" y="2327748"/>
                      <a:pt x="650777" y="2322021"/>
                    </a:cubicBezTo>
                    <a:cubicBezTo>
                      <a:pt x="644806" y="2314183"/>
                      <a:pt x="639295" y="2306044"/>
                      <a:pt x="633325" y="2298207"/>
                    </a:cubicBezTo>
                    <a:cubicBezTo>
                      <a:pt x="625977" y="2290671"/>
                      <a:pt x="618628" y="2283436"/>
                      <a:pt x="611280" y="2275900"/>
                    </a:cubicBezTo>
                    <a:cubicBezTo>
                      <a:pt x="605310" y="2268967"/>
                      <a:pt x="599799" y="2262335"/>
                      <a:pt x="593828" y="2255402"/>
                    </a:cubicBezTo>
                    <a:cubicBezTo>
                      <a:pt x="589695" y="2249072"/>
                      <a:pt x="585102" y="2242440"/>
                      <a:pt x="580969" y="2236109"/>
                    </a:cubicBezTo>
                    <a:lnTo>
                      <a:pt x="580969" y="2226765"/>
                    </a:lnTo>
                    <a:cubicBezTo>
                      <a:pt x="583265" y="2224052"/>
                      <a:pt x="585102" y="2221339"/>
                      <a:pt x="587398" y="2218626"/>
                    </a:cubicBezTo>
                    <a:cubicBezTo>
                      <a:pt x="588317" y="2213501"/>
                      <a:pt x="589695" y="2208075"/>
                      <a:pt x="590613" y="2202951"/>
                    </a:cubicBezTo>
                    <a:cubicBezTo>
                      <a:pt x="592910" y="2197525"/>
                      <a:pt x="594747" y="2192400"/>
                      <a:pt x="597043" y="2186974"/>
                    </a:cubicBezTo>
                    <a:cubicBezTo>
                      <a:pt x="594747" y="2186371"/>
                      <a:pt x="592910" y="2186070"/>
                      <a:pt x="590613" y="2185467"/>
                    </a:cubicBezTo>
                    <a:cubicBezTo>
                      <a:pt x="593828" y="2177026"/>
                      <a:pt x="597043" y="2168285"/>
                      <a:pt x="600258" y="2159844"/>
                    </a:cubicBezTo>
                    <a:cubicBezTo>
                      <a:pt x="601176" y="2154117"/>
                      <a:pt x="602554" y="2148088"/>
                      <a:pt x="603473" y="2142360"/>
                    </a:cubicBezTo>
                    <a:cubicBezTo>
                      <a:pt x="600258" y="2137236"/>
                      <a:pt x="597043" y="2131810"/>
                      <a:pt x="593828" y="2126685"/>
                    </a:cubicBezTo>
                    <a:cubicBezTo>
                      <a:pt x="590613" y="2125480"/>
                      <a:pt x="587398" y="2124575"/>
                      <a:pt x="584184" y="2123370"/>
                    </a:cubicBezTo>
                    <a:cubicBezTo>
                      <a:pt x="583265" y="2120355"/>
                      <a:pt x="581887" y="2117039"/>
                      <a:pt x="580969" y="2114025"/>
                    </a:cubicBezTo>
                    <a:cubicBezTo>
                      <a:pt x="578672" y="2113422"/>
                      <a:pt x="576835" y="2112819"/>
                      <a:pt x="574539" y="2112216"/>
                    </a:cubicBezTo>
                    <a:lnTo>
                      <a:pt x="574539" y="2105886"/>
                    </a:lnTo>
                    <a:lnTo>
                      <a:pt x="553872" y="2114025"/>
                    </a:lnTo>
                    <a:cubicBezTo>
                      <a:pt x="550657" y="2113422"/>
                      <a:pt x="547902" y="2112819"/>
                      <a:pt x="544687" y="2112216"/>
                    </a:cubicBezTo>
                    <a:lnTo>
                      <a:pt x="536420" y="2114025"/>
                    </a:lnTo>
                    <a:lnTo>
                      <a:pt x="517590" y="2114025"/>
                    </a:lnTo>
                    <a:cubicBezTo>
                      <a:pt x="514376" y="2110407"/>
                      <a:pt x="511161" y="2106489"/>
                      <a:pt x="507946" y="2102871"/>
                    </a:cubicBezTo>
                    <a:cubicBezTo>
                      <a:pt x="504731" y="2097445"/>
                      <a:pt x="501516" y="2092321"/>
                      <a:pt x="498301" y="2086895"/>
                    </a:cubicBezTo>
                    <a:cubicBezTo>
                      <a:pt x="493709" y="2082072"/>
                      <a:pt x="488657" y="2077550"/>
                      <a:pt x="484064" y="2072727"/>
                    </a:cubicBezTo>
                    <a:lnTo>
                      <a:pt x="465234" y="2072727"/>
                    </a:lnTo>
                    <a:lnTo>
                      <a:pt x="447782" y="2072727"/>
                    </a:lnTo>
                    <a:lnTo>
                      <a:pt x="425278" y="2072727"/>
                    </a:lnTo>
                    <a:cubicBezTo>
                      <a:pt x="420686" y="2074234"/>
                      <a:pt x="415634" y="2075741"/>
                      <a:pt x="411041" y="2077249"/>
                    </a:cubicBezTo>
                    <a:cubicBezTo>
                      <a:pt x="400019" y="2081469"/>
                      <a:pt x="388997" y="2085991"/>
                      <a:pt x="377974" y="2090211"/>
                    </a:cubicBezTo>
                    <a:cubicBezTo>
                      <a:pt x="372463" y="2093225"/>
                      <a:pt x="367411" y="2096541"/>
                      <a:pt x="361900" y="2099555"/>
                    </a:cubicBezTo>
                    <a:cubicBezTo>
                      <a:pt x="357307" y="2101666"/>
                      <a:pt x="352255" y="2103776"/>
                      <a:pt x="347663" y="2105886"/>
                    </a:cubicBezTo>
                    <a:lnTo>
                      <a:pt x="325618" y="2099555"/>
                    </a:lnTo>
                    <a:lnTo>
                      <a:pt x="312759" y="2099555"/>
                    </a:lnTo>
                    <a:lnTo>
                      <a:pt x="301736" y="2093225"/>
                    </a:lnTo>
                    <a:lnTo>
                      <a:pt x="285662" y="2093225"/>
                    </a:lnTo>
                    <a:lnTo>
                      <a:pt x="258566" y="2099555"/>
                    </a:lnTo>
                    <a:cubicBezTo>
                      <a:pt x="253514" y="2101666"/>
                      <a:pt x="248003" y="2103776"/>
                      <a:pt x="242951" y="2105886"/>
                    </a:cubicBezTo>
                    <a:lnTo>
                      <a:pt x="222284" y="2114025"/>
                    </a:lnTo>
                    <a:lnTo>
                      <a:pt x="219069" y="2114025"/>
                    </a:lnTo>
                    <a:lnTo>
                      <a:pt x="212639" y="2114025"/>
                    </a:lnTo>
                    <a:lnTo>
                      <a:pt x="188758" y="2102871"/>
                    </a:lnTo>
                    <a:cubicBezTo>
                      <a:pt x="181409" y="2097445"/>
                      <a:pt x="174061" y="2092321"/>
                      <a:pt x="166713" y="2086895"/>
                    </a:cubicBezTo>
                    <a:lnTo>
                      <a:pt x="149261" y="2072727"/>
                    </a:lnTo>
                    <a:cubicBezTo>
                      <a:pt x="145127" y="2068507"/>
                      <a:pt x="140535" y="2064287"/>
                      <a:pt x="136401" y="2060066"/>
                    </a:cubicBezTo>
                    <a:cubicBezTo>
                      <a:pt x="133187" y="2058861"/>
                      <a:pt x="130431" y="2057956"/>
                      <a:pt x="127216" y="2056751"/>
                    </a:cubicBezTo>
                    <a:lnTo>
                      <a:pt x="112520" y="2047104"/>
                    </a:lnTo>
                    <a:cubicBezTo>
                      <a:pt x="108386" y="2043487"/>
                      <a:pt x="104253" y="2039568"/>
                      <a:pt x="100120" y="2035951"/>
                    </a:cubicBezTo>
                    <a:lnTo>
                      <a:pt x="100120" y="2026606"/>
                    </a:lnTo>
                    <a:cubicBezTo>
                      <a:pt x="99201" y="2021180"/>
                      <a:pt x="97823" y="2016056"/>
                      <a:pt x="96905" y="2010630"/>
                    </a:cubicBezTo>
                    <a:cubicBezTo>
                      <a:pt x="93231" y="2007012"/>
                      <a:pt x="89557" y="2003094"/>
                      <a:pt x="85882" y="1999476"/>
                    </a:cubicBezTo>
                    <a:cubicBezTo>
                      <a:pt x="82668" y="1996462"/>
                      <a:pt x="79453" y="1993146"/>
                      <a:pt x="76238" y="1990131"/>
                    </a:cubicBezTo>
                    <a:cubicBezTo>
                      <a:pt x="75319" y="1988926"/>
                      <a:pt x="73942" y="1988021"/>
                      <a:pt x="73023" y="1986816"/>
                    </a:cubicBezTo>
                    <a:cubicBezTo>
                      <a:pt x="70727" y="1985911"/>
                      <a:pt x="68890" y="1984705"/>
                      <a:pt x="66593" y="1983801"/>
                    </a:cubicBezTo>
                    <a:cubicBezTo>
                      <a:pt x="65675" y="1980485"/>
                      <a:pt x="64297" y="1977471"/>
                      <a:pt x="63379" y="1974155"/>
                    </a:cubicBezTo>
                    <a:cubicBezTo>
                      <a:pt x="62460" y="1972045"/>
                      <a:pt x="61082" y="1969935"/>
                      <a:pt x="60164" y="1967825"/>
                    </a:cubicBezTo>
                    <a:cubicBezTo>
                      <a:pt x="58327" y="1966619"/>
                      <a:pt x="56030" y="1965715"/>
                      <a:pt x="54193" y="1964509"/>
                    </a:cubicBezTo>
                    <a:cubicBezTo>
                      <a:pt x="50519" y="1961796"/>
                      <a:pt x="46386" y="1959384"/>
                      <a:pt x="42712" y="1956671"/>
                    </a:cubicBezTo>
                    <a:cubicBezTo>
                      <a:pt x="39497" y="1955767"/>
                      <a:pt x="36741" y="1954561"/>
                      <a:pt x="33526" y="1953657"/>
                    </a:cubicBezTo>
                    <a:cubicBezTo>
                      <a:pt x="31230" y="1952451"/>
                      <a:pt x="29393" y="1951547"/>
                      <a:pt x="27097" y="1950341"/>
                    </a:cubicBezTo>
                    <a:lnTo>
                      <a:pt x="27097" y="1947025"/>
                    </a:lnTo>
                    <a:cubicBezTo>
                      <a:pt x="24800" y="1944915"/>
                      <a:pt x="22963" y="1942805"/>
                      <a:pt x="20667" y="1940695"/>
                    </a:cubicBezTo>
                    <a:cubicBezTo>
                      <a:pt x="19748" y="1938585"/>
                      <a:pt x="18371" y="1936474"/>
                      <a:pt x="17452" y="1934364"/>
                    </a:cubicBezTo>
                    <a:cubicBezTo>
                      <a:pt x="16534" y="1928637"/>
                      <a:pt x="15156" y="1922608"/>
                      <a:pt x="14237" y="1916881"/>
                    </a:cubicBezTo>
                    <a:cubicBezTo>
                      <a:pt x="15156" y="1913866"/>
                      <a:pt x="16534" y="1910550"/>
                      <a:pt x="17452" y="1907536"/>
                    </a:cubicBezTo>
                    <a:cubicBezTo>
                      <a:pt x="14697" y="1901206"/>
                      <a:pt x="12400" y="1894574"/>
                      <a:pt x="9645" y="1888243"/>
                    </a:cubicBezTo>
                    <a:lnTo>
                      <a:pt x="0" y="1883722"/>
                    </a:lnTo>
                    <a:lnTo>
                      <a:pt x="9645" y="1877392"/>
                    </a:lnTo>
                    <a:cubicBezTo>
                      <a:pt x="12400" y="1871966"/>
                      <a:pt x="14697" y="1866841"/>
                      <a:pt x="17452" y="1861415"/>
                    </a:cubicBezTo>
                    <a:cubicBezTo>
                      <a:pt x="19748" y="1857195"/>
                      <a:pt x="21586" y="1852975"/>
                      <a:pt x="23882" y="1848754"/>
                    </a:cubicBezTo>
                    <a:cubicBezTo>
                      <a:pt x="22963" y="1845137"/>
                      <a:pt x="21586" y="1841218"/>
                      <a:pt x="20667" y="1837601"/>
                    </a:cubicBezTo>
                    <a:cubicBezTo>
                      <a:pt x="22963" y="1833381"/>
                      <a:pt x="24800" y="1829161"/>
                      <a:pt x="27097" y="1824940"/>
                    </a:cubicBezTo>
                    <a:cubicBezTo>
                      <a:pt x="29393" y="1818007"/>
                      <a:pt x="31230" y="1811074"/>
                      <a:pt x="33526" y="1804141"/>
                    </a:cubicBezTo>
                    <a:cubicBezTo>
                      <a:pt x="32608" y="1797810"/>
                      <a:pt x="31230" y="1791480"/>
                      <a:pt x="30312" y="1785150"/>
                    </a:cubicBezTo>
                    <a:cubicBezTo>
                      <a:pt x="29393" y="1780327"/>
                      <a:pt x="28015" y="1775805"/>
                      <a:pt x="27097" y="1770982"/>
                    </a:cubicBezTo>
                    <a:lnTo>
                      <a:pt x="27097" y="1758020"/>
                    </a:lnTo>
                    <a:cubicBezTo>
                      <a:pt x="24800" y="1755005"/>
                      <a:pt x="22963" y="1751689"/>
                      <a:pt x="20667" y="1748675"/>
                    </a:cubicBezTo>
                    <a:cubicBezTo>
                      <a:pt x="17452" y="1745359"/>
                      <a:pt x="14237" y="1742345"/>
                      <a:pt x="11022" y="1739029"/>
                    </a:cubicBezTo>
                    <a:lnTo>
                      <a:pt x="11022" y="1727875"/>
                    </a:lnTo>
                    <a:cubicBezTo>
                      <a:pt x="11941" y="1724861"/>
                      <a:pt x="13319" y="1721545"/>
                      <a:pt x="14237" y="1718531"/>
                    </a:cubicBezTo>
                    <a:cubicBezTo>
                      <a:pt x="16534" y="1716421"/>
                      <a:pt x="18371" y="1714310"/>
                      <a:pt x="20667" y="1712200"/>
                    </a:cubicBezTo>
                    <a:lnTo>
                      <a:pt x="30312" y="1699540"/>
                    </a:lnTo>
                    <a:cubicBezTo>
                      <a:pt x="29393" y="1698033"/>
                      <a:pt x="28015" y="1696224"/>
                      <a:pt x="27097" y="1694717"/>
                    </a:cubicBezTo>
                    <a:cubicBezTo>
                      <a:pt x="29393" y="1688386"/>
                      <a:pt x="31230" y="1681755"/>
                      <a:pt x="33526" y="1675424"/>
                    </a:cubicBezTo>
                    <a:cubicBezTo>
                      <a:pt x="37660" y="1670300"/>
                      <a:pt x="41793" y="1664874"/>
                      <a:pt x="45926" y="1659749"/>
                    </a:cubicBezTo>
                    <a:cubicBezTo>
                      <a:pt x="48682" y="1659146"/>
                      <a:pt x="51438" y="1658845"/>
                      <a:pt x="54193" y="1658242"/>
                    </a:cubicBezTo>
                    <a:cubicBezTo>
                      <a:pt x="56030" y="1652816"/>
                      <a:pt x="58327" y="1647691"/>
                      <a:pt x="60164" y="1642265"/>
                    </a:cubicBezTo>
                    <a:lnTo>
                      <a:pt x="60164" y="1629605"/>
                    </a:lnTo>
                    <a:cubicBezTo>
                      <a:pt x="63379" y="1625987"/>
                      <a:pt x="66593" y="1622069"/>
                      <a:pt x="69808" y="1618451"/>
                    </a:cubicBezTo>
                    <a:cubicBezTo>
                      <a:pt x="73942" y="1615136"/>
                      <a:pt x="78534" y="1612121"/>
                      <a:pt x="82668" y="1608805"/>
                    </a:cubicBezTo>
                    <a:cubicBezTo>
                      <a:pt x="88638" y="1600365"/>
                      <a:pt x="94149" y="1591924"/>
                      <a:pt x="100120" y="1583484"/>
                    </a:cubicBezTo>
                    <a:lnTo>
                      <a:pt x="100120" y="1581977"/>
                    </a:lnTo>
                    <a:lnTo>
                      <a:pt x="109764" y="1575646"/>
                    </a:lnTo>
                    <a:cubicBezTo>
                      <a:pt x="116653" y="1574441"/>
                      <a:pt x="123083" y="1573536"/>
                      <a:pt x="129972" y="1572331"/>
                    </a:cubicBezTo>
                    <a:cubicBezTo>
                      <a:pt x="135483" y="1566905"/>
                      <a:pt x="140535" y="1561780"/>
                      <a:pt x="146046" y="1556354"/>
                    </a:cubicBezTo>
                    <a:lnTo>
                      <a:pt x="158905" y="1547009"/>
                    </a:lnTo>
                    <a:cubicBezTo>
                      <a:pt x="164876" y="1541282"/>
                      <a:pt x="170387" y="1535253"/>
                      <a:pt x="176357" y="1529525"/>
                    </a:cubicBezTo>
                    <a:cubicBezTo>
                      <a:pt x="174061" y="1518372"/>
                      <a:pt x="172224" y="1507219"/>
                      <a:pt x="169928" y="1496065"/>
                    </a:cubicBezTo>
                    <a:cubicBezTo>
                      <a:pt x="173143" y="1488529"/>
                      <a:pt x="176357" y="1481295"/>
                      <a:pt x="179572" y="1473758"/>
                    </a:cubicBezTo>
                    <a:lnTo>
                      <a:pt x="179572" y="1465921"/>
                    </a:lnTo>
                    <a:cubicBezTo>
                      <a:pt x="186002" y="1459591"/>
                      <a:pt x="191972" y="1453260"/>
                      <a:pt x="198402" y="1446930"/>
                    </a:cubicBezTo>
                    <a:lnTo>
                      <a:pt x="219069" y="1434269"/>
                    </a:lnTo>
                    <a:cubicBezTo>
                      <a:pt x="224580" y="1431556"/>
                      <a:pt x="229632" y="1428843"/>
                      <a:pt x="235143" y="1426130"/>
                    </a:cubicBezTo>
                    <a:cubicBezTo>
                      <a:pt x="239736" y="1416484"/>
                      <a:pt x="244788" y="1407139"/>
                      <a:pt x="249380" y="1397493"/>
                    </a:cubicBezTo>
                    <a:cubicBezTo>
                      <a:pt x="252595" y="1393876"/>
                      <a:pt x="255351" y="1390259"/>
                      <a:pt x="258566" y="1386641"/>
                    </a:cubicBezTo>
                    <a:lnTo>
                      <a:pt x="273262" y="1386641"/>
                    </a:lnTo>
                    <a:cubicBezTo>
                      <a:pt x="277396" y="1389656"/>
                      <a:pt x="281529" y="1392972"/>
                      <a:pt x="285662" y="1395986"/>
                    </a:cubicBezTo>
                    <a:lnTo>
                      <a:pt x="308166" y="1395986"/>
                    </a:lnTo>
                    <a:cubicBezTo>
                      <a:pt x="315055" y="1396589"/>
                      <a:pt x="321944" y="1396890"/>
                      <a:pt x="328833" y="1397493"/>
                    </a:cubicBezTo>
                    <a:lnTo>
                      <a:pt x="341233" y="1397493"/>
                    </a:lnTo>
                    <a:lnTo>
                      <a:pt x="361900" y="1386641"/>
                    </a:lnTo>
                    <a:lnTo>
                      <a:pt x="385782" y="1380311"/>
                    </a:lnTo>
                    <a:cubicBezTo>
                      <a:pt x="389915" y="1376995"/>
                      <a:pt x="394508" y="1373981"/>
                      <a:pt x="398641" y="1370665"/>
                    </a:cubicBezTo>
                    <a:lnTo>
                      <a:pt x="420686" y="1364334"/>
                    </a:lnTo>
                    <a:lnTo>
                      <a:pt x="457427" y="1358004"/>
                    </a:lnTo>
                    <a:lnTo>
                      <a:pt x="493709" y="1356195"/>
                    </a:lnTo>
                    <a:cubicBezTo>
                      <a:pt x="497383" y="1357703"/>
                      <a:pt x="501057" y="1359511"/>
                      <a:pt x="504731" y="1361018"/>
                    </a:cubicBezTo>
                    <a:lnTo>
                      <a:pt x="527235" y="1349865"/>
                    </a:lnTo>
                    <a:lnTo>
                      <a:pt x="550657" y="1349865"/>
                    </a:lnTo>
                    <a:cubicBezTo>
                      <a:pt x="552954" y="1351975"/>
                      <a:pt x="554791" y="1354085"/>
                      <a:pt x="557087" y="1356195"/>
                    </a:cubicBezTo>
                    <a:cubicBezTo>
                      <a:pt x="562598" y="1355291"/>
                      <a:pt x="567650" y="1354085"/>
                      <a:pt x="573161" y="1353181"/>
                    </a:cubicBezTo>
                    <a:cubicBezTo>
                      <a:pt x="580969" y="1349865"/>
                      <a:pt x="589236" y="1346851"/>
                      <a:pt x="597043" y="1343535"/>
                    </a:cubicBezTo>
                    <a:cubicBezTo>
                      <a:pt x="603013" y="1345645"/>
                      <a:pt x="608525" y="1347755"/>
                      <a:pt x="614495" y="1349865"/>
                    </a:cubicBezTo>
                    <a:lnTo>
                      <a:pt x="614495" y="1358004"/>
                    </a:lnTo>
                    <a:cubicBezTo>
                      <a:pt x="620925" y="1355291"/>
                      <a:pt x="626895" y="1352578"/>
                      <a:pt x="633325" y="1349865"/>
                    </a:cubicBezTo>
                    <a:lnTo>
                      <a:pt x="633325" y="1356195"/>
                    </a:lnTo>
                    <a:lnTo>
                      <a:pt x="620925" y="1364334"/>
                    </a:lnTo>
                    <a:lnTo>
                      <a:pt x="620925" y="1380311"/>
                    </a:lnTo>
                    <a:cubicBezTo>
                      <a:pt x="624140" y="1382421"/>
                      <a:pt x="626895" y="1384531"/>
                      <a:pt x="630110" y="1386641"/>
                    </a:cubicBezTo>
                    <a:cubicBezTo>
                      <a:pt x="629191" y="1393574"/>
                      <a:pt x="627814" y="1400206"/>
                      <a:pt x="626895" y="1407139"/>
                    </a:cubicBezTo>
                    <a:cubicBezTo>
                      <a:pt x="621843" y="1411360"/>
                      <a:pt x="616332" y="1415580"/>
                      <a:pt x="611280" y="1419800"/>
                    </a:cubicBezTo>
                    <a:cubicBezTo>
                      <a:pt x="613577" y="1424020"/>
                      <a:pt x="615414" y="1428240"/>
                      <a:pt x="617710" y="1432461"/>
                    </a:cubicBezTo>
                    <a:lnTo>
                      <a:pt x="626895" y="1432461"/>
                    </a:lnTo>
                    <a:cubicBezTo>
                      <a:pt x="629191" y="1437284"/>
                      <a:pt x="631029" y="1442107"/>
                      <a:pt x="633325" y="1446930"/>
                    </a:cubicBezTo>
                    <a:cubicBezTo>
                      <a:pt x="636540" y="1447834"/>
                      <a:pt x="639755" y="1449040"/>
                      <a:pt x="642969" y="1449944"/>
                    </a:cubicBezTo>
                    <a:lnTo>
                      <a:pt x="666851" y="1456275"/>
                    </a:lnTo>
                    <a:lnTo>
                      <a:pt x="679251" y="1456275"/>
                    </a:lnTo>
                    <a:cubicBezTo>
                      <a:pt x="684303" y="1457480"/>
                      <a:pt x="688896" y="1458385"/>
                      <a:pt x="693948" y="1459591"/>
                    </a:cubicBezTo>
                    <a:cubicBezTo>
                      <a:pt x="704051" y="1463208"/>
                      <a:pt x="713696" y="1467127"/>
                      <a:pt x="723800" y="1470744"/>
                    </a:cubicBezTo>
                    <a:cubicBezTo>
                      <a:pt x="727933" y="1478280"/>
                      <a:pt x="732526" y="1485515"/>
                      <a:pt x="736659" y="1493051"/>
                    </a:cubicBezTo>
                    <a:cubicBezTo>
                      <a:pt x="743089" y="1493955"/>
                      <a:pt x="749059" y="1495161"/>
                      <a:pt x="755489" y="1496065"/>
                    </a:cubicBezTo>
                    <a:lnTo>
                      <a:pt x="785800" y="1508726"/>
                    </a:lnTo>
                    <a:lnTo>
                      <a:pt x="809682" y="1519879"/>
                    </a:lnTo>
                    <a:lnTo>
                      <a:pt x="819327" y="1513549"/>
                    </a:lnTo>
                    <a:cubicBezTo>
                      <a:pt x="823460" y="1509932"/>
                      <a:pt x="827593" y="1506013"/>
                      <a:pt x="831727" y="1502396"/>
                    </a:cubicBezTo>
                    <a:cubicBezTo>
                      <a:pt x="829430" y="1496065"/>
                      <a:pt x="827593" y="1489735"/>
                      <a:pt x="825297" y="1483405"/>
                    </a:cubicBezTo>
                    <a:lnTo>
                      <a:pt x="834942" y="1470744"/>
                    </a:lnTo>
                    <a:lnTo>
                      <a:pt x="849179" y="1459591"/>
                    </a:lnTo>
                    <a:cubicBezTo>
                      <a:pt x="853312" y="1458385"/>
                      <a:pt x="857905" y="1457480"/>
                      <a:pt x="862038" y="1456275"/>
                    </a:cubicBezTo>
                    <a:lnTo>
                      <a:pt x="895564" y="1462605"/>
                    </a:lnTo>
                    <a:cubicBezTo>
                      <a:pt x="897401" y="1465318"/>
                      <a:pt x="899698" y="1468031"/>
                      <a:pt x="901535" y="1470744"/>
                    </a:cubicBezTo>
                    <a:lnTo>
                      <a:pt x="907965" y="1470744"/>
                    </a:lnTo>
                    <a:cubicBezTo>
                      <a:pt x="910720" y="1472854"/>
                      <a:pt x="913016" y="1474964"/>
                      <a:pt x="915772" y="1477074"/>
                    </a:cubicBezTo>
                    <a:cubicBezTo>
                      <a:pt x="923120" y="1477979"/>
                      <a:pt x="930928" y="1479184"/>
                      <a:pt x="938276" y="1480089"/>
                    </a:cubicBezTo>
                    <a:cubicBezTo>
                      <a:pt x="940572" y="1483405"/>
                      <a:pt x="942409" y="1486419"/>
                      <a:pt x="944706" y="1489735"/>
                    </a:cubicBezTo>
                    <a:lnTo>
                      <a:pt x="971343" y="1489735"/>
                    </a:lnTo>
                    <a:cubicBezTo>
                      <a:pt x="978232" y="1490941"/>
                      <a:pt x="985121" y="1491845"/>
                      <a:pt x="992010" y="1493051"/>
                    </a:cubicBezTo>
                    <a:cubicBezTo>
                      <a:pt x="1000736" y="1496065"/>
                      <a:pt x="1009003" y="1499381"/>
                      <a:pt x="1017729" y="1502396"/>
                    </a:cubicBezTo>
                    <a:cubicBezTo>
                      <a:pt x="1020484" y="1503601"/>
                      <a:pt x="1022780" y="1504506"/>
                      <a:pt x="1025536" y="1505711"/>
                    </a:cubicBezTo>
                    <a:lnTo>
                      <a:pt x="1044366" y="1496065"/>
                    </a:lnTo>
                    <a:cubicBezTo>
                      <a:pt x="1046662" y="1495161"/>
                      <a:pt x="1048499" y="1493955"/>
                      <a:pt x="1050796" y="1493051"/>
                    </a:cubicBezTo>
                    <a:cubicBezTo>
                      <a:pt x="1057684" y="1491845"/>
                      <a:pt x="1064573" y="1490941"/>
                      <a:pt x="1071462" y="1489735"/>
                    </a:cubicBezTo>
                    <a:cubicBezTo>
                      <a:pt x="1076974" y="1490941"/>
                      <a:pt x="1082025" y="1491845"/>
                      <a:pt x="1087537" y="1493051"/>
                    </a:cubicBezTo>
                    <a:cubicBezTo>
                      <a:pt x="1089833" y="1497271"/>
                      <a:pt x="1091670" y="1501491"/>
                      <a:pt x="1093966" y="1505711"/>
                    </a:cubicBezTo>
                    <a:cubicBezTo>
                      <a:pt x="1095344" y="1502396"/>
                      <a:pt x="1097181" y="1499381"/>
                      <a:pt x="1098559" y="1496065"/>
                    </a:cubicBezTo>
                    <a:cubicBezTo>
                      <a:pt x="1104989" y="1498175"/>
                      <a:pt x="1110959" y="1500285"/>
                      <a:pt x="1117389" y="1502396"/>
                    </a:cubicBezTo>
                    <a:lnTo>
                      <a:pt x="1133463" y="1502396"/>
                    </a:lnTo>
                    <a:lnTo>
                      <a:pt x="1144485" y="1496065"/>
                    </a:lnTo>
                    <a:cubicBezTo>
                      <a:pt x="1146782" y="1493955"/>
                      <a:pt x="1148619" y="1491845"/>
                      <a:pt x="1150915" y="1489735"/>
                    </a:cubicBezTo>
                    <a:cubicBezTo>
                      <a:pt x="1149996" y="1488831"/>
                      <a:pt x="1148619" y="1487625"/>
                      <a:pt x="1147700" y="1486720"/>
                    </a:cubicBezTo>
                    <a:cubicBezTo>
                      <a:pt x="1149996" y="1482500"/>
                      <a:pt x="1151834" y="1477979"/>
                      <a:pt x="1154130" y="1473758"/>
                    </a:cubicBezTo>
                    <a:cubicBezTo>
                      <a:pt x="1156426" y="1468031"/>
                      <a:pt x="1158263" y="1462002"/>
                      <a:pt x="1160560" y="1456275"/>
                    </a:cubicBezTo>
                    <a:cubicBezTo>
                      <a:pt x="1161478" y="1455370"/>
                      <a:pt x="1162856" y="1454165"/>
                      <a:pt x="1163774" y="1453260"/>
                    </a:cubicBezTo>
                    <a:cubicBezTo>
                      <a:pt x="1166989" y="1445423"/>
                      <a:pt x="1169745" y="1437284"/>
                      <a:pt x="1172960" y="1429446"/>
                    </a:cubicBezTo>
                    <a:cubicBezTo>
                      <a:pt x="1175715" y="1424020"/>
                      <a:pt x="1178471" y="1418896"/>
                      <a:pt x="1181226" y="1413470"/>
                    </a:cubicBezTo>
                    <a:cubicBezTo>
                      <a:pt x="1182145" y="1412565"/>
                      <a:pt x="1183523" y="1411360"/>
                      <a:pt x="1184441" y="1410455"/>
                    </a:cubicBezTo>
                    <a:cubicBezTo>
                      <a:pt x="1183523" y="1405632"/>
                      <a:pt x="1182145" y="1400809"/>
                      <a:pt x="1181226" y="1395986"/>
                    </a:cubicBezTo>
                    <a:cubicBezTo>
                      <a:pt x="1183523" y="1391766"/>
                      <a:pt x="1185360" y="1387546"/>
                      <a:pt x="1187656" y="1383325"/>
                    </a:cubicBezTo>
                    <a:lnTo>
                      <a:pt x="1178012" y="1370665"/>
                    </a:lnTo>
                    <a:cubicBezTo>
                      <a:pt x="1181226" y="1367349"/>
                      <a:pt x="1184441" y="1364334"/>
                      <a:pt x="1187656" y="1361018"/>
                    </a:cubicBezTo>
                    <a:cubicBezTo>
                      <a:pt x="1183523" y="1362224"/>
                      <a:pt x="1178930" y="1363129"/>
                      <a:pt x="1174797" y="1364334"/>
                    </a:cubicBezTo>
                    <a:lnTo>
                      <a:pt x="1154130" y="1358004"/>
                    </a:lnTo>
                    <a:cubicBezTo>
                      <a:pt x="1148619" y="1362224"/>
                      <a:pt x="1143567" y="1366444"/>
                      <a:pt x="1138056" y="1370665"/>
                    </a:cubicBezTo>
                    <a:cubicBezTo>
                      <a:pt x="1127952" y="1371569"/>
                      <a:pt x="1118307" y="1372775"/>
                      <a:pt x="1108204" y="1373679"/>
                    </a:cubicBezTo>
                    <a:lnTo>
                      <a:pt x="1087537" y="1361018"/>
                    </a:lnTo>
                    <a:lnTo>
                      <a:pt x="1065033" y="1361018"/>
                    </a:lnTo>
                    <a:cubicBezTo>
                      <a:pt x="1063655" y="1364334"/>
                      <a:pt x="1061818" y="1367349"/>
                      <a:pt x="1060440" y="1370665"/>
                    </a:cubicBezTo>
                    <a:cubicBezTo>
                      <a:pt x="1054929" y="1371569"/>
                      <a:pt x="1049877" y="1372775"/>
                      <a:pt x="1044366" y="1373679"/>
                    </a:cubicBezTo>
                    <a:cubicBezTo>
                      <a:pt x="1037477" y="1369459"/>
                      <a:pt x="1031047" y="1365239"/>
                      <a:pt x="1024158" y="1361018"/>
                    </a:cubicBezTo>
                    <a:lnTo>
                      <a:pt x="998440" y="1361018"/>
                    </a:lnTo>
                    <a:cubicBezTo>
                      <a:pt x="993847" y="1353181"/>
                      <a:pt x="988795" y="1345042"/>
                      <a:pt x="984202" y="1337204"/>
                    </a:cubicBezTo>
                    <a:cubicBezTo>
                      <a:pt x="979150" y="1332080"/>
                      <a:pt x="973639" y="1326654"/>
                      <a:pt x="968587" y="1321529"/>
                    </a:cubicBezTo>
                    <a:cubicBezTo>
                      <a:pt x="972721" y="1315802"/>
                      <a:pt x="976854" y="1309773"/>
                      <a:pt x="980987" y="1304046"/>
                    </a:cubicBezTo>
                    <a:lnTo>
                      <a:pt x="965373" y="1291084"/>
                    </a:lnTo>
                    <a:cubicBezTo>
                      <a:pt x="973180" y="1282040"/>
                      <a:pt x="980987" y="1273298"/>
                      <a:pt x="988795" y="1264255"/>
                    </a:cubicBezTo>
                    <a:lnTo>
                      <a:pt x="1024158" y="1264255"/>
                    </a:lnTo>
                    <a:cubicBezTo>
                      <a:pt x="1026914" y="1257925"/>
                      <a:pt x="1029210" y="1251594"/>
                      <a:pt x="1031966" y="1245264"/>
                    </a:cubicBezTo>
                    <a:lnTo>
                      <a:pt x="1074677" y="1245264"/>
                    </a:lnTo>
                    <a:cubicBezTo>
                      <a:pt x="1083863" y="1240441"/>
                      <a:pt x="1092589" y="1235618"/>
                      <a:pt x="1101774" y="1230795"/>
                    </a:cubicBezTo>
                    <a:lnTo>
                      <a:pt x="1130248" y="1224464"/>
                    </a:lnTo>
                    <a:lnTo>
                      <a:pt x="1166989" y="1224464"/>
                    </a:lnTo>
                    <a:cubicBezTo>
                      <a:pt x="1178930" y="1230795"/>
                      <a:pt x="1191330" y="1237125"/>
                      <a:pt x="1203271" y="1243455"/>
                    </a:cubicBezTo>
                    <a:cubicBezTo>
                      <a:pt x="1213375" y="1244963"/>
                      <a:pt x="1223479" y="1246771"/>
                      <a:pt x="1233582" y="1248279"/>
                    </a:cubicBezTo>
                    <a:cubicBezTo>
                      <a:pt x="1242768" y="1247374"/>
                      <a:pt x="1251494" y="1246168"/>
                      <a:pt x="1260679" y="1245264"/>
                    </a:cubicBezTo>
                    <a:cubicBezTo>
                      <a:pt x="1267109" y="1246168"/>
                      <a:pt x="1273079" y="1247374"/>
                      <a:pt x="1279509" y="1248279"/>
                    </a:cubicBezTo>
                    <a:cubicBezTo>
                      <a:pt x="1289613" y="1244661"/>
                      <a:pt x="1299716" y="1240742"/>
                      <a:pt x="1309820" y="1237125"/>
                    </a:cubicBezTo>
                    <a:cubicBezTo>
                      <a:pt x="1310739" y="1232905"/>
                      <a:pt x="1312117" y="1228685"/>
                      <a:pt x="1313035" y="1224464"/>
                    </a:cubicBezTo>
                    <a:cubicBezTo>
                      <a:pt x="1310739" y="1217531"/>
                      <a:pt x="1308902" y="1210900"/>
                      <a:pt x="1306605" y="1203966"/>
                    </a:cubicBezTo>
                    <a:cubicBezTo>
                      <a:pt x="1301094" y="1201856"/>
                      <a:pt x="1296042" y="1199746"/>
                      <a:pt x="1290531" y="1197636"/>
                    </a:cubicBezTo>
                    <a:cubicBezTo>
                      <a:pt x="1286857" y="1196430"/>
                      <a:pt x="1283183" y="1195526"/>
                      <a:pt x="1279509" y="1194320"/>
                    </a:cubicBezTo>
                    <a:cubicBezTo>
                      <a:pt x="1277213" y="1191004"/>
                      <a:pt x="1275375" y="1187990"/>
                      <a:pt x="1273079" y="1184674"/>
                    </a:cubicBezTo>
                    <a:lnTo>
                      <a:pt x="1243227" y="1164176"/>
                    </a:lnTo>
                    <a:lnTo>
                      <a:pt x="1214293" y="1151515"/>
                    </a:lnTo>
                    <a:cubicBezTo>
                      <a:pt x="1208323" y="1146089"/>
                      <a:pt x="1202812" y="1140965"/>
                      <a:pt x="1196841" y="1135539"/>
                    </a:cubicBezTo>
                    <a:cubicBezTo>
                      <a:pt x="1201434" y="1134031"/>
                      <a:pt x="1206486" y="1132223"/>
                      <a:pt x="1211079" y="1130715"/>
                    </a:cubicBezTo>
                    <a:cubicBezTo>
                      <a:pt x="1218427" y="1123481"/>
                      <a:pt x="1226234" y="1115945"/>
                      <a:pt x="1233582" y="1108710"/>
                    </a:cubicBezTo>
                    <a:cubicBezTo>
                      <a:pt x="1229449" y="1105394"/>
                      <a:pt x="1224856" y="1102380"/>
                      <a:pt x="1220723" y="1099064"/>
                    </a:cubicBezTo>
                    <a:cubicBezTo>
                      <a:pt x="1230827" y="1094241"/>
                      <a:pt x="1240931" y="1089719"/>
                      <a:pt x="1251035" y="1084896"/>
                    </a:cubicBezTo>
                    <a:lnTo>
                      <a:pt x="1251035" y="1081580"/>
                    </a:lnTo>
                    <a:cubicBezTo>
                      <a:pt x="1245064" y="1082786"/>
                      <a:pt x="1239553" y="1083690"/>
                      <a:pt x="1233582" y="1084896"/>
                    </a:cubicBezTo>
                    <a:cubicBezTo>
                      <a:pt x="1226234" y="1085800"/>
                      <a:pt x="1218427" y="1087006"/>
                      <a:pt x="1211079" y="1087910"/>
                    </a:cubicBezTo>
                    <a:cubicBezTo>
                      <a:pt x="1207404" y="1090623"/>
                      <a:pt x="1203730" y="1093035"/>
                      <a:pt x="1200056" y="1095748"/>
                    </a:cubicBezTo>
                    <a:lnTo>
                      <a:pt x="1178012" y="1095748"/>
                    </a:lnTo>
                    <a:lnTo>
                      <a:pt x="1160560" y="1105394"/>
                    </a:lnTo>
                    <a:lnTo>
                      <a:pt x="1160560" y="1127701"/>
                    </a:lnTo>
                    <a:cubicBezTo>
                      <a:pt x="1165152" y="1128605"/>
                      <a:pt x="1170204" y="1129811"/>
                      <a:pt x="1174797" y="1130715"/>
                    </a:cubicBezTo>
                    <a:lnTo>
                      <a:pt x="1193627" y="1130715"/>
                    </a:lnTo>
                    <a:cubicBezTo>
                      <a:pt x="1192708" y="1133428"/>
                      <a:pt x="1191330" y="1136141"/>
                      <a:pt x="1190412" y="1138854"/>
                    </a:cubicBezTo>
                    <a:cubicBezTo>
                      <a:pt x="1182604" y="1139759"/>
                      <a:pt x="1174797" y="1140965"/>
                      <a:pt x="1166989" y="1141869"/>
                    </a:cubicBezTo>
                    <a:lnTo>
                      <a:pt x="1136678" y="1160860"/>
                    </a:lnTo>
                    <a:cubicBezTo>
                      <a:pt x="1132544" y="1158750"/>
                      <a:pt x="1127952" y="1156640"/>
                      <a:pt x="1123818" y="1154530"/>
                    </a:cubicBezTo>
                    <a:cubicBezTo>
                      <a:pt x="1126115" y="1149405"/>
                      <a:pt x="1127952" y="1143979"/>
                      <a:pt x="1130248" y="1138854"/>
                    </a:cubicBezTo>
                    <a:lnTo>
                      <a:pt x="1104989" y="1132524"/>
                    </a:lnTo>
                    <a:cubicBezTo>
                      <a:pt x="1107285" y="1131017"/>
                      <a:pt x="1109122" y="1129208"/>
                      <a:pt x="1111418" y="1127701"/>
                    </a:cubicBezTo>
                    <a:cubicBezTo>
                      <a:pt x="1117848" y="1125591"/>
                      <a:pt x="1123818" y="1123481"/>
                      <a:pt x="1130248" y="1121371"/>
                    </a:cubicBezTo>
                    <a:cubicBezTo>
                      <a:pt x="1127952" y="1118055"/>
                      <a:pt x="1126115" y="1115040"/>
                      <a:pt x="1123818" y="1111725"/>
                    </a:cubicBezTo>
                    <a:lnTo>
                      <a:pt x="1087537" y="1105394"/>
                    </a:lnTo>
                    <a:lnTo>
                      <a:pt x="1087537" y="1095748"/>
                    </a:lnTo>
                    <a:cubicBezTo>
                      <a:pt x="1081107" y="1096954"/>
                      <a:pt x="1074677" y="1097858"/>
                      <a:pt x="1068248" y="1099064"/>
                    </a:cubicBezTo>
                    <a:cubicBezTo>
                      <a:pt x="1065492" y="1104490"/>
                      <a:pt x="1063196" y="1109614"/>
                      <a:pt x="1060440" y="1115040"/>
                    </a:cubicBezTo>
                    <a:cubicBezTo>
                      <a:pt x="1054010" y="1121974"/>
                      <a:pt x="1048040" y="1128605"/>
                      <a:pt x="1041610" y="1135539"/>
                    </a:cubicBezTo>
                    <a:cubicBezTo>
                      <a:pt x="1042529" y="1136744"/>
                      <a:pt x="1043447" y="1137649"/>
                      <a:pt x="1044366" y="1138854"/>
                    </a:cubicBezTo>
                    <a:lnTo>
                      <a:pt x="1031966" y="1145185"/>
                    </a:lnTo>
                    <a:cubicBezTo>
                      <a:pt x="1029210" y="1143979"/>
                      <a:pt x="1026914" y="1143075"/>
                      <a:pt x="1024158" y="1141869"/>
                    </a:cubicBezTo>
                    <a:cubicBezTo>
                      <a:pt x="1023240" y="1153927"/>
                      <a:pt x="1021862" y="1166286"/>
                      <a:pt x="1020943" y="1178344"/>
                    </a:cubicBezTo>
                    <a:cubicBezTo>
                      <a:pt x="1016810" y="1181659"/>
                      <a:pt x="1012217" y="1184674"/>
                      <a:pt x="1008084" y="1187990"/>
                    </a:cubicBezTo>
                    <a:lnTo>
                      <a:pt x="998440" y="1206981"/>
                    </a:lnTo>
                    <a:cubicBezTo>
                      <a:pt x="1001654" y="1212708"/>
                      <a:pt x="1004869" y="1218737"/>
                      <a:pt x="1008084" y="1224464"/>
                    </a:cubicBezTo>
                    <a:lnTo>
                      <a:pt x="1008084" y="1234111"/>
                    </a:lnTo>
                    <a:cubicBezTo>
                      <a:pt x="1014054" y="1237125"/>
                      <a:pt x="1019566" y="1240441"/>
                      <a:pt x="1025536" y="1243455"/>
                    </a:cubicBezTo>
                    <a:lnTo>
                      <a:pt x="1024158" y="1245264"/>
                    </a:lnTo>
                    <a:cubicBezTo>
                      <a:pt x="1015432" y="1246168"/>
                      <a:pt x="1007166" y="1247374"/>
                      <a:pt x="998440" y="1248279"/>
                    </a:cubicBezTo>
                    <a:cubicBezTo>
                      <a:pt x="994306" y="1251594"/>
                      <a:pt x="990173" y="1254609"/>
                      <a:pt x="986039" y="1257925"/>
                    </a:cubicBezTo>
                    <a:cubicBezTo>
                      <a:pt x="980069" y="1262145"/>
                      <a:pt x="974558" y="1266365"/>
                      <a:pt x="968587" y="1270585"/>
                    </a:cubicBezTo>
                    <a:cubicBezTo>
                      <a:pt x="966291" y="1267269"/>
                      <a:pt x="964454" y="1264255"/>
                      <a:pt x="962158" y="1260939"/>
                    </a:cubicBezTo>
                    <a:lnTo>
                      <a:pt x="962158" y="1254609"/>
                    </a:lnTo>
                    <a:cubicBezTo>
                      <a:pt x="958024" y="1253705"/>
                      <a:pt x="953432" y="1252499"/>
                      <a:pt x="949298" y="1251594"/>
                    </a:cubicBezTo>
                    <a:cubicBezTo>
                      <a:pt x="945624" y="1250389"/>
                      <a:pt x="941950" y="1249484"/>
                      <a:pt x="938276" y="1248279"/>
                    </a:cubicBezTo>
                    <a:lnTo>
                      <a:pt x="911179" y="1257925"/>
                    </a:lnTo>
                    <a:cubicBezTo>
                      <a:pt x="915772" y="1263351"/>
                      <a:pt x="920824" y="1268475"/>
                      <a:pt x="925417" y="1273901"/>
                    </a:cubicBezTo>
                    <a:cubicBezTo>
                      <a:pt x="922202" y="1274806"/>
                      <a:pt x="918987" y="1276011"/>
                      <a:pt x="915772" y="1276916"/>
                    </a:cubicBezTo>
                    <a:lnTo>
                      <a:pt x="904750" y="1276916"/>
                    </a:lnTo>
                    <a:lnTo>
                      <a:pt x="892350" y="1264255"/>
                    </a:lnTo>
                    <a:cubicBezTo>
                      <a:pt x="890053" y="1265159"/>
                      <a:pt x="888216" y="1266365"/>
                      <a:pt x="885920" y="1267269"/>
                    </a:cubicBezTo>
                    <a:cubicBezTo>
                      <a:pt x="888216" y="1272997"/>
                      <a:pt x="890053" y="1279026"/>
                      <a:pt x="892350" y="1284753"/>
                    </a:cubicBezTo>
                    <a:cubicBezTo>
                      <a:pt x="896483" y="1288973"/>
                      <a:pt x="900616" y="1293495"/>
                      <a:pt x="904750" y="1297715"/>
                    </a:cubicBezTo>
                    <a:cubicBezTo>
                      <a:pt x="901535" y="1299825"/>
                      <a:pt x="898779" y="1301936"/>
                      <a:pt x="895564" y="1304046"/>
                    </a:cubicBezTo>
                    <a:cubicBezTo>
                      <a:pt x="899698" y="1307060"/>
                      <a:pt x="903831" y="1310376"/>
                      <a:pt x="907965" y="1313390"/>
                    </a:cubicBezTo>
                    <a:lnTo>
                      <a:pt x="918987" y="1321529"/>
                    </a:lnTo>
                    <a:lnTo>
                      <a:pt x="918987" y="1337204"/>
                    </a:lnTo>
                    <a:lnTo>
                      <a:pt x="898320" y="1330874"/>
                    </a:lnTo>
                    <a:cubicBezTo>
                      <a:pt x="900616" y="1335094"/>
                      <a:pt x="902453" y="1339315"/>
                      <a:pt x="904750" y="1343535"/>
                    </a:cubicBezTo>
                    <a:cubicBezTo>
                      <a:pt x="900616" y="1344741"/>
                      <a:pt x="896483" y="1345645"/>
                      <a:pt x="892350" y="1346851"/>
                    </a:cubicBezTo>
                    <a:cubicBezTo>
                      <a:pt x="895564" y="1352578"/>
                      <a:pt x="898320" y="1358607"/>
                      <a:pt x="901535" y="1364334"/>
                    </a:cubicBezTo>
                    <a:lnTo>
                      <a:pt x="885920" y="1364334"/>
                    </a:lnTo>
                    <a:lnTo>
                      <a:pt x="865253" y="1356195"/>
                    </a:lnTo>
                    <a:cubicBezTo>
                      <a:pt x="862957" y="1349865"/>
                      <a:pt x="861120" y="1343535"/>
                      <a:pt x="858823" y="1337204"/>
                    </a:cubicBezTo>
                    <a:cubicBezTo>
                      <a:pt x="857905" y="1331477"/>
                      <a:pt x="856527" y="1325448"/>
                      <a:pt x="855608" y="1319721"/>
                    </a:cubicBezTo>
                    <a:cubicBezTo>
                      <a:pt x="851475" y="1315500"/>
                      <a:pt x="846882" y="1311280"/>
                      <a:pt x="842749" y="1307060"/>
                    </a:cubicBezTo>
                    <a:cubicBezTo>
                      <a:pt x="839994" y="1301634"/>
                      <a:pt x="837697" y="1296510"/>
                      <a:pt x="834942" y="1291084"/>
                    </a:cubicBezTo>
                    <a:lnTo>
                      <a:pt x="834942" y="1284753"/>
                    </a:lnTo>
                    <a:lnTo>
                      <a:pt x="828512" y="1284753"/>
                    </a:lnTo>
                    <a:lnTo>
                      <a:pt x="828512" y="1280232"/>
                    </a:lnTo>
                    <a:cubicBezTo>
                      <a:pt x="824379" y="1276011"/>
                      <a:pt x="820245" y="1271490"/>
                      <a:pt x="816112" y="1267269"/>
                    </a:cubicBezTo>
                    <a:lnTo>
                      <a:pt x="816112" y="1257925"/>
                    </a:lnTo>
                    <a:lnTo>
                      <a:pt x="816112" y="1240441"/>
                    </a:lnTo>
                    <a:cubicBezTo>
                      <a:pt x="817030" y="1237125"/>
                      <a:pt x="818408" y="1234111"/>
                      <a:pt x="819327" y="1230795"/>
                    </a:cubicBezTo>
                    <a:cubicBezTo>
                      <a:pt x="818408" y="1229890"/>
                      <a:pt x="817030" y="1228685"/>
                      <a:pt x="816112" y="1227780"/>
                    </a:cubicBezTo>
                    <a:cubicBezTo>
                      <a:pt x="813815" y="1226575"/>
                      <a:pt x="811978" y="1225670"/>
                      <a:pt x="809682" y="1224464"/>
                    </a:cubicBezTo>
                    <a:cubicBezTo>
                      <a:pt x="807386" y="1221450"/>
                      <a:pt x="805549" y="1218134"/>
                      <a:pt x="803252" y="1215120"/>
                    </a:cubicBezTo>
                    <a:cubicBezTo>
                      <a:pt x="801875" y="1213010"/>
                      <a:pt x="800038" y="1210598"/>
                      <a:pt x="798660" y="1208488"/>
                    </a:cubicBezTo>
                    <a:cubicBezTo>
                      <a:pt x="791312" y="1205775"/>
                      <a:pt x="783504" y="1203363"/>
                      <a:pt x="776156" y="1200650"/>
                    </a:cubicBezTo>
                    <a:lnTo>
                      <a:pt x="760541" y="1191306"/>
                    </a:lnTo>
                    <a:cubicBezTo>
                      <a:pt x="753652" y="1189196"/>
                      <a:pt x="746763" y="1186784"/>
                      <a:pt x="739874" y="1184674"/>
                    </a:cubicBezTo>
                    <a:cubicBezTo>
                      <a:pt x="733904" y="1177741"/>
                      <a:pt x="728392" y="1171109"/>
                      <a:pt x="722422" y="1164176"/>
                    </a:cubicBezTo>
                    <a:lnTo>
                      <a:pt x="727015" y="1164176"/>
                    </a:lnTo>
                    <a:cubicBezTo>
                      <a:pt x="724259" y="1158750"/>
                      <a:pt x="721963" y="1153625"/>
                      <a:pt x="719207" y="1148199"/>
                    </a:cubicBezTo>
                    <a:lnTo>
                      <a:pt x="719207" y="1138854"/>
                    </a:lnTo>
                    <a:cubicBezTo>
                      <a:pt x="713696" y="1137649"/>
                      <a:pt x="708644" y="1136744"/>
                      <a:pt x="703133" y="1135539"/>
                    </a:cubicBezTo>
                    <a:cubicBezTo>
                      <a:pt x="699918" y="1139759"/>
                      <a:pt x="697163" y="1143979"/>
                      <a:pt x="693948" y="1148199"/>
                    </a:cubicBezTo>
                    <a:cubicBezTo>
                      <a:pt x="693029" y="1145185"/>
                      <a:pt x="691651" y="1141869"/>
                      <a:pt x="690733" y="1138854"/>
                    </a:cubicBezTo>
                    <a:lnTo>
                      <a:pt x="690733" y="1130715"/>
                    </a:lnTo>
                    <a:lnTo>
                      <a:pt x="690733" y="1127701"/>
                    </a:lnTo>
                    <a:lnTo>
                      <a:pt x="693948" y="1127701"/>
                    </a:lnTo>
                    <a:cubicBezTo>
                      <a:pt x="688896" y="1126495"/>
                      <a:pt x="684303" y="1125591"/>
                      <a:pt x="679251" y="1124385"/>
                    </a:cubicBezTo>
                    <a:cubicBezTo>
                      <a:pt x="672822" y="1127098"/>
                      <a:pt x="666851" y="1129811"/>
                      <a:pt x="660421" y="1132524"/>
                    </a:cubicBezTo>
                    <a:lnTo>
                      <a:pt x="660421" y="1145185"/>
                    </a:lnTo>
                    <a:cubicBezTo>
                      <a:pt x="659503" y="1148199"/>
                      <a:pt x="658125" y="1151515"/>
                      <a:pt x="657207" y="1154530"/>
                    </a:cubicBezTo>
                    <a:lnTo>
                      <a:pt x="666851" y="1167190"/>
                    </a:lnTo>
                    <a:lnTo>
                      <a:pt x="687518" y="1181659"/>
                    </a:lnTo>
                    <a:cubicBezTo>
                      <a:pt x="690733" y="1187990"/>
                      <a:pt x="693488" y="1194320"/>
                      <a:pt x="696703" y="1200650"/>
                    </a:cubicBezTo>
                    <a:cubicBezTo>
                      <a:pt x="705429" y="1208488"/>
                      <a:pt x="713696" y="1216627"/>
                      <a:pt x="722422" y="1224464"/>
                    </a:cubicBezTo>
                    <a:lnTo>
                      <a:pt x="736659" y="1224464"/>
                    </a:lnTo>
                    <a:lnTo>
                      <a:pt x="746304" y="1230795"/>
                    </a:lnTo>
                    <a:lnTo>
                      <a:pt x="736659" y="1237125"/>
                    </a:lnTo>
                    <a:lnTo>
                      <a:pt x="758704" y="1245264"/>
                    </a:lnTo>
                    <a:cubicBezTo>
                      <a:pt x="764674" y="1247374"/>
                      <a:pt x="770185" y="1249484"/>
                      <a:pt x="776156" y="1251594"/>
                    </a:cubicBezTo>
                    <a:lnTo>
                      <a:pt x="795445" y="1264255"/>
                    </a:lnTo>
                    <a:cubicBezTo>
                      <a:pt x="796363" y="1266365"/>
                      <a:pt x="797741" y="1268475"/>
                      <a:pt x="798660" y="1270585"/>
                    </a:cubicBezTo>
                    <a:cubicBezTo>
                      <a:pt x="796363" y="1274203"/>
                      <a:pt x="794526" y="1278121"/>
                      <a:pt x="792230" y="1281739"/>
                    </a:cubicBezTo>
                    <a:lnTo>
                      <a:pt x="782586" y="1267269"/>
                    </a:lnTo>
                    <a:cubicBezTo>
                      <a:pt x="774778" y="1266365"/>
                      <a:pt x="766511" y="1265159"/>
                      <a:pt x="758704" y="1264255"/>
                    </a:cubicBezTo>
                    <a:cubicBezTo>
                      <a:pt x="756408" y="1269982"/>
                      <a:pt x="754570" y="1276011"/>
                      <a:pt x="752274" y="1281739"/>
                    </a:cubicBezTo>
                    <a:cubicBezTo>
                      <a:pt x="757326" y="1284753"/>
                      <a:pt x="761919" y="1288069"/>
                      <a:pt x="766971" y="1291084"/>
                    </a:cubicBezTo>
                    <a:cubicBezTo>
                      <a:pt x="766052" y="1295304"/>
                      <a:pt x="764674" y="1299825"/>
                      <a:pt x="763756" y="1304046"/>
                    </a:cubicBezTo>
                    <a:cubicBezTo>
                      <a:pt x="761000" y="1304950"/>
                      <a:pt x="758245" y="1306156"/>
                      <a:pt x="755489" y="1307060"/>
                    </a:cubicBezTo>
                    <a:lnTo>
                      <a:pt x="743089" y="1327860"/>
                    </a:lnTo>
                    <a:cubicBezTo>
                      <a:pt x="739874" y="1328764"/>
                      <a:pt x="736659" y="1329970"/>
                      <a:pt x="733444" y="1330874"/>
                    </a:cubicBezTo>
                    <a:lnTo>
                      <a:pt x="733444" y="1327860"/>
                    </a:lnTo>
                    <a:cubicBezTo>
                      <a:pt x="734363" y="1325750"/>
                      <a:pt x="735741" y="1323639"/>
                      <a:pt x="736659" y="1321529"/>
                    </a:cubicBezTo>
                    <a:lnTo>
                      <a:pt x="736659" y="1307060"/>
                    </a:lnTo>
                    <a:cubicBezTo>
                      <a:pt x="738956" y="1306156"/>
                      <a:pt x="740793" y="1304950"/>
                      <a:pt x="743089" y="1304046"/>
                    </a:cubicBezTo>
                    <a:cubicBezTo>
                      <a:pt x="740793" y="1298620"/>
                      <a:pt x="738956" y="1293495"/>
                      <a:pt x="736659" y="1288069"/>
                    </a:cubicBezTo>
                    <a:cubicBezTo>
                      <a:pt x="733444" y="1283246"/>
                      <a:pt x="730230" y="1278724"/>
                      <a:pt x="727015" y="1273901"/>
                    </a:cubicBezTo>
                    <a:cubicBezTo>
                      <a:pt x="725637" y="1272695"/>
                      <a:pt x="723800" y="1271791"/>
                      <a:pt x="722422" y="1270585"/>
                    </a:cubicBezTo>
                    <a:cubicBezTo>
                      <a:pt x="719207" y="1267269"/>
                      <a:pt x="715992" y="1264255"/>
                      <a:pt x="712777" y="1260939"/>
                    </a:cubicBezTo>
                    <a:cubicBezTo>
                      <a:pt x="707266" y="1258829"/>
                      <a:pt x="702214" y="1256719"/>
                      <a:pt x="696703" y="1254609"/>
                    </a:cubicBezTo>
                    <a:cubicBezTo>
                      <a:pt x="693488" y="1251594"/>
                      <a:pt x="690733" y="1248279"/>
                      <a:pt x="687518" y="1245264"/>
                    </a:cubicBezTo>
                    <a:lnTo>
                      <a:pt x="673281" y="1243455"/>
                    </a:lnTo>
                    <a:cubicBezTo>
                      <a:pt x="667770" y="1239235"/>
                      <a:pt x="662718" y="1235015"/>
                      <a:pt x="657207" y="1230795"/>
                    </a:cubicBezTo>
                    <a:cubicBezTo>
                      <a:pt x="649399" y="1224464"/>
                      <a:pt x="641132" y="1218134"/>
                      <a:pt x="633325" y="1211804"/>
                    </a:cubicBezTo>
                    <a:lnTo>
                      <a:pt x="617710" y="1200650"/>
                    </a:lnTo>
                    <a:cubicBezTo>
                      <a:pt x="616791" y="1191004"/>
                      <a:pt x="615414" y="1181659"/>
                      <a:pt x="614495" y="1172013"/>
                    </a:cubicBezTo>
                    <a:cubicBezTo>
                      <a:pt x="610821" y="1170506"/>
                      <a:pt x="607147" y="1168697"/>
                      <a:pt x="603473" y="1167190"/>
                    </a:cubicBezTo>
                    <a:lnTo>
                      <a:pt x="584184" y="1160860"/>
                    </a:lnTo>
                    <a:cubicBezTo>
                      <a:pt x="580510" y="1162066"/>
                      <a:pt x="576835" y="1162970"/>
                      <a:pt x="573161" y="1164176"/>
                    </a:cubicBezTo>
                    <a:cubicBezTo>
                      <a:pt x="569028" y="1167793"/>
                      <a:pt x="564435" y="1171712"/>
                      <a:pt x="560302" y="1175329"/>
                    </a:cubicBezTo>
                    <a:cubicBezTo>
                      <a:pt x="558006" y="1176233"/>
                      <a:pt x="556169" y="1177439"/>
                      <a:pt x="553872" y="1178344"/>
                    </a:cubicBezTo>
                    <a:cubicBezTo>
                      <a:pt x="546065" y="1183770"/>
                      <a:pt x="538257" y="1188894"/>
                      <a:pt x="530450" y="1194320"/>
                    </a:cubicBezTo>
                    <a:cubicBezTo>
                      <a:pt x="517131" y="1191004"/>
                      <a:pt x="503813" y="1187990"/>
                      <a:pt x="490494" y="1184674"/>
                    </a:cubicBezTo>
                    <a:cubicBezTo>
                      <a:pt x="479472" y="1187990"/>
                      <a:pt x="468449" y="1191004"/>
                      <a:pt x="457427" y="1194320"/>
                    </a:cubicBezTo>
                    <a:cubicBezTo>
                      <a:pt x="456508" y="1199143"/>
                      <a:pt x="455131" y="1203665"/>
                      <a:pt x="454212" y="1208488"/>
                    </a:cubicBezTo>
                    <a:lnTo>
                      <a:pt x="454212" y="1227780"/>
                    </a:lnTo>
                    <a:lnTo>
                      <a:pt x="431708" y="1245264"/>
                    </a:lnTo>
                    <a:cubicBezTo>
                      <a:pt x="423901" y="1246168"/>
                      <a:pt x="415634" y="1247374"/>
                      <a:pt x="407826" y="1248279"/>
                    </a:cubicBezTo>
                    <a:cubicBezTo>
                      <a:pt x="406908" y="1251594"/>
                      <a:pt x="405530" y="1254609"/>
                      <a:pt x="404612" y="1257925"/>
                    </a:cubicBezTo>
                    <a:cubicBezTo>
                      <a:pt x="400478" y="1263351"/>
                      <a:pt x="396345" y="1268475"/>
                      <a:pt x="392211" y="1273901"/>
                    </a:cubicBezTo>
                    <a:cubicBezTo>
                      <a:pt x="389456" y="1280834"/>
                      <a:pt x="387160" y="1287466"/>
                      <a:pt x="384404" y="1294399"/>
                    </a:cubicBezTo>
                    <a:cubicBezTo>
                      <a:pt x="387160" y="1298620"/>
                      <a:pt x="389456" y="1302840"/>
                      <a:pt x="392211" y="1307060"/>
                    </a:cubicBezTo>
                    <a:cubicBezTo>
                      <a:pt x="387619" y="1311280"/>
                      <a:pt x="382567" y="1315500"/>
                      <a:pt x="377974" y="1319721"/>
                    </a:cubicBezTo>
                    <a:cubicBezTo>
                      <a:pt x="375678" y="1325448"/>
                      <a:pt x="373841" y="1331477"/>
                      <a:pt x="371545" y="1337204"/>
                    </a:cubicBezTo>
                    <a:cubicBezTo>
                      <a:pt x="366033" y="1339315"/>
                      <a:pt x="360982" y="1341425"/>
                      <a:pt x="355470" y="1343535"/>
                    </a:cubicBezTo>
                    <a:cubicBezTo>
                      <a:pt x="350878" y="1349262"/>
                      <a:pt x="345826" y="1355291"/>
                      <a:pt x="341233" y="1361018"/>
                    </a:cubicBezTo>
                    <a:lnTo>
                      <a:pt x="310922" y="1361018"/>
                    </a:lnTo>
                    <a:lnTo>
                      <a:pt x="292092" y="1361018"/>
                    </a:lnTo>
                    <a:cubicBezTo>
                      <a:pt x="286581" y="1363129"/>
                      <a:pt x="281529" y="1365239"/>
                      <a:pt x="276018" y="1367349"/>
                    </a:cubicBezTo>
                    <a:cubicBezTo>
                      <a:pt x="273262" y="1371569"/>
                      <a:pt x="270966" y="1376091"/>
                      <a:pt x="268210" y="1380311"/>
                    </a:cubicBezTo>
                    <a:cubicBezTo>
                      <a:pt x="264995" y="1379105"/>
                      <a:pt x="261781" y="1378201"/>
                      <a:pt x="258566" y="1376995"/>
                    </a:cubicBezTo>
                    <a:cubicBezTo>
                      <a:pt x="255351" y="1373679"/>
                      <a:pt x="252595" y="1370665"/>
                      <a:pt x="249380" y="1367349"/>
                    </a:cubicBezTo>
                    <a:cubicBezTo>
                      <a:pt x="247084" y="1362526"/>
                      <a:pt x="245247" y="1358004"/>
                      <a:pt x="242951" y="1353181"/>
                    </a:cubicBezTo>
                    <a:cubicBezTo>
                      <a:pt x="236980" y="1351975"/>
                      <a:pt x="231469" y="1351071"/>
                      <a:pt x="225499" y="1349865"/>
                    </a:cubicBezTo>
                    <a:lnTo>
                      <a:pt x="215854" y="1356195"/>
                    </a:lnTo>
                    <a:cubicBezTo>
                      <a:pt x="210802" y="1355291"/>
                      <a:pt x="205291" y="1354085"/>
                      <a:pt x="200239" y="1353181"/>
                    </a:cubicBezTo>
                    <a:cubicBezTo>
                      <a:pt x="197484" y="1354085"/>
                      <a:pt x="194728" y="1355291"/>
                      <a:pt x="191972" y="1356195"/>
                    </a:cubicBezTo>
                    <a:cubicBezTo>
                      <a:pt x="192891" y="1349865"/>
                      <a:pt x="194269" y="1343535"/>
                      <a:pt x="195187" y="1337204"/>
                    </a:cubicBezTo>
                    <a:cubicBezTo>
                      <a:pt x="194269" y="1332080"/>
                      <a:pt x="192891" y="1326654"/>
                      <a:pt x="191972" y="1321529"/>
                    </a:cubicBezTo>
                    <a:cubicBezTo>
                      <a:pt x="188758" y="1320926"/>
                      <a:pt x="186002" y="1320324"/>
                      <a:pt x="182787" y="1319721"/>
                    </a:cubicBezTo>
                    <a:cubicBezTo>
                      <a:pt x="181869" y="1315500"/>
                      <a:pt x="180491" y="1311280"/>
                      <a:pt x="179572" y="1307060"/>
                    </a:cubicBezTo>
                    <a:lnTo>
                      <a:pt x="179572" y="1291084"/>
                    </a:lnTo>
                    <a:cubicBezTo>
                      <a:pt x="182787" y="1288069"/>
                      <a:pt x="185543" y="1284753"/>
                      <a:pt x="188758" y="1281739"/>
                    </a:cubicBezTo>
                    <a:lnTo>
                      <a:pt x="188758" y="1270585"/>
                    </a:lnTo>
                    <a:cubicBezTo>
                      <a:pt x="191054" y="1265159"/>
                      <a:pt x="192891" y="1260035"/>
                      <a:pt x="195187" y="1254609"/>
                    </a:cubicBezTo>
                    <a:lnTo>
                      <a:pt x="195187" y="1245264"/>
                    </a:lnTo>
                    <a:cubicBezTo>
                      <a:pt x="192891" y="1242551"/>
                      <a:pt x="191054" y="1239838"/>
                      <a:pt x="188758" y="1237125"/>
                    </a:cubicBezTo>
                    <a:lnTo>
                      <a:pt x="188758" y="1227780"/>
                    </a:lnTo>
                    <a:lnTo>
                      <a:pt x="188758" y="1206981"/>
                    </a:lnTo>
                    <a:cubicBezTo>
                      <a:pt x="185543" y="1203966"/>
                      <a:pt x="182787" y="1200650"/>
                      <a:pt x="179572" y="1197636"/>
                    </a:cubicBezTo>
                    <a:lnTo>
                      <a:pt x="209424" y="1175329"/>
                    </a:lnTo>
                    <a:lnTo>
                      <a:pt x="239736" y="1181659"/>
                    </a:lnTo>
                    <a:lnTo>
                      <a:pt x="268210" y="1181659"/>
                    </a:lnTo>
                    <a:cubicBezTo>
                      <a:pt x="276018" y="1182564"/>
                      <a:pt x="284284" y="1183770"/>
                      <a:pt x="292092" y="1184674"/>
                    </a:cubicBezTo>
                    <a:lnTo>
                      <a:pt x="310922" y="1184674"/>
                    </a:lnTo>
                    <a:lnTo>
                      <a:pt x="347663" y="1184674"/>
                    </a:lnTo>
                    <a:cubicBezTo>
                      <a:pt x="350418" y="1179549"/>
                      <a:pt x="352715" y="1174123"/>
                      <a:pt x="355470" y="1168999"/>
                    </a:cubicBezTo>
                    <a:cubicBezTo>
                      <a:pt x="357767" y="1150912"/>
                      <a:pt x="359604" y="1133127"/>
                      <a:pt x="361900" y="1115040"/>
                    </a:cubicBezTo>
                    <a:cubicBezTo>
                      <a:pt x="354093" y="1105093"/>
                      <a:pt x="345826" y="1094844"/>
                      <a:pt x="338018" y="1084896"/>
                    </a:cubicBezTo>
                    <a:lnTo>
                      <a:pt x="322403" y="1071934"/>
                    </a:lnTo>
                    <a:lnTo>
                      <a:pt x="288877" y="1062589"/>
                    </a:lnTo>
                    <a:cubicBezTo>
                      <a:pt x="287959" y="1054752"/>
                      <a:pt x="286581" y="1046613"/>
                      <a:pt x="285662" y="1038775"/>
                    </a:cubicBezTo>
                    <a:cubicBezTo>
                      <a:pt x="294848" y="1037569"/>
                      <a:pt x="303574" y="1036665"/>
                      <a:pt x="312759" y="1035459"/>
                    </a:cubicBezTo>
                    <a:cubicBezTo>
                      <a:pt x="324700" y="1036665"/>
                      <a:pt x="337100" y="1037569"/>
                      <a:pt x="349041" y="1038775"/>
                    </a:cubicBezTo>
                    <a:cubicBezTo>
                      <a:pt x="348581" y="1028827"/>
                      <a:pt x="348122" y="1018578"/>
                      <a:pt x="347663" y="1008631"/>
                    </a:cubicBezTo>
                    <a:cubicBezTo>
                      <a:pt x="353633" y="1012248"/>
                      <a:pt x="359144" y="1016167"/>
                      <a:pt x="365115" y="1019784"/>
                    </a:cubicBezTo>
                    <a:lnTo>
                      <a:pt x="417471" y="998985"/>
                    </a:lnTo>
                    <a:cubicBezTo>
                      <a:pt x="420227" y="991147"/>
                      <a:pt x="422523" y="983008"/>
                      <a:pt x="425278" y="975171"/>
                    </a:cubicBezTo>
                    <a:lnTo>
                      <a:pt x="444567" y="968840"/>
                    </a:lnTo>
                    <a:cubicBezTo>
                      <a:pt x="450538" y="966730"/>
                      <a:pt x="456049" y="964620"/>
                      <a:pt x="462020" y="962510"/>
                    </a:cubicBezTo>
                    <a:lnTo>
                      <a:pt x="471664" y="956180"/>
                    </a:lnTo>
                    <a:lnTo>
                      <a:pt x="493709" y="910059"/>
                    </a:lnTo>
                    <a:lnTo>
                      <a:pt x="520805" y="902221"/>
                    </a:lnTo>
                    <a:lnTo>
                      <a:pt x="538257" y="902221"/>
                    </a:lnTo>
                    <a:cubicBezTo>
                      <a:pt x="540554" y="900111"/>
                      <a:pt x="542391" y="898001"/>
                      <a:pt x="544687" y="895891"/>
                    </a:cubicBezTo>
                    <a:cubicBezTo>
                      <a:pt x="551117" y="894685"/>
                      <a:pt x="557087" y="893781"/>
                      <a:pt x="563517" y="892575"/>
                    </a:cubicBezTo>
                    <a:cubicBezTo>
                      <a:pt x="565813" y="895891"/>
                      <a:pt x="567650" y="898905"/>
                      <a:pt x="569946" y="902221"/>
                    </a:cubicBezTo>
                    <a:cubicBezTo>
                      <a:pt x="573621" y="895891"/>
                      <a:pt x="577295" y="889259"/>
                      <a:pt x="580969" y="882929"/>
                    </a:cubicBezTo>
                    <a:cubicBezTo>
                      <a:pt x="578672" y="878709"/>
                      <a:pt x="576835" y="874488"/>
                      <a:pt x="574539" y="870268"/>
                    </a:cubicBezTo>
                    <a:lnTo>
                      <a:pt x="574539" y="856100"/>
                    </a:lnTo>
                    <a:cubicBezTo>
                      <a:pt x="573161" y="850674"/>
                      <a:pt x="571324" y="845550"/>
                      <a:pt x="569946" y="840124"/>
                    </a:cubicBezTo>
                    <a:cubicBezTo>
                      <a:pt x="569028" y="828970"/>
                      <a:pt x="567650" y="818118"/>
                      <a:pt x="566732" y="806965"/>
                    </a:cubicBezTo>
                    <a:cubicBezTo>
                      <a:pt x="569028" y="802745"/>
                      <a:pt x="570865" y="798223"/>
                      <a:pt x="573161" y="794003"/>
                    </a:cubicBezTo>
                    <a:lnTo>
                      <a:pt x="574539" y="789481"/>
                    </a:lnTo>
                    <a:cubicBezTo>
                      <a:pt x="580969" y="788275"/>
                      <a:pt x="587398" y="787371"/>
                      <a:pt x="593828" y="786165"/>
                    </a:cubicBezTo>
                    <a:cubicBezTo>
                      <a:pt x="597043" y="782849"/>
                      <a:pt x="600258" y="779835"/>
                      <a:pt x="603473" y="776519"/>
                    </a:cubicBezTo>
                    <a:cubicBezTo>
                      <a:pt x="609443" y="773505"/>
                      <a:pt x="614954" y="770189"/>
                      <a:pt x="620925" y="767174"/>
                    </a:cubicBezTo>
                    <a:lnTo>
                      <a:pt x="620925" y="786165"/>
                    </a:lnTo>
                    <a:cubicBezTo>
                      <a:pt x="618628" y="788878"/>
                      <a:pt x="616791" y="791290"/>
                      <a:pt x="614495" y="794003"/>
                    </a:cubicBezTo>
                    <a:cubicBezTo>
                      <a:pt x="615414" y="797319"/>
                      <a:pt x="616791" y="800333"/>
                      <a:pt x="617710" y="803649"/>
                    </a:cubicBezTo>
                    <a:lnTo>
                      <a:pt x="630110" y="809979"/>
                    </a:lnTo>
                    <a:cubicBezTo>
                      <a:pt x="627814" y="813295"/>
                      <a:pt x="625977" y="816310"/>
                      <a:pt x="623680" y="819626"/>
                    </a:cubicBezTo>
                    <a:cubicBezTo>
                      <a:pt x="621843" y="818420"/>
                      <a:pt x="619547" y="817515"/>
                      <a:pt x="617710" y="816310"/>
                    </a:cubicBezTo>
                    <a:cubicBezTo>
                      <a:pt x="611739" y="824147"/>
                      <a:pt x="606228" y="832286"/>
                      <a:pt x="600258" y="840124"/>
                    </a:cubicBezTo>
                    <a:cubicBezTo>
                      <a:pt x="603473" y="845550"/>
                      <a:pt x="606228" y="850674"/>
                      <a:pt x="609443" y="856100"/>
                    </a:cubicBezTo>
                    <a:lnTo>
                      <a:pt x="609443" y="865445"/>
                    </a:lnTo>
                    <a:cubicBezTo>
                      <a:pt x="616332" y="866952"/>
                      <a:pt x="623221" y="868761"/>
                      <a:pt x="630110" y="870268"/>
                    </a:cubicBezTo>
                    <a:lnTo>
                      <a:pt x="630110" y="876598"/>
                    </a:lnTo>
                    <a:lnTo>
                      <a:pt x="630110" y="882929"/>
                    </a:lnTo>
                    <a:lnTo>
                      <a:pt x="650777" y="876598"/>
                    </a:lnTo>
                    <a:cubicBezTo>
                      <a:pt x="654910" y="874488"/>
                      <a:pt x="659503" y="872378"/>
                      <a:pt x="663636" y="870268"/>
                    </a:cubicBezTo>
                    <a:lnTo>
                      <a:pt x="690733" y="879914"/>
                    </a:lnTo>
                    <a:cubicBezTo>
                      <a:pt x="692570" y="884135"/>
                      <a:pt x="694866" y="888355"/>
                      <a:pt x="696703" y="892575"/>
                    </a:cubicBezTo>
                    <a:cubicBezTo>
                      <a:pt x="703133" y="889259"/>
                      <a:pt x="709563" y="886245"/>
                      <a:pt x="715992" y="882929"/>
                    </a:cubicBezTo>
                    <a:lnTo>
                      <a:pt x="749519" y="867254"/>
                    </a:lnTo>
                    <a:cubicBezTo>
                      <a:pt x="759622" y="863636"/>
                      <a:pt x="769267" y="859718"/>
                      <a:pt x="779371" y="856100"/>
                    </a:cubicBezTo>
                    <a:lnTo>
                      <a:pt x="798660" y="862431"/>
                    </a:lnTo>
                    <a:cubicBezTo>
                      <a:pt x="799119" y="865144"/>
                      <a:pt x="799578" y="867555"/>
                      <a:pt x="800038" y="870268"/>
                    </a:cubicBezTo>
                    <a:lnTo>
                      <a:pt x="822542" y="870268"/>
                    </a:lnTo>
                    <a:cubicBezTo>
                      <a:pt x="823460" y="865445"/>
                      <a:pt x="824379" y="860923"/>
                      <a:pt x="825297" y="856100"/>
                    </a:cubicBezTo>
                    <a:cubicBezTo>
                      <a:pt x="836319" y="852784"/>
                      <a:pt x="847801" y="849770"/>
                      <a:pt x="858823" y="846454"/>
                    </a:cubicBezTo>
                    <a:cubicBezTo>
                      <a:pt x="856527" y="838617"/>
                      <a:pt x="854690" y="830478"/>
                      <a:pt x="852394" y="822640"/>
                    </a:cubicBezTo>
                    <a:lnTo>
                      <a:pt x="852394" y="797319"/>
                    </a:lnTo>
                    <a:cubicBezTo>
                      <a:pt x="856527" y="790386"/>
                      <a:pt x="861120" y="783452"/>
                      <a:pt x="865253" y="776519"/>
                    </a:cubicBezTo>
                    <a:cubicBezTo>
                      <a:pt x="872142" y="773505"/>
                      <a:pt x="879031" y="770189"/>
                      <a:pt x="885920" y="767174"/>
                    </a:cubicBezTo>
                    <a:cubicBezTo>
                      <a:pt x="892350" y="775615"/>
                      <a:pt x="898320" y="784055"/>
                      <a:pt x="904750" y="792496"/>
                    </a:cubicBezTo>
                    <a:lnTo>
                      <a:pt x="918987" y="792496"/>
                    </a:lnTo>
                    <a:cubicBezTo>
                      <a:pt x="919905" y="784055"/>
                      <a:pt x="921283" y="775615"/>
                      <a:pt x="922202" y="767174"/>
                    </a:cubicBezTo>
                    <a:cubicBezTo>
                      <a:pt x="923120" y="761447"/>
                      <a:pt x="924498" y="755418"/>
                      <a:pt x="925417" y="749691"/>
                    </a:cubicBezTo>
                    <a:lnTo>
                      <a:pt x="918987" y="749691"/>
                    </a:lnTo>
                    <a:cubicBezTo>
                      <a:pt x="914394" y="746375"/>
                      <a:pt x="909342" y="743360"/>
                      <a:pt x="904750" y="740044"/>
                    </a:cubicBezTo>
                    <a:lnTo>
                      <a:pt x="904750" y="721053"/>
                    </a:lnTo>
                    <a:cubicBezTo>
                      <a:pt x="913935" y="717436"/>
                      <a:pt x="922661" y="713517"/>
                      <a:pt x="931846" y="709900"/>
                    </a:cubicBezTo>
                    <a:lnTo>
                      <a:pt x="958943" y="709900"/>
                    </a:lnTo>
                    <a:cubicBezTo>
                      <a:pt x="967210" y="711106"/>
                      <a:pt x="975936" y="712010"/>
                      <a:pt x="984202" y="713216"/>
                    </a:cubicBezTo>
                    <a:cubicBezTo>
                      <a:pt x="992010" y="712010"/>
                      <a:pt x="1000277" y="711106"/>
                      <a:pt x="1008084" y="709900"/>
                    </a:cubicBezTo>
                    <a:lnTo>
                      <a:pt x="1028751" y="690909"/>
                    </a:lnTo>
                    <a:lnTo>
                      <a:pt x="1008084" y="676440"/>
                    </a:lnTo>
                    <a:lnTo>
                      <a:pt x="965373" y="678248"/>
                    </a:lnTo>
                    <a:lnTo>
                      <a:pt x="928631" y="690909"/>
                    </a:lnTo>
                    <a:lnTo>
                      <a:pt x="892350" y="700254"/>
                    </a:lnTo>
                    <a:cubicBezTo>
                      <a:pt x="888216" y="693924"/>
                      <a:pt x="883624" y="687593"/>
                      <a:pt x="879490" y="681263"/>
                    </a:cubicBezTo>
                    <a:cubicBezTo>
                      <a:pt x="872601" y="678550"/>
                      <a:pt x="865712" y="676138"/>
                      <a:pt x="858823" y="673425"/>
                    </a:cubicBezTo>
                    <a:cubicBezTo>
                      <a:pt x="859742" y="661368"/>
                      <a:pt x="861120" y="649008"/>
                      <a:pt x="862038" y="636951"/>
                    </a:cubicBezTo>
                    <a:cubicBezTo>
                      <a:pt x="858823" y="627304"/>
                      <a:pt x="855608" y="617960"/>
                      <a:pt x="852394" y="608314"/>
                    </a:cubicBezTo>
                    <a:cubicBezTo>
                      <a:pt x="855608" y="600476"/>
                      <a:pt x="858823" y="592337"/>
                      <a:pt x="862038" y="584499"/>
                    </a:cubicBezTo>
                    <a:cubicBezTo>
                      <a:pt x="869846" y="578169"/>
                      <a:pt x="878112" y="571839"/>
                      <a:pt x="885920" y="565509"/>
                    </a:cubicBezTo>
                    <a:lnTo>
                      <a:pt x="935061" y="524211"/>
                    </a:lnTo>
                    <a:cubicBezTo>
                      <a:pt x="939194" y="522101"/>
                      <a:pt x="943787" y="519991"/>
                      <a:pt x="947921" y="517880"/>
                    </a:cubicBezTo>
                    <a:lnTo>
                      <a:pt x="947921" y="504918"/>
                    </a:lnTo>
                    <a:cubicBezTo>
                      <a:pt x="937357" y="497985"/>
                      <a:pt x="926335" y="491353"/>
                      <a:pt x="915772" y="484420"/>
                    </a:cubicBezTo>
                    <a:lnTo>
                      <a:pt x="879490" y="495574"/>
                    </a:lnTo>
                    <a:cubicBezTo>
                      <a:pt x="872601" y="505220"/>
                      <a:pt x="865712" y="514565"/>
                      <a:pt x="858823" y="524211"/>
                    </a:cubicBezTo>
                    <a:lnTo>
                      <a:pt x="858823" y="544709"/>
                    </a:lnTo>
                    <a:lnTo>
                      <a:pt x="825297" y="568523"/>
                    </a:lnTo>
                    <a:cubicBezTo>
                      <a:pt x="811060" y="580279"/>
                      <a:pt x="796823" y="591734"/>
                      <a:pt x="782586" y="603490"/>
                    </a:cubicBezTo>
                    <a:cubicBezTo>
                      <a:pt x="776156" y="618261"/>
                      <a:pt x="770185" y="633333"/>
                      <a:pt x="763756" y="648104"/>
                    </a:cubicBezTo>
                    <a:cubicBezTo>
                      <a:pt x="770185" y="657449"/>
                      <a:pt x="776156" y="667095"/>
                      <a:pt x="782586" y="676440"/>
                    </a:cubicBezTo>
                    <a:cubicBezTo>
                      <a:pt x="788556" y="681263"/>
                      <a:pt x="794067" y="686086"/>
                      <a:pt x="800038" y="690909"/>
                    </a:cubicBezTo>
                    <a:cubicBezTo>
                      <a:pt x="794067" y="704173"/>
                      <a:pt x="788556" y="717436"/>
                      <a:pt x="782586" y="730700"/>
                    </a:cubicBezTo>
                    <a:cubicBezTo>
                      <a:pt x="774778" y="731604"/>
                      <a:pt x="766511" y="732810"/>
                      <a:pt x="758704" y="733714"/>
                    </a:cubicBezTo>
                    <a:cubicBezTo>
                      <a:pt x="756408" y="753308"/>
                      <a:pt x="754570" y="772902"/>
                      <a:pt x="752274" y="792496"/>
                    </a:cubicBezTo>
                    <a:cubicBezTo>
                      <a:pt x="747222" y="801539"/>
                      <a:pt x="741711" y="810582"/>
                      <a:pt x="736659" y="819626"/>
                    </a:cubicBezTo>
                    <a:cubicBezTo>
                      <a:pt x="728852" y="818420"/>
                      <a:pt x="720585" y="817515"/>
                      <a:pt x="712777" y="816310"/>
                    </a:cubicBezTo>
                    <a:cubicBezTo>
                      <a:pt x="707266" y="824147"/>
                      <a:pt x="702214" y="832286"/>
                      <a:pt x="696703" y="840124"/>
                    </a:cubicBezTo>
                    <a:lnTo>
                      <a:pt x="676496" y="840124"/>
                    </a:lnTo>
                    <a:cubicBezTo>
                      <a:pt x="673281" y="830176"/>
                      <a:pt x="670066" y="819927"/>
                      <a:pt x="666851" y="809979"/>
                    </a:cubicBezTo>
                    <a:lnTo>
                      <a:pt x="647562" y="776519"/>
                    </a:lnTo>
                    <a:cubicBezTo>
                      <a:pt x="642969" y="762351"/>
                      <a:pt x="637918" y="747882"/>
                      <a:pt x="633325" y="733714"/>
                    </a:cubicBezTo>
                    <a:cubicBezTo>
                      <a:pt x="628273" y="725877"/>
                      <a:pt x="622762" y="717738"/>
                      <a:pt x="617710" y="709900"/>
                    </a:cubicBezTo>
                    <a:cubicBezTo>
                      <a:pt x="603013" y="723164"/>
                      <a:pt x="587858" y="736427"/>
                      <a:pt x="573161" y="749691"/>
                    </a:cubicBezTo>
                    <a:cubicBezTo>
                      <a:pt x="563517" y="751198"/>
                      <a:pt x="554332" y="753007"/>
                      <a:pt x="544687" y="754514"/>
                    </a:cubicBezTo>
                    <a:lnTo>
                      <a:pt x="511161" y="740044"/>
                    </a:lnTo>
                    <a:cubicBezTo>
                      <a:pt x="508864" y="728891"/>
                      <a:pt x="507027" y="718039"/>
                      <a:pt x="504731" y="706886"/>
                    </a:cubicBezTo>
                    <a:cubicBezTo>
                      <a:pt x="501975" y="681564"/>
                      <a:pt x="499679" y="655942"/>
                      <a:pt x="496924" y="630620"/>
                    </a:cubicBezTo>
                    <a:cubicBezTo>
                      <a:pt x="503813" y="622180"/>
                      <a:pt x="510701" y="613438"/>
                      <a:pt x="517590" y="604998"/>
                    </a:cubicBezTo>
                    <a:cubicBezTo>
                      <a:pt x="536420" y="595954"/>
                      <a:pt x="555709" y="587212"/>
                      <a:pt x="574539" y="578169"/>
                    </a:cubicBezTo>
                    <a:cubicBezTo>
                      <a:pt x="590154" y="566111"/>
                      <a:pt x="605310" y="553752"/>
                      <a:pt x="620925" y="541694"/>
                    </a:cubicBezTo>
                    <a:cubicBezTo>
                      <a:pt x="634243" y="524814"/>
                      <a:pt x="647103" y="507631"/>
                      <a:pt x="660421" y="490750"/>
                    </a:cubicBezTo>
                    <a:cubicBezTo>
                      <a:pt x="678792" y="466936"/>
                      <a:pt x="697622" y="443122"/>
                      <a:pt x="715992" y="419308"/>
                    </a:cubicBezTo>
                    <a:lnTo>
                      <a:pt x="752274" y="389164"/>
                    </a:lnTo>
                    <a:lnTo>
                      <a:pt x="812897" y="343043"/>
                    </a:lnTo>
                    <a:cubicBezTo>
                      <a:pt x="828053" y="336110"/>
                      <a:pt x="843668" y="329478"/>
                      <a:pt x="858823" y="322545"/>
                    </a:cubicBezTo>
                    <a:cubicBezTo>
                      <a:pt x="872142" y="323449"/>
                      <a:pt x="885001" y="324655"/>
                      <a:pt x="898320" y="325559"/>
                    </a:cubicBezTo>
                    <a:cubicBezTo>
                      <a:pt x="908424" y="315612"/>
                      <a:pt x="918528" y="305363"/>
                      <a:pt x="928631" y="295415"/>
                    </a:cubicBezTo>
                    <a:lnTo>
                      <a:pt x="968587" y="295415"/>
                    </a:lnTo>
                    <a:lnTo>
                      <a:pt x="1008084" y="285769"/>
                    </a:lnTo>
                    <a:cubicBezTo>
                      <a:pt x="1031506" y="295716"/>
                      <a:pt x="1054470" y="305965"/>
                      <a:pt x="1077892" y="315913"/>
                    </a:cubicBezTo>
                    <a:lnTo>
                      <a:pt x="1050796" y="325559"/>
                    </a:lnTo>
                    <a:cubicBezTo>
                      <a:pt x="1058603" y="334603"/>
                      <a:pt x="1066870" y="343646"/>
                      <a:pt x="1074677" y="352689"/>
                    </a:cubicBezTo>
                    <a:cubicBezTo>
                      <a:pt x="1082025" y="347866"/>
                      <a:pt x="1089833" y="343043"/>
                      <a:pt x="1097181" y="338220"/>
                    </a:cubicBezTo>
                    <a:cubicBezTo>
                      <a:pt x="1109122" y="345153"/>
                      <a:pt x="1121522" y="352086"/>
                      <a:pt x="1133463" y="359020"/>
                    </a:cubicBezTo>
                    <a:lnTo>
                      <a:pt x="1193627" y="371680"/>
                    </a:lnTo>
                    <a:lnTo>
                      <a:pt x="1279509" y="414485"/>
                    </a:lnTo>
                    <a:cubicBezTo>
                      <a:pt x="1285479" y="420213"/>
                      <a:pt x="1290990" y="426242"/>
                      <a:pt x="1296961" y="431969"/>
                    </a:cubicBezTo>
                    <a:lnTo>
                      <a:pt x="1296961" y="455783"/>
                    </a:lnTo>
                    <a:cubicBezTo>
                      <a:pt x="1289153" y="463319"/>
                      <a:pt x="1280887" y="470554"/>
                      <a:pt x="1273079" y="478090"/>
                    </a:cubicBezTo>
                    <a:lnTo>
                      <a:pt x="1233582" y="484420"/>
                    </a:lnTo>
                    <a:lnTo>
                      <a:pt x="1136678" y="459099"/>
                    </a:lnTo>
                    <a:cubicBezTo>
                      <a:pt x="1131167" y="460003"/>
                      <a:pt x="1126115" y="461209"/>
                      <a:pt x="1120604" y="462113"/>
                    </a:cubicBezTo>
                    <a:lnTo>
                      <a:pt x="1157345" y="490750"/>
                    </a:lnTo>
                    <a:lnTo>
                      <a:pt x="1157345" y="508234"/>
                    </a:lnTo>
                    <a:cubicBezTo>
                      <a:pt x="1158263" y="520292"/>
                      <a:pt x="1159641" y="532651"/>
                      <a:pt x="1160560" y="544709"/>
                    </a:cubicBezTo>
                    <a:lnTo>
                      <a:pt x="1190412" y="554355"/>
                    </a:lnTo>
                    <a:cubicBezTo>
                      <a:pt x="1195923" y="557370"/>
                      <a:pt x="1200975" y="560685"/>
                      <a:pt x="1206486" y="563700"/>
                    </a:cubicBezTo>
                    <a:cubicBezTo>
                      <a:pt x="1207404" y="557370"/>
                      <a:pt x="1208782" y="551039"/>
                      <a:pt x="1209701" y="544709"/>
                    </a:cubicBezTo>
                    <a:cubicBezTo>
                      <a:pt x="1204190" y="539283"/>
                      <a:pt x="1199138" y="534158"/>
                      <a:pt x="1193627" y="528732"/>
                    </a:cubicBezTo>
                    <a:cubicBezTo>
                      <a:pt x="1199138" y="525115"/>
                      <a:pt x="1204190" y="521498"/>
                      <a:pt x="1209701" y="517880"/>
                    </a:cubicBezTo>
                    <a:lnTo>
                      <a:pt x="1263435" y="538379"/>
                    </a:lnTo>
                    <a:cubicBezTo>
                      <a:pt x="1269864" y="535063"/>
                      <a:pt x="1276294" y="532048"/>
                      <a:pt x="1282724" y="528732"/>
                    </a:cubicBezTo>
                    <a:cubicBezTo>
                      <a:pt x="1277213" y="520895"/>
                      <a:pt x="1272161" y="512756"/>
                      <a:pt x="1266649" y="504918"/>
                    </a:cubicBezTo>
                    <a:lnTo>
                      <a:pt x="1319006" y="468444"/>
                    </a:lnTo>
                    <a:lnTo>
                      <a:pt x="1339672" y="468444"/>
                    </a:lnTo>
                    <a:cubicBezTo>
                      <a:pt x="1347021" y="472664"/>
                      <a:pt x="1354828" y="476884"/>
                      <a:pt x="1362176" y="481104"/>
                    </a:cubicBezTo>
                    <a:cubicBezTo>
                      <a:pt x="1365850" y="473870"/>
                      <a:pt x="1369525" y="466334"/>
                      <a:pt x="1373199" y="459099"/>
                    </a:cubicBezTo>
                    <a:cubicBezTo>
                      <a:pt x="1367228" y="451261"/>
                      <a:pt x="1361717" y="443122"/>
                      <a:pt x="1355747" y="435285"/>
                    </a:cubicBezTo>
                    <a:lnTo>
                      <a:pt x="1366769" y="414485"/>
                    </a:lnTo>
                    <a:cubicBezTo>
                      <a:pt x="1360799" y="406045"/>
                      <a:pt x="1355287" y="397604"/>
                      <a:pt x="1349317" y="389164"/>
                    </a:cubicBezTo>
                    <a:lnTo>
                      <a:pt x="1409480" y="405140"/>
                    </a:lnTo>
                    <a:cubicBezTo>
                      <a:pt x="1414992" y="410868"/>
                      <a:pt x="1420044" y="416595"/>
                      <a:pt x="1425555" y="422323"/>
                    </a:cubicBezTo>
                    <a:cubicBezTo>
                      <a:pt x="1415451" y="423529"/>
                      <a:pt x="1405347" y="424433"/>
                      <a:pt x="1395243" y="425639"/>
                    </a:cubicBezTo>
                    <a:lnTo>
                      <a:pt x="1395243" y="450960"/>
                    </a:lnTo>
                    <a:cubicBezTo>
                      <a:pt x="1401214" y="454577"/>
                      <a:pt x="1406725" y="458496"/>
                      <a:pt x="1412695" y="462113"/>
                    </a:cubicBezTo>
                    <a:lnTo>
                      <a:pt x="1446222" y="452769"/>
                    </a:lnTo>
                    <a:cubicBezTo>
                      <a:pt x="1448518" y="444931"/>
                      <a:pt x="1450355" y="436792"/>
                      <a:pt x="1452651" y="428955"/>
                    </a:cubicBezTo>
                    <a:lnTo>
                      <a:pt x="1498578" y="411471"/>
                    </a:lnTo>
                    <a:lnTo>
                      <a:pt x="1574815" y="379518"/>
                    </a:lnTo>
                    <a:cubicBezTo>
                      <a:pt x="1580786" y="380724"/>
                      <a:pt x="1586297" y="381628"/>
                      <a:pt x="1592267" y="382834"/>
                    </a:cubicBezTo>
                    <a:cubicBezTo>
                      <a:pt x="1585378" y="390370"/>
                      <a:pt x="1578490" y="397604"/>
                      <a:pt x="1571601" y="405140"/>
                    </a:cubicBezTo>
                    <a:cubicBezTo>
                      <a:pt x="1580786" y="406045"/>
                      <a:pt x="1589512" y="407251"/>
                      <a:pt x="1598697" y="408155"/>
                    </a:cubicBezTo>
                    <a:cubicBezTo>
                      <a:pt x="1603749" y="403935"/>
                      <a:pt x="1609260" y="399714"/>
                      <a:pt x="1614312" y="395494"/>
                    </a:cubicBezTo>
                    <a:cubicBezTo>
                      <a:pt x="1628549" y="394288"/>
                      <a:pt x="1643246" y="393384"/>
                      <a:pt x="1657483" y="392178"/>
                    </a:cubicBezTo>
                    <a:cubicBezTo>
                      <a:pt x="1667587" y="387054"/>
                      <a:pt x="1677231" y="381628"/>
                      <a:pt x="1687335" y="376503"/>
                    </a:cubicBezTo>
                    <a:cubicBezTo>
                      <a:pt x="1696520" y="384944"/>
                      <a:pt x="1705246" y="393384"/>
                      <a:pt x="1714432" y="401825"/>
                    </a:cubicBezTo>
                    <a:cubicBezTo>
                      <a:pt x="1722239" y="393384"/>
                      <a:pt x="1730506" y="384944"/>
                      <a:pt x="1738313" y="376503"/>
                    </a:cubicBezTo>
                    <a:cubicBezTo>
                      <a:pt x="1731424" y="368666"/>
                      <a:pt x="1724535" y="360527"/>
                      <a:pt x="1717646" y="352689"/>
                    </a:cubicBezTo>
                    <a:lnTo>
                      <a:pt x="1727291" y="340029"/>
                    </a:lnTo>
                    <a:lnTo>
                      <a:pt x="1793884" y="352689"/>
                    </a:lnTo>
                    <a:cubicBezTo>
                      <a:pt x="1803988" y="355704"/>
                      <a:pt x="1814092" y="359020"/>
                      <a:pt x="1824196" y="362034"/>
                    </a:cubicBezTo>
                    <a:lnTo>
                      <a:pt x="1903189" y="408155"/>
                    </a:lnTo>
                    <a:cubicBezTo>
                      <a:pt x="1908700" y="400619"/>
                      <a:pt x="1913752" y="393384"/>
                      <a:pt x="1919263" y="385848"/>
                    </a:cubicBezTo>
                    <a:cubicBezTo>
                      <a:pt x="1911915" y="380121"/>
                      <a:pt x="1904567" y="374092"/>
                      <a:pt x="1897219" y="368364"/>
                    </a:cubicBezTo>
                    <a:lnTo>
                      <a:pt x="1897219" y="359020"/>
                    </a:lnTo>
                    <a:cubicBezTo>
                      <a:pt x="1888033" y="357814"/>
                      <a:pt x="1879307" y="356909"/>
                      <a:pt x="1870122" y="355704"/>
                    </a:cubicBezTo>
                    <a:cubicBezTo>
                      <a:pt x="1872418" y="349976"/>
                      <a:pt x="1874255" y="343947"/>
                      <a:pt x="1876552" y="338220"/>
                    </a:cubicBezTo>
                    <a:cubicBezTo>
                      <a:pt x="1872418" y="326464"/>
                      <a:pt x="1867826" y="315009"/>
                      <a:pt x="1863692" y="303252"/>
                    </a:cubicBezTo>
                    <a:lnTo>
                      <a:pt x="1863692" y="295415"/>
                    </a:lnTo>
                    <a:cubicBezTo>
                      <a:pt x="1877011" y="282151"/>
                      <a:pt x="1889870" y="268888"/>
                      <a:pt x="1903189" y="255624"/>
                    </a:cubicBezTo>
                    <a:cubicBezTo>
                      <a:pt x="1908700" y="243567"/>
                      <a:pt x="1913752" y="231207"/>
                      <a:pt x="1919263" y="219150"/>
                    </a:cubicBezTo>
                    <a:lnTo>
                      <a:pt x="1936715" y="209504"/>
                    </a:lnTo>
                    <a:lnTo>
                      <a:pt x="1995501" y="219150"/>
                    </a:lnTo>
                    <a:cubicBezTo>
                      <a:pt x="1996420" y="226987"/>
                      <a:pt x="1997797" y="235126"/>
                      <a:pt x="1998716" y="242964"/>
                    </a:cubicBezTo>
                    <a:cubicBezTo>
                      <a:pt x="1992286" y="255021"/>
                      <a:pt x="1985856" y="267381"/>
                      <a:pt x="1979427" y="279438"/>
                    </a:cubicBezTo>
                    <a:cubicBezTo>
                      <a:pt x="1983560" y="283659"/>
                      <a:pt x="1988153" y="287879"/>
                      <a:pt x="1992286" y="292099"/>
                    </a:cubicBezTo>
                    <a:cubicBezTo>
                      <a:pt x="1994582" y="299937"/>
                      <a:pt x="1996420" y="308076"/>
                      <a:pt x="1998716" y="315913"/>
                    </a:cubicBezTo>
                    <a:cubicBezTo>
                      <a:pt x="1996420" y="334603"/>
                      <a:pt x="1994582" y="352991"/>
                      <a:pt x="1992286" y="371680"/>
                    </a:cubicBezTo>
                    <a:cubicBezTo>
                      <a:pt x="2001471" y="379518"/>
                      <a:pt x="2010197" y="387657"/>
                      <a:pt x="2019383" y="395494"/>
                    </a:cubicBezTo>
                    <a:cubicBezTo>
                      <a:pt x="2015249" y="403332"/>
                      <a:pt x="2010657" y="411471"/>
                      <a:pt x="2006523" y="419308"/>
                    </a:cubicBezTo>
                    <a:cubicBezTo>
                      <a:pt x="1993205" y="437696"/>
                      <a:pt x="1980345" y="456386"/>
                      <a:pt x="1967027" y="474774"/>
                    </a:cubicBezTo>
                    <a:lnTo>
                      <a:pt x="1989071" y="481104"/>
                    </a:lnTo>
                    <a:cubicBezTo>
                      <a:pt x="1992745" y="475980"/>
                      <a:pt x="1996420" y="470554"/>
                      <a:pt x="2000094" y="465429"/>
                    </a:cubicBezTo>
                    <a:lnTo>
                      <a:pt x="2025812" y="455783"/>
                    </a:lnTo>
                    <a:cubicBezTo>
                      <a:pt x="2027649" y="450056"/>
                      <a:pt x="2029946" y="444027"/>
                      <a:pt x="2031783" y="438299"/>
                    </a:cubicBezTo>
                    <a:cubicBezTo>
                      <a:pt x="2037753" y="431969"/>
                      <a:pt x="2043264" y="425639"/>
                      <a:pt x="2049235" y="419308"/>
                    </a:cubicBezTo>
                    <a:cubicBezTo>
                      <a:pt x="2044642" y="412375"/>
                      <a:pt x="2039590" y="405442"/>
                      <a:pt x="2034998" y="398509"/>
                    </a:cubicBezTo>
                    <a:cubicBezTo>
                      <a:pt x="2038672" y="390671"/>
                      <a:pt x="2042805" y="382532"/>
                      <a:pt x="2046479" y="374695"/>
                    </a:cubicBezTo>
                    <a:cubicBezTo>
                      <a:pt x="2038672" y="373790"/>
                      <a:pt x="2030405" y="372585"/>
                      <a:pt x="2022598" y="371680"/>
                    </a:cubicBezTo>
                    <a:cubicBezTo>
                      <a:pt x="2020301" y="364144"/>
                      <a:pt x="2018464" y="356909"/>
                      <a:pt x="2016168" y="349373"/>
                    </a:cubicBezTo>
                    <a:cubicBezTo>
                      <a:pt x="2022598" y="336110"/>
                      <a:pt x="2028568" y="322846"/>
                      <a:pt x="2034998" y="309583"/>
                    </a:cubicBezTo>
                    <a:cubicBezTo>
                      <a:pt x="2024435" y="298429"/>
                      <a:pt x="2013872" y="287577"/>
                      <a:pt x="2003308" y="276424"/>
                    </a:cubicBezTo>
                    <a:cubicBezTo>
                      <a:pt x="2017546" y="267381"/>
                      <a:pt x="2032242" y="258337"/>
                      <a:pt x="2046479" y="249294"/>
                    </a:cubicBezTo>
                    <a:cubicBezTo>
                      <a:pt x="2044183" y="239346"/>
                      <a:pt x="2042346" y="229097"/>
                      <a:pt x="2040050" y="219150"/>
                    </a:cubicBezTo>
                    <a:lnTo>
                      <a:pt x="2049235" y="219150"/>
                    </a:lnTo>
                    <a:cubicBezTo>
                      <a:pt x="2053368" y="226083"/>
                      <a:pt x="2057961" y="233016"/>
                      <a:pt x="2062094" y="239949"/>
                    </a:cubicBezTo>
                    <a:cubicBezTo>
                      <a:pt x="2058879" y="254117"/>
                      <a:pt x="2055665" y="268586"/>
                      <a:pt x="2052450" y="282754"/>
                    </a:cubicBezTo>
                    <a:lnTo>
                      <a:pt x="2076331" y="289085"/>
                    </a:lnTo>
                    <a:cubicBezTo>
                      <a:pt x="2072657" y="279137"/>
                      <a:pt x="2068983" y="268888"/>
                      <a:pt x="2065309" y="258940"/>
                    </a:cubicBezTo>
                    <a:lnTo>
                      <a:pt x="2104806" y="239949"/>
                    </a:lnTo>
                    <a:lnTo>
                      <a:pt x="2149354" y="239949"/>
                    </a:lnTo>
                    <a:lnTo>
                      <a:pt x="2192525" y="261955"/>
                    </a:lnTo>
                    <a:cubicBezTo>
                      <a:pt x="2184718" y="250198"/>
                      <a:pt x="2176451" y="238744"/>
                      <a:pt x="2168643" y="226987"/>
                    </a:cubicBezTo>
                    <a:lnTo>
                      <a:pt x="2168643" y="185689"/>
                    </a:lnTo>
                    <a:cubicBezTo>
                      <a:pt x="2181962" y="182675"/>
                      <a:pt x="2194821" y="179359"/>
                      <a:pt x="2208140" y="176345"/>
                    </a:cubicBezTo>
                    <a:lnTo>
                      <a:pt x="2260496" y="179359"/>
                    </a:lnTo>
                    <a:lnTo>
                      <a:pt x="2308259" y="173029"/>
                    </a:lnTo>
                    <a:cubicBezTo>
                      <a:pt x="2302289" y="165191"/>
                      <a:pt x="2296778" y="157052"/>
                      <a:pt x="2290807" y="149215"/>
                    </a:cubicBezTo>
                    <a:cubicBezTo>
                      <a:pt x="2299993" y="138664"/>
                      <a:pt x="2308719" y="128114"/>
                      <a:pt x="2317904" y="117563"/>
                    </a:cubicBezTo>
                    <a:lnTo>
                      <a:pt x="2341786" y="117563"/>
                    </a:lnTo>
                    <a:lnTo>
                      <a:pt x="2384497" y="96764"/>
                    </a:lnTo>
                    <a:lnTo>
                      <a:pt x="2443283" y="87419"/>
                    </a:lnTo>
                    <a:cubicBezTo>
                      <a:pt x="2446039" y="84103"/>
                      <a:pt x="2448335" y="81088"/>
                      <a:pt x="2451091" y="77773"/>
                    </a:cubicBezTo>
                    <a:lnTo>
                      <a:pt x="2506661" y="74758"/>
                    </a:lnTo>
                    <a:cubicBezTo>
                      <a:pt x="2513091" y="77773"/>
                      <a:pt x="2519062" y="81088"/>
                      <a:pt x="2525491" y="84103"/>
                    </a:cubicBezTo>
                    <a:lnTo>
                      <a:pt x="2576469" y="60289"/>
                    </a:lnTo>
                    <a:lnTo>
                      <a:pt x="2616425" y="60289"/>
                    </a:lnTo>
                    <a:cubicBezTo>
                      <a:pt x="2618262" y="53959"/>
                      <a:pt x="2620559" y="47628"/>
                      <a:pt x="2622396" y="41298"/>
                    </a:cubicBezTo>
                    <a:lnTo>
                      <a:pt x="2643063" y="2049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3" name="Freeform 217">
                <a:extLst>
                  <a:ext uri="{FF2B5EF4-FFF2-40B4-BE49-F238E27FC236}">
                    <a16:creationId xmlns:a16="http://schemas.microsoft.com/office/drawing/2014/main" id="{080F1AF1-A84D-6763-72D0-EC17C2859FA9}"/>
                  </a:ext>
                </a:extLst>
              </p:cNvPr>
              <p:cNvSpPr>
                <a:spLocks/>
              </p:cNvSpPr>
              <p:nvPr/>
            </p:nvSpPr>
            <p:spPr bwMode="auto">
              <a:xfrm>
                <a:off x="4822825" y="2257462"/>
                <a:ext cx="92075" cy="49235"/>
              </a:xfrm>
              <a:custGeom>
                <a:avLst/>
                <a:gdLst>
                  <a:gd name="T0" fmla="*/ 31 w 58"/>
                  <a:gd name="T1" fmla="*/ 0 h 31"/>
                  <a:gd name="T2" fmla="*/ 39 w 58"/>
                  <a:gd name="T3" fmla="*/ 12 h 31"/>
                  <a:gd name="T4" fmla="*/ 58 w 58"/>
                  <a:gd name="T5" fmla="*/ 18 h 31"/>
                  <a:gd name="T6" fmla="*/ 27 w 58"/>
                  <a:gd name="T7" fmla="*/ 31 h 31"/>
                  <a:gd name="T8" fmla="*/ 0 w 58"/>
                  <a:gd name="T9" fmla="*/ 23 h 31"/>
                  <a:gd name="T10" fmla="*/ 10 w 58"/>
                  <a:gd name="T11" fmla="*/ 16 h 31"/>
                  <a:gd name="T12" fmla="*/ 2 w 58"/>
                  <a:gd name="T13" fmla="*/ 4 h 31"/>
                  <a:gd name="T14" fmla="*/ 31 w 58"/>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31">
                    <a:moveTo>
                      <a:pt x="31" y="0"/>
                    </a:moveTo>
                    <a:lnTo>
                      <a:pt x="39" y="12"/>
                    </a:lnTo>
                    <a:lnTo>
                      <a:pt x="58" y="18"/>
                    </a:lnTo>
                    <a:lnTo>
                      <a:pt x="27" y="31"/>
                    </a:lnTo>
                    <a:lnTo>
                      <a:pt x="0" y="23"/>
                    </a:lnTo>
                    <a:lnTo>
                      <a:pt x="10" y="16"/>
                    </a:lnTo>
                    <a:lnTo>
                      <a:pt x="2" y="4"/>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4" name="Freeform 225">
                <a:extLst>
                  <a:ext uri="{FF2B5EF4-FFF2-40B4-BE49-F238E27FC236}">
                    <a16:creationId xmlns:a16="http://schemas.microsoft.com/office/drawing/2014/main" id="{5F053438-6AD7-B275-C142-49E94AE95866}"/>
                  </a:ext>
                </a:extLst>
              </p:cNvPr>
              <p:cNvSpPr>
                <a:spLocks/>
              </p:cNvSpPr>
              <p:nvPr/>
            </p:nvSpPr>
            <p:spPr bwMode="auto">
              <a:xfrm>
                <a:off x="6569075" y="2212992"/>
                <a:ext cx="130175" cy="69882"/>
              </a:xfrm>
              <a:custGeom>
                <a:avLst/>
                <a:gdLst>
                  <a:gd name="T0" fmla="*/ 36 w 82"/>
                  <a:gd name="T1" fmla="*/ 0 h 44"/>
                  <a:gd name="T2" fmla="*/ 46 w 82"/>
                  <a:gd name="T3" fmla="*/ 3 h 44"/>
                  <a:gd name="T4" fmla="*/ 82 w 82"/>
                  <a:gd name="T5" fmla="*/ 21 h 44"/>
                  <a:gd name="T6" fmla="*/ 77 w 82"/>
                  <a:gd name="T7" fmla="*/ 30 h 44"/>
                  <a:gd name="T8" fmla="*/ 0 w 82"/>
                  <a:gd name="T9" fmla="*/ 44 h 44"/>
                  <a:gd name="T10" fmla="*/ 23 w 82"/>
                  <a:gd name="T11" fmla="*/ 3 h 44"/>
                  <a:gd name="T12" fmla="*/ 36 w 82"/>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82" h="44">
                    <a:moveTo>
                      <a:pt x="36" y="0"/>
                    </a:moveTo>
                    <a:lnTo>
                      <a:pt x="46" y="3"/>
                    </a:lnTo>
                    <a:lnTo>
                      <a:pt x="82" y="21"/>
                    </a:lnTo>
                    <a:lnTo>
                      <a:pt x="77" y="30"/>
                    </a:lnTo>
                    <a:lnTo>
                      <a:pt x="0" y="44"/>
                    </a:lnTo>
                    <a:lnTo>
                      <a:pt x="23" y="3"/>
                    </a:lnTo>
                    <a:lnTo>
                      <a:pt x="3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5" name="Freeform 227">
                <a:extLst>
                  <a:ext uri="{FF2B5EF4-FFF2-40B4-BE49-F238E27FC236}">
                    <a16:creationId xmlns:a16="http://schemas.microsoft.com/office/drawing/2014/main" id="{1DF02A55-D615-0E39-8B49-090BD07A2BFA}"/>
                  </a:ext>
                </a:extLst>
              </p:cNvPr>
              <p:cNvSpPr>
                <a:spLocks/>
              </p:cNvSpPr>
              <p:nvPr/>
            </p:nvSpPr>
            <p:spPr bwMode="auto">
              <a:xfrm>
                <a:off x="4597400" y="2179640"/>
                <a:ext cx="244475" cy="157234"/>
              </a:xfrm>
              <a:custGeom>
                <a:avLst/>
                <a:gdLst>
                  <a:gd name="T0" fmla="*/ 90 w 154"/>
                  <a:gd name="T1" fmla="*/ 0 h 99"/>
                  <a:gd name="T2" fmla="*/ 110 w 154"/>
                  <a:gd name="T3" fmla="*/ 11 h 99"/>
                  <a:gd name="T4" fmla="*/ 154 w 154"/>
                  <a:gd name="T5" fmla="*/ 34 h 99"/>
                  <a:gd name="T6" fmla="*/ 119 w 154"/>
                  <a:gd name="T7" fmla="*/ 46 h 99"/>
                  <a:gd name="T8" fmla="*/ 114 w 154"/>
                  <a:gd name="T9" fmla="*/ 67 h 99"/>
                  <a:gd name="T10" fmla="*/ 100 w 154"/>
                  <a:gd name="T11" fmla="*/ 72 h 99"/>
                  <a:gd name="T12" fmla="*/ 92 w 154"/>
                  <a:gd name="T13" fmla="*/ 99 h 99"/>
                  <a:gd name="T14" fmla="*/ 75 w 154"/>
                  <a:gd name="T15" fmla="*/ 99 h 99"/>
                  <a:gd name="T16" fmla="*/ 46 w 154"/>
                  <a:gd name="T17" fmla="*/ 82 h 99"/>
                  <a:gd name="T18" fmla="*/ 60 w 154"/>
                  <a:gd name="T19" fmla="*/ 71 h 99"/>
                  <a:gd name="T20" fmla="*/ 39 w 154"/>
                  <a:gd name="T21" fmla="*/ 63 h 99"/>
                  <a:gd name="T22" fmla="*/ 10 w 154"/>
                  <a:gd name="T23" fmla="*/ 36 h 99"/>
                  <a:gd name="T24" fmla="*/ 0 w 154"/>
                  <a:gd name="T25" fmla="*/ 13 h 99"/>
                  <a:gd name="T26" fmla="*/ 39 w 154"/>
                  <a:gd name="T27" fmla="*/ 1 h 99"/>
                  <a:gd name="T28" fmla="*/ 46 w 154"/>
                  <a:gd name="T29" fmla="*/ 11 h 99"/>
                  <a:gd name="T30" fmla="*/ 66 w 154"/>
                  <a:gd name="T31" fmla="*/ 11 h 99"/>
                  <a:gd name="T32" fmla="*/ 71 w 154"/>
                  <a:gd name="T33" fmla="*/ 1 h 99"/>
                  <a:gd name="T34" fmla="*/ 90 w 154"/>
                  <a:gd name="T3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99">
                    <a:moveTo>
                      <a:pt x="90" y="0"/>
                    </a:moveTo>
                    <a:lnTo>
                      <a:pt x="110" y="11"/>
                    </a:lnTo>
                    <a:lnTo>
                      <a:pt x="154" y="34"/>
                    </a:lnTo>
                    <a:lnTo>
                      <a:pt x="119" y="46"/>
                    </a:lnTo>
                    <a:lnTo>
                      <a:pt x="114" y="67"/>
                    </a:lnTo>
                    <a:lnTo>
                      <a:pt x="100" y="72"/>
                    </a:lnTo>
                    <a:lnTo>
                      <a:pt x="92" y="99"/>
                    </a:lnTo>
                    <a:lnTo>
                      <a:pt x="75" y="99"/>
                    </a:lnTo>
                    <a:lnTo>
                      <a:pt x="46" y="82"/>
                    </a:lnTo>
                    <a:lnTo>
                      <a:pt x="60" y="71"/>
                    </a:lnTo>
                    <a:lnTo>
                      <a:pt x="39" y="63"/>
                    </a:lnTo>
                    <a:lnTo>
                      <a:pt x="10" y="36"/>
                    </a:lnTo>
                    <a:lnTo>
                      <a:pt x="0" y="13"/>
                    </a:lnTo>
                    <a:lnTo>
                      <a:pt x="39" y="1"/>
                    </a:lnTo>
                    <a:lnTo>
                      <a:pt x="46" y="11"/>
                    </a:lnTo>
                    <a:lnTo>
                      <a:pt x="66" y="11"/>
                    </a:lnTo>
                    <a:lnTo>
                      <a:pt x="71" y="1"/>
                    </a:lnTo>
                    <a:lnTo>
                      <a:pt x="9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6" name="Freeform 229">
                <a:extLst>
                  <a:ext uri="{FF2B5EF4-FFF2-40B4-BE49-F238E27FC236}">
                    <a16:creationId xmlns:a16="http://schemas.microsoft.com/office/drawing/2014/main" id="{60BA854D-768B-8556-29BB-3FB80826D5E5}"/>
                  </a:ext>
                </a:extLst>
              </p:cNvPr>
              <p:cNvSpPr>
                <a:spLocks/>
              </p:cNvSpPr>
              <p:nvPr/>
            </p:nvSpPr>
            <p:spPr bwMode="auto">
              <a:xfrm>
                <a:off x="4749800" y="2144699"/>
                <a:ext cx="222250" cy="65117"/>
              </a:xfrm>
              <a:custGeom>
                <a:avLst/>
                <a:gdLst>
                  <a:gd name="T0" fmla="*/ 79 w 140"/>
                  <a:gd name="T1" fmla="*/ 0 h 41"/>
                  <a:gd name="T2" fmla="*/ 113 w 140"/>
                  <a:gd name="T3" fmla="*/ 8 h 41"/>
                  <a:gd name="T4" fmla="*/ 140 w 140"/>
                  <a:gd name="T5" fmla="*/ 22 h 41"/>
                  <a:gd name="T6" fmla="*/ 121 w 140"/>
                  <a:gd name="T7" fmla="*/ 37 h 41"/>
                  <a:gd name="T8" fmla="*/ 81 w 140"/>
                  <a:gd name="T9" fmla="*/ 41 h 41"/>
                  <a:gd name="T10" fmla="*/ 39 w 140"/>
                  <a:gd name="T11" fmla="*/ 35 h 41"/>
                  <a:gd name="T12" fmla="*/ 37 w 140"/>
                  <a:gd name="T13" fmla="*/ 27 h 41"/>
                  <a:gd name="T14" fmla="*/ 18 w 140"/>
                  <a:gd name="T15" fmla="*/ 27 h 41"/>
                  <a:gd name="T16" fmla="*/ 0 w 140"/>
                  <a:gd name="T17" fmla="*/ 12 h 41"/>
                  <a:gd name="T18" fmla="*/ 44 w 140"/>
                  <a:gd name="T19" fmla="*/ 4 h 41"/>
                  <a:gd name="T20" fmla="*/ 64 w 140"/>
                  <a:gd name="T21" fmla="*/ 10 h 41"/>
                  <a:gd name="T22" fmla="*/ 79 w 140"/>
                  <a:gd name="T23"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41">
                    <a:moveTo>
                      <a:pt x="79" y="0"/>
                    </a:moveTo>
                    <a:lnTo>
                      <a:pt x="113" y="8"/>
                    </a:lnTo>
                    <a:lnTo>
                      <a:pt x="140" y="22"/>
                    </a:lnTo>
                    <a:lnTo>
                      <a:pt x="121" y="37"/>
                    </a:lnTo>
                    <a:lnTo>
                      <a:pt x="81" y="41"/>
                    </a:lnTo>
                    <a:lnTo>
                      <a:pt x="39" y="35"/>
                    </a:lnTo>
                    <a:lnTo>
                      <a:pt x="37" y="27"/>
                    </a:lnTo>
                    <a:lnTo>
                      <a:pt x="18" y="27"/>
                    </a:lnTo>
                    <a:lnTo>
                      <a:pt x="0" y="12"/>
                    </a:lnTo>
                    <a:lnTo>
                      <a:pt x="44" y="4"/>
                    </a:lnTo>
                    <a:lnTo>
                      <a:pt x="64" y="10"/>
                    </a:lnTo>
                    <a:lnTo>
                      <a:pt x="7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7" name="Freeform 231">
                <a:extLst>
                  <a:ext uri="{FF2B5EF4-FFF2-40B4-BE49-F238E27FC236}">
                    <a16:creationId xmlns:a16="http://schemas.microsoft.com/office/drawing/2014/main" id="{430E72F8-5930-C5D6-9292-1E1F099B51C4}"/>
                  </a:ext>
                </a:extLst>
              </p:cNvPr>
              <p:cNvSpPr>
                <a:spLocks/>
              </p:cNvSpPr>
              <p:nvPr/>
            </p:nvSpPr>
            <p:spPr bwMode="auto">
              <a:xfrm>
                <a:off x="5359400" y="2133581"/>
                <a:ext cx="149225" cy="47647"/>
              </a:xfrm>
              <a:custGeom>
                <a:avLst/>
                <a:gdLst>
                  <a:gd name="T0" fmla="*/ 71 w 94"/>
                  <a:gd name="T1" fmla="*/ 0 h 30"/>
                  <a:gd name="T2" fmla="*/ 94 w 94"/>
                  <a:gd name="T3" fmla="*/ 7 h 30"/>
                  <a:gd name="T4" fmla="*/ 88 w 94"/>
                  <a:gd name="T5" fmla="*/ 13 h 30"/>
                  <a:gd name="T6" fmla="*/ 69 w 94"/>
                  <a:gd name="T7" fmla="*/ 15 h 30"/>
                  <a:gd name="T8" fmla="*/ 58 w 94"/>
                  <a:gd name="T9" fmla="*/ 19 h 30"/>
                  <a:gd name="T10" fmla="*/ 56 w 94"/>
                  <a:gd name="T11" fmla="*/ 25 h 30"/>
                  <a:gd name="T12" fmla="*/ 38 w 94"/>
                  <a:gd name="T13" fmla="*/ 30 h 30"/>
                  <a:gd name="T14" fmla="*/ 23 w 94"/>
                  <a:gd name="T15" fmla="*/ 21 h 30"/>
                  <a:gd name="T16" fmla="*/ 33 w 94"/>
                  <a:gd name="T17" fmla="*/ 11 h 30"/>
                  <a:gd name="T18" fmla="*/ 0 w 94"/>
                  <a:gd name="T19" fmla="*/ 11 h 30"/>
                  <a:gd name="T20" fmla="*/ 27 w 94"/>
                  <a:gd name="T21" fmla="*/ 5 h 30"/>
                  <a:gd name="T22" fmla="*/ 48 w 94"/>
                  <a:gd name="T23" fmla="*/ 5 h 30"/>
                  <a:gd name="T24" fmla="*/ 52 w 94"/>
                  <a:gd name="T25" fmla="*/ 13 h 30"/>
                  <a:gd name="T26" fmla="*/ 61 w 94"/>
                  <a:gd name="T27" fmla="*/ 5 h 30"/>
                  <a:gd name="T28" fmla="*/ 71 w 94"/>
                  <a:gd name="T2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 h="30">
                    <a:moveTo>
                      <a:pt x="71" y="0"/>
                    </a:moveTo>
                    <a:lnTo>
                      <a:pt x="94" y="7"/>
                    </a:lnTo>
                    <a:lnTo>
                      <a:pt x="88" y="13"/>
                    </a:lnTo>
                    <a:lnTo>
                      <a:pt x="69" y="15"/>
                    </a:lnTo>
                    <a:lnTo>
                      <a:pt x="58" y="19"/>
                    </a:lnTo>
                    <a:lnTo>
                      <a:pt x="56" y="25"/>
                    </a:lnTo>
                    <a:lnTo>
                      <a:pt x="38" y="30"/>
                    </a:lnTo>
                    <a:lnTo>
                      <a:pt x="23" y="21"/>
                    </a:lnTo>
                    <a:lnTo>
                      <a:pt x="33" y="11"/>
                    </a:lnTo>
                    <a:lnTo>
                      <a:pt x="0" y="11"/>
                    </a:lnTo>
                    <a:lnTo>
                      <a:pt x="27" y="5"/>
                    </a:lnTo>
                    <a:lnTo>
                      <a:pt x="48" y="5"/>
                    </a:lnTo>
                    <a:lnTo>
                      <a:pt x="52" y="13"/>
                    </a:lnTo>
                    <a:lnTo>
                      <a:pt x="61" y="5"/>
                    </a:lnTo>
                    <a:lnTo>
                      <a:pt x="7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98" name="Freeform 233">
                <a:extLst>
                  <a:ext uri="{FF2B5EF4-FFF2-40B4-BE49-F238E27FC236}">
                    <a16:creationId xmlns:a16="http://schemas.microsoft.com/office/drawing/2014/main" id="{498B801F-256A-BB3E-77E1-FDCEAAF3D8D9}"/>
                  </a:ext>
                </a:extLst>
              </p:cNvPr>
              <p:cNvSpPr>
                <a:spLocks/>
              </p:cNvSpPr>
              <p:nvPr/>
            </p:nvSpPr>
            <p:spPr bwMode="auto">
              <a:xfrm>
                <a:off x="6383338" y="2117699"/>
                <a:ext cx="200025" cy="125470"/>
              </a:xfrm>
              <a:custGeom>
                <a:avLst/>
                <a:gdLst>
                  <a:gd name="T0" fmla="*/ 67 w 126"/>
                  <a:gd name="T1" fmla="*/ 0 h 79"/>
                  <a:gd name="T2" fmla="*/ 94 w 126"/>
                  <a:gd name="T3" fmla="*/ 15 h 79"/>
                  <a:gd name="T4" fmla="*/ 126 w 126"/>
                  <a:gd name="T5" fmla="*/ 46 h 79"/>
                  <a:gd name="T6" fmla="*/ 123 w 126"/>
                  <a:gd name="T7" fmla="*/ 75 h 79"/>
                  <a:gd name="T8" fmla="*/ 92 w 126"/>
                  <a:gd name="T9" fmla="*/ 79 h 79"/>
                  <a:gd name="T10" fmla="*/ 53 w 126"/>
                  <a:gd name="T11" fmla="*/ 69 h 79"/>
                  <a:gd name="T12" fmla="*/ 30 w 126"/>
                  <a:gd name="T13" fmla="*/ 58 h 79"/>
                  <a:gd name="T14" fmla="*/ 21 w 126"/>
                  <a:gd name="T15" fmla="*/ 35 h 79"/>
                  <a:gd name="T16" fmla="*/ 0 w 126"/>
                  <a:gd name="T17" fmla="*/ 29 h 79"/>
                  <a:gd name="T18" fmla="*/ 36 w 126"/>
                  <a:gd name="T19" fmla="*/ 6 h 79"/>
                  <a:gd name="T20" fmla="*/ 67 w 126"/>
                  <a:gd name="T2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79">
                    <a:moveTo>
                      <a:pt x="67" y="0"/>
                    </a:moveTo>
                    <a:lnTo>
                      <a:pt x="94" y="15"/>
                    </a:lnTo>
                    <a:lnTo>
                      <a:pt x="126" y="46"/>
                    </a:lnTo>
                    <a:lnTo>
                      <a:pt x="123" y="75"/>
                    </a:lnTo>
                    <a:lnTo>
                      <a:pt x="92" y="79"/>
                    </a:lnTo>
                    <a:lnTo>
                      <a:pt x="53" y="69"/>
                    </a:lnTo>
                    <a:lnTo>
                      <a:pt x="30" y="58"/>
                    </a:lnTo>
                    <a:lnTo>
                      <a:pt x="21" y="35"/>
                    </a:lnTo>
                    <a:lnTo>
                      <a:pt x="0" y="29"/>
                    </a:lnTo>
                    <a:lnTo>
                      <a:pt x="36" y="6"/>
                    </a:lnTo>
                    <a:lnTo>
                      <a:pt x="6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nvGrpSpPr>
            <p:cNvPr id="179" name="Group 127">
              <a:extLst>
                <a:ext uri="{FF2B5EF4-FFF2-40B4-BE49-F238E27FC236}">
                  <a16:creationId xmlns:a16="http://schemas.microsoft.com/office/drawing/2014/main" id="{EB7D6B15-A638-FE38-5985-D66FEDFF7F5E}"/>
                </a:ext>
              </a:extLst>
            </p:cNvPr>
            <p:cNvGrpSpPr/>
            <p:nvPr/>
          </p:nvGrpSpPr>
          <p:grpSpPr>
            <a:xfrm>
              <a:off x="5193506" y="1987465"/>
              <a:ext cx="3527424" cy="3891134"/>
              <a:chOff x="571501" y="1987465"/>
              <a:chExt cx="3527424" cy="3891134"/>
            </a:xfrm>
            <a:grpFill/>
          </p:grpSpPr>
          <p:sp>
            <p:nvSpPr>
              <p:cNvPr id="180" name="Freeform 7">
                <a:extLst>
                  <a:ext uri="{FF2B5EF4-FFF2-40B4-BE49-F238E27FC236}">
                    <a16:creationId xmlns:a16="http://schemas.microsoft.com/office/drawing/2014/main" id="{7F485CB1-B880-A11C-37F6-FBA30EC75594}"/>
                  </a:ext>
                </a:extLst>
              </p:cNvPr>
              <p:cNvSpPr>
                <a:spLocks/>
              </p:cNvSpPr>
              <p:nvPr/>
            </p:nvSpPr>
            <p:spPr bwMode="auto">
              <a:xfrm>
                <a:off x="2714626" y="5784894"/>
                <a:ext cx="214313" cy="93705"/>
              </a:xfrm>
              <a:custGeom>
                <a:avLst/>
                <a:gdLst>
                  <a:gd name="T0" fmla="*/ 75 w 135"/>
                  <a:gd name="T1" fmla="*/ 0 h 59"/>
                  <a:gd name="T2" fmla="*/ 85 w 135"/>
                  <a:gd name="T3" fmla="*/ 2 h 59"/>
                  <a:gd name="T4" fmla="*/ 91 w 135"/>
                  <a:gd name="T5" fmla="*/ 11 h 59"/>
                  <a:gd name="T6" fmla="*/ 96 w 135"/>
                  <a:gd name="T7" fmla="*/ 25 h 59"/>
                  <a:gd name="T8" fmla="*/ 116 w 135"/>
                  <a:gd name="T9" fmla="*/ 36 h 59"/>
                  <a:gd name="T10" fmla="*/ 135 w 135"/>
                  <a:gd name="T11" fmla="*/ 40 h 59"/>
                  <a:gd name="T12" fmla="*/ 131 w 135"/>
                  <a:gd name="T13" fmla="*/ 52 h 59"/>
                  <a:gd name="T14" fmla="*/ 116 w 135"/>
                  <a:gd name="T15" fmla="*/ 52 h 59"/>
                  <a:gd name="T16" fmla="*/ 110 w 135"/>
                  <a:gd name="T17" fmla="*/ 46 h 59"/>
                  <a:gd name="T18" fmla="*/ 104 w 135"/>
                  <a:gd name="T19" fmla="*/ 52 h 59"/>
                  <a:gd name="T20" fmla="*/ 93 w 135"/>
                  <a:gd name="T21" fmla="*/ 59 h 59"/>
                  <a:gd name="T22" fmla="*/ 85 w 135"/>
                  <a:gd name="T23" fmla="*/ 59 h 59"/>
                  <a:gd name="T24" fmla="*/ 77 w 135"/>
                  <a:gd name="T25" fmla="*/ 57 h 59"/>
                  <a:gd name="T26" fmla="*/ 68 w 135"/>
                  <a:gd name="T27" fmla="*/ 52 h 59"/>
                  <a:gd name="T28" fmla="*/ 52 w 135"/>
                  <a:gd name="T29" fmla="*/ 50 h 59"/>
                  <a:gd name="T30" fmla="*/ 33 w 135"/>
                  <a:gd name="T31" fmla="*/ 36 h 59"/>
                  <a:gd name="T32" fmla="*/ 20 w 135"/>
                  <a:gd name="T33" fmla="*/ 27 h 59"/>
                  <a:gd name="T34" fmla="*/ 0 w 135"/>
                  <a:gd name="T35" fmla="*/ 6 h 59"/>
                  <a:gd name="T36" fmla="*/ 12 w 135"/>
                  <a:gd name="T37" fmla="*/ 11 h 59"/>
                  <a:gd name="T38" fmla="*/ 33 w 135"/>
                  <a:gd name="T39" fmla="*/ 23 h 59"/>
                  <a:gd name="T40" fmla="*/ 50 w 135"/>
                  <a:gd name="T41" fmla="*/ 29 h 59"/>
                  <a:gd name="T42" fmla="*/ 56 w 135"/>
                  <a:gd name="T43" fmla="*/ 21 h 59"/>
                  <a:gd name="T44" fmla="*/ 62 w 135"/>
                  <a:gd name="T45" fmla="*/ 8 h 59"/>
                  <a:gd name="T46" fmla="*/ 75 w 135"/>
                  <a:gd name="T4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5" h="59">
                    <a:moveTo>
                      <a:pt x="75" y="0"/>
                    </a:moveTo>
                    <a:lnTo>
                      <a:pt x="85" y="2"/>
                    </a:lnTo>
                    <a:lnTo>
                      <a:pt x="91" y="11"/>
                    </a:lnTo>
                    <a:lnTo>
                      <a:pt x="96" y="25"/>
                    </a:lnTo>
                    <a:lnTo>
                      <a:pt x="116" y="36"/>
                    </a:lnTo>
                    <a:lnTo>
                      <a:pt x="135" y="40"/>
                    </a:lnTo>
                    <a:lnTo>
                      <a:pt x="131" y="52"/>
                    </a:lnTo>
                    <a:lnTo>
                      <a:pt x="116" y="52"/>
                    </a:lnTo>
                    <a:lnTo>
                      <a:pt x="110" y="46"/>
                    </a:lnTo>
                    <a:lnTo>
                      <a:pt x="104" y="52"/>
                    </a:lnTo>
                    <a:lnTo>
                      <a:pt x="93" y="59"/>
                    </a:lnTo>
                    <a:lnTo>
                      <a:pt x="85" y="59"/>
                    </a:lnTo>
                    <a:lnTo>
                      <a:pt x="77" y="57"/>
                    </a:lnTo>
                    <a:lnTo>
                      <a:pt x="68" y="52"/>
                    </a:lnTo>
                    <a:lnTo>
                      <a:pt x="52" y="50"/>
                    </a:lnTo>
                    <a:lnTo>
                      <a:pt x="33" y="36"/>
                    </a:lnTo>
                    <a:lnTo>
                      <a:pt x="20" y="27"/>
                    </a:lnTo>
                    <a:lnTo>
                      <a:pt x="0" y="6"/>
                    </a:lnTo>
                    <a:lnTo>
                      <a:pt x="12" y="11"/>
                    </a:lnTo>
                    <a:lnTo>
                      <a:pt x="33" y="23"/>
                    </a:lnTo>
                    <a:lnTo>
                      <a:pt x="50" y="29"/>
                    </a:lnTo>
                    <a:lnTo>
                      <a:pt x="56" y="21"/>
                    </a:lnTo>
                    <a:lnTo>
                      <a:pt x="62" y="8"/>
                    </a:lnTo>
                    <a:lnTo>
                      <a:pt x="7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1" name="Freeform 9">
                <a:extLst>
                  <a:ext uri="{FF2B5EF4-FFF2-40B4-BE49-F238E27FC236}">
                    <a16:creationId xmlns:a16="http://schemas.microsoft.com/office/drawing/2014/main" id="{83718A3C-91A3-C0A6-E5D4-63A3D143EBD3}"/>
                  </a:ext>
                </a:extLst>
              </p:cNvPr>
              <p:cNvSpPr>
                <a:spLocks/>
              </p:cNvSpPr>
              <p:nvPr/>
            </p:nvSpPr>
            <p:spPr bwMode="auto">
              <a:xfrm>
                <a:off x="3014663" y="5745189"/>
                <a:ext cx="74613" cy="30177"/>
              </a:xfrm>
              <a:custGeom>
                <a:avLst/>
                <a:gdLst>
                  <a:gd name="T0" fmla="*/ 38 w 47"/>
                  <a:gd name="T1" fmla="*/ 0 h 19"/>
                  <a:gd name="T2" fmla="*/ 47 w 47"/>
                  <a:gd name="T3" fmla="*/ 8 h 19"/>
                  <a:gd name="T4" fmla="*/ 46 w 47"/>
                  <a:gd name="T5" fmla="*/ 13 h 19"/>
                  <a:gd name="T6" fmla="*/ 24 w 47"/>
                  <a:gd name="T7" fmla="*/ 19 h 19"/>
                  <a:gd name="T8" fmla="*/ 21 w 47"/>
                  <a:gd name="T9" fmla="*/ 11 h 19"/>
                  <a:gd name="T10" fmla="*/ 9 w 47"/>
                  <a:gd name="T11" fmla="*/ 19 h 19"/>
                  <a:gd name="T12" fmla="*/ 0 w 47"/>
                  <a:gd name="T13" fmla="*/ 11 h 19"/>
                  <a:gd name="T14" fmla="*/ 17 w 47"/>
                  <a:gd name="T15" fmla="*/ 2 h 19"/>
                  <a:gd name="T16" fmla="*/ 30 w 47"/>
                  <a:gd name="T17" fmla="*/ 6 h 19"/>
                  <a:gd name="T18" fmla="*/ 38 w 47"/>
                  <a:gd name="T1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19">
                    <a:moveTo>
                      <a:pt x="38" y="0"/>
                    </a:moveTo>
                    <a:lnTo>
                      <a:pt x="47" y="8"/>
                    </a:lnTo>
                    <a:lnTo>
                      <a:pt x="46" y="13"/>
                    </a:lnTo>
                    <a:lnTo>
                      <a:pt x="24" y="19"/>
                    </a:lnTo>
                    <a:lnTo>
                      <a:pt x="21" y="11"/>
                    </a:lnTo>
                    <a:lnTo>
                      <a:pt x="9" y="19"/>
                    </a:lnTo>
                    <a:lnTo>
                      <a:pt x="0" y="11"/>
                    </a:lnTo>
                    <a:lnTo>
                      <a:pt x="17" y="2"/>
                    </a:lnTo>
                    <a:lnTo>
                      <a:pt x="30" y="6"/>
                    </a:lnTo>
                    <a:lnTo>
                      <a:pt x="3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2" name="Freeform 79">
                <a:extLst>
                  <a:ext uri="{FF2B5EF4-FFF2-40B4-BE49-F238E27FC236}">
                    <a16:creationId xmlns:a16="http://schemas.microsoft.com/office/drawing/2014/main" id="{389EA1AD-4860-A4AB-9A62-2A1B857037DD}"/>
                  </a:ext>
                </a:extLst>
              </p:cNvPr>
              <p:cNvSpPr>
                <a:spLocks/>
              </p:cNvSpPr>
              <p:nvPr/>
            </p:nvSpPr>
            <p:spPr bwMode="auto">
              <a:xfrm>
                <a:off x="2998788" y="4260205"/>
                <a:ext cx="23813" cy="19059"/>
              </a:xfrm>
              <a:custGeom>
                <a:avLst/>
                <a:gdLst>
                  <a:gd name="T0" fmla="*/ 11 w 15"/>
                  <a:gd name="T1" fmla="*/ 0 h 12"/>
                  <a:gd name="T2" fmla="*/ 15 w 15"/>
                  <a:gd name="T3" fmla="*/ 0 h 12"/>
                  <a:gd name="T4" fmla="*/ 15 w 15"/>
                  <a:gd name="T5" fmla="*/ 10 h 12"/>
                  <a:gd name="T6" fmla="*/ 2 w 15"/>
                  <a:gd name="T7" fmla="*/ 12 h 12"/>
                  <a:gd name="T8" fmla="*/ 0 w 15"/>
                  <a:gd name="T9" fmla="*/ 10 h 12"/>
                  <a:gd name="T10" fmla="*/ 4 w 15"/>
                  <a:gd name="T11" fmla="*/ 8 h 12"/>
                  <a:gd name="T12" fmla="*/ 2 w 15"/>
                  <a:gd name="T13" fmla="*/ 2 h 12"/>
                  <a:gd name="T14" fmla="*/ 11 w 15"/>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2">
                    <a:moveTo>
                      <a:pt x="11" y="0"/>
                    </a:moveTo>
                    <a:lnTo>
                      <a:pt x="15" y="0"/>
                    </a:lnTo>
                    <a:lnTo>
                      <a:pt x="15" y="10"/>
                    </a:lnTo>
                    <a:lnTo>
                      <a:pt x="2" y="12"/>
                    </a:lnTo>
                    <a:lnTo>
                      <a:pt x="0" y="10"/>
                    </a:lnTo>
                    <a:lnTo>
                      <a:pt x="4" y="8"/>
                    </a:lnTo>
                    <a:lnTo>
                      <a:pt x="2" y="2"/>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3" name="Freeform 93">
                <a:extLst>
                  <a:ext uri="{FF2B5EF4-FFF2-40B4-BE49-F238E27FC236}">
                    <a16:creationId xmlns:a16="http://schemas.microsoft.com/office/drawing/2014/main" id="{61B89604-8924-B6EB-734E-2F3270E234E5}"/>
                  </a:ext>
                </a:extLst>
              </p:cNvPr>
              <p:cNvSpPr>
                <a:spLocks/>
              </p:cNvSpPr>
              <p:nvPr/>
            </p:nvSpPr>
            <p:spPr bwMode="auto">
              <a:xfrm>
                <a:off x="2879726" y="4090266"/>
                <a:ext cx="39688" cy="12706"/>
              </a:xfrm>
              <a:custGeom>
                <a:avLst/>
                <a:gdLst>
                  <a:gd name="T0" fmla="*/ 2 w 25"/>
                  <a:gd name="T1" fmla="*/ 0 h 8"/>
                  <a:gd name="T2" fmla="*/ 14 w 25"/>
                  <a:gd name="T3" fmla="*/ 0 h 8"/>
                  <a:gd name="T4" fmla="*/ 19 w 25"/>
                  <a:gd name="T5" fmla="*/ 0 h 8"/>
                  <a:gd name="T6" fmla="*/ 25 w 25"/>
                  <a:gd name="T7" fmla="*/ 2 h 8"/>
                  <a:gd name="T8" fmla="*/ 19 w 25"/>
                  <a:gd name="T9" fmla="*/ 6 h 8"/>
                  <a:gd name="T10" fmla="*/ 10 w 25"/>
                  <a:gd name="T11" fmla="*/ 6 h 8"/>
                  <a:gd name="T12" fmla="*/ 2 w 25"/>
                  <a:gd name="T13" fmla="*/ 8 h 8"/>
                  <a:gd name="T14" fmla="*/ 0 w 25"/>
                  <a:gd name="T15" fmla="*/ 2 h 8"/>
                  <a:gd name="T16" fmla="*/ 2 w 25"/>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
                    <a:moveTo>
                      <a:pt x="2" y="0"/>
                    </a:moveTo>
                    <a:lnTo>
                      <a:pt x="14" y="0"/>
                    </a:lnTo>
                    <a:lnTo>
                      <a:pt x="19" y="0"/>
                    </a:lnTo>
                    <a:lnTo>
                      <a:pt x="25" y="2"/>
                    </a:lnTo>
                    <a:lnTo>
                      <a:pt x="19" y="6"/>
                    </a:lnTo>
                    <a:lnTo>
                      <a:pt x="10" y="6"/>
                    </a:lnTo>
                    <a:lnTo>
                      <a:pt x="2" y="8"/>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4" name="Freeform 95">
                <a:extLst>
                  <a:ext uri="{FF2B5EF4-FFF2-40B4-BE49-F238E27FC236}">
                    <a16:creationId xmlns:a16="http://schemas.microsoft.com/office/drawing/2014/main" id="{676BEB55-70AC-D24D-8CAE-9A8D03F395F2}"/>
                  </a:ext>
                </a:extLst>
              </p:cNvPr>
              <p:cNvSpPr>
                <a:spLocks/>
              </p:cNvSpPr>
              <p:nvPr/>
            </p:nvSpPr>
            <p:spPr bwMode="auto">
              <a:xfrm>
                <a:off x="2636838" y="4090266"/>
                <a:ext cx="44450" cy="17471"/>
              </a:xfrm>
              <a:custGeom>
                <a:avLst/>
                <a:gdLst>
                  <a:gd name="T0" fmla="*/ 5 w 28"/>
                  <a:gd name="T1" fmla="*/ 0 h 11"/>
                  <a:gd name="T2" fmla="*/ 9 w 28"/>
                  <a:gd name="T3" fmla="*/ 0 h 11"/>
                  <a:gd name="T4" fmla="*/ 19 w 28"/>
                  <a:gd name="T5" fmla="*/ 2 h 11"/>
                  <a:gd name="T6" fmla="*/ 26 w 28"/>
                  <a:gd name="T7" fmla="*/ 4 h 11"/>
                  <a:gd name="T8" fmla="*/ 28 w 28"/>
                  <a:gd name="T9" fmla="*/ 8 h 11"/>
                  <a:gd name="T10" fmla="*/ 19 w 28"/>
                  <a:gd name="T11" fmla="*/ 8 h 11"/>
                  <a:gd name="T12" fmla="*/ 15 w 28"/>
                  <a:gd name="T13" fmla="*/ 11 h 11"/>
                  <a:gd name="T14" fmla="*/ 7 w 28"/>
                  <a:gd name="T15" fmla="*/ 8 h 11"/>
                  <a:gd name="T16" fmla="*/ 0 w 28"/>
                  <a:gd name="T17" fmla="*/ 2 h 11"/>
                  <a:gd name="T18" fmla="*/ 1 w 28"/>
                  <a:gd name="T19" fmla="*/ 0 h 11"/>
                  <a:gd name="T20" fmla="*/ 5 w 28"/>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1">
                    <a:moveTo>
                      <a:pt x="5" y="0"/>
                    </a:moveTo>
                    <a:lnTo>
                      <a:pt x="9" y="0"/>
                    </a:lnTo>
                    <a:lnTo>
                      <a:pt x="19" y="2"/>
                    </a:lnTo>
                    <a:lnTo>
                      <a:pt x="26" y="4"/>
                    </a:lnTo>
                    <a:lnTo>
                      <a:pt x="28" y="8"/>
                    </a:lnTo>
                    <a:lnTo>
                      <a:pt x="19" y="8"/>
                    </a:lnTo>
                    <a:lnTo>
                      <a:pt x="15" y="11"/>
                    </a:lnTo>
                    <a:lnTo>
                      <a:pt x="7" y="8"/>
                    </a:lnTo>
                    <a:lnTo>
                      <a:pt x="0" y="2"/>
                    </a:lnTo>
                    <a:lnTo>
                      <a:pt x="1" y="0"/>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5" name="Freeform 97">
                <a:extLst>
                  <a:ext uri="{FF2B5EF4-FFF2-40B4-BE49-F238E27FC236}">
                    <a16:creationId xmlns:a16="http://schemas.microsoft.com/office/drawing/2014/main" id="{734B9A2B-2E23-D8DA-8B2F-6447CE304FA6}"/>
                  </a:ext>
                </a:extLst>
              </p:cNvPr>
              <p:cNvSpPr>
                <a:spLocks/>
              </p:cNvSpPr>
              <p:nvPr/>
            </p:nvSpPr>
            <p:spPr bwMode="auto">
              <a:xfrm>
                <a:off x="2720976" y="4056913"/>
                <a:ext cx="134938" cy="53999"/>
              </a:xfrm>
              <a:custGeom>
                <a:avLst/>
                <a:gdLst>
                  <a:gd name="T0" fmla="*/ 18 w 85"/>
                  <a:gd name="T1" fmla="*/ 0 h 34"/>
                  <a:gd name="T2" fmla="*/ 27 w 85"/>
                  <a:gd name="T3" fmla="*/ 0 h 34"/>
                  <a:gd name="T4" fmla="*/ 39 w 85"/>
                  <a:gd name="T5" fmla="*/ 2 h 34"/>
                  <a:gd name="T6" fmla="*/ 41 w 85"/>
                  <a:gd name="T7" fmla="*/ 11 h 34"/>
                  <a:gd name="T8" fmla="*/ 39 w 85"/>
                  <a:gd name="T9" fmla="*/ 2 h 34"/>
                  <a:gd name="T10" fmla="*/ 41 w 85"/>
                  <a:gd name="T11" fmla="*/ 0 h 34"/>
                  <a:gd name="T12" fmla="*/ 50 w 85"/>
                  <a:gd name="T13" fmla="*/ 0 h 34"/>
                  <a:gd name="T14" fmla="*/ 58 w 85"/>
                  <a:gd name="T15" fmla="*/ 4 h 34"/>
                  <a:gd name="T16" fmla="*/ 64 w 85"/>
                  <a:gd name="T17" fmla="*/ 4 h 34"/>
                  <a:gd name="T18" fmla="*/ 66 w 85"/>
                  <a:gd name="T19" fmla="*/ 9 h 34"/>
                  <a:gd name="T20" fmla="*/ 73 w 85"/>
                  <a:gd name="T21" fmla="*/ 9 h 34"/>
                  <a:gd name="T22" fmla="*/ 71 w 85"/>
                  <a:gd name="T23" fmla="*/ 13 h 34"/>
                  <a:gd name="T24" fmla="*/ 79 w 85"/>
                  <a:gd name="T25" fmla="*/ 13 h 34"/>
                  <a:gd name="T26" fmla="*/ 85 w 85"/>
                  <a:gd name="T27" fmla="*/ 19 h 34"/>
                  <a:gd name="T28" fmla="*/ 81 w 85"/>
                  <a:gd name="T29" fmla="*/ 23 h 34"/>
                  <a:gd name="T30" fmla="*/ 73 w 85"/>
                  <a:gd name="T31" fmla="*/ 21 h 34"/>
                  <a:gd name="T32" fmla="*/ 67 w 85"/>
                  <a:gd name="T33" fmla="*/ 23 h 34"/>
                  <a:gd name="T34" fmla="*/ 64 w 85"/>
                  <a:gd name="T35" fmla="*/ 21 h 34"/>
                  <a:gd name="T36" fmla="*/ 60 w 85"/>
                  <a:gd name="T37" fmla="*/ 23 h 34"/>
                  <a:gd name="T38" fmla="*/ 54 w 85"/>
                  <a:gd name="T39" fmla="*/ 25 h 34"/>
                  <a:gd name="T40" fmla="*/ 52 w 85"/>
                  <a:gd name="T41" fmla="*/ 21 h 34"/>
                  <a:gd name="T42" fmla="*/ 48 w 85"/>
                  <a:gd name="T43" fmla="*/ 23 h 34"/>
                  <a:gd name="T44" fmla="*/ 43 w 85"/>
                  <a:gd name="T45" fmla="*/ 34 h 34"/>
                  <a:gd name="T46" fmla="*/ 39 w 85"/>
                  <a:gd name="T47" fmla="*/ 30 h 34"/>
                  <a:gd name="T48" fmla="*/ 39 w 85"/>
                  <a:gd name="T49" fmla="*/ 27 h 34"/>
                  <a:gd name="T50" fmla="*/ 39 w 85"/>
                  <a:gd name="T51" fmla="*/ 23 h 34"/>
                  <a:gd name="T52" fmla="*/ 39 w 85"/>
                  <a:gd name="T53" fmla="*/ 27 h 34"/>
                  <a:gd name="T54" fmla="*/ 29 w 85"/>
                  <a:gd name="T55" fmla="*/ 23 h 34"/>
                  <a:gd name="T56" fmla="*/ 23 w 85"/>
                  <a:gd name="T57" fmla="*/ 25 h 34"/>
                  <a:gd name="T58" fmla="*/ 14 w 85"/>
                  <a:gd name="T59" fmla="*/ 23 h 34"/>
                  <a:gd name="T60" fmla="*/ 8 w 85"/>
                  <a:gd name="T61" fmla="*/ 27 h 34"/>
                  <a:gd name="T62" fmla="*/ 0 w 85"/>
                  <a:gd name="T63" fmla="*/ 23 h 34"/>
                  <a:gd name="T64" fmla="*/ 2 w 85"/>
                  <a:gd name="T65" fmla="*/ 17 h 34"/>
                  <a:gd name="T66" fmla="*/ 14 w 85"/>
                  <a:gd name="T67" fmla="*/ 21 h 34"/>
                  <a:gd name="T68" fmla="*/ 25 w 85"/>
                  <a:gd name="T69" fmla="*/ 21 h 34"/>
                  <a:gd name="T70" fmla="*/ 29 w 85"/>
                  <a:gd name="T71" fmla="*/ 17 h 34"/>
                  <a:gd name="T72" fmla="*/ 23 w 85"/>
                  <a:gd name="T73" fmla="*/ 13 h 34"/>
                  <a:gd name="T74" fmla="*/ 23 w 85"/>
                  <a:gd name="T75" fmla="*/ 9 h 34"/>
                  <a:gd name="T76" fmla="*/ 23 w 85"/>
                  <a:gd name="T77" fmla="*/ 5 h 34"/>
                  <a:gd name="T78" fmla="*/ 14 w 85"/>
                  <a:gd name="T79" fmla="*/ 4 h 34"/>
                  <a:gd name="T80" fmla="*/ 18 w 85"/>
                  <a:gd name="T8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 h="34">
                    <a:moveTo>
                      <a:pt x="18" y="0"/>
                    </a:moveTo>
                    <a:lnTo>
                      <a:pt x="27" y="0"/>
                    </a:lnTo>
                    <a:lnTo>
                      <a:pt x="39" y="2"/>
                    </a:lnTo>
                    <a:lnTo>
                      <a:pt x="41" y="11"/>
                    </a:lnTo>
                    <a:lnTo>
                      <a:pt x="39" y="2"/>
                    </a:lnTo>
                    <a:lnTo>
                      <a:pt x="41" y="0"/>
                    </a:lnTo>
                    <a:lnTo>
                      <a:pt x="50" y="0"/>
                    </a:lnTo>
                    <a:lnTo>
                      <a:pt x="58" y="4"/>
                    </a:lnTo>
                    <a:lnTo>
                      <a:pt x="64" y="4"/>
                    </a:lnTo>
                    <a:lnTo>
                      <a:pt x="66" y="9"/>
                    </a:lnTo>
                    <a:lnTo>
                      <a:pt x="73" y="9"/>
                    </a:lnTo>
                    <a:lnTo>
                      <a:pt x="71" y="13"/>
                    </a:lnTo>
                    <a:lnTo>
                      <a:pt x="79" y="13"/>
                    </a:lnTo>
                    <a:lnTo>
                      <a:pt x="85" y="19"/>
                    </a:lnTo>
                    <a:lnTo>
                      <a:pt x="81" y="23"/>
                    </a:lnTo>
                    <a:lnTo>
                      <a:pt x="73" y="21"/>
                    </a:lnTo>
                    <a:lnTo>
                      <a:pt x="67" y="23"/>
                    </a:lnTo>
                    <a:lnTo>
                      <a:pt x="64" y="21"/>
                    </a:lnTo>
                    <a:lnTo>
                      <a:pt x="60" y="23"/>
                    </a:lnTo>
                    <a:lnTo>
                      <a:pt x="54" y="25"/>
                    </a:lnTo>
                    <a:lnTo>
                      <a:pt x="52" y="21"/>
                    </a:lnTo>
                    <a:lnTo>
                      <a:pt x="48" y="23"/>
                    </a:lnTo>
                    <a:lnTo>
                      <a:pt x="43" y="34"/>
                    </a:lnTo>
                    <a:lnTo>
                      <a:pt x="39" y="30"/>
                    </a:lnTo>
                    <a:lnTo>
                      <a:pt x="39" y="27"/>
                    </a:lnTo>
                    <a:lnTo>
                      <a:pt x="39" y="23"/>
                    </a:lnTo>
                    <a:lnTo>
                      <a:pt x="39" y="27"/>
                    </a:lnTo>
                    <a:lnTo>
                      <a:pt x="29" y="23"/>
                    </a:lnTo>
                    <a:lnTo>
                      <a:pt x="23" y="25"/>
                    </a:lnTo>
                    <a:lnTo>
                      <a:pt x="14" y="23"/>
                    </a:lnTo>
                    <a:lnTo>
                      <a:pt x="8" y="27"/>
                    </a:lnTo>
                    <a:lnTo>
                      <a:pt x="0" y="23"/>
                    </a:lnTo>
                    <a:lnTo>
                      <a:pt x="2" y="17"/>
                    </a:lnTo>
                    <a:lnTo>
                      <a:pt x="14" y="21"/>
                    </a:lnTo>
                    <a:lnTo>
                      <a:pt x="25" y="21"/>
                    </a:lnTo>
                    <a:lnTo>
                      <a:pt x="29" y="17"/>
                    </a:lnTo>
                    <a:lnTo>
                      <a:pt x="23" y="13"/>
                    </a:lnTo>
                    <a:lnTo>
                      <a:pt x="23" y="9"/>
                    </a:lnTo>
                    <a:lnTo>
                      <a:pt x="23" y="5"/>
                    </a:lnTo>
                    <a:lnTo>
                      <a:pt x="14" y="4"/>
                    </a:lnTo>
                    <a:lnTo>
                      <a:pt x="1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6" name="Freeform 101">
                <a:extLst>
                  <a:ext uri="{FF2B5EF4-FFF2-40B4-BE49-F238E27FC236}">
                    <a16:creationId xmlns:a16="http://schemas.microsoft.com/office/drawing/2014/main" id="{7BC0A0C6-0F2A-E5CE-B548-E9F11E931F05}"/>
                  </a:ext>
                </a:extLst>
              </p:cNvPr>
              <p:cNvSpPr>
                <a:spLocks/>
              </p:cNvSpPr>
              <p:nvPr/>
            </p:nvSpPr>
            <p:spPr bwMode="auto">
              <a:xfrm>
                <a:off x="917577" y="4050560"/>
                <a:ext cx="28575" cy="27000"/>
              </a:xfrm>
              <a:custGeom>
                <a:avLst/>
                <a:gdLst>
                  <a:gd name="T0" fmla="*/ 2 w 18"/>
                  <a:gd name="T1" fmla="*/ 0 h 17"/>
                  <a:gd name="T2" fmla="*/ 4 w 18"/>
                  <a:gd name="T3" fmla="*/ 0 h 17"/>
                  <a:gd name="T4" fmla="*/ 10 w 18"/>
                  <a:gd name="T5" fmla="*/ 0 h 17"/>
                  <a:gd name="T6" fmla="*/ 12 w 18"/>
                  <a:gd name="T7" fmla="*/ 2 h 17"/>
                  <a:gd name="T8" fmla="*/ 14 w 18"/>
                  <a:gd name="T9" fmla="*/ 4 h 17"/>
                  <a:gd name="T10" fmla="*/ 18 w 18"/>
                  <a:gd name="T11" fmla="*/ 9 h 17"/>
                  <a:gd name="T12" fmla="*/ 18 w 18"/>
                  <a:gd name="T13" fmla="*/ 11 h 17"/>
                  <a:gd name="T14" fmla="*/ 12 w 18"/>
                  <a:gd name="T15" fmla="*/ 13 h 17"/>
                  <a:gd name="T16" fmla="*/ 8 w 18"/>
                  <a:gd name="T17" fmla="*/ 17 h 17"/>
                  <a:gd name="T18" fmla="*/ 6 w 18"/>
                  <a:gd name="T19" fmla="*/ 17 h 17"/>
                  <a:gd name="T20" fmla="*/ 2 w 18"/>
                  <a:gd name="T21" fmla="*/ 17 h 17"/>
                  <a:gd name="T22" fmla="*/ 2 w 18"/>
                  <a:gd name="T23" fmla="*/ 13 h 17"/>
                  <a:gd name="T24" fmla="*/ 0 w 18"/>
                  <a:gd name="T25" fmla="*/ 6 h 17"/>
                  <a:gd name="T26" fmla="*/ 0 w 18"/>
                  <a:gd name="T27" fmla="*/ 4 h 17"/>
                  <a:gd name="T28" fmla="*/ 4 w 18"/>
                  <a:gd name="T29" fmla="*/ 2 h 17"/>
                  <a:gd name="T30" fmla="*/ 2 w 18"/>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7">
                    <a:moveTo>
                      <a:pt x="2" y="0"/>
                    </a:moveTo>
                    <a:lnTo>
                      <a:pt x="4" y="0"/>
                    </a:lnTo>
                    <a:lnTo>
                      <a:pt x="10" y="0"/>
                    </a:lnTo>
                    <a:lnTo>
                      <a:pt x="12" y="2"/>
                    </a:lnTo>
                    <a:lnTo>
                      <a:pt x="14" y="4"/>
                    </a:lnTo>
                    <a:lnTo>
                      <a:pt x="18" y="9"/>
                    </a:lnTo>
                    <a:lnTo>
                      <a:pt x="18" y="11"/>
                    </a:lnTo>
                    <a:lnTo>
                      <a:pt x="12" y="13"/>
                    </a:lnTo>
                    <a:lnTo>
                      <a:pt x="8" y="17"/>
                    </a:lnTo>
                    <a:lnTo>
                      <a:pt x="6" y="17"/>
                    </a:lnTo>
                    <a:lnTo>
                      <a:pt x="2" y="17"/>
                    </a:lnTo>
                    <a:lnTo>
                      <a:pt x="2" y="13"/>
                    </a:lnTo>
                    <a:lnTo>
                      <a:pt x="0" y="6"/>
                    </a:lnTo>
                    <a:lnTo>
                      <a:pt x="0" y="4"/>
                    </a:lnTo>
                    <a:lnTo>
                      <a:pt x="4"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7" name="Freeform 103">
                <a:extLst>
                  <a:ext uri="{FF2B5EF4-FFF2-40B4-BE49-F238E27FC236}">
                    <a16:creationId xmlns:a16="http://schemas.microsoft.com/office/drawing/2014/main" id="{140126E8-211E-966D-7501-BC13B246E120}"/>
                  </a:ext>
                </a:extLst>
              </p:cNvPr>
              <p:cNvSpPr>
                <a:spLocks/>
              </p:cNvSpPr>
              <p:nvPr/>
            </p:nvSpPr>
            <p:spPr bwMode="auto">
              <a:xfrm>
                <a:off x="903289" y="4031501"/>
                <a:ext cx="14288" cy="9529"/>
              </a:xfrm>
              <a:custGeom>
                <a:avLst/>
                <a:gdLst>
                  <a:gd name="T0" fmla="*/ 2 w 9"/>
                  <a:gd name="T1" fmla="*/ 0 h 6"/>
                  <a:gd name="T2" fmla="*/ 6 w 9"/>
                  <a:gd name="T3" fmla="*/ 2 h 6"/>
                  <a:gd name="T4" fmla="*/ 9 w 9"/>
                  <a:gd name="T5" fmla="*/ 2 h 6"/>
                  <a:gd name="T6" fmla="*/ 9 w 9"/>
                  <a:gd name="T7" fmla="*/ 4 h 6"/>
                  <a:gd name="T8" fmla="*/ 4 w 9"/>
                  <a:gd name="T9" fmla="*/ 6 h 6"/>
                  <a:gd name="T10" fmla="*/ 2 w 9"/>
                  <a:gd name="T11" fmla="*/ 2 h 6"/>
                  <a:gd name="T12" fmla="*/ 0 w 9"/>
                  <a:gd name="T13" fmla="*/ 2 h 6"/>
                  <a:gd name="T14" fmla="*/ 2 w 9"/>
                  <a:gd name="T15" fmla="*/ 0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2" y="0"/>
                    </a:moveTo>
                    <a:lnTo>
                      <a:pt x="6" y="2"/>
                    </a:lnTo>
                    <a:lnTo>
                      <a:pt x="9" y="2"/>
                    </a:lnTo>
                    <a:lnTo>
                      <a:pt x="9" y="4"/>
                    </a:lnTo>
                    <a:lnTo>
                      <a:pt x="4" y="6"/>
                    </a:lnTo>
                    <a:lnTo>
                      <a:pt x="2"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8" name="Freeform 105">
                <a:extLst>
                  <a:ext uri="{FF2B5EF4-FFF2-40B4-BE49-F238E27FC236}">
                    <a16:creationId xmlns:a16="http://schemas.microsoft.com/office/drawing/2014/main" id="{04C25ADC-1F3D-C797-7C82-C98A4282E734}"/>
                  </a:ext>
                </a:extLst>
              </p:cNvPr>
              <p:cNvSpPr>
                <a:spLocks/>
              </p:cNvSpPr>
              <p:nvPr/>
            </p:nvSpPr>
            <p:spPr bwMode="auto">
              <a:xfrm>
                <a:off x="890589" y="4026737"/>
                <a:ext cx="12700" cy="4765"/>
              </a:xfrm>
              <a:custGeom>
                <a:avLst/>
                <a:gdLst>
                  <a:gd name="T0" fmla="*/ 0 w 8"/>
                  <a:gd name="T1" fmla="*/ 0 h 3"/>
                  <a:gd name="T2" fmla="*/ 8 w 8"/>
                  <a:gd name="T3" fmla="*/ 1 h 3"/>
                  <a:gd name="T4" fmla="*/ 8 w 8"/>
                  <a:gd name="T5" fmla="*/ 3 h 3"/>
                  <a:gd name="T6" fmla="*/ 0 w 8"/>
                  <a:gd name="T7" fmla="*/ 1 h 3"/>
                  <a:gd name="T8" fmla="*/ 0 w 8"/>
                  <a:gd name="T9" fmla="*/ 0 h 3"/>
                </a:gdLst>
                <a:ahLst/>
                <a:cxnLst>
                  <a:cxn ang="0">
                    <a:pos x="T0" y="T1"/>
                  </a:cxn>
                  <a:cxn ang="0">
                    <a:pos x="T2" y="T3"/>
                  </a:cxn>
                  <a:cxn ang="0">
                    <a:pos x="T4" y="T5"/>
                  </a:cxn>
                  <a:cxn ang="0">
                    <a:pos x="T6" y="T7"/>
                  </a:cxn>
                  <a:cxn ang="0">
                    <a:pos x="T8" y="T9"/>
                  </a:cxn>
                </a:cxnLst>
                <a:rect l="0" t="0" r="r" b="b"/>
                <a:pathLst>
                  <a:path w="8" h="3">
                    <a:moveTo>
                      <a:pt x="0" y="0"/>
                    </a:moveTo>
                    <a:lnTo>
                      <a:pt x="8" y="1"/>
                    </a:lnTo>
                    <a:lnTo>
                      <a:pt x="8" y="3"/>
                    </a:lnTo>
                    <a:lnTo>
                      <a:pt x="0" y="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89" name="Freeform 107">
                <a:extLst>
                  <a:ext uri="{FF2B5EF4-FFF2-40B4-BE49-F238E27FC236}">
                    <a16:creationId xmlns:a16="http://schemas.microsoft.com/office/drawing/2014/main" id="{84E24694-2AE8-BE24-3534-49022827AF09}"/>
                  </a:ext>
                </a:extLst>
              </p:cNvPr>
              <p:cNvSpPr>
                <a:spLocks/>
              </p:cNvSpPr>
              <p:nvPr/>
            </p:nvSpPr>
            <p:spPr bwMode="auto">
              <a:xfrm>
                <a:off x="869952" y="4014032"/>
                <a:ext cx="14288" cy="12706"/>
              </a:xfrm>
              <a:custGeom>
                <a:avLst/>
                <a:gdLst>
                  <a:gd name="T0" fmla="*/ 2 w 9"/>
                  <a:gd name="T1" fmla="*/ 0 h 8"/>
                  <a:gd name="T2" fmla="*/ 3 w 9"/>
                  <a:gd name="T3" fmla="*/ 0 h 8"/>
                  <a:gd name="T4" fmla="*/ 9 w 9"/>
                  <a:gd name="T5" fmla="*/ 6 h 8"/>
                  <a:gd name="T6" fmla="*/ 7 w 9"/>
                  <a:gd name="T7" fmla="*/ 8 h 8"/>
                  <a:gd name="T8" fmla="*/ 5 w 9"/>
                  <a:gd name="T9" fmla="*/ 8 h 8"/>
                  <a:gd name="T10" fmla="*/ 2 w 9"/>
                  <a:gd name="T11" fmla="*/ 6 h 8"/>
                  <a:gd name="T12" fmla="*/ 0 w 9"/>
                  <a:gd name="T13" fmla="*/ 2 h 8"/>
                  <a:gd name="T14" fmla="*/ 0 w 9"/>
                  <a:gd name="T15" fmla="*/ 2 h 8"/>
                  <a:gd name="T16" fmla="*/ 2 w 9"/>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8">
                    <a:moveTo>
                      <a:pt x="2" y="0"/>
                    </a:moveTo>
                    <a:lnTo>
                      <a:pt x="3" y="0"/>
                    </a:lnTo>
                    <a:lnTo>
                      <a:pt x="9" y="6"/>
                    </a:lnTo>
                    <a:lnTo>
                      <a:pt x="7" y="8"/>
                    </a:lnTo>
                    <a:lnTo>
                      <a:pt x="5" y="8"/>
                    </a:lnTo>
                    <a:lnTo>
                      <a:pt x="2" y="6"/>
                    </a:lnTo>
                    <a:lnTo>
                      <a:pt x="0"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0" name="Freeform 109">
                <a:extLst>
                  <a:ext uri="{FF2B5EF4-FFF2-40B4-BE49-F238E27FC236}">
                    <a16:creationId xmlns:a16="http://schemas.microsoft.com/office/drawing/2014/main" id="{D885EFB6-4C5C-F211-EDB7-FC04A30142DF}"/>
                  </a:ext>
                </a:extLst>
              </p:cNvPr>
              <p:cNvSpPr>
                <a:spLocks/>
              </p:cNvSpPr>
              <p:nvPr/>
            </p:nvSpPr>
            <p:spPr bwMode="auto">
              <a:xfrm>
                <a:off x="836614" y="4001326"/>
                <a:ext cx="7938" cy="9529"/>
              </a:xfrm>
              <a:custGeom>
                <a:avLst/>
                <a:gdLst>
                  <a:gd name="T0" fmla="*/ 1 w 5"/>
                  <a:gd name="T1" fmla="*/ 0 h 6"/>
                  <a:gd name="T2" fmla="*/ 5 w 5"/>
                  <a:gd name="T3" fmla="*/ 2 h 6"/>
                  <a:gd name="T4" fmla="*/ 5 w 5"/>
                  <a:gd name="T5" fmla="*/ 6 h 6"/>
                  <a:gd name="T6" fmla="*/ 3 w 5"/>
                  <a:gd name="T7" fmla="*/ 6 h 6"/>
                  <a:gd name="T8" fmla="*/ 0 w 5"/>
                  <a:gd name="T9" fmla="*/ 4 h 6"/>
                  <a:gd name="T10" fmla="*/ 0 w 5"/>
                  <a:gd name="T11" fmla="*/ 2 h 6"/>
                  <a:gd name="T12" fmla="*/ 1 w 5"/>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1" y="0"/>
                    </a:moveTo>
                    <a:lnTo>
                      <a:pt x="5" y="2"/>
                    </a:lnTo>
                    <a:lnTo>
                      <a:pt x="5" y="6"/>
                    </a:lnTo>
                    <a:lnTo>
                      <a:pt x="3" y="6"/>
                    </a:lnTo>
                    <a:lnTo>
                      <a:pt x="0" y="4"/>
                    </a:lnTo>
                    <a:lnTo>
                      <a:pt x="0" y="2"/>
                    </a:lnTo>
                    <a:lnTo>
                      <a:pt x="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1" name="Freeform 111">
                <a:extLst>
                  <a:ext uri="{FF2B5EF4-FFF2-40B4-BE49-F238E27FC236}">
                    <a16:creationId xmlns:a16="http://schemas.microsoft.com/office/drawing/2014/main" id="{0C2ACED1-76DF-15D6-810F-3E9D9A071F51}"/>
                  </a:ext>
                </a:extLst>
              </p:cNvPr>
              <p:cNvSpPr>
                <a:spLocks/>
              </p:cNvSpPr>
              <p:nvPr/>
            </p:nvSpPr>
            <p:spPr bwMode="auto">
              <a:xfrm>
                <a:off x="2489202" y="3980679"/>
                <a:ext cx="238125" cy="76234"/>
              </a:xfrm>
              <a:custGeom>
                <a:avLst/>
                <a:gdLst>
                  <a:gd name="T0" fmla="*/ 37 w 150"/>
                  <a:gd name="T1" fmla="*/ 0 h 48"/>
                  <a:gd name="T2" fmla="*/ 48 w 150"/>
                  <a:gd name="T3" fmla="*/ 2 h 48"/>
                  <a:gd name="T4" fmla="*/ 60 w 150"/>
                  <a:gd name="T5" fmla="*/ 2 h 48"/>
                  <a:gd name="T6" fmla="*/ 73 w 150"/>
                  <a:gd name="T7" fmla="*/ 6 h 48"/>
                  <a:gd name="T8" fmla="*/ 79 w 150"/>
                  <a:gd name="T9" fmla="*/ 11 h 48"/>
                  <a:gd name="T10" fmla="*/ 93 w 150"/>
                  <a:gd name="T11" fmla="*/ 9 h 48"/>
                  <a:gd name="T12" fmla="*/ 96 w 150"/>
                  <a:gd name="T13" fmla="*/ 13 h 48"/>
                  <a:gd name="T14" fmla="*/ 110 w 150"/>
                  <a:gd name="T15" fmla="*/ 21 h 48"/>
                  <a:gd name="T16" fmla="*/ 118 w 150"/>
                  <a:gd name="T17" fmla="*/ 29 h 48"/>
                  <a:gd name="T18" fmla="*/ 121 w 150"/>
                  <a:gd name="T19" fmla="*/ 29 h 48"/>
                  <a:gd name="T20" fmla="*/ 131 w 150"/>
                  <a:gd name="T21" fmla="*/ 32 h 48"/>
                  <a:gd name="T22" fmla="*/ 129 w 150"/>
                  <a:gd name="T23" fmla="*/ 34 h 48"/>
                  <a:gd name="T24" fmla="*/ 139 w 150"/>
                  <a:gd name="T25" fmla="*/ 36 h 48"/>
                  <a:gd name="T26" fmla="*/ 150 w 150"/>
                  <a:gd name="T27" fmla="*/ 42 h 48"/>
                  <a:gd name="T28" fmla="*/ 148 w 150"/>
                  <a:gd name="T29" fmla="*/ 44 h 48"/>
                  <a:gd name="T30" fmla="*/ 139 w 150"/>
                  <a:gd name="T31" fmla="*/ 48 h 48"/>
                  <a:gd name="T32" fmla="*/ 129 w 150"/>
                  <a:gd name="T33" fmla="*/ 48 h 48"/>
                  <a:gd name="T34" fmla="*/ 121 w 150"/>
                  <a:gd name="T35" fmla="*/ 46 h 48"/>
                  <a:gd name="T36" fmla="*/ 100 w 150"/>
                  <a:gd name="T37" fmla="*/ 48 h 48"/>
                  <a:gd name="T38" fmla="*/ 110 w 150"/>
                  <a:gd name="T39" fmla="*/ 40 h 48"/>
                  <a:gd name="T40" fmla="*/ 104 w 150"/>
                  <a:gd name="T41" fmla="*/ 36 h 48"/>
                  <a:gd name="T42" fmla="*/ 94 w 150"/>
                  <a:gd name="T43" fmla="*/ 34 h 48"/>
                  <a:gd name="T44" fmla="*/ 91 w 150"/>
                  <a:gd name="T45" fmla="*/ 32 h 48"/>
                  <a:gd name="T46" fmla="*/ 87 w 150"/>
                  <a:gd name="T47" fmla="*/ 23 h 48"/>
                  <a:gd name="T48" fmla="*/ 79 w 150"/>
                  <a:gd name="T49" fmla="*/ 23 h 48"/>
                  <a:gd name="T50" fmla="*/ 66 w 150"/>
                  <a:gd name="T51" fmla="*/ 21 h 48"/>
                  <a:gd name="T52" fmla="*/ 62 w 150"/>
                  <a:gd name="T53" fmla="*/ 17 h 48"/>
                  <a:gd name="T54" fmla="*/ 45 w 150"/>
                  <a:gd name="T55" fmla="*/ 15 h 48"/>
                  <a:gd name="T56" fmla="*/ 39 w 150"/>
                  <a:gd name="T57" fmla="*/ 11 h 48"/>
                  <a:gd name="T58" fmla="*/ 45 w 150"/>
                  <a:gd name="T59" fmla="*/ 7 h 48"/>
                  <a:gd name="T60" fmla="*/ 31 w 150"/>
                  <a:gd name="T61" fmla="*/ 6 h 48"/>
                  <a:gd name="T62" fmla="*/ 20 w 150"/>
                  <a:gd name="T63" fmla="*/ 15 h 48"/>
                  <a:gd name="T64" fmla="*/ 14 w 150"/>
                  <a:gd name="T65" fmla="*/ 15 h 48"/>
                  <a:gd name="T66" fmla="*/ 12 w 150"/>
                  <a:gd name="T67" fmla="*/ 19 h 48"/>
                  <a:gd name="T68" fmla="*/ 6 w 150"/>
                  <a:gd name="T69" fmla="*/ 21 h 48"/>
                  <a:gd name="T70" fmla="*/ 0 w 150"/>
                  <a:gd name="T71" fmla="*/ 19 h 48"/>
                  <a:gd name="T72" fmla="*/ 8 w 150"/>
                  <a:gd name="T73" fmla="*/ 15 h 48"/>
                  <a:gd name="T74" fmla="*/ 10 w 150"/>
                  <a:gd name="T75" fmla="*/ 9 h 48"/>
                  <a:gd name="T76" fmla="*/ 18 w 150"/>
                  <a:gd name="T77" fmla="*/ 6 h 48"/>
                  <a:gd name="T78" fmla="*/ 23 w 150"/>
                  <a:gd name="T79" fmla="*/ 4 h 48"/>
                  <a:gd name="T80" fmla="*/ 33 w 150"/>
                  <a:gd name="T81" fmla="*/ 2 h 48"/>
                  <a:gd name="T82" fmla="*/ 37 w 150"/>
                  <a:gd name="T8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48">
                    <a:moveTo>
                      <a:pt x="37" y="0"/>
                    </a:moveTo>
                    <a:lnTo>
                      <a:pt x="48" y="2"/>
                    </a:lnTo>
                    <a:lnTo>
                      <a:pt x="60" y="2"/>
                    </a:lnTo>
                    <a:lnTo>
                      <a:pt x="73" y="6"/>
                    </a:lnTo>
                    <a:lnTo>
                      <a:pt x="79" y="11"/>
                    </a:lnTo>
                    <a:lnTo>
                      <a:pt x="93" y="9"/>
                    </a:lnTo>
                    <a:lnTo>
                      <a:pt x="96" y="13"/>
                    </a:lnTo>
                    <a:lnTo>
                      <a:pt x="110" y="21"/>
                    </a:lnTo>
                    <a:lnTo>
                      <a:pt x="118" y="29"/>
                    </a:lnTo>
                    <a:lnTo>
                      <a:pt x="121" y="29"/>
                    </a:lnTo>
                    <a:lnTo>
                      <a:pt x="131" y="32"/>
                    </a:lnTo>
                    <a:lnTo>
                      <a:pt x="129" y="34"/>
                    </a:lnTo>
                    <a:lnTo>
                      <a:pt x="139" y="36"/>
                    </a:lnTo>
                    <a:lnTo>
                      <a:pt x="150" y="42"/>
                    </a:lnTo>
                    <a:lnTo>
                      <a:pt x="148" y="44"/>
                    </a:lnTo>
                    <a:lnTo>
                      <a:pt x="139" y="48"/>
                    </a:lnTo>
                    <a:lnTo>
                      <a:pt x="129" y="48"/>
                    </a:lnTo>
                    <a:lnTo>
                      <a:pt x="121" y="46"/>
                    </a:lnTo>
                    <a:lnTo>
                      <a:pt x="100" y="48"/>
                    </a:lnTo>
                    <a:lnTo>
                      <a:pt x="110" y="40"/>
                    </a:lnTo>
                    <a:lnTo>
                      <a:pt x="104" y="36"/>
                    </a:lnTo>
                    <a:lnTo>
                      <a:pt x="94" y="34"/>
                    </a:lnTo>
                    <a:lnTo>
                      <a:pt x="91" y="32"/>
                    </a:lnTo>
                    <a:lnTo>
                      <a:pt x="87" y="23"/>
                    </a:lnTo>
                    <a:lnTo>
                      <a:pt x="79" y="23"/>
                    </a:lnTo>
                    <a:lnTo>
                      <a:pt x="66" y="21"/>
                    </a:lnTo>
                    <a:lnTo>
                      <a:pt x="62" y="17"/>
                    </a:lnTo>
                    <a:lnTo>
                      <a:pt x="45" y="15"/>
                    </a:lnTo>
                    <a:lnTo>
                      <a:pt x="39" y="11"/>
                    </a:lnTo>
                    <a:lnTo>
                      <a:pt x="45" y="7"/>
                    </a:lnTo>
                    <a:lnTo>
                      <a:pt x="31" y="6"/>
                    </a:lnTo>
                    <a:lnTo>
                      <a:pt x="20" y="15"/>
                    </a:lnTo>
                    <a:lnTo>
                      <a:pt x="14" y="15"/>
                    </a:lnTo>
                    <a:lnTo>
                      <a:pt x="12" y="19"/>
                    </a:lnTo>
                    <a:lnTo>
                      <a:pt x="6" y="21"/>
                    </a:lnTo>
                    <a:lnTo>
                      <a:pt x="0" y="19"/>
                    </a:lnTo>
                    <a:lnTo>
                      <a:pt x="8" y="15"/>
                    </a:lnTo>
                    <a:lnTo>
                      <a:pt x="10" y="9"/>
                    </a:lnTo>
                    <a:lnTo>
                      <a:pt x="18" y="6"/>
                    </a:lnTo>
                    <a:lnTo>
                      <a:pt x="23" y="4"/>
                    </a:lnTo>
                    <a:lnTo>
                      <a:pt x="33" y="2"/>
                    </a:lnTo>
                    <a:lnTo>
                      <a:pt x="3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2" name="Freeform 113">
                <a:extLst>
                  <a:ext uri="{FF2B5EF4-FFF2-40B4-BE49-F238E27FC236}">
                    <a16:creationId xmlns:a16="http://schemas.microsoft.com/office/drawing/2014/main" id="{1B3380F2-900D-948A-2553-786F16160BA2}"/>
                  </a:ext>
                </a:extLst>
              </p:cNvPr>
              <p:cNvSpPr>
                <a:spLocks/>
              </p:cNvSpPr>
              <p:nvPr/>
            </p:nvSpPr>
            <p:spPr bwMode="auto">
              <a:xfrm>
                <a:off x="2633663" y="3931444"/>
                <a:ext cx="17463" cy="36530"/>
              </a:xfrm>
              <a:custGeom>
                <a:avLst/>
                <a:gdLst>
                  <a:gd name="T0" fmla="*/ 3 w 11"/>
                  <a:gd name="T1" fmla="*/ 0 h 23"/>
                  <a:gd name="T2" fmla="*/ 7 w 11"/>
                  <a:gd name="T3" fmla="*/ 2 h 23"/>
                  <a:gd name="T4" fmla="*/ 11 w 11"/>
                  <a:gd name="T5" fmla="*/ 13 h 23"/>
                  <a:gd name="T6" fmla="*/ 11 w 11"/>
                  <a:gd name="T7" fmla="*/ 23 h 23"/>
                  <a:gd name="T8" fmla="*/ 7 w 11"/>
                  <a:gd name="T9" fmla="*/ 23 h 23"/>
                  <a:gd name="T10" fmla="*/ 3 w 11"/>
                  <a:gd name="T11" fmla="*/ 13 h 23"/>
                  <a:gd name="T12" fmla="*/ 0 w 11"/>
                  <a:gd name="T13" fmla="*/ 12 h 23"/>
                  <a:gd name="T14" fmla="*/ 3 w 1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3">
                    <a:moveTo>
                      <a:pt x="3" y="0"/>
                    </a:moveTo>
                    <a:lnTo>
                      <a:pt x="7" y="2"/>
                    </a:lnTo>
                    <a:lnTo>
                      <a:pt x="11" y="13"/>
                    </a:lnTo>
                    <a:lnTo>
                      <a:pt x="11" y="23"/>
                    </a:lnTo>
                    <a:lnTo>
                      <a:pt x="7" y="23"/>
                    </a:lnTo>
                    <a:lnTo>
                      <a:pt x="3" y="13"/>
                    </a:lnTo>
                    <a:lnTo>
                      <a:pt x="0" y="12"/>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3" name="Freeform 119">
                <a:extLst>
                  <a:ext uri="{FF2B5EF4-FFF2-40B4-BE49-F238E27FC236}">
                    <a16:creationId xmlns:a16="http://schemas.microsoft.com/office/drawing/2014/main" id="{932F54AF-D2E5-AC81-FE13-59F27D2B4C69}"/>
                  </a:ext>
                </a:extLst>
              </p:cNvPr>
              <p:cNvSpPr>
                <a:spLocks/>
              </p:cNvSpPr>
              <p:nvPr/>
            </p:nvSpPr>
            <p:spPr bwMode="auto">
              <a:xfrm>
                <a:off x="2620963" y="3891738"/>
                <a:ext cx="23813" cy="12706"/>
              </a:xfrm>
              <a:custGeom>
                <a:avLst/>
                <a:gdLst>
                  <a:gd name="T0" fmla="*/ 6 w 15"/>
                  <a:gd name="T1" fmla="*/ 0 h 8"/>
                  <a:gd name="T2" fmla="*/ 15 w 15"/>
                  <a:gd name="T3" fmla="*/ 2 h 8"/>
                  <a:gd name="T4" fmla="*/ 15 w 15"/>
                  <a:gd name="T5" fmla="*/ 6 h 8"/>
                  <a:gd name="T6" fmla="*/ 2 w 15"/>
                  <a:gd name="T7" fmla="*/ 8 h 8"/>
                  <a:gd name="T8" fmla="*/ 0 w 15"/>
                  <a:gd name="T9" fmla="*/ 2 h 8"/>
                  <a:gd name="T10" fmla="*/ 6 w 15"/>
                  <a:gd name="T11" fmla="*/ 0 h 8"/>
                </a:gdLst>
                <a:ahLst/>
                <a:cxnLst>
                  <a:cxn ang="0">
                    <a:pos x="T0" y="T1"/>
                  </a:cxn>
                  <a:cxn ang="0">
                    <a:pos x="T2" y="T3"/>
                  </a:cxn>
                  <a:cxn ang="0">
                    <a:pos x="T4" y="T5"/>
                  </a:cxn>
                  <a:cxn ang="0">
                    <a:pos x="T6" y="T7"/>
                  </a:cxn>
                  <a:cxn ang="0">
                    <a:pos x="T8" y="T9"/>
                  </a:cxn>
                  <a:cxn ang="0">
                    <a:pos x="T10" y="T11"/>
                  </a:cxn>
                </a:cxnLst>
                <a:rect l="0" t="0" r="r" b="b"/>
                <a:pathLst>
                  <a:path w="15" h="8">
                    <a:moveTo>
                      <a:pt x="6" y="0"/>
                    </a:moveTo>
                    <a:lnTo>
                      <a:pt x="15" y="2"/>
                    </a:lnTo>
                    <a:lnTo>
                      <a:pt x="15" y="6"/>
                    </a:lnTo>
                    <a:lnTo>
                      <a:pt x="2" y="8"/>
                    </a:lnTo>
                    <a:lnTo>
                      <a:pt x="0" y="2"/>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4" name="Freeform 121">
                <a:extLst>
                  <a:ext uri="{FF2B5EF4-FFF2-40B4-BE49-F238E27FC236}">
                    <a16:creationId xmlns:a16="http://schemas.microsoft.com/office/drawing/2014/main" id="{F17B8782-D17A-95F9-134D-B1B5DBB4F901}"/>
                  </a:ext>
                </a:extLst>
              </p:cNvPr>
              <p:cNvSpPr>
                <a:spLocks/>
              </p:cNvSpPr>
              <p:nvPr/>
            </p:nvSpPr>
            <p:spPr bwMode="auto">
              <a:xfrm>
                <a:off x="2644776" y="3888562"/>
                <a:ext cx="22225" cy="27000"/>
              </a:xfrm>
              <a:custGeom>
                <a:avLst/>
                <a:gdLst>
                  <a:gd name="T0" fmla="*/ 0 w 14"/>
                  <a:gd name="T1" fmla="*/ 0 h 17"/>
                  <a:gd name="T2" fmla="*/ 14 w 14"/>
                  <a:gd name="T3" fmla="*/ 8 h 17"/>
                  <a:gd name="T4" fmla="*/ 10 w 14"/>
                  <a:gd name="T5" fmla="*/ 17 h 17"/>
                  <a:gd name="T6" fmla="*/ 8 w 14"/>
                  <a:gd name="T7" fmla="*/ 16 h 17"/>
                  <a:gd name="T8" fmla="*/ 8 w 14"/>
                  <a:gd name="T9" fmla="*/ 8 h 17"/>
                  <a:gd name="T10" fmla="*/ 0 w 14"/>
                  <a:gd name="T11" fmla="*/ 2 h 17"/>
                  <a:gd name="T12" fmla="*/ 0 w 14"/>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4" h="17">
                    <a:moveTo>
                      <a:pt x="0" y="0"/>
                    </a:moveTo>
                    <a:lnTo>
                      <a:pt x="14" y="8"/>
                    </a:lnTo>
                    <a:lnTo>
                      <a:pt x="10" y="17"/>
                    </a:lnTo>
                    <a:lnTo>
                      <a:pt x="8" y="16"/>
                    </a:lnTo>
                    <a:lnTo>
                      <a:pt x="8" y="8"/>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5" name="Freeform 136">
                <a:extLst>
                  <a:ext uri="{FF2B5EF4-FFF2-40B4-BE49-F238E27FC236}">
                    <a16:creationId xmlns:a16="http://schemas.microsoft.com/office/drawing/2014/main" id="{F6080FA9-FDDE-13AB-7AF7-FBF20B55173A}"/>
                  </a:ext>
                </a:extLst>
              </p:cNvPr>
              <p:cNvSpPr>
                <a:spLocks/>
              </p:cNvSpPr>
              <p:nvPr/>
            </p:nvSpPr>
            <p:spPr bwMode="auto">
              <a:xfrm>
                <a:off x="2789238" y="3427979"/>
                <a:ext cx="0" cy="3176"/>
              </a:xfrm>
              <a:custGeom>
                <a:avLst/>
                <a:gdLst>
                  <a:gd name="T0" fmla="*/ 0 h 2"/>
                  <a:gd name="T1" fmla="*/ 2 h 2"/>
                  <a:gd name="T2" fmla="*/ 0 h 2"/>
                </a:gdLst>
                <a:ahLst/>
                <a:cxnLst>
                  <a:cxn ang="0">
                    <a:pos x="0" y="T0"/>
                  </a:cxn>
                  <a:cxn ang="0">
                    <a:pos x="0" y="T1"/>
                  </a:cxn>
                  <a:cxn ang="0">
                    <a:pos x="0" y="T2"/>
                  </a:cxn>
                </a:cxnLst>
                <a:rect l="0" t="0" r="r" b="b"/>
                <a:pathLst>
                  <a:path h="2">
                    <a:moveTo>
                      <a:pt x="0" y="0"/>
                    </a:move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6" name="Freeform 140">
                <a:extLst>
                  <a:ext uri="{FF2B5EF4-FFF2-40B4-BE49-F238E27FC236}">
                    <a16:creationId xmlns:a16="http://schemas.microsoft.com/office/drawing/2014/main" id="{7CD33B81-1C4E-9151-9DF6-B3489CC136A6}"/>
                  </a:ext>
                </a:extLst>
              </p:cNvPr>
              <p:cNvSpPr>
                <a:spLocks/>
              </p:cNvSpPr>
              <p:nvPr/>
            </p:nvSpPr>
            <p:spPr bwMode="auto">
              <a:xfrm>
                <a:off x="2943226" y="3377156"/>
                <a:ext cx="55563" cy="33353"/>
              </a:xfrm>
              <a:custGeom>
                <a:avLst/>
                <a:gdLst>
                  <a:gd name="T0" fmla="*/ 6 w 35"/>
                  <a:gd name="T1" fmla="*/ 0 h 21"/>
                  <a:gd name="T2" fmla="*/ 12 w 35"/>
                  <a:gd name="T3" fmla="*/ 9 h 21"/>
                  <a:gd name="T4" fmla="*/ 21 w 35"/>
                  <a:gd name="T5" fmla="*/ 11 h 21"/>
                  <a:gd name="T6" fmla="*/ 35 w 35"/>
                  <a:gd name="T7" fmla="*/ 11 h 21"/>
                  <a:gd name="T8" fmla="*/ 27 w 35"/>
                  <a:gd name="T9" fmla="*/ 19 h 21"/>
                  <a:gd name="T10" fmla="*/ 23 w 35"/>
                  <a:gd name="T11" fmla="*/ 21 h 21"/>
                  <a:gd name="T12" fmla="*/ 4 w 35"/>
                  <a:gd name="T13" fmla="*/ 11 h 21"/>
                  <a:gd name="T14" fmla="*/ 0 w 35"/>
                  <a:gd name="T15" fmla="*/ 7 h 21"/>
                  <a:gd name="T16" fmla="*/ 6 w 3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1">
                    <a:moveTo>
                      <a:pt x="6" y="0"/>
                    </a:moveTo>
                    <a:lnTo>
                      <a:pt x="12" y="9"/>
                    </a:lnTo>
                    <a:lnTo>
                      <a:pt x="21" y="11"/>
                    </a:lnTo>
                    <a:lnTo>
                      <a:pt x="35" y="11"/>
                    </a:lnTo>
                    <a:lnTo>
                      <a:pt x="27" y="19"/>
                    </a:lnTo>
                    <a:lnTo>
                      <a:pt x="23" y="21"/>
                    </a:lnTo>
                    <a:lnTo>
                      <a:pt x="4" y="11"/>
                    </a:lnTo>
                    <a:lnTo>
                      <a:pt x="0" y="7"/>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7" name="Freeform 141">
                <a:extLst>
                  <a:ext uri="{FF2B5EF4-FFF2-40B4-BE49-F238E27FC236}">
                    <a16:creationId xmlns:a16="http://schemas.microsoft.com/office/drawing/2014/main" id="{3AA3CFB9-A864-BD61-D1B1-16C8D3AC289C}"/>
                  </a:ext>
                </a:extLst>
              </p:cNvPr>
              <p:cNvSpPr>
                <a:spLocks/>
              </p:cNvSpPr>
              <p:nvPr/>
            </p:nvSpPr>
            <p:spPr bwMode="auto">
              <a:xfrm>
                <a:off x="2803526" y="3373979"/>
                <a:ext cx="30163" cy="49235"/>
              </a:xfrm>
              <a:custGeom>
                <a:avLst/>
                <a:gdLst>
                  <a:gd name="T0" fmla="*/ 19 w 19"/>
                  <a:gd name="T1" fmla="*/ 0 h 31"/>
                  <a:gd name="T2" fmla="*/ 10 w 19"/>
                  <a:gd name="T3" fmla="*/ 9 h 31"/>
                  <a:gd name="T4" fmla="*/ 6 w 19"/>
                  <a:gd name="T5" fmla="*/ 23 h 31"/>
                  <a:gd name="T6" fmla="*/ 0 w 19"/>
                  <a:gd name="T7" fmla="*/ 31 h 31"/>
                  <a:gd name="T8" fmla="*/ 6 w 19"/>
                  <a:gd name="T9" fmla="*/ 23 h 31"/>
                  <a:gd name="T10" fmla="*/ 10 w 19"/>
                  <a:gd name="T11" fmla="*/ 9 h 31"/>
                  <a:gd name="T12" fmla="*/ 19 w 19"/>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19" h="31">
                    <a:moveTo>
                      <a:pt x="19" y="0"/>
                    </a:moveTo>
                    <a:lnTo>
                      <a:pt x="10" y="9"/>
                    </a:lnTo>
                    <a:lnTo>
                      <a:pt x="6" y="23"/>
                    </a:lnTo>
                    <a:lnTo>
                      <a:pt x="0" y="31"/>
                    </a:lnTo>
                    <a:lnTo>
                      <a:pt x="6" y="23"/>
                    </a:lnTo>
                    <a:lnTo>
                      <a:pt x="10" y="9"/>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8" name="Freeform 143">
                <a:extLst>
                  <a:ext uri="{FF2B5EF4-FFF2-40B4-BE49-F238E27FC236}">
                    <a16:creationId xmlns:a16="http://schemas.microsoft.com/office/drawing/2014/main" id="{69D1D488-E9A8-311C-AB48-F8519548B7E4}"/>
                  </a:ext>
                </a:extLst>
              </p:cNvPr>
              <p:cNvSpPr>
                <a:spLocks/>
              </p:cNvSpPr>
              <p:nvPr/>
            </p:nvSpPr>
            <p:spPr bwMode="auto">
              <a:xfrm>
                <a:off x="2940051" y="3297745"/>
                <a:ext cx="61913" cy="23824"/>
              </a:xfrm>
              <a:custGeom>
                <a:avLst/>
                <a:gdLst>
                  <a:gd name="T0" fmla="*/ 6 w 39"/>
                  <a:gd name="T1" fmla="*/ 0 h 15"/>
                  <a:gd name="T2" fmla="*/ 25 w 39"/>
                  <a:gd name="T3" fmla="*/ 4 h 15"/>
                  <a:gd name="T4" fmla="*/ 39 w 39"/>
                  <a:gd name="T5" fmla="*/ 9 h 15"/>
                  <a:gd name="T6" fmla="*/ 39 w 39"/>
                  <a:gd name="T7" fmla="*/ 13 h 15"/>
                  <a:gd name="T8" fmla="*/ 31 w 39"/>
                  <a:gd name="T9" fmla="*/ 15 h 15"/>
                  <a:gd name="T10" fmla="*/ 16 w 39"/>
                  <a:gd name="T11" fmla="*/ 9 h 15"/>
                  <a:gd name="T12" fmla="*/ 0 w 39"/>
                  <a:gd name="T13" fmla="*/ 0 h 15"/>
                  <a:gd name="T14" fmla="*/ 6 w 39"/>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5">
                    <a:moveTo>
                      <a:pt x="6" y="0"/>
                    </a:moveTo>
                    <a:lnTo>
                      <a:pt x="25" y="4"/>
                    </a:lnTo>
                    <a:lnTo>
                      <a:pt x="39" y="9"/>
                    </a:lnTo>
                    <a:lnTo>
                      <a:pt x="39" y="13"/>
                    </a:lnTo>
                    <a:lnTo>
                      <a:pt x="31" y="15"/>
                    </a:lnTo>
                    <a:lnTo>
                      <a:pt x="16" y="9"/>
                    </a:lnTo>
                    <a:lnTo>
                      <a:pt x="0" y="0"/>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99" name="Freeform 145">
                <a:extLst>
                  <a:ext uri="{FF2B5EF4-FFF2-40B4-BE49-F238E27FC236}">
                    <a16:creationId xmlns:a16="http://schemas.microsoft.com/office/drawing/2014/main" id="{6EDB03EF-916D-F29A-AB96-E2C2EDE73D48}"/>
                  </a:ext>
                </a:extLst>
              </p:cNvPr>
              <p:cNvSpPr>
                <a:spLocks/>
              </p:cNvSpPr>
              <p:nvPr/>
            </p:nvSpPr>
            <p:spPr bwMode="auto">
              <a:xfrm>
                <a:off x="1527177" y="3270746"/>
                <a:ext cx="109538" cy="69882"/>
              </a:xfrm>
              <a:custGeom>
                <a:avLst/>
                <a:gdLst>
                  <a:gd name="T0" fmla="*/ 0 w 69"/>
                  <a:gd name="T1" fmla="*/ 0 h 44"/>
                  <a:gd name="T2" fmla="*/ 17 w 69"/>
                  <a:gd name="T3" fmla="*/ 5 h 44"/>
                  <a:gd name="T4" fmla="*/ 25 w 69"/>
                  <a:gd name="T5" fmla="*/ 7 h 44"/>
                  <a:gd name="T6" fmla="*/ 38 w 69"/>
                  <a:gd name="T7" fmla="*/ 9 h 44"/>
                  <a:gd name="T8" fmla="*/ 42 w 69"/>
                  <a:gd name="T9" fmla="*/ 17 h 44"/>
                  <a:gd name="T10" fmla="*/ 50 w 69"/>
                  <a:gd name="T11" fmla="*/ 25 h 44"/>
                  <a:gd name="T12" fmla="*/ 63 w 69"/>
                  <a:gd name="T13" fmla="*/ 32 h 44"/>
                  <a:gd name="T14" fmla="*/ 69 w 69"/>
                  <a:gd name="T15" fmla="*/ 42 h 44"/>
                  <a:gd name="T16" fmla="*/ 63 w 69"/>
                  <a:gd name="T17" fmla="*/ 44 h 44"/>
                  <a:gd name="T18" fmla="*/ 38 w 69"/>
                  <a:gd name="T19" fmla="*/ 36 h 44"/>
                  <a:gd name="T20" fmla="*/ 35 w 69"/>
                  <a:gd name="T21" fmla="*/ 30 h 44"/>
                  <a:gd name="T22" fmla="*/ 23 w 69"/>
                  <a:gd name="T23" fmla="*/ 25 h 44"/>
                  <a:gd name="T24" fmla="*/ 19 w 69"/>
                  <a:gd name="T25" fmla="*/ 19 h 44"/>
                  <a:gd name="T26" fmla="*/ 6 w 69"/>
                  <a:gd name="T27" fmla="*/ 17 h 44"/>
                  <a:gd name="T28" fmla="*/ 0 w 69"/>
                  <a:gd name="T29" fmla="*/ 5 h 44"/>
                  <a:gd name="T30" fmla="*/ 0 w 69"/>
                  <a:gd name="T3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44">
                    <a:moveTo>
                      <a:pt x="0" y="0"/>
                    </a:moveTo>
                    <a:lnTo>
                      <a:pt x="17" y="5"/>
                    </a:lnTo>
                    <a:lnTo>
                      <a:pt x="25" y="7"/>
                    </a:lnTo>
                    <a:lnTo>
                      <a:pt x="38" y="9"/>
                    </a:lnTo>
                    <a:lnTo>
                      <a:pt x="42" y="17"/>
                    </a:lnTo>
                    <a:lnTo>
                      <a:pt x="50" y="25"/>
                    </a:lnTo>
                    <a:lnTo>
                      <a:pt x="63" y="32"/>
                    </a:lnTo>
                    <a:lnTo>
                      <a:pt x="69" y="42"/>
                    </a:lnTo>
                    <a:lnTo>
                      <a:pt x="63" y="44"/>
                    </a:lnTo>
                    <a:lnTo>
                      <a:pt x="38" y="36"/>
                    </a:lnTo>
                    <a:lnTo>
                      <a:pt x="35" y="30"/>
                    </a:lnTo>
                    <a:lnTo>
                      <a:pt x="23" y="25"/>
                    </a:lnTo>
                    <a:lnTo>
                      <a:pt x="19" y="19"/>
                    </a:lnTo>
                    <a:lnTo>
                      <a:pt x="6" y="17"/>
                    </a:lnTo>
                    <a:lnTo>
                      <a:pt x="0" y="5"/>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0" name="Freeform 147">
                <a:extLst>
                  <a:ext uri="{FF2B5EF4-FFF2-40B4-BE49-F238E27FC236}">
                    <a16:creationId xmlns:a16="http://schemas.microsoft.com/office/drawing/2014/main" id="{CA708749-E903-B2A0-76CF-13B6E18D87A5}"/>
                  </a:ext>
                </a:extLst>
              </p:cNvPr>
              <p:cNvSpPr>
                <a:spLocks/>
              </p:cNvSpPr>
              <p:nvPr/>
            </p:nvSpPr>
            <p:spPr bwMode="auto">
              <a:xfrm>
                <a:off x="3052763" y="3248511"/>
                <a:ext cx="152400" cy="142940"/>
              </a:xfrm>
              <a:custGeom>
                <a:avLst/>
                <a:gdLst>
                  <a:gd name="T0" fmla="*/ 50 w 96"/>
                  <a:gd name="T1" fmla="*/ 0 h 90"/>
                  <a:gd name="T2" fmla="*/ 58 w 96"/>
                  <a:gd name="T3" fmla="*/ 0 h 90"/>
                  <a:gd name="T4" fmla="*/ 54 w 96"/>
                  <a:gd name="T5" fmla="*/ 4 h 90"/>
                  <a:gd name="T6" fmla="*/ 48 w 96"/>
                  <a:gd name="T7" fmla="*/ 15 h 90"/>
                  <a:gd name="T8" fmla="*/ 37 w 96"/>
                  <a:gd name="T9" fmla="*/ 33 h 90"/>
                  <a:gd name="T10" fmla="*/ 48 w 96"/>
                  <a:gd name="T11" fmla="*/ 27 h 90"/>
                  <a:gd name="T12" fmla="*/ 56 w 96"/>
                  <a:gd name="T13" fmla="*/ 31 h 90"/>
                  <a:gd name="T14" fmla="*/ 50 w 96"/>
                  <a:gd name="T15" fmla="*/ 37 h 90"/>
                  <a:gd name="T16" fmla="*/ 64 w 96"/>
                  <a:gd name="T17" fmla="*/ 40 h 90"/>
                  <a:gd name="T18" fmla="*/ 70 w 96"/>
                  <a:gd name="T19" fmla="*/ 39 h 90"/>
                  <a:gd name="T20" fmla="*/ 85 w 96"/>
                  <a:gd name="T21" fmla="*/ 42 h 90"/>
                  <a:gd name="T22" fmla="*/ 79 w 96"/>
                  <a:gd name="T23" fmla="*/ 56 h 90"/>
                  <a:gd name="T24" fmla="*/ 91 w 96"/>
                  <a:gd name="T25" fmla="*/ 52 h 90"/>
                  <a:gd name="T26" fmla="*/ 91 w 96"/>
                  <a:gd name="T27" fmla="*/ 63 h 90"/>
                  <a:gd name="T28" fmla="*/ 96 w 96"/>
                  <a:gd name="T29" fmla="*/ 73 h 90"/>
                  <a:gd name="T30" fmla="*/ 91 w 96"/>
                  <a:gd name="T31" fmla="*/ 88 h 90"/>
                  <a:gd name="T32" fmla="*/ 83 w 96"/>
                  <a:gd name="T33" fmla="*/ 90 h 90"/>
                  <a:gd name="T34" fmla="*/ 73 w 96"/>
                  <a:gd name="T35" fmla="*/ 87 h 90"/>
                  <a:gd name="T36" fmla="*/ 77 w 96"/>
                  <a:gd name="T37" fmla="*/ 71 h 90"/>
                  <a:gd name="T38" fmla="*/ 71 w 96"/>
                  <a:gd name="T39" fmla="*/ 69 h 90"/>
                  <a:gd name="T40" fmla="*/ 58 w 96"/>
                  <a:gd name="T41" fmla="*/ 85 h 90"/>
                  <a:gd name="T42" fmla="*/ 48 w 96"/>
                  <a:gd name="T43" fmla="*/ 85 h 90"/>
                  <a:gd name="T44" fmla="*/ 60 w 96"/>
                  <a:gd name="T45" fmla="*/ 77 h 90"/>
                  <a:gd name="T46" fmla="*/ 47 w 96"/>
                  <a:gd name="T47" fmla="*/ 71 h 90"/>
                  <a:gd name="T48" fmla="*/ 31 w 96"/>
                  <a:gd name="T49" fmla="*/ 73 h 90"/>
                  <a:gd name="T50" fmla="*/ 4 w 96"/>
                  <a:gd name="T51" fmla="*/ 71 h 90"/>
                  <a:gd name="T52" fmla="*/ 0 w 96"/>
                  <a:gd name="T53" fmla="*/ 67 h 90"/>
                  <a:gd name="T54" fmla="*/ 8 w 96"/>
                  <a:gd name="T55" fmla="*/ 62 h 90"/>
                  <a:gd name="T56" fmla="*/ 4 w 96"/>
                  <a:gd name="T57" fmla="*/ 56 h 90"/>
                  <a:gd name="T58" fmla="*/ 16 w 96"/>
                  <a:gd name="T59" fmla="*/ 44 h 90"/>
                  <a:gd name="T60" fmla="*/ 29 w 96"/>
                  <a:gd name="T61" fmla="*/ 15 h 90"/>
                  <a:gd name="T62" fmla="*/ 39 w 96"/>
                  <a:gd name="T63" fmla="*/ 6 h 90"/>
                  <a:gd name="T64" fmla="*/ 50 w 96"/>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0">
                    <a:moveTo>
                      <a:pt x="50" y="0"/>
                    </a:moveTo>
                    <a:lnTo>
                      <a:pt x="58" y="0"/>
                    </a:lnTo>
                    <a:lnTo>
                      <a:pt x="54" y="4"/>
                    </a:lnTo>
                    <a:lnTo>
                      <a:pt x="48" y="15"/>
                    </a:lnTo>
                    <a:lnTo>
                      <a:pt x="37" y="33"/>
                    </a:lnTo>
                    <a:lnTo>
                      <a:pt x="48" y="27"/>
                    </a:lnTo>
                    <a:lnTo>
                      <a:pt x="56" y="31"/>
                    </a:lnTo>
                    <a:lnTo>
                      <a:pt x="50" y="37"/>
                    </a:lnTo>
                    <a:lnTo>
                      <a:pt x="64" y="40"/>
                    </a:lnTo>
                    <a:lnTo>
                      <a:pt x="70" y="39"/>
                    </a:lnTo>
                    <a:lnTo>
                      <a:pt x="85" y="42"/>
                    </a:lnTo>
                    <a:lnTo>
                      <a:pt x="79" y="56"/>
                    </a:lnTo>
                    <a:lnTo>
                      <a:pt x="91" y="52"/>
                    </a:lnTo>
                    <a:lnTo>
                      <a:pt x="91" y="63"/>
                    </a:lnTo>
                    <a:lnTo>
                      <a:pt x="96" y="73"/>
                    </a:lnTo>
                    <a:lnTo>
                      <a:pt x="91" y="88"/>
                    </a:lnTo>
                    <a:lnTo>
                      <a:pt x="83" y="90"/>
                    </a:lnTo>
                    <a:lnTo>
                      <a:pt x="73" y="87"/>
                    </a:lnTo>
                    <a:lnTo>
                      <a:pt x="77" y="71"/>
                    </a:lnTo>
                    <a:lnTo>
                      <a:pt x="71" y="69"/>
                    </a:lnTo>
                    <a:lnTo>
                      <a:pt x="58" y="85"/>
                    </a:lnTo>
                    <a:lnTo>
                      <a:pt x="48" y="85"/>
                    </a:lnTo>
                    <a:lnTo>
                      <a:pt x="60" y="77"/>
                    </a:lnTo>
                    <a:lnTo>
                      <a:pt x="47" y="71"/>
                    </a:lnTo>
                    <a:lnTo>
                      <a:pt x="31" y="73"/>
                    </a:lnTo>
                    <a:lnTo>
                      <a:pt x="4" y="71"/>
                    </a:lnTo>
                    <a:lnTo>
                      <a:pt x="0" y="67"/>
                    </a:lnTo>
                    <a:lnTo>
                      <a:pt x="8" y="62"/>
                    </a:lnTo>
                    <a:lnTo>
                      <a:pt x="4" y="56"/>
                    </a:lnTo>
                    <a:lnTo>
                      <a:pt x="16" y="44"/>
                    </a:lnTo>
                    <a:lnTo>
                      <a:pt x="29" y="15"/>
                    </a:lnTo>
                    <a:lnTo>
                      <a:pt x="39" y="6"/>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1" name="Freeform 149">
                <a:extLst>
                  <a:ext uri="{FF2B5EF4-FFF2-40B4-BE49-F238E27FC236}">
                    <a16:creationId xmlns:a16="http://schemas.microsoft.com/office/drawing/2014/main" id="{87EC1443-09B0-69E9-0F67-2A0990733923}"/>
                  </a:ext>
                </a:extLst>
              </p:cNvPr>
              <p:cNvSpPr>
                <a:spLocks/>
              </p:cNvSpPr>
              <p:nvPr/>
            </p:nvSpPr>
            <p:spPr bwMode="auto">
              <a:xfrm>
                <a:off x="1423989" y="3169100"/>
                <a:ext cx="42863" cy="61941"/>
              </a:xfrm>
              <a:custGeom>
                <a:avLst/>
                <a:gdLst>
                  <a:gd name="T0" fmla="*/ 0 w 27"/>
                  <a:gd name="T1" fmla="*/ 0 h 39"/>
                  <a:gd name="T2" fmla="*/ 6 w 27"/>
                  <a:gd name="T3" fmla="*/ 4 h 39"/>
                  <a:gd name="T4" fmla="*/ 19 w 27"/>
                  <a:gd name="T5" fmla="*/ 2 h 39"/>
                  <a:gd name="T6" fmla="*/ 15 w 27"/>
                  <a:gd name="T7" fmla="*/ 25 h 39"/>
                  <a:gd name="T8" fmla="*/ 27 w 27"/>
                  <a:gd name="T9" fmla="*/ 39 h 39"/>
                  <a:gd name="T10" fmla="*/ 23 w 27"/>
                  <a:gd name="T11" fmla="*/ 39 h 39"/>
                  <a:gd name="T12" fmla="*/ 15 w 27"/>
                  <a:gd name="T13" fmla="*/ 31 h 39"/>
                  <a:gd name="T14" fmla="*/ 9 w 27"/>
                  <a:gd name="T15" fmla="*/ 21 h 39"/>
                  <a:gd name="T16" fmla="*/ 0 w 27"/>
                  <a:gd name="T17" fmla="*/ 16 h 39"/>
                  <a:gd name="T18" fmla="*/ 0 w 27"/>
                  <a:gd name="T19" fmla="*/ 8 h 39"/>
                  <a:gd name="T20" fmla="*/ 0 w 27"/>
                  <a:gd name="T21"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39">
                    <a:moveTo>
                      <a:pt x="0" y="0"/>
                    </a:moveTo>
                    <a:lnTo>
                      <a:pt x="6" y="4"/>
                    </a:lnTo>
                    <a:lnTo>
                      <a:pt x="19" y="2"/>
                    </a:lnTo>
                    <a:lnTo>
                      <a:pt x="15" y="25"/>
                    </a:lnTo>
                    <a:lnTo>
                      <a:pt x="27" y="39"/>
                    </a:lnTo>
                    <a:lnTo>
                      <a:pt x="23" y="39"/>
                    </a:lnTo>
                    <a:lnTo>
                      <a:pt x="15" y="31"/>
                    </a:lnTo>
                    <a:lnTo>
                      <a:pt x="9" y="21"/>
                    </a:lnTo>
                    <a:lnTo>
                      <a:pt x="0" y="16"/>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2" name="Freeform 157">
                <a:extLst>
                  <a:ext uri="{FF2B5EF4-FFF2-40B4-BE49-F238E27FC236}">
                    <a16:creationId xmlns:a16="http://schemas.microsoft.com/office/drawing/2014/main" id="{6FFB1349-E040-6352-6EB4-46C211010199}"/>
                  </a:ext>
                </a:extLst>
              </p:cNvPr>
              <p:cNvSpPr>
                <a:spLocks/>
              </p:cNvSpPr>
              <p:nvPr/>
            </p:nvSpPr>
            <p:spPr bwMode="auto">
              <a:xfrm>
                <a:off x="949327" y="3053159"/>
                <a:ext cx="53975" cy="36530"/>
              </a:xfrm>
              <a:custGeom>
                <a:avLst/>
                <a:gdLst>
                  <a:gd name="T0" fmla="*/ 19 w 34"/>
                  <a:gd name="T1" fmla="*/ 0 h 23"/>
                  <a:gd name="T2" fmla="*/ 30 w 34"/>
                  <a:gd name="T3" fmla="*/ 0 h 23"/>
                  <a:gd name="T4" fmla="*/ 34 w 34"/>
                  <a:gd name="T5" fmla="*/ 8 h 23"/>
                  <a:gd name="T6" fmla="*/ 23 w 34"/>
                  <a:gd name="T7" fmla="*/ 18 h 23"/>
                  <a:gd name="T8" fmla="*/ 9 w 34"/>
                  <a:gd name="T9" fmla="*/ 23 h 23"/>
                  <a:gd name="T10" fmla="*/ 1 w 34"/>
                  <a:gd name="T11" fmla="*/ 20 h 23"/>
                  <a:gd name="T12" fmla="*/ 0 w 34"/>
                  <a:gd name="T13" fmla="*/ 10 h 23"/>
                  <a:gd name="T14" fmla="*/ 11 w 34"/>
                  <a:gd name="T15" fmla="*/ 2 h 23"/>
                  <a:gd name="T16" fmla="*/ 19 w 3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3">
                    <a:moveTo>
                      <a:pt x="19" y="0"/>
                    </a:moveTo>
                    <a:lnTo>
                      <a:pt x="30" y="0"/>
                    </a:lnTo>
                    <a:lnTo>
                      <a:pt x="34" y="8"/>
                    </a:lnTo>
                    <a:lnTo>
                      <a:pt x="23" y="18"/>
                    </a:lnTo>
                    <a:lnTo>
                      <a:pt x="9" y="23"/>
                    </a:lnTo>
                    <a:lnTo>
                      <a:pt x="1" y="20"/>
                    </a:lnTo>
                    <a:lnTo>
                      <a:pt x="0" y="10"/>
                    </a:lnTo>
                    <a:lnTo>
                      <a:pt x="11"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3" name="Freeform 161">
                <a:extLst>
                  <a:ext uri="{FF2B5EF4-FFF2-40B4-BE49-F238E27FC236}">
                    <a16:creationId xmlns:a16="http://schemas.microsoft.com/office/drawing/2014/main" id="{8D9D9094-FF49-9338-2C11-80DE2C287C62}"/>
                  </a:ext>
                </a:extLst>
              </p:cNvPr>
              <p:cNvSpPr>
                <a:spLocks/>
              </p:cNvSpPr>
              <p:nvPr/>
            </p:nvSpPr>
            <p:spPr bwMode="auto">
              <a:xfrm>
                <a:off x="2590801" y="2903867"/>
                <a:ext cx="23813" cy="28588"/>
              </a:xfrm>
              <a:custGeom>
                <a:avLst/>
                <a:gdLst>
                  <a:gd name="T0" fmla="*/ 7 w 15"/>
                  <a:gd name="T1" fmla="*/ 0 h 18"/>
                  <a:gd name="T2" fmla="*/ 11 w 15"/>
                  <a:gd name="T3" fmla="*/ 2 h 18"/>
                  <a:gd name="T4" fmla="*/ 15 w 15"/>
                  <a:gd name="T5" fmla="*/ 6 h 18"/>
                  <a:gd name="T6" fmla="*/ 9 w 15"/>
                  <a:gd name="T7" fmla="*/ 18 h 18"/>
                  <a:gd name="T8" fmla="*/ 4 w 15"/>
                  <a:gd name="T9" fmla="*/ 16 h 18"/>
                  <a:gd name="T10" fmla="*/ 0 w 15"/>
                  <a:gd name="T11" fmla="*/ 10 h 18"/>
                  <a:gd name="T12" fmla="*/ 0 w 15"/>
                  <a:gd name="T13" fmla="*/ 8 h 18"/>
                  <a:gd name="T14" fmla="*/ 7 w 15"/>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8">
                    <a:moveTo>
                      <a:pt x="7" y="0"/>
                    </a:moveTo>
                    <a:lnTo>
                      <a:pt x="11" y="2"/>
                    </a:lnTo>
                    <a:lnTo>
                      <a:pt x="15" y="6"/>
                    </a:lnTo>
                    <a:lnTo>
                      <a:pt x="9" y="18"/>
                    </a:lnTo>
                    <a:lnTo>
                      <a:pt x="4" y="16"/>
                    </a:lnTo>
                    <a:lnTo>
                      <a:pt x="0" y="10"/>
                    </a:lnTo>
                    <a:lnTo>
                      <a:pt x="0" y="8"/>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4" name="Freeform 163">
                <a:extLst>
                  <a:ext uri="{FF2B5EF4-FFF2-40B4-BE49-F238E27FC236}">
                    <a16:creationId xmlns:a16="http://schemas.microsoft.com/office/drawing/2014/main" id="{AF982066-3E25-B3E1-4EAD-CF63906D24B6}"/>
                  </a:ext>
                </a:extLst>
              </p:cNvPr>
              <p:cNvSpPr>
                <a:spLocks/>
              </p:cNvSpPr>
              <p:nvPr/>
            </p:nvSpPr>
            <p:spPr bwMode="auto">
              <a:xfrm>
                <a:off x="2511427" y="2889574"/>
                <a:ext cx="46038" cy="23824"/>
              </a:xfrm>
              <a:custGeom>
                <a:avLst/>
                <a:gdLst>
                  <a:gd name="T0" fmla="*/ 9 w 29"/>
                  <a:gd name="T1" fmla="*/ 0 h 15"/>
                  <a:gd name="T2" fmla="*/ 29 w 29"/>
                  <a:gd name="T3" fmla="*/ 0 h 15"/>
                  <a:gd name="T4" fmla="*/ 29 w 29"/>
                  <a:gd name="T5" fmla="*/ 4 h 15"/>
                  <a:gd name="T6" fmla="*/ 11 w 29"/>
                  <a:gd name="T7" fmla="*/ 15 h 15"/>
                  <a:gd name="T8" fmla="*/ 4 w 29"/>
                  <a:gd name="T9" fmla="*/ 15 h 15"/>
                  <a:gd name="T10" fmla="*/ 0 w 29"/>
                  <a:gd name="T11" fmla="*/ 9 h 15"/>
                  <a:gd name="T12" fmla="*/ 9 w 29"/>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9" h="15">
                    <a:moveTo>
                      <a:pt x="9" y="0"/>
                    </a:moveTo>
                    <a:lnTo>
                      <a:pt x="29" y="0"/>
                    </a:lnTo>
                    <a:lnTo>
                      <a:pt x="29" y="4"/>
                    </a:lnTo>
                    <a:lnTo>
                      <a:pt x="11" y="15"/>
                    </a:lnTo>
                    <a:lnTo>
                      <a:pt x="4" y="15"/>
                    </a:lnTo>
                    <a:lnTo>
                      <a:pt x="0" y="9"/>
                    </a:lnTo>
                    <a:lnTo>
                      <a:pt x="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5" name="Freeform 165">
                <a:extLst>
                  <a:ext uri="{FF2B5EF4-FFF2-40B4-BE49-F238E27FC236}">
                    <a16:creationId xmlns:a16="http://schemas.microsoft.com/office/drawing/2014/main" id="{368D549A-32C0-AC88-96E6-9D19BBC97DDF}"/>
                  </a:ext>
                </a:extLst>
              </p:cNvPr>
              <p:cNvSpPr>
                <a:spLocks/>
              </p:cNvSpPr>
              <p:nvPr/>
            </p:nvSpPr>
            <p:spPr bwMode="auto">
              <a:xfrm>
                <a:off x="2441577" y="2787928"/>
                <a:ext cx="155575" cy="95293"/>
              </a:xfrm>
              <a:custGeom>
                <a:avLst/>
                <a:gdLst>
                  <a:gd name="T0" fmla="*/ 17 w 98"/>
                  <a:gd name="T1" fmla="*/ 0 h 60"/>
                  <a:gd name="T2" fmla="*/ 27 w 98"/>
                  <a:gd name="T3" fmla="*/ 2 h 60"/>
                  <a:gd name="T4" fmla="*/ 30 w 98"/>
                  <a:gd name="T5" fmla="*/ 12 h 60"/>
                  <a:gd name="T6" fmla="*/ 38 w 98"/>
                  <a:gd name="T7" fmla="*/ 8 h 60"/>
                  <a:gd name="T8" fmla="*/ 46 w 98"/>
                  <a:gd name="T9" fmla="*/ 14 h 60"/>
                  <a:gd name="T10" fmla="*/ 61 w 98"/>
                  <a:gd name="T11" fmla="*/ 21 h 60"/>
                  <a:gd name="T12" fmla="*/ 77 w 98"/>
                  <a:gd name="T13" fmla="*/ 29 h 60"/>
                  <a:gd name="T14" fmla="*/ 77 w 98"/>
                  <a:gd name="T15" fmla="*/ 41 h 60"/>
                  <a:gd name="T16" fmla="*/ 86 w 98"/>
                  <a:gd name="T17" fmla="*/ 39 h 60"/>
                  <a:gd name="T18" fmla="*/ 98 w 98"/>
                  <a:gd name="T19" fmla="*/ 46 h 60"/>
                  <a:gd name="T20" fmla="*/ 86 w 98"/>
                  <a:gd name="T21" fmla="*/ 52 h 60"/>
                  <a:gd name="T22" fmla="*/ 63 w 98"/>
                  <a:gd name="T23" fmla="*/ 46 h 60"/>
                  <a:gd name="T24" fmla="*/ 55 w 98"/>
                  <a:gd name="T25" fmla="*/ 37 h 60"/>
                  <a:gd name="T26" fmla="*/ 42 w 98"/>
                  <a:gd name="T27" fmla="*/ 48 h 60"/>
                  <a:gd name="T28" fmla="*/ 21 w 98"/>
                  <a:gd name="T29" fmla="*/ 60 h 60"/>
                  <a:gd name="T30" fmla="*/ 17 w 98"/>
                  <a:gd name="T31" fmla="*/ 46 h 60"/>
                  <a:gd name="T32" fmla="*/ 0 w 98"/>
                  <a:gd name="T33" fmla="*/ 48 h 60"/>
                  <a:gd name="T34" fmla="*/ 9 w 98"/>
                  <a:gd name="T35" fmla="*/ 39 h 60"/>
                  <a:gd name="T36" fmla="*/ 11 w 98"/>
                  <a:gd name="T37" fmla="*/ 20 h 60"/>
                  <a:gd name="T38" fmla="*/ 17 w 98"/>
                  <a:gd name="T3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 h="60">
                    <a:moveTo>
                      <a:pt x="17" y="0"/>
                    </a:moveTo>
                    <a:lnTo>
                      <a:pt x="27" y="2"/>
                    </a:lnTo>
                    <a:lnTo>
                      <a:pt x="30" y="12"/>
                    </a:lnTo>
                    <a:lnTo>
                      <a:pt x="38" y="8"/>
                    </a:lnTo>
                    <a:lnTo>
                      <a:pt x="46" y="14"/>
                    </a:lnTo>
                    <a:lnTo>
                      <a:pt x="61" y="21"/>
                    </a:lnTo>
                    <a:lnTo>
                      <a:pt x="77" y="29"/>
                    </a:lnTo>
                    <a:lnTo>
                      <a:pt x="77" y="41"/>
                    </a:lnTo>
                    <a:lnTo>
                      <a:pt x="86" y="39"/>
                    </a:lnTo>
                    <a:lnTo>
                      <a:pt x="98" y="46"/>
                    </a:lnTo>
                    <a:lnTo>
                      <a:pt x="86" y="52"/>
                    </a:lnTo>
                    <a:lnTo>
                      <a:pt x="63" y="46"/>
                    </a:lnTo>
                    <a:lnTo>
                      <a:pt x="55" y="37"/>
                    </a:lnTo>
                    <a:lnTo>
                      <a:pt x="42" y="48"/>
                    </a:lnTo>
                    <a:lnTo>
                      <a:pt x="21" y="60"/>
                    </a:lnTo>
                    <a:lnTo>
                      <a:pt x="17" y="46"/>
                    </a:lnTo>
                    <a:lnTo>
                      <a:pt x="0" y="48"/>
                    </a:lnTo>
                    <a:lnTo>
                      <a:pt x="9" y="39"/>
                    </a:lnTo>
                    <a:lnTo>
                      <a:pt x="11" y="20"/>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6" name="Freeform 169">
                <a:extLst>
                  <a:ext uri="{FF2B5EF4-FFF2-40B4-BE49-F238E27FC236}">
                    <a16:creationId xmlns:a16="http://schemas.microsoft.com/office/drawing/2014/main" id="{5F21CA9E-217D-6D57-32A7-59D3B6CE0154}"/>
                  </a:ext>
                </a:extLst>
              </p:cNvPr>
              <p:cNvSpPr>
                <a:spLocks/>
              </p:cNvSpPr>
              <p:nvPr/>
            </p:nvSpPr>
            <p:spPr bwMode="auto">
              <a:xfrm>
                <a:off x="2660651" y="2694222"/>
                <a:ext cx="46038" cy="46059"/>
              </a:xfrm>
              <a:custGeom>
                <a:avLst/>
                <a:gdLst>
                  <a:gd name="T0" fmla="*/ 17 w 29"/>
                  <a:gd name="T1" fmla="*/ 0 h 29"/>
                  <a:gd name="T2" fmla="*/ 29 w 29"/>
                  <a:gd name="T3" fmla="*/ 6 h 29"/>
                  <a:gd name="T4" fmla="*/ 29 w 29"/>
                  <a:gd name="T5" fmla="*/ 11 h 29"/>
                  <a:gd name="T6" fmla="*/ 29 w 29"/>
                  <a:gd name="T7" fmla="*/ 15 h 29"/>
                  <a:gd name="T8" fmla="*/ 27 w 29"/>
                  <a:gd name="T9" fmla="*/ 19 h 29"/>
                  <a:gd name="T10" fmla="*/ 17 w 29"/>
                  <a:gd name="T11" fmla="*/ 27 h 29"/>
                  <a:gd name="T12" fmla="*/ 4 w 29"/>
                  <a:gd name="T13" fmla="*/ 29 h 29"/>
                  <a:gd name="T14" fmla="*/ 0 w 29"/>
                  <a:gd name="T15" fmla="*/ 15 h 29"/>
                  <a:gd name="T16" fmla="*/ 4 w 29"/>
                  <a:gd name="T17" fmla="*/ 2 h 29"/>
                  <a:gd name="T18" fmla="*/ 17 w 29"/>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9">
                    <a:moveTo>
                      <a:pt x="17" y="0"/>
                    </a:moveTo>
                    <a:lnTo>
                      <a:pt x="29" y="6"/>
                    </a:lnTo>
                    <a:lnTo>
                      <a:pt x="29" y="11"/>
                    </a:lnTo>
                    <a:lnTo>
                      <a:pt x="29" y="15"/>
                    </a:lnTo>
                    <a:lnTo>
                      <a:pt x="27" y="19"/>
                    </a:lnTo>
                    <a:lnTo>
                      <a:pt x="17" y="27"/>
                    </a:lnTo>
                    <a:lnTo>
                      <a:pt x="4" y="29"/>
                    </a:lnTo>
                    <a:lnTo>
                      <a:pt x="0" y="15"/>
                    </a:lnTo>
                    <a:lnTo>
                      <a:pt x="4" y="2"/>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7" name="Freeform 171">
                <a:extLst>
                  <a:ext uri="{FF2B5EF4-FFF2-40B4-BE49-F238E27FC236}">
                    <a16:creationId xmlns:a16="http://schemas.microsoft.com/office/drawing/2014/main" id="{541BF2B3-DE59-2B6C-4DF4-03A8DB6FADC9}"/>
                  </a:ext>
                </a:extLst>
              </p:cNvPr>
              <p:cNvSpPr>
                <a:spLocks/>
              </p:cNvSpPr>
              <p:nvPr/>
            </p:nvSpPr>
            <p:spPr bwMode="auto">
              <a:xfrm>
                <a:off x="2160589" y="2621164"/>
                <a:ext cx="92075" cy="53999"/>
              </a:xfrm>
              <a:custGeom>
                <a:avLst/>
                <a:gdLst>
                  <a:gd name="T0" fmla="*/ 21 w 58"/>
                  <a:gd name="T1" fmla="*/ 0 h 34"/>
                  <a:gd name="T2" fmla="*/ 37 w 58"/>
                  <a:gd name="T3" fmla="*/ 7 h 34"/>
                  <a:gd name="T4" fmla="*/ 44 w 58"/>
                  <a:gd name="T5" fmla="*/ 11 h 34"/>
                  <a:gd name="T6" fmla="*/ 50 w 58"/>
                  <a:gd name="T7" fmla="*/ 17 h 34"/>
                  <a:gd name="T8" fmla="*/ 58 w 58"/>
                  <a:gd name="T9" fmla="*/ 25 h 34"/>
                  <a:gd name="T10" fmla="*/ 50 w 58"/>
                  <a:gd name="T11" fmla="*/ 34 h 34"/>
                  <a:gd name="T12" fmla="*/ 31 w 58"/>
                  <a:gd name="T13" fmla="*/ 27 h 34"/>
                  <a:gd name="T14" fmla="*/ 19 w 58"/>
                  <a:gd name="T15" fmla="*/ 29 h 34"/>
                  <a:gd name="T16" fmla="*/ 0 w 58"/>
                  <a:gd name="T17" fmla="*/ 19 h 34"/>
                  <a:gd name="T18" fmla="*/ 12 w 58"/>
                  <a:gd name="T19" fmla="*/ 9 h 34"/>
                  <a:gd name="T20" fmla="*/ 21 w 58"/>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34">
                    <a:moveTo>
                      <a:pt x="21" y="0"/>
                    </a:moveTo>
                    <a:lnTo>
                      <a:pt x="37" y="7"/>
                    </a:lnTo>
                    <a:lnTo>
                      <a:pt x="44" y="11"/>
                    </a:lnTo>
                    <a:lnTo>
                      <a:pt x="50" y="17"/>
                    </a:lnTo>
                    <a:lnTo>
                      <a:pt x="58" y="25"/>
                    </a:lnTo>
                    <a:lnTo>
                      <a:pt x="50" y="34"/>
                    </a:lnTo>
                    <a:lnTo>
                      <a:pt x="31" y="27"/>
                    </a:lnTo>
                    <a:lnTo>
                      <a:pt x="19" y="29"/>
                    </a:lnTo>
                    <a:lnTo>
                      <a:pt x="0" y="19"/>
                    </a:lnTo>
                    <a:lnTo>
                      <a:pt x="12" y="9"/>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8" name="Freeform 175">
                <a:extLst>
                  <a:ext uri="{FF2B5EF4-FFF2-40B4-BE49-F238E27FC236}">
                    <a16:creationId xmlns:a16="http://schemas.microsoft.com/office/drawing/2014/main" id="{3CADE00D-C627-7315-8310-893FC5426007}"/>
                  </a:ext>
                </a:extLst>
              </p:cNvPr>
              <p:cNvSpPr>
                <a:spLocks/>
              </p:cNvSpPr>
              <p:nvPr/>
            </p:nvSpPr>
            <p:spPr bwMode="auto">
              <a:xfrm>
                <a:off x="649289" y="2548106"/>
                <a:ext cx="2952749" cy="3276493"/>
              </a:xfrm>
              <a:custGeom>
                <a:avLst/>
                <a:gdLst>
                  <a:gd name="T0" fmla="*/ 1221 w 1860"/>
                  <a:gd name="T1" fmla="*/ 1128 h 2063"/>
                  <a:gd name="T2" fmla="*/ 1173 w 1860"/>
                  <a:gd name="T3" fmla="*/ 1101 h 2063"/>
                  <a:gd name="T4" fmla="*/ 1138 w 1860"/>
                  <a:gd name="T5" fmla="*/ 1067 h 2063"/>
                  <a:gd name="T6" fmla="*/ 1081 w 1860"/>
                  <a:gd name="T7" fmla="*/ 1036 h 2063"/>
                  <a:gd name="T8" fmla="*/ 927 w 1860"/>
                  <a:gd name="T9" fmla="*/ 982 h 2063"/>
                  <a:gd name="T10" fmla="*/ 864 w 1860"/>
                  <a:gd name="T11" fmla="*/ 908 h 2063"/>
                  <a:gd name="T12" fmla="*/ 766 w 1860"/>
                  <a:gd name="T13" fmla="*/ 789 h 2063"/>
                  <a:gd name="T14" fmla="*/ 778 w 1860"/>
                  <a:gd name="T15" fmla="*/ 838 h 2063"/>
                  <a:gd name="T16" fmla="*/ 787 w 1860"/>
                  <a:gd name="T17" fmla="*/ 883 h 2063"/>
                  <a:gd name="T18" fmla="*/ 733 w 1860"/>
                  <a:gd name="T19" fmla="*/ 806 h 2063"/>
                  <a:gd name="T20" fmla="*/ 636 w 1860"/>
                  <a:gd name="T21" fmla="*/ 683 h 2063"/>
                  <a:gd name="T22" fmla="*/ 607 w 1860"/>
                  <a:gd name="T23" fmla="*/ 499 h 2063"/>
                  <a:gd name="T24" fmla="*/ 524 w 1860"/>
                  <a:gd name="T25" fmla="*/ 380 h 2063"/>
                  <a:gd name="T26" fmla="*/ 279 w 1860"/>
                  <a:gd name="T27" fmla="*/ 263 h 2063"/>
                  <a:gd name="T28" fmla="*/ 179 w 1860"/>
                  <a:gd name="T29" fmla="*/ 322 h 2063"/>
                  <a:gd name="T30" fmla="*/ 106 w 1860"/>
                  <a:gd name="T31" fmla="*/ 357 h 2063"/>
                  <a:gd name="T32" fmla="*/ 87 w 1860"/>
                  <a:gd name="T33" fmla="*/ 291 h 2063"/>
                  <a:gd name="T34" fmla="*/ 104 w 1860"/>
                  <a:gd name="T35" fmla="*/ 195 h 2063"/>
                  <a:gd name="T36" fmla="*/ 60 w 1860"/>
                  <a:gd name="T37" fmla="*/ 142 h 2063"/>
                  <a:gd name="T38" fmla="*/ 162 w 1860"/>
                  <a:gd name="T39" fmla="*/ 17 h 2063"/>
                  <a:gd name="T40" fmla="*/ 426 w 1860"/>
                  <a:gd name="T41" fmla="*/ 75 h 2063"/>
                  <a:gd name="T42" fmla="*/ 634 w 1860"/>
                  <a:gd name="T43" fmla="*/ 53 h 2063"/>
                  <a:gd name="T44" fmla="*/ 854 w 1860"/>
                  <a:gd name="T45" fmla="*/ 80 h 2063"/>
                  <a:gd name="T46" fmla="*/ 1029 w 1860"/>
                  <a:gd name="T47" fmla="*/ 73 h 2063"/>
                  <a:gd name="T48" fmla="*/ 1127 w 1860"/>
                  <a:gd name="T49" fmla="*/ 119 h 2063"/>
                  <a:gd name="T50" fmla="*/ 1129 w 1860"/>
                  <a:gd name="T51" fmla="*/ 163 h 2063"/>
                  <a:gd name="T52" fmla="*/ 1102 w 1860"/>
                  <a:gd name="T53" fmla="*/ 339 h 2063"/>
                  <a:gd name="T54" fmla="*/ 1253 w 1860"/>
                  <a:gd name="T55" fmla="*/ 374 h 2063"/>
                  <a:gd name="T56" fmla="*/ 1348 w 1860"/>
                  <a:gd name="T57" fmla="*/ 251 h 2063"/>
                  <a:gd name="T58" fmla="*/ 1536 w 1860"/>
                  <a:gd name="T59" fmla="*/ 378 h 2063"/>
                  <a:gd name="T60" fmla="*/ 1388 w 1860"/>
                  <a:gd name="T61" fmla="*/ 487 h 2063"/>
                  <a:gd name="T62" fmla="*/ 1511 w 1860"/>
                  <a:gd name="T63" fmla="*/ 543 h 2063"/>
                  <a:gd name="T64" fmla="*/ 1355 w 1860"/>
                  <a:gd name="T65" fmla="*/ 595 h 2063"/>
                  <a:gd name="T66" fmla="*/ 1340 w 1860"/>
                  <a:gd name="T67" fmla="*/ 627 h 2063"/>
                  <a:gd name="T68" fmla="*/ 1284 w 1860"/>
                  <a:gd name="T69" fmla="*/ 689 h 2063"/>
                  <a:gd name="T70" fmla="*/ 1253 w 1860"/>
                  <a:gd name="T71" fmla="*/ 739 h 2063"/>
                  <a:gd name="T72" fmla="*/ 1227 w 1860"/>
                  <a:gd name="T73" fmla="*/ 863 h 2063"/>
                  <a:gd name="T74" fmla="*/ 1148 w 1860"/>
                  <a:gd name="T75" fmla="*/ 798 h 2063"/>
                  <a:gd name="T76" fmla="*/ 1044 w 1860"/>
                  <a:gd name="T77" fmla="*/ 804 h 2063"/>
                  <a:gd name="T78" fmla="*/ 985 w 1860"/>
                  <a:gd name="T79" fmla="*/ 929 h 2063"/>
                  <a:gd name="T80" fmla="*/ 1094 w 1860"/>
                  <a:gd name="T81" fmla="*/ 931 h 2063"/>
                  <a:gd name="T82" fmla="*/ 1113 w 1860"/>
                  <a:gd name="T83" fmla="*/ 975 h 2063"/>
                  <a:gd name="T84" fmla="*/ 1123 w 1860"/>
                  <a:gd name="T85" fmla="*/ 1007 h 2063"/>
                  <a:gd name="T86" fmla="*/ 1181 w 1860"/>
                  <a:gd name="T87" fmla="*/ 1015 h 2063"/>
                  <a:gd name="T88" fmla="*/ 1177 w 1860"/>
                  <a:gd name="T89" fmla="*/ 1078 h 2063"/>
                  <a:gd name="T90" fmla="*/ 1248 w 1860"/>
                  <a:gd name="T91" fmla="*/ 1099 h 2063"/>
                  <a:gd name="T92" fmla="*/ 1344 w 1860"/>
                  <a:gd name="T93" fmla="*/ 1055 h 2063"/>
                  <a:gd name="T94" fmla="*/ 1363 w 1860"/>
                  <a:gd name="T95" fmla="*/ 1065 h 2063"/>
                  <a:gd name="T96" fmla="*/ 1474 w 1860"/>
                  <a:gd name="T97" fmla="*/ 1090 h 2063"/>
                  <a:gd name="T98" fmla="*/ 1591 w 1860"/>
                  <a:gd name="T99" fmla="*/ 1151 h 2063"/>
                  <a:gd name="T100" fmla="*/ 1693 w 1860"/>
                  <a:gd name="T101" fmla="*/ 1243 h 2063"/>
                  <a:gd name="T102" fmla="*/ 1846 w 1860"/>
                  <a:gd name="T103" fmla="*/ 1364 h 2063"/>
                  <a:gd name="T104" fmla="*/ 1743 w 1860"/>
                  <a:gd name="T105" fmla="*/ 1556 h 2063"/>
                  <a:gd name="T106" fmla="*/ 1601 w 1860"/>
                  <a:gd name="T107" fmla="*/ 1719 h 2063"/>
                  <a:gd name="T108" fmla="*/ 1490 w 1860"/>
                  <a:gd name="T109" fmla="*/ 1802 h 2063"/>
                  <a:gd name="T110" fmla="*/ 1434 w 1860"/>
                  <a:gd name="T111" fmla="*/ 1892 h 2063"/>
                  <a:gd name="T112" fmla="*/ 1376 w 1860"/>
                  <a:gd name="T113" fmla="*/ 2032 h 2063"/>
                  <a:gd name="T114" fmla="*/ 1301 w 1860"/>
                  <a:gd name="T115" fmla="*/ 1915 h 2063"/>
                  <a:gd name="T116" fmla="*/ 1348 w 1860"/>
                  <a:gd name="T117" fmla="*/ 1698 h 2063"/>
                  <a:gd name="T118" fmla="*/ 1278 w 1860"/>
                  <a:gd name="T119" fmla="*/ 1424 h 2063"/>
                  <a:gd name="T120" fmla="*/ 1223 w 1860"/>
                  <a:gd name="T121" fmla="*/ 1268 h 2063"/>
                  <a:gd name="T122" fmla="*/ 1263 w 1860"/>
                  <a:gd name="T123" fmla="*/ 1184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60" h="2063">
                    <a:moveTo>
                      <a:pt x="1257" y="1128"/>
                    </a:moveTo>
                    <a:lnTo>
                      <a:pt x="1253" y="1126"/>
                    </a:lnTo>
                    <a:lnTo>
                      <a:pt x="1250" y="1117"/>
                    </a:lnTo>
                    <a:lnTo>
                      <a:pt x="1253" y="1115"/>
                    </a:lnTo>
                    <a:lnTo>
                      <a:pt x="1250" y="1115"/>
                    </a:lnTo>
                    <a:lnTo>
                      <a:pt x="1246" y="1109"/>
                    </a:lnTo>
                    <a:lnTo>
                      <a:pt x="1240" y="1105"/>
                    </a:lnTo>
                    <a:lnTo>
                      <a:pt x="1234" y="1105"/>
                    </a:lnTo>
                    <a:lnTo>
                      <a:pt x="1232" y="1111"/>
                    </a:lnTo>
                    <a:lnTo>
                      <a:pt x="1227" y="1115"/>
                    </a:lnTo>
                    <a:lnTo>
                      <a:pt x="1223" y="1115"/>
                    </a:lnTo>
                    <a:lnTo>
                      <a:pt x="1221" y="1117"/>
                    </a:lnTo>
                    <a:lnTo>
                      <a:pt x="1229" y="1126"/>
                    </a:lnTo>
                    <a:lnTo>
                      <a:pt x="1225" y="1128"/>
                    </a:lnTo>
                    <a:lnTo>
                      <a:pt x="1221" y="1128"/>
                    </a:lnTo>
                    <a:lnTo>
                      <a:pt x="1215" y="1128"/>
                    </a:lnTo>
                    <a:lnTo>
                      <a:pt x="1213" y="1121"/>
                    </a:lnTo>
                    <a:lnTo>
                      <a:pt x="1211" y="1124"/>
                    </a:lnTo>
                    <a:lnTo>
                      <a:pt x="1206" y="1122"/>
                    </a:lnTo>
                    <a:lnTo>
                      <a:pt x="1206" y="1117"/>
                    </a:lnTo>
                    <a:lnTo>
                      <a:pt x="1198" y="1115"/>
                    </a:lnTo>
                    <a:lnTo>
                      <a:pt x="1194" y="1115"/>
                    </a:lnTo>
                    <a:lnTo>
                      <a:pt x="1188" y="1115"/>
                    </a:lnTo>
                    <a:lnTo>
                      <a:pt x="1188" y="1117"/>
                    </a:lnTo>
                    <a:lnTo>
                      <a:pt x="1186" y="1115"/>
                    </a:lnTo>
                    <a:lnTo>
                      <a:pt x="1179" y="1113"/>
                    </a:lnTo>
                    <a:lnTo>
                      <a:pt x="1177" y="1109"/>
                    </a:lnTo>
                    <a:lnTo>
                      <a:pt x="1177" y="1107"/>
                    </a:lnTo>
                    <a:lnTo>
                      <a:pt x="1177" y="1105"/>
                    </a:lnTo>
                    <a:lnTo>
                      <a:pt x="1173" y="1101"/>
                    </a:lnTo>
                    <a:lnTo>
                      <a:pt x="1167" y="1098"/>
                    </a:lnTo>
                    <a:lnTo>
                      <a:pt x="1163" y="1096"/>
                    </a:lnTo>
                    <a:lnTo>
                      <a:pt x="1163" y="1092"/>
                    </a:lnTo>
                    <a:lnTo>
                      <a:pt x="1159" y="1088"/>
                    </a:lnTo>
                    <a:lnTo>
                      <a:pt x="1159" y="1094"/>
                    </a:lnTo>
                    <a:lnTo>
                      <a:pt x="1156" y="1098"/>
                    </a:lnTo>
                    <a:lnTo>
                      <a:pt x="1154" y="1092"/>
                    </a:lnTo>
                    <a:lnTo>
                      <a:pt x="1148" y="1092"/>
                    </a:lnTo>
                    <a:lnTo>
                      <a:pt x="1148" y="1088"/>
                    </a:lnTo>
                    <a:lnTo>
                      <a:pt x="1148" y="1084"/>
                    </a:lnTo>
                    <a:lnTo>
                      <a:pt x="1148" y="1080"/>
                    </a:lnTo>
                    <a:lnTo>
                      <a:pt x="1144" y="1078"/>
                    </a:lnTo>
                    <a:lnTo>
                      <a:pt x="1148" y="1076"/>
                    </a:lnTo>
                    <a:lnTo>
                      <a:pt x="1144" y="1071"/>
                    </a:lnTo>
                    <a:lnTo>
                      <a:pt x="1138" y="1067"/>
                    </a:lnTo>
                    <a:lnTo>
                      <a:pt x="1135" y="1061"/>
                    </a:lnTo>
                    <a:lnTo>
                      <a:pt x="1129" y="1055"/>
                    </a:lnTo>
                    <a:lnTo>
                      <a:pt x="1121" y="1050"/>
                    </a:lnTo>
                    <a:lnTo>
                      <a:pt x="1123" y="1048"/>
                    </a:lnTo>
                    <a:lnTo>
                      <a:pt x="1125" y="1050"/>
                    </a:lnTo>
                    <a:lnTo>
                      <a:pt x="1127" y="1050"/>
                    </a:lnTo>
                    <a:lnTo>
                      <a:pt x="1125" y="1044"/>
                    </a:lnTo>
                    <a:lnTo>
                      <a:pt x="1119" y="1042"/>
                    </a:lnTo>
                    <a:lnTo>
                      <a:pt x="1117" y="1046"/>
                    </a:lnTo>
                    <a:lnTo>
                      <a:pt x="1110" y="1046"/>
                    </a:lnTo>
                    <a:lnTo>
                      <a:pt x="1104" y="1046"/>
                    </a:lnTo>
                    <a:lnTo>
                      <a:pt x="1100" y="1042"/>
                    </a:lnTo>
                    <a:lnTo>
                      <a:pt x="1090" y="1040"/>
                    </a:lnTo>
                    <a:lnTo>
                      <a:pt x="1087" y="1038"/>
                    </a:lnTo>
                    <a:lnTo>
                      <a:pt x="1081" y="1036"/>
                    </a:lnTo>
                    <a:lnTo>
                      <a:pt x="1071" y="1036"/>
                    </a:lnTo>
                    <a:lnTo>
                      <a:pt x="1065" y="1032"/>
                    </a:lnTo>
                    <a:lnTo>
                      <a:pt x="1058" y="1026"/>
                    </a:lnTo>
                    <a:lnTo>
                      <a:pt x="1042" y="1011"/>
                    </a:lnTo>
                    <a:lnTo>
                      <a:pt x="1035" y="1007"/>
                    </a:lnTo>
                    <a:lnTo>
                      <a:pt x="1025" y="1003"/>
                    </a:lnTo>
                    <a:lnTo>
                      <a:pt x="1016" y="1003"/>
                    </a:lnTo>
                    <a:lnTo>
                      <a:pt x="1004" y="1009"/>
                    </a:lnTo>
                    <a:lnTo>
                      <a:pt x="996" y="1011"/>
                    </a:lnTo>
                    <a:lnTo>
                      <a:pt x="987" y="1007"/>
                    </a:lnTo>
                    <a:lnTo>
                      <a:pt x="977" y="1003"/>
                    </a:lnTo>
                    <a:lnTo>
                      <a:pt x="964" y="998"/>
                    </a:lnTo>
                    <a:lnTo>
                      <a:pt x="954" y="996"/>
                    </a:lnTo>
                    <a:lnTo>
                      <a:pt x="939" y="988"/>
                    </a:lnTo>
                    <a:lnTo>
                      <a:pt x="927" y="982"/>
                    </a:lnTo>
                    <a:lnTo>
                      <a:pt x="922" y="979"/>
                    </a:lnTo>
                    <a:lnTo>
                      <a:pt x="916" y="977"/>
                    </a:lnTo>
                    <a:lnTo>
                      <a:pt x="900" y="973"/>
                    </a:lnTo>
                    <a:lnTo>
                      <a:pt x="895" y="967"/>
                    </a:lnTo>
                    <a:lnTo>
                      <a:pt x="881" y="959"/>
                    </a:lnTo>
                    <a:lnTo>
                      <a:pt x="874" y="948"/>
                    </a:lnTo>
                    <a:lnTo>
                      <a:pt x="870" y="942"/>
                    </a:lnTo>
                    <a:lnTo>
                      <a:pt x="875" y="940"/>
                    </a:lnTo>
                    <a:lnTo>
                      <a:pt x="874" y="936"/>
                    </a:lnTo>
                    <a:lnTo>
                      <a:pt x="877" y="934"/>
                    </a:lnTo>
                    <a:lnTo>
                      <a:pt x="877" y="931"/>
                    </a:lnTo>
                    <a:lnTo>
                      <a:pt x="877" y="927"/>
                    </a:lnTo>
                    <a:lnTo>
                      <a:pt x="872" y="923"/>
                    </a:lnTo>
                    <a:lnTo>
                      <a:pt x="870" y="915"/>
                    </a:lnTo>
                    <a:lnTo>
                      <a:pt x="864" y="908"/>
                    </a:lnTo>
                    <a:lnTo>
                      <a:pt x="854" y="894"/>
                    </a:lnTo>
                    <a:lnTo>
                      <a:pt x="839" y="883"/>
                    </a:lnTo>
                    <a:lnTo>
                      <a:pt x="833" y="873"/>
                    </a:lnTo>
                    <a:lnTo>
                      <a:pt x="820" y="867"/>
                    </a:lnTo>
                    <a:lnTo>
                      <a:pt x="818" y="863"/>
                    </a:lnTo>
                    <a:lnTo>
                      <a:pt x="820" y="854"/>
                    </a:lnTo>
                    <a:lnTo>
                      <a:pt x="814" y="850"/>
                    </a:lnTo>
                    <a:lnTo>
                      <a:pt x="804" y="842"/>
                    </a:lnTo>
                    <a:lnTo>
                      <a:pt x="801" y="833"/>
                    </a:lnTo>
                    <a:lnTo>
                      <a:pt x="793" y="831"/>
                    </a:lnTo>
                    <a:lnTo>
                      <a:pt x="787" y="823"/>
                    </a:lnTo>
                    <a:lnTo>
                      <a:pt x="780" y="817"/>
                    </a:lnTo>
                    <a:lnTo>
                      <a:pt x="778" y="812"/>
                    </a:lnTo>
                    <a:lnTo>
                      <a:pt x="772" y="800"/>
                    </a:lnTo>
                    <a:lnTo>
                      <a:pt x="766" y="789"/>
                    </a:lnTo>
                    <a:lnTo>
                      <a:pt x="766" y="781"/>
                    </a:lnTo>
                    <a:lnTo>
                      <a:pt x="757" y="777"/>
                    </a:lnTo>
                    <a:lnTo>
                      <a:pt x="751" y="777"/>
                    </a:lnTo>
                    <a:lnTo>
                      <a:pt x="743" y="773"/>
                    </a:lnTo>
                    <a:lnTo>
                      <a:pt x="741" y="779"/>
                    </a:lnTo>
                    <a:lnTo>
                      <a:pt x="743" y="787"/>
                    </a:lnTo>
                    <a:lnTo>
                      <a:pt x="745" y="798"/>
                    </a:lnTo>
                    <a:lnTo>
                      <a:pt x="751" y="804"/>
                    </a:lnTo>
                    <a:lnTo>
                      <a:pt x="760" y="815"/>
                    </a:lnTo>
                    <a:lnTo>
                      <a:pt x="762" y="819"/>
                    </a:lnTo>
                    <a:lnTo>
                      <a:pt x="764" y="819"/>
                    </a:lnTo>
                    <a:lnTo>
                      <a:pt x="766" y="825"/>
                    </a:lnTo>
                    <a:lnTo>
                      <a:pt x="770" y="823"/>
                    </a:lnTo>
                    <a:lnTo>
                      <a:pt x="772" y="833"/>
                    </a:lnTo>
                    <a:lnTo>
                      <a:pt x="778" y="838"/>
                    </a:lnTo>
                    <a:lnTo>
                      <a:pt x="780" y="842"/>
                    </a:lnTo>
                    <a:lnTo>
                      <a:pt x="787" y="850"/>
                    </a:lnTo>
                    <a:lnTo>
                      <a:pt x="793" y="865"/>
                    </a:lnTo>
                    <a:lnTo>
                      <a:pt x="797" y="869"/>
                    </a:lnTo>
                    <a:lnTo>
                      <a:pt x="799" y="879"/>
                    </a:lnTo>
                    <a:lnTo>
                      <a:pt x="801" y="884"/>
                    </a:lnTo>
                    <a:lnTo>
                      <a:pt x="808" y="886"/>
                    </a:lnTo>
                    <a:lnTo>
                      <a:pt x="814" y="894"/>
                    </a:lnTo>
                    <a:lnTo>
                      <a:pt x="818" y="898"/>
                    </a:lnTo>
                    <a:lnTo>
                      <a:pt x="818" y="902"/>
                    </a:lnTo>
                    <a:lnTo>
                      <a:pt x="812" y="908"/>
                    </a:lnTo>
                    <a:lnTo>
                      <a:pt x="810" y="908"/>
                    </a:lnTo>
                    <a:lnTo>
                      <a:pt x="806" y="898"/>
                    </a:lnTo>
                    <a:lnTo>
                      <a:pt x="797" y="890"/>
                    </a:lnTo>
                    <a:lnTo>
                      <a:pt x="787" y="883"/>
                    </a:lnTo>
                    <a:lnTo>
                      <a:pt x="780" y="879"/>
                    </a:lnTo>
                    <a:lnTo>
                      <a:pt x="780" y="869"/>
                    </a:lnTo>
                    <a:lnTo>
                      <a:pt x="778" y="860"/>
                    </a:lnTo>
                    <a:lnTo>
                      <a:pt x="772" y="856"/>
                    </a:lnTo>
                    <a:lnTo>
                      <a:pt x="760" y="848"/>
                    </a:lnTo>
                    <a:lnTo>
                      <a:pt x="760" y="850"/>
                    </a:lnTo>
                    <a:lnTo>
                      <a:pt x="757" y="846"/>
                    </a:lnTo>
                    <a:lnTo>
                      <a:pt x="749" y="842"/>
                    </a:lnTo>
                    <a:lnTo>
                      <a:pt x="739" y="835"/>
                    </a:lnTo>
                    <a:lnTo>
                      <a:pt x="741" y="833"/>
                    </a:lnTo>
                    <a:lnTo>
                      <a:pt x="747" y="835"/>
                    </a:lnTo>
                    <a:lnTo>
                      <a:pt x="751" y="829"/>
                    </a:lnTo>
                    <a:lnTo>
                      <a:pt x="753" y="821"/>
                    </a:lnTo>
                    <a:lnTo>
                      <a:pt x="741" y="812"/>
                    </a:lnTo>
                    <a:lnTo>
                      <a:pt x="733" y="806"/>
                    </a:lnTo>
                    <a:lnTo>
                      <a:pt x="728" y="798"/>
                    </a:lnTo>
                    <a:lnTo>
                      <a:pt x="722" y="789"/>
                    </a:lnTo>
                    <a:lnTo>
                      <a:pt x="716" y="775"/>
                    </a:lnTo>
                    <a:lnTo>
                      <a:pt x="712" y="762"/>
                    </a:lnTo>
                    <a:lnTo>
                      <a:pt x="709" y="754"/>
                    </a:lnTo>
                    <a:lnTo>
                      <a:pt x="699" y="744"/>
                    </a:lnTo>
                    <a:lnTo>
                      <a:pt x="693" y="742"/>
                    </a:lnTo>
                    <a:lnTo>
                      <a:pt x="691" y="739"/>
                    </a:lnTo>
                    <a:lnTo>
                      <a:pt x="684" y="739"/>
                    </a:lnTo>
                    <a:lnTo>
                      <a:pt x="680" y="733"/>
                    </a:lnTo>
                    <a:lnTo>
                      <a:pt x="666" y="731"/>
                    </a:lnTo>
                    <a:lnTo>
                      <a:pt x="662" y="729"/>
                    </a:lnTo>
                    <a:lnTo>
                      <a:pt x="661" y="719"/>
                    </a:lnTo>
                    <a:lnTo>
                      <a:pt x="647" y="704"/>
                    </a:lnTo>
                    <a:lnTo>
                      <a:pt x="636" y="683"/>
                    </a:lnTo>
                    <a:lnTo>
                      <a:pt x="636" y="677"/>
                    </a:lnTo>
                    <a:lnTo>
                      <a:pt x="630" y="673"/>
                    </a:lnTo>
                    <a:lnTo>
                      <a:pt x="618" y="660"/>
                    </a:lnTo>
                    <a:lnTo>
                      <a:pt x="616" y="646"/>
                    </a:lnTo>
                    <a:lnTo>
                      <a:pt x="609" y="637"/>
                    </a:lnTo>
                    <a:lnTo>
                      <a:pt x="613" y="623"/>
                    </a:lnTo>
                    <a:lnTo>
                      <a:pt x="613" y="610"/>
                    </a:lnTo>
                    <a:lnTo>
                      <a:pt x="607" y="595"/>
                    </a:lnTo>
                    <a:lnTo>
                      <a:pt x="613" y="581"/>
                    </a:lnTo>
                    <a:lnTo>
                      <a:pt x="616" y="564"/>
                    </a:lnTo>
                    <a:lnTo>
                      <a:pt x="616" y="549"/>
                    </a:lnTo>
                    <a:lnTo>
                      <a:pt x="615" y="526"/>
                    </a:lnTo>
                    <a:lnTo>
                      <a:pt x="609" y="510"/>
                    </a:lnTo>
                    <a:lnTo>
                      <a:pt x="607" y="503"/>
                    </a:lnTo>
                    <a:lnTo>
                      <a:pt x="607" y="499"/>
                    </a:lnTo>
                    <a:lnTo>
                      <a:pt x="628" y="506"/>
                    </a:lnTo>
                    <a:lnTo>
                      <a:pt x="634" y="522"/>
                    </a:lnTo>
                    <a:lnTo>
                      <a:pt x="638" y="518"/>
                    </a:lnTo>
                    <a:lnTo>
                      <a:pt x="636" y="503"/>
                    </a:lnTo>
                    <a:lnTo>
                      <a:pt x="632" y="489"/>
                    </a:lnTo>
                    <a:lnTo>
                      <a:pt x="630" y="487"/>
                    </a:lnTo>
                    <a:lnTo>
                      <a:pt x="603" y="472"/>
                    </a:lnTo>
                    <a:lnTo>
                      <a:pt x="591" y="462"/>
                    </a:lnTo>
                    <a:lnTo>
                      <a:pt x="568" y="455"/>
                    </a:lnTo>
                    <a:lnTo>
                      <a:pt x="559" y="439"/>
                    </a:lnTo>
                    <a:lnTo>
                      <a:pt x="563" y="428"/>
                    </a:lnTo>
                    <a:lnTo>
                      <a:pt x="544" y="418"/>
                    </a:lnTo>
                    <a:lnTo>
                      <a:pt x="542" y="405"/>
                    </a:lnTo>
                    <a:lnTo>
                      <a:pt x="524" y="389"/>
                    </a:lnTo>
                    <a:lnTo>
                      <a:pt x="524" y="380"/>
                    </a:lnTo>
                    <a:lnTo>
                      <a:pt x="517" y="374"/>
                    </a:lnTo>
                    <a:lnTo>
                      <a:pt x="503" y="368"/>
                    </a:lnTo>
                    <a:lnTo>
                      <a:pt x="501" y="349"/>
                    </a:lnTo>
                    <a:lnTo>
                      <a:pt x="482" y="334"/>
                    </a:lnTo>
                    <a:lnTo>
                      <a:pt x="474" y="314"/>
                    </a:lnTo>
                    <a:lnTo>
                      <a:pt x="463" y="313"/>
                    </a:lnTo>
                    <a:lnTo>
                      <a:pt x="440" y="313"/>
                    </a:lnTo>
                    <a:lnTo>
                      <a:pt x="425" y="307"/>
                    </a:lnTo>
                    <a:lnTo>
                      <a:pt x="396" y="286"/>
                    </a:lnTo>
                    <a:lnTo>
                      <a:pt x="382" y="282"/>
                    </a:lnTo>
                    <a:lnTo>
                      <a:pt x="357" y="274"/>
                    </a:lnTo>
                    <a:lnTo>
                      <a:pt x="338" y="276"/>
                    </a:lnTo>
                    <a:lnTo>
                      <a:pt x="309" y="266"/>
                    </a:lnTo>
                    <a:lnTo>
                      <a:pt x="294" y="259"/>
                    </a:lnTo>
                    <a:lnTo>
                      <a:pt x="279" y="263"/>
                    </a:lnTo>
                    <a:lnTo>
                      <a:pt x="283" y="276"/>
                    </a:lnTo>
                    <a:lnTo>
                      <a:pt x="273" y="278"/>
                    </a:lnTo>
                    <a:lnTo>
                      <a:pt x="258" y="282"/>
                    </a:lnTo>
                    <a:lnTo>
                      <a:pt x="244" y="290"/>
                    </a:lnTo>
                    <a:lnTo>
                      <a:pt x="229" y="293"/>
                    </a:lnTo>
                    <a:lnTo>
                      <a:pt x="229" y="282"/>
                    </a:lnTo>
                    <a:lnTo>
                      <a:pt x="235" y="263"/>
                    </a:lnTo>
                    <a:lnTo>
                      <a:pt x="248" y="255"/>
                    </a:lnTo>
                    <a:lnTo>
                      <a:pt x="244" y="249"/>
                    </a:lnTo>
                    <a:lnTo>
                      <a:pt x="227" y="263"/>
                    </a:lnTo>
                    <a:lnTo>
                      <a:pt x="219" y="274"/>
                    </a:lnTo>
                    <a:lnTo>
                      <a:pt x="198" y="290"/>
                    </a:lnTo>
                    <a:lnTo>
                      <a:pt x="208" y="301"/>
                    </a:lnTo>
                    <a:lnTo>
                      <a:pt x="194" y="313"/>
                    </a:lnTo>
                    <a:lnTo>
                      <a:pt x="179" y="322"/>
                    </a:lnTo>
                    <a:lnTo>
                      <a:pt x="166" y="328"/>
                    </a:lnTo>
                    <a:lnTo>
                      <a:pt x="162" y="338"/>
                    </a:lnTo>
                    <a:lnTo>
                      <a:pt x="141" y="349"/>
                    </a:lnTo>
                    <a:lnTo>
                      <a:pt x="137" y="357"/>
                    </a:lnTo>
                    <a:lnTo>
                      <a:pt x="119" y="366"/>
                    </a:lnTo>
                    <a:lnTo>
                      <a:pt x="112" y="364"/>
                    </a:lnTo>
                    <a:lnTo>
                      <a:pt x="96" y="368"/>
                    </a:lnTo>
                    <a:lnTo>
                      <a:pt x="83" y="376"/>
                    </a:lnTo>
                    <a:lnTo>
                      <a:pt x="71" y="382"/>
                    </a:lnTo>
                    <a:lnTo>
                      <a:pt x="48" y="387"/>
                    </a:lnTo>
                    <a:lnTo>
                      <a:pt x="45" y="385"/>
                    </a:lnTo>
                    <a:lnTo>
                      <a:pt x="58" y="376"/>
                    </a:lnTo>
                    <a:lnTo>
                      <a:pt x="75" y="370"/>
                    </a:lnTo>
                    <a:lnTo>
                      <a:pt x="89" y="359"/>
                    </a:lnTo>
                    <a:lnTo>
                      <a:pt x="106" y="357"/>
                    </a:lnTo>
                    <a:lnTo>
                      <a:pt x="114" y="349"/>
                    </a:lnTo>
                    <a:lnTo>
                      <a:pt x="133" y="338"/>
                    </a:lnTo>
                    <a:lnTo>
                      <a:pt x="137" y="334"/>
                    </a:lnTo>
                    <a:lnTo>
                      <a:pt x="146" y="326"/>
                    </a:lnTo>
                    <a:lnTo>
                      <a:pt x="148" y="311"/>
                    </a:lnTo>
                    <a:lnTo>
                      <a:pt x="156" y="299"/>
                    </a:lnTo>
                    <a:lnTo>
                      <a:pt x="139" y="305"/>
                    </a:lnTo>
                    <a:lnTo>
                      <a:pt x="135" y="301"/>
                    </a:lnTo>
                    <a:lnTo>
                      <a:pt x="127" y="309"/>
                    </a:lnTo>
                    <a:lnTo>
                      <a:pt x="118" y="299"/>
                    </a:lnTo>
                    <a:lnTo>
                      <a:pt x="114" y="305"/>
                    </a:lnTo>
                    <a:lnTo>
                      <a:pt x="110" y="295"/>
                    </a:lnTo>
                    <a:lnTo>
                      <a:pt x="96" y="303"/>
                    </a:lnTo>
                    <a:lnTo>
                      <a:pt x="87" y="303"/>
                    </a:lnTo>
                    <a:lnTo>
                      <a:pt x="87" y="291"/>
                    </a:lnTo>
                    <a:lnTo>
                      <a:pt x="87" y="284"/>
                    </a:lnTo>
                    <a:lnTo>
                      <a:pt x="79" y="276"/>
                    </a:lnTo>
                    <a:lnTo>
                      <a:pt x="60" y="280"/>
                    </a:lnTo>
                    <a:lnTo>
                      <a:pt x="48" y="270"/>
                    </a:lnTo>
                    <a:lnTo>
                      <a:pt x="39" y="265"/>
                    </a:lnTo>
                    <a:lnTo>
                      <a:pt x="39" y="253"/>
                    </a:lnTo>
                    <a:lnTo>
                      <a:pt x="29" y="245"/>
                    </a:lnTo>
                    <a:lnTo>
                      <a:pt x="35" y="232"/>
                    </a:lnTo>
                    <a:lnTo>
                      <a:pt x="47" y="220"/>
                    </a:lnTo>
                    <a:lnTo>
                      <a:pt x="50" y="209"/>
                    </a:lnTo>
                    <a:lnTo>
                      <a:pt x="60" y="207"/>
                    </a:lnTo>
                    <a:lnTo>
                      <a:pt x="71" y="211"/>
                    </a:lnTo>
                    <a:lnTo>
                      <a:pt x="83" y="199"/>
                    </a:lnTo>
                    <a:lnTo>
                      <a:pt x="93" y="201"/>
                    </a:lnTo>
                    <a:lnTo>
                      <a:pt x="104" y="195"/>
                    </a:lnTo>
                    <a:lnTo>
                      <a:pt x="100" y="184"/>
                    </a:lnTo>
                    <a:lnTo>
                      <a:pt x="93" y="182"/>
                    </a:lnTo>
                    <a:lnTo>
                      <a:pt x="104" y="172"/>
                    </a:lnTo>
                    <a:lnTo>
                      <a:pt x="95" y="172"/>
                    </a:lnTo>
                    <a:lnTo>
                      <a:pt x="79" y="178"/>
                    </a:lnTo>
                    <a:lnTo>
                      <a:pt x="77" y="182"/>
                    </a:lnTo>
                    <a:lnTo>
                      <a:pt x="64" y="178"/>
                    </a:lnTo>
                    <a:lnTo>
                      <a:pt x="45" y="180"/>
                    </a:lnTo>
                    <a:lnTo>
                      <a:pt x="24" y="174"/>
                    </a:lnTo>
                    <a:lnTo>
                      <a:pt x="20" y="167"/>
                    </a:lnTo>
                    <a:lnTo>
                      <a:pt x="0" y="153"/>
                    </a:lnTo>
                    <a:lnTo>
                      <a:pt x="20" y="142"/>
                    </a:lnTo>
                    <a:lnTo>
                      <a:pt x="50" y="132"/>
                    </a:lnTo>
                    <a:lnTo>
                      <a:pt x="62" y="132"/>
                    </a:lnTo>
                    <a:lnTo>
                      <a:pt x="60" y="142"/>
                    </a:lnTo>
                    <a:lnTo>
                      <a:pt x="91" y="142"/>
                    </a:lnTo>
                    <a:lnTo>
                      <a:pt x="79" y="128"/>
                    </a:lnTo>
                    <a:lnTo>
                      <a:pt x="62" y="121"/>
                    </a:lnTo>
                    <a:lnTo>
                      <a:pt x="52" y="107"/>
                    </a:lnTo>
                    <a:lnTo>
                      <a:pt x="39" y="98"/>
                    </a:lnTo>
                    <a:lnTo>
                      <a:pt x="20" y="90"/>
                    </a:lnTo>
                    <a:lnTo>
                      <a:pt x="27" y="76"/>
                    </a:lnTo>
                    <a:lnTo>
                      <a:pt x="52" y="76"/>
                    </a:lnTo>
                    <a:lnTo>
                      <a:pt x="70" y="65"/>
                    </a:lnTo>
                    <a:lnTo>
                      <a:pt x="73" y="53"/>
                    </a:lnTo>
                    <a:lnTo>
                      <a:pt x="87" y="40"/>
                    </a:lnTo>
                    <a:lnTo>
                      <a:pt x="100" y="38"/>
                    </a:lnTo>
                    <a:lnTo>
                      <a:pt x="127" y="27"/>
                    </a:lnTo>
                    <a:lnTo>
                      <a:pt x="141" y="29"/>
                    </a:lnTo>
                    <a:lnTo>
                      <a:pt x="162" y="17"/>
                    </a:lnTo>
                    <a:lnTo>
                      <a:pt x="183" y="21"/>
                    </a:lnTo>
                    <a:lnTo>
                      <a:pt x="192" y="32"/>
                    </a:lnTo>
                    <a:lnTo>
                      <a:pt x="200" y="27"/>
                    </a:lnTo>
                    <a:lnTo>
                      <a:pt x="223" y="29"/>
                    </a:lnTo>
                    <a:lnTo>
                      <a:pt x="221" y="34"/>
                    </a:lnTo>
                    <a:lnTo>
                      <a:pt x="242" y="38"/>
                    </a:lnTo>
                    <a:lnTo>
                      <a:pt x="258" y="36"/>
                    </a:lnTo>
                    <a:lnTo>
                      <a:pt x="286" y="44"/>
                    </a:lnTo>
                    <a:lnTo>
                      <a:pt x="313" y="46"/>
                    </a:lnTo>
                    <a:lnTo>
                      <a:pt x="325" y="50"/>
                    </a:lnTo>
                    <a:lnTo>
                      <a:pt x="344" y="46"/>
                    </a:lnTo>
                    <a:lnTo>
                      <a:pt x="363" y="53"/>
                    </a:lnTo>
                    <a:lnTo>
                      <a:pt x="378" y="55"/>
                    </a:lnTo>
                    <a:lnTo>
                      <a:pt x="405" y="63"/>
                    </a:lnTo>
                    <a:lnTo>
                      <a:pt x="426" y="75"/>
                    </a:lnTo>
                    <a:lnTo>
                      <a:pt x="442" y="76"/>
                    </a:lnTo>
                    <a:lnTo>
                      <a:pt x="453" y="65"/>
                    </a:lnTo>
                    <a:lnTo>
                      <a:pt x="471" y="59"/>
                    </a:lnTo>
                    <a:lnTo>
                      <a:pt x="490" y="61"/>
                    </a:lnTo>
                    <a:lnTo>
                      <a:pt x="513" y="52"/>
                    </a:lnTo>
                    <a:lnTo>
                      <a:pt x="534" y="44"/>
                    </a:lnTo>
                    <a:lnTo>
                      <a:pt x="544" y="55"/>
                    </a:lnTo>
                    <a:lnTo>
                      <a:pt x="553" y="50"/>
                    </a:lnTo>
                    <a:lnTo>
                      <a:pt x="557" y="38"/>
                    </a:lnTo>
                    <a:lnTo>
                      <a:pt x="568" y="38"/>
                    </a:lnTo>
                    <a:lnTo>
                      <a:pt x="591" y="63"/>
                    </a:lnTo>
                    <a:lnTo>
                      <a:pt x="609" y="46"/>
                    </a:lnTo>
                    <a:lnTo>
                      <a:pt x="611" y="65"/>
                    </a:lnTo>
                    <a:lnTo>
                      <a:pt x="628" y="59"/>
                    </a:lnTo>
                    <a:lnTo>
                      <a:pt x="634" y="53"/>
                    </a:lnTo>
                    <a:lnTo>
                      <a:pt x="651" y="55"/>
                    </a:lnTo>
                    <a:lnTo>
                      <a:pt x="672" y="65"/>
                    </a:lnTo>
                    <a:lnTo>
                      <a:pt x="705" y="75"/>
                    </a:lnTo>
                    <a:lnTo>
                      <a:pt x="722" y="78"/>
                    </a:lnTo>
                    <a:lnTo>
                      <a:pt x="737" y="76"/>
                    </a:lnTo>
                    <a:lnTo>
                      <a:pt x="757" y="88"/>
                    </a:lnTo>
                    <a:lnTo>
                      <a:pt x="737" y="101"/>
                    </a:lnTo>
                    <a:lnTo>
                      <a:pt x="760" y="105"/>
                    </a:lnTo>
                    <a:lnTo>
                      <a:pt x="799" y="103"/>
                    </a:lnTo>
                    <a:lnTo>
                      <a:pt x="812" y="98"/>
                    </a:lnTo>
                    <a:lnTo>
                      <a:pt x="826" y="113"/>
                    </a:lnTo>
                    <a:lnTo>
                      <a:pt x="841" y="101"/>
                    </a:lnTo>
                    <a:lnTo>
                      <a:pt x="826" y="92"/>
                    </a:lnTo>
                    <a:lnTo>
                      <a:pt x="835" y="82"/>
                    </a:lnTo>
                    <a:lnTo>
                      <a:pt x="854" y="80"/>
                    </a:lnTo>
                    <a:lnTo>
                      <a:pt x="864" y="80"/>
                    </a:lnTo>
                    <a:lnTo>
                      <a:pt x="875" y="84"/>
                    </a:lnTo>
                    <a:lnTo>
                      <a:pt x="889" y="98"/>
                    </a:lnTo>
                    <a:lnTo>
                      <a:pt x="904" y="96"/>
                    </a:lnTo>
                    <a:lnTo>
                      <a:pt x="929" y="105"/>
                    </a:lnTo>
                    <a:lnTo>
                      <a:pt x="950" y="103"/>
                    </a:lnTo>
                    <a:lnTo>
                      <a:pt x="970" y="103"/>
                    </a:lnTo>
                    <a:lnTo>
                      <a:pt x="968" y="88"/>
                    </a:lnTo>
                    <a:lnTo>
                      <a:pt x="983" y="84"/>
                    </a:lnTo>
                    <a:lnTo>
                      <a:pt x="1004" y="94"/>
                    </a:lnTo>
                    <a:lnTo>
                      <a:pt x="1004" y="103"/>
                    </a:lnTo>
                    <a:lnTo>
                      <a:pt x="1004" y="115"/>
                    </a:lnTo>
                    <a:lnTo>
                      <a:pt x="1012" y="96"/>
                    </a:lnTo>
                    <a:lnTo>
                      <a:pt x="1025" y="96"/>
                    </a:lnTo>
                    <a:lnTo>
                      <a:pt x="1029" y="73"/>
                    </a:lnTo>
                    <a:lnTo>
                      <a:pt x="1016" y="57"/>
                    </a:lnTo>
                    <a:lnTo>
                      <a:pt x="998" y="48"/>
                    </a:lnTo>
                    <a:lnTo>
                      <a:pt x="1000" y="19"/>
                    </a:lnTo>
                    <a:lnTo>
                      <a:pt x="1016" y="0"/>
                    </a:lnTo>
                    <a:lnTo>
                      <a:pt x="1035" y="4"/>
                    </a:lnTo>
                    <a:lnTo>
                      <a:pt x="1048" y="17"/>
                    </a:lnTo>
                    <a:lnTo>
                      <a:pt x="1067" y="44"/>
                    </a:lnTo>
                    <a:lnTo>
                      <a:pt x="1056" y="55"/>
                    </a:lnTo>
                    <a:lnTo>
                      <a:pt x="1081" y="61"/>
                    </a:lnTo>
                    <a:lnTo>
                      <a:pt x="1081" y="75"/>
                    </a:lnTo>
                    <a:lnTo>
                      <a:pt x="1081" y="86"/>
                    </a:lnTo>
                    <a:lnTo>
                      <a:pt x="1100" y="67"/>
                    </a:lnTo>
                    <a:lnTo>
                      <a:pt x="1115" y="82"/>
                    </a:lnTo>
                    <a:lnTo>
                      <a:pt x="1111" y="101"/>
                    </a:lnTo>
                    <a:lnTo>
                      <a:pt x="1127" y="119"/>
                    </a:lnTo>
                    <a:lnTo>
                      <a:pt x="1138" y="100"/>
                    </a:lnTo>
                    <a:lnTo>
                      <a:pt x="1150" y="80"/>
                    </a:lnTo>
                    <a:lnTo>
                      <a:pt x="1150" y="53"/>
                    </a:lnTo>
                    <a:lnTo>
                      <a:pt x="1171" y="55"/>
                    </a:lnTo>
                    <a:lnTo>
                      <a:pt x="1190" y="57"/>
                    </a:lnTo>
                    <a:lnTo>
                      <a:pt x="1209" y="69"/>
                    </a:lnTo>
                    <a:lnTo>
                      <a:pt x="1211" y="82"/>
                    </a:lnTo>
                    <a:lnTo>
                      <a:pt x="1202" y="94"/>
                    </a:lnTo>
                    <a:lnTo>
                      <a:pt x="1209" y="107"/>
                    </a:lnTo>
                    <a:lnTo>
                      <a:pt x="1207" y="121"/>
                    </a:lnTo>
                    <a:lnTo>
                      <a:pt x="1181" y="136"/>
                    </a:lnTo>
                    <a:lnTo>
                      <a:pt x="1163" y="140"/>
                    </a:lnTo>
                    <a:lnTo>
                      <a:pt x="1148" y="132"/>
                    </a:lnTo>
                    <a:lnTo>
                      <a:pt x="1142" y="142"/>
                    </a:lnTo>
                    <a:lnTo>
                      <a:pt x="1129" y="163"/>
                    </a:lnTo>
                    <a:lnTo>
                      <a:pt x="1127" y="172"/>
                    </a:lnTo>
                    <a:lnTo>
                      <a:pt x="1110" y="188"/>
                    </a:lnTo>
                    <a:lnTo>
                      <a:pt x="1088" y="190"/>
                    </a:lnTo>
                    <a:lnTo>
                      <a:pt x="1079" y="197"/>
                    </a:lnTo>
                    <a:lnTo>
                      <a:pt x="1077" y="213"/>
                    </a:lnTo>
                    <a:lnTo>
                      <a:pt x="1064" y="217"/>
                    </a:lnTo>
                    <a:lnTo>
                      <a:pt x="1044" y="234"/>
                    </a:lnTo>
                    <a:lnTo>
                      <a:pt x="1029" y="257"/>
                    </a:lnTo>
                    <a:lnTo>
                      <a:pt x="1025" y="274"/>
                    </a:lnTo>
                    <a:lnTo>
                      <a:pt x="1025" y="299"/>
                    </a:lnTo>
                    <a:lnTo>
                      <a:pt x="1044" y="301"/>
                    </a:lnTo>
                    <a:lnTo>
                      <a:pt x="1050" y="320"/>
                    </a:lnTo>
                    <a:lnTo>
                      <a:pt x="1058" y="336"/>
                    </a:lnTo>
                    <a:lnTo>
                      <a:pt x="1075" y="332"/>
                    </a:lnTo>
                    <a:lnTo>
                      <a:pt x="1102" y="339"/>
                    </a:lnTo>
                    <a:lnTo>
                      <a:pt x="1115" y="347"/>
                    </a:lnTo>
                    <a:lnTo>
                      <a:pt x="1127" y="357"/>
                    </a:lnTo>
                    <a:lnTo>
                      <a:pt x="1142" y="362"/>
                    </a:lnTo>
                    <a:lnTo>
                      <a:pt x="1158" y="370"/>
                    </a:lnTo>
                    <a:lnTo>
                      <a:pt x="1181" y="372"/>
                    </a:lnTo>
                    <a:lnTo>
                      <a:pt x="1196" y="374"/>
                    </a:lnTo>
                    <a:lnTo>
                      <a:pt x="1194" y="389"/>
                    </a:lnTo>
                    <a:lnTo>
                      <a:pt x="1198" y="409"/>
                    </a:lnTo>
                    <a:lnTo>
                      <a:pt x="1207" y="430"/>
                    </a:lnTo>
                    <a:lnTo>
                      <a:pt x="1230" y="447"/>
                    </a:lnTo>
                    <a:lnTo>
                      <a:pt x="1240" y="443"/>
                    </a:lnTo>
                    <a:lnTo>
                      <a:pt x="1248" y="422"/>
                    </a:lnTo>
                    <a:lnTo>
                      <a:pt x="1240" y="393"/>
                    </a:lnTo>
                    <a:lnTo>
                      <a:pt x="1230" y="382"/>
                    </a:lnTo>
                    <a:lnTo>
                      <a:pt x="1253" y="374"/>
                    </a:lnTo>
                    <a:lnTo>
                      <a:pt x="1269" y="361"/>
                    </a:lnTo>
                    <a:lnTo>
                      <a:pt x="1277" y="347"/>
                    </a:lnTo>
                    <a:lnTo>
                      <a:pt x="1275" y="334"/>
                    </a:lnTo>
                    <a:lnTo>
                      <a:pt x="1265" y="316"/>
                    </a:lnTo>
                    <a:lnTo>
                      <a:pt x="1248" y="301"/>
                    </a:lnTo>
                    <a:lnTo>
                      <a:pt x="1265" y="280"/>
                    </a:lnTo>
                    <a:lnTo>
                      <a:pt x="1257" y="261"/>
                    </a:lnTo>
                    <a:lnTo>
                      <a:pt x="1253" y="226"/>
                    </a:lnTo>
                    <a:lnTo>
                      <a:pt x="1265" y="222"/>
                    </a:lnTo>
                    <a:lnTo>
                      <a:pt x="1288" y="228"/>
                    </a:lnTo>
                    <a:lnTo>
                      <a:pt x="1301" y="230"/>
                    </a:lnTo>
                    <a:lnTo>
                      <a:pt x="1313" y="224"/>
                    </a:lnTo>
                    <a:lnTo>
                      <a:pt x="1326" y="232"/>
                    </a:lnTo>
                    <a:lnTo>
                      <a:pt x="1344" y="243"/>
                    </a:lnTo>
                    <a:lnTo>
                      <a:pt x="1348" y="251"/>
                    </a:lnTo>
                    <a:lnTo>
                      <a:pt x="1374" y="253"/>
                    </a:lnTo>
                    <a:lnTo>
                      <a:pt x="1372" y="272"/>
                    </a:lnTo>
                    <a:lnTo>
                      <a:pt x="1376" y="299"/>
                    </a:lnTo>
                    <a:lnTo>
                      <a:pt x="1390" y="301"/>
                    </a:lnTo>
                    <a:lnTo>
                      <a:pt x="1399" y="313"/>
                    </a:lnTo>
                    <a:lnTo>
                      <a:pt x="1420" y="301"/>
                    </a:lnTo>
                    <a:lnTo>
                      <a:pt x="1434" y="278"/>
                    </a:lnTo>
                    <a:lnTo>
                      <a:pt x="1443" y="270"/>
                    </a:lnTo>
                    <a:lnTo>
                      <a:pt x="1455" y="288"/>
                    </a:lnTo>
                    <a:lnTo>
                      <a:pt x="1472" y="313"/>
                    </a:lnTo>
                    <a:lnTo>
                      <a:pt x="1488" y="339"/>
                    </a:lnTo>
                    <a:lnTo>
                      <a:pt x="1482" y="349"/>
                    </a:lnTo>
                    <a:lnTo>
                      <a:pt x="1501" y="362"/>
                    </a:lnTo>
                    <a:lnTo>
                      <a:pt x="1513" y="372"/>
                    </a:lnTo>
                    <a:lnTo>
                      <a:pt x="1536" y="378"/>
                    </a:lnTo>
                    <a:lnTo>
                      <a:pt x="1545" y="384"/>
                    </a:lnTo>
                    <a:lnTo>
                      <a:pt x="1549" y="401"/>
                    </a:lnTo>
                    <a:lnTo>
                      <a:pt x="1561" y="403"/>
                    </a:lnTo>
                    <a:lnTo>
                      <a:pt x="1566" y="409"/>
                    </a:lnTo>
                    <a:lnTo>
                      <a:pt x="1566" y="430"/>
                    </a:lnTo>
                    <a:lnTo>
                      <a:pt x="1557" y="437"/>
                    </a:lnTo>
                    <a:lnTo>
                      <a:pt x="1547" y="443"/>
                    </a:lnTo>
                    <a:lnTo>
                      <a:pt x="1524" y="451"/>
                    </a:lnTo>
                    <a:lnTo>
                      <a:pt x="1507" y="466"/>
                    </a:lnTo>
                    <a:lnTo>
                      <a:pt x="1482" y="470"/>
                    </a:lnTo>
                    <a:lnTo>
                      <a:pt x="1453" y="466"/>
                    </a:lnTo>
                    <a:lnTo>
                      <a:pt x="1434" y="464"/>
                    </a:lnTo>
                    <a:lnTo>
                      <a:pt x="1417" y="466"/>
                    </a:lnTo>
                    <a:lnTo>
                      <a:pt x="1405" y="480"/>
                    </a:lnTo>
                    <a:lnTo>
                      <a:pt x="1388" y="487"/>
                    </a:lnTo>
                    <a:lnTo>
                      <a:pt x="1369" y="510"/>
                    </a:lnTo>
                    <a:lnTo>
                      <a:pt x="1351" y="528"/>
                    </a:lnTo>
                    <a:lnTo>
                      <a:pt x="1363" y="524"/>
                    </a:lnTo>
                    <a:lnTo>
                      <a:pt x="1386" y="501"/>
                    </a:lnTo>
                    <a:lnTo>
                      <a:pt x="1415" y="485"/>
                    </a:lnTo>
                    <a:lnTo>
                      <a:pt x="1436" y="483"/>
                    </a:lnTo>
                    <a:lnTo>
                      <a:pt x="1449" y="491"/>
                    </a:lnTo>
                    <a:lnTo>
                      <a:pt x="1436" y="504"/>
                    </a:lnTo>
                    <a:lnTo>
                      <a:pt x="1440" y="524"/>
                    </a:lnTo>
                    <a:lnTo>
                      <a:pt x="1443" y="537"/>
                    </a:lnTo>
                    <a:lnTo>
                      <a:pt x="1463" y="547"/>
                    </a:lnTo>
                    <a:lnTo>
                      <a:pt x="1486" y="543"/>
                    </a:lnTo>
                    <a:lnTo>
                      <a:pt x="1501" y="524"/>
                    </a:lnTo>
                    <a:lnTo>
                      <a:pt x="1501" y="535"/>
                    </a:lnTo>
                    <a:lnTo>
                      <a:pt x="1511" y="543"/>
                    </a:lnTo>
                    <a:lnTo>
                      <a:pt x="1493" y="554"/>
                    </a:lnTo>
                    <a:lnTo>
                      <a:pt x="1461" y="564"/>
                    </a:lnTo>
                    <a:lnTo>
                      <a:pt x="1447" y="572"/>
                    </a:lnTo>
                    <a:lnTo>
                      <a:pt x="1434" y="583"/>
                    </a:lnTo>
                    <a:lnTo>
                      <a:pt x="1420" y="583"/>
                    </a:lnTo>
                    <a:lnTo>
                      <a:pt x="1420" y="568"/>
                    </a:lnTo>
                    <a:lnTo>
                      <a:pt x="1445" y="554"/>
                    </a:lnTo>
                    <a:lnTo>
                      <a:pt x="1422" y="554"/>
                    </a:lnTo>
                    <a:lnTo>
                      <a:pt x="1407" y="556"/>
                    </a:lnTo>
                    <a:lnTo>
                      <a:pt x="1409" y="560"/>
                    </a:lnTo>
                    <a:lnTo>
                      <a:pt x="1395" y="570"/>
                    </a:lnTo>
                    <a:lnTo>
                      <a:pt x="1380" y="575"/>
                    </a:lnTo>
                    <a:lnTo>
                      <a:pt x="1365" y="581"/>
                    </a:lnTo>
                    <a:lnTo>
                      <a:pt x="1357" y="591"/>
                    </a:lnTo>
                    <a:lnTo>
                      <a:pt x="1355" y="595"/>
                    </a:lnTo>
                    <a:lnTo>
                      <a:pt x="1355" y="599"/>
                    </a:lnTo>
                    <a:lnTo>
                      <a:pt x="1355" y="604"/>
                    </a:lnTo>
                    <a:lnTo>
                      <a:pt x="1359" y="614"/>
                    </a:lnTo>
                    <a:lnTo>
                      <a:pt x="1367" y="614"/>
                    </a:lnTo>
                    <a:lnTo>
                      <a:pt x="1365" y="608"/>
                    </a:lnTo>
                    <a:lnTo>
                      <a:pt x="1369" y="612"/>
                    </a:lnTo>
                    <a:lnTo>
                      <a:pt x="1367" y="616"/>
                    </a:lnTo>
                    <a:lnTo>
                      <a:pt x="1357" y="618"/>
                    </a:lnTo>
                    <a:lnTo>
                      <a:pt x="1351" y="618"/>
                    </a:lnTo>
                    <a:lnTo>
                      <a:pt x="1342" y="622"/>
                    </a:lnTo>
                    <a:lnTo>
                      <a:pt x="1334" y="622"/>
                    </a:lnTo>
                    <a:lnTo>
                      <a:pt x="1326" y="623"/>
                    </a:lnTo>
                    <a:lnTo>
                      <a:pt x="1315" y="627"/>
                    </a:lnTo>
                    <a:lnTo>
                      <a:pt x="1336" y="623"/>
                    </a:lnTo>
                    <a:lnTo>
                      <a:pt x="1340" y="627"/>
                    </a:lnTo>
                    <a:lnTo>
                      <a:pt x="1319" y="633"/>
                    </a:lnTo>
                    <a:lnTo>
                      <a:pt x="1311" y="633"/>
                    </a:lnTo>
                    <a:lnTo>
                      <a:pt x="1311" y="629"/>
                    </a:lnTo>
                    <a:lnTo>
                      <a:pt x="1309" y="635"/>
                    </a:lnTo>
                    <a:lnTo>
                      <a:pt x="1311" y="635"/>
                    </a:lnTo>
                    <a:lnTo>
                      <a:pt x="1309" y="648"/>
                    </a:lnTo>
                    <a:lnTo>
                      <a:pt x="1298" y="660"/>
                    </a:lnTo>
                    <a:lnTo>
                      <a:pt x="1298" y="656"/>
                    </a:lnTo>
                    <a:lnTo>
                      <a:pt x="1294" y="654"/>
                    </a:lnTo>
                    <a:lnTo>
                      <a:pt x="1290" y="652"/>
                    </a:lnTo>
                    <a:lnTo>
                      <a:pt x="1294" y="660"/>
                    </a:lnTo>
                    <a:lnTo>
                      <a:pt x="1296" y="662"/>
                    </a:lnTo>
                    <a:lnTo>
                      <a:pt x="1296" y="668"/>
                    </a:lnTo>
                    <a:lnTo>
                      <a:pt x="1292" y="675"/>
                    </a:lnTo>
                    <a:lnTo>
                      <a:pt x="1284" y="689"/>
                    </a:lnTo>
                    <a:lnTo>
                      <a:pt x="1282" y="687"/>
                    </a:lnTo>
                    <a:lnTo>
                      <a:pt x="1288" y="677"/>
                    </a:lnTo>
                    <a:lnTo>
                      <a:pt x="1280" y="670"/>
                    </a:lnTo>
                    <a:lnTo>
                      <a:pt x="1278" y="656"/>
                    </a:lnTo>
                    <a:lnTo>
                      <a:pt x="1277" y="662"/>
                    </a:lnTo>
                    <a:lnTo>
                      <a:pt x="1280" y="673"/>
                    </a:lnTo>
                    <a:lnTo>
                      <a:pt x="1271" y="671"/>
                    </a:lnTo>
                    <a:lnTo>
                      <a:pt x="1280" y="677"/>
                    </a:lnTo>
                    <a:lnTo>
                      <a:pt x="1280" y="691"/>
                    </a:lnTo>
                    <a:lnTo>
                      <a:pt x="1282" y="693"/>
                    </a:lnTo>
                    <a:lnTo>
                      <a:pt x="1284" y="698"/>
                    </a:lnTo>
                    <a:lnTo>
                      <a:pt x="1288" y="716"/>
                    </a:lnTo>
                    <a:lnTo>
                      <a:pt x="1278" y="727"/>
                    </a:lnTo>
                    <a:lnTo>
                      <a:pt x="1265" y="729"/>
                    </a:lnTo>
                    <a:lnTo>
                      <a:pt x="1253" y="739"/>
                    </a:lnTo>
                    <a:lnTo>
                      <a:pt x="1248" y="741"/>
                    </a:lnTo>
                    <a:lnTo>
                      <a:pt x="1242" y="746"/>
                    </a:lnTo>
                    <a:lnTo>
                      <a:pt x="1240" y="752"/>
                    </a:lnTo>
                    <a:lnTo>
                      <a:pt x="1223" y="762"/>
                    </a:lnTo>
                    <a:lnTo>
                      <a:pt x="1215" y="769"/>
                    </a:lnTo>
                    <a:lnTo>
                      <a:pt x="1209" y="779"/>
                    </a:lnTo>
                    <a:lnTo>
                      <a:pt x="1207" y="790"/>
                    </a:lnTo>
                    <a:lnTo>
                      <a:pt x="1209" y="800"/>
                    </a:lnTo>
                    <a:lnTo>
                      <a:pt x="1215" y="813"/>
                    </a:lnTo>
                    <a:lnTo>
                      <a:pt x="1219" y="823"/>
                    </a:lnTo>
                    <a:lnTo>
                      <a:pt x="1219" y="827"/>
                    </a:lnTo>
                    <a:lnTo>
                      <a:pt x="1221" y="831"/>
                    </a:lnTo>
                    <a:lnTo>
                      <a:pt x="1227" y="846"/>
                    </a:lnTo>
                    <a:lnTo>
                      <a:pt x="1227" y="858"/>
                    </a:lnTo>
                    <a:lnTo>
                      <a:pt x="1227" y="863"/>
                    </a:lnTo>
                    <a:lnTo>
                      <a:pt x="1223" y="871"/>
                    </a:lnTo>
                    <a:lnTo>
                      <a:pt x="1217" y="873"/>
                    </a:lnTo>
                    <a:lnTo>
                      <a:pt x="1211" y="871"/>
                    </a:lnTo>
                    <a:lnTo>
                      <a:pt x="1209" y="865"/>
                    </a:lnTo>
                    <a:lnTo>
                      <a:pt x="1206" y="861"/>
                    </a:lnTo>
                    <a:lnTo>
                      <a:pt x="1196" y="850"/>
                    </a:lnTo>
                    <a:lnTo>
                      <a:pt x="1190" y="838"/>
                    </a:lnTo>
                    <a:lnTo>
                      <a:pt x="1188" y="831"/>
                    </a:lnTo>
                    <a:lnTo>
                      <a:pt x="1190" y="821"/>
                    </a:lnTo>
                    <a:lnTo>
                      <a:pt x="1188" y="813"/>
                    </a:lnTo>
                    <a:lnTo>
                      <a:pt x="1177" y="802"/>
                    </a:lnTo>
                    <a:lnTo>
                      <a:pt x="1171" y="798"/>
                    </a:lnTo>
                    <a:lnTo>
                      <a:pt x="1156" y="804"/>
                    </a:lnTo>
                    <a:lnTo>
                      <a:pt x="1154" y="804"/>
                    </a:lnTo>
                    <a:lnTo>
                      <a:pt x="1148" y="798"/>
                    </a:lnTo>
                    <a:lnTo>
                      <a:pt x="1138" y="794"/>
                    </a:lnTo>
                    <a:lnTo>
                      <a:pt x="1123" y="796"/>
                    </a:lnTo>
                    <a:lnTo>
                      <a:pt x="1110" y="794"/>
                    </a:lnTo>
                    <a:lnTo>
                      <a:pt x="1100" y="794"/>
                    </a:lnTo>
                    <a:lnTo>
                      <a:pt x="1094" y="798"/>
                    </a:lnTo>
                    <a:lnTo>
                      <a:pt x="1098" y="802"/>
                    </a:lnTo>
                    <a:lnTo>
                      <a:pt x="1096" y="808"/>
                    </a:lnTo>
                    <a:lnTo>
                      <a:pt x="1100" y="812"/>
                    </a:lnTo>
                    <a:lnTo>
                      <a:pt x="1098" y="813"/>
                    </a:lnTo>
                    <a:lnTo>
                      <a:pt x="1092" y="810"/>
                    </a:lnTo>
                    <a:lnTo>
                      <a:pt x="1087" y="813"/>
                    </a:lnTo>
                    <a:lnTo>
                      <a:pt x="1075" y="813"/>
                    </a:lnTo>
                    <a:lnTo>
                      <a:pt x="1065" y="804"/>
                    </a:lnTo>
                    <a:lnTo>
                      <a:pt x="1054" y="806"/>
                    </a:lnTo>
                    <a:lnTo>
                      <a:pt x="1044" y="804"/>
                    </a:lnTo>
                    <a:lnTo>
                      <a:pt x="1035" y="804"/>
                    </a:lnTo>
                    <a:lnTo>
                      <a:pt x="1025" y="808"/>
                    </a:lnTo>
                    <a:lnTo>
                      <a:pt x="1010" y="821"/>
                    </a:lnTo>
                    <a:lnTo>
                      <a:pt x="996" y="827"/>
                    </a:lnTo>
                    <a:lnTo>
                      <a:pt x="989" y="833"/>
                    </a:lnTo>
                    <a:lnTo>
                      <a:pt x="985" y="840"/>
                    </a:lnTo>
                    <a:lnTo>
                      <a:pt x="985" y="850"/>
                    </a:lnTo>
                    <a:lnTo>
                      <a:pt x="987" y="858"/>
                    </a:lnTo>
                    <a:lnTo>
                      <a:pt x="989" y="861"/>
                    </a:lnTo>
                    <a:lnTo>
                      <a:pt x="985" y="875"/>
                    </a:lnTo>
                    <a:lnTo>
                      <a:pt x="983" y="886"/>
                    </a:lnTo>
                    <a:lnTo>
                      <a:pt x="981" y="906"/>
                    </a:lnTo>
                    <a:lnTo>
                      <a:pt x="979" y="913"/>
                    </a:lnTo>
                    <a:lnTo>
                      <a:pt x="983" y="921"/>
                    </a:lnTo>
                    <a:lnTo>
                      <a:pt x="985" y="929"/>
                    </a:lnTo>
                    <a:lnTo>
                      <a:pt x="989" y="938"/>
                    </a:lnTo>
                    <a:lnTo>
                      <a:pt x="996" y="950"/>
                    </a:lnTo>
                    <a:lnTo>
                      <a:pt x="1000" y="959"/>
                    </a:lnTo>
                    <a:lnTo>
                      <a:pt x="1006" y="965"/>
                    </a:lnTo>
                    <a:lnTo>
                      <a:pt x="1021" y="969"/>
                    </a:lnTo>
                    <a:lnTo>
                      <a:pt x="1027" y="975"/>
                    </a:lnTo>
                    <a:lnTo>
                      <a:pt x="1039" y="971"/>
                    </a:lnTo>
                    <a:lnTo>
                      <a:pt x="1050" y="971"/>
                    </a:lnTo>
                    <a:lnTo>
                      <a:pt x="1062" y="967"/>
                    </a:lnTo>
                    <a:lnTo>
                      <a:pt x="1069" y="965"/>
                    </a:lnTo>
                    <a:lnTo>
                      <a:pt x="1077" y="959"/>
                    </a:lnTo>
                    <a:lnTo>
                      <a:pt x="1081" y="950"/>
                    </a:lnTo>
                    <a:lnTo>
                      <a:pt x="1083" y="938"/>
                    </a:lnTo>
                    <a:lnTo>
                      <a:pt x="1085" y="934"/>
                    </a:lnTo>
                    <a:lnTo>
                      <a:pt x="1094" y="931"/>
                    </a:lnTo>
                    <a:lnTo>
                      <a:pt x="1110" y="927"/>
                    </a:lnTo>
                    <a:lnTo>
                      <a:pt x="1121" y="927"/>
                    </a:lnTo>
                    <a:lnTo>
                      <a:pt x="1129" y="925"/>
                    </a:lnTo>
                    <a:lnTo>
                      <a:pt x="1133" y="929"/>
                    </a:lnTo>
                    <a:lnTo>
                      <a:pt x="1133" y="936"/>
                    </a:lnTo>
                    <a:lnTo>
                      <a:pt x="1125" y="946"/>
                    </a:lnTo>
                    <a:lnTo>
                      <a:pt x="1123" y="954"/>
                    </a:lnTo>
                    <a:lnTo>
                      <a:pt x="1125" y="955"/>
                    </a:lnTo>
                    <a:lnTo>
                      <a:pt x="1123" y="963"/>
                    </a:lnTo>
                    <a:lnTo>
                      <a:pt x="1119" y="973"/>
                    </a:lnTo>
                    <a:lnTo>
                      <a:pt x="1115" y="971"/>
                    </a:lnTo>
                    <a:lnTo>
                      <a:pt x="1111" y="971"/>
                    </a:lnTo>
                    <a:lnTo>
                      <a:pt x="1111" y="973"/>
                    </a:lnTo>
                    <a:lnTo>
                      <a:pt x="1113" y="973"/>
                    </a:lnTo>
                    <a:lnTo>
                      <a:pt x="1113" y="975"/>
                    </a:lnTo>
                    <a:lnTo>
                      <a:pt x="1111" y="982"/>
                    </a:lnTo>
                    <a:lnTo>
                      <a:pt x="1113" y="984"/>
                    </a:lnTo>
                    <a:lnTo>
                      <a:pt x="1111" y="990"/>
                    </a:lnTo>
                    <a:lnTo>
                      <a:pt x="1110" y="1000"/>
                    </a:lnTo>
                    <a:lnTo>
                      <a:pt x="1110" y="1002"/>
                    </a:lnTo>
                    <a:lnTo>
                      <a:pt x="1106" y="1002"/>
                    </a:lnTo>
                    <a:lnTo>
                      <a:pt x="1104" y="1007"/>
                    </a:lnTo>
                    <a:lnTo>
                      <a:pt x="1108" y="1011"/>
                    </a:lnTo>
                    <a:lnTo>
                      <a:pt x="1110" y="1007"/>
                    </a:lnTo>
                    <a:lnTo>
                      <a:pt x="1111" y="1011"/>
                    </a:lnTo>
                    <a:lnTo>
                      <a:pt x="1098" y="1025"/>
                    </a:lnTo>
                    <a:lnTo>
                      <a:pt x="1111" y="1011"/>
                    </a:lnTo>
                    <a:lnTo>
                      <a:pt x="1113" y="1011"/>
                    </a:lnTo>
                    <a:lnTo>
                      <a:pt x="1117" y="1007"/>
                    </a:lnTo>
                    <a:lnTo>
                      <a:pt x="1123" y="1007"/>
                    </a:lnTo>
                    <a:lnTo>
                      <a:pt x="1123" y="1009"/>
                    </a:lnTo>
                    <a:lnTo>
                      <a:pt x="1127" y="1009"/>
                    </a:lnTo>
                    <a:lnTo>
                      <a:pt x="1131" y="1009"/>
                    </a:lnTo>
                    <a:lnTo>
                      <a:pt x="1138" y="1009"/>
                    </a:lnTo>
                    <a:lnTo>
                      <a:pt x="1142" y="1007"/>
                    </a:lnTo>
                    <a:lnTo>
                      <a:pt x="1144" y="1005"/>
                    </a:lnTo>
                    <a:lnTo>
                      <a:pt x="1148" y="1007"/>
                    </a:lnTo>
                    <a:lnTo>
                      <a:pt x="1152" y="1007"/>
                    </a:lnTo>
                    <a:lnTo>
                      <a:pt x="1156" y="1007"/>
                    </a:lnTo>
                    <a:lnTo>
                      <a:pt x="1158" y="1005"/>
                    </a:lnTo>
                    <a:lnTo>
                      <a:pt x="1165" y="1007"/>
                    </a:lnTo>
                    <a:lnTo>
                      <a:pt x="1167" y="1009"/>
                    </a:lnTo>
                    <a:lnTo>
                      <a:pt x="1171" y="1011"/>
                    </a:lnTo>
                    <a:lnTo>
                      <a:pt x="1177" y="1013"/>
                    </a:lnTo>
                    <a:lnTo>
                      <a:pt x="1181" y="1015"/>
                    </a:lnTo>
                    <a:lnTo>
                      <a:pt x="1184" y="1021"/>
                    </a:lnTo>
                    <a:lnTo>
                      <a:pt x="1182" y="1023"/>
                    </a:lnTo>
                    <a:lnTo>
                      <a:pt x="1182" y="1026"/>
                    </a:lnTo>
                    <a:lnTo>
                      <a:pt x="1182" y="1030"/>
                    </a:lnTo>
                    <a:lnTo>
                      <a:pt x="1181" y="1036"/>
                    </a:lnTo>
                    <a:lnTo>
                      <a:pt x="1179" y="1040"/>
                    </a:lnTo>
                    <a:lnTo>
                      <a:pt x="1177" y="1048"/>
                    </a:lnTo>
                    <a:lnTo>
                      <a:pt x="1179" y="1050"/>
                    </a:lnTo>
                    <a:lnTo>
                      <a:pt x="1179" y="1057"/>
                    </a:lnTo>
                    <a:lnTo>
                      <a:pt x="1177" y="1057"/>
                    </a:lnTo>
                    <a:lnTo>
                      <a:pt x="1177" y="1065"/>
                    </a:lnTo>
                    <a:lnTo>
                      <a:pt x="1177" y="1067"/>
                    </a:lnTo>
                    <a:lnTo>
                      <a:pt x="1175" y="1071"/>
                    </a:lnTo>
                    <a:lnTo>
                      <a:pt x="1175" y="1076"/>
                    </a:lnTo>
                    <a:lnTo>
                      <a:pt x="1177" y="1078"/>
                    </a:lnTo>
                    <a:lnTo>
                      <a:pt x="1181" y="1086"/>
                    </a:lnTo>
                    <a:lnTo>
                      <a:pt x="1186" y="1090"/>
                    </a:lnTo>
                    <a:lnTo>
                      <a:pt x="1192" y="1098"/>
                    </a:lnTo>
                    <a:lnTo>
                      <a:pt x="1198" y="1103"/>
                    </a:lnTo>
                    <a:lnTo>
                      <a:pt x="1198" y="1105"/>
                    </a:lnTo>
                    <a:lnTo>
                      <a:pt x="1204" y="1105"/>
                    </a:lnTo>
                    <a:lnTo>
                      <a:pt x="1206" y="1105"/>
                    </a:lnTo>
                    <a:lnTo>
                      <a:pt x="1207" y="1107"/>
                    </a:lnTo>
                    <a:lnTo>
                      <a:pt x="1215" y="1107"/>
                    </a:lnTo>
                    <a:lnTo>
                      <a:pt x="1221" y="1103"/>
                    </a:lnTo>
                    <a:lnTo>
                      <a:pt x="1230" y="1101"/>
                    </a:lnTo>
                    <a:lnTo>
                      <a:pt x="1234" y="1096"/>
                    </a:lnTo>
                    <a:lnTo>
                      <a:pt x="1242" y="1098"/>
                    </a:lnTo>
                    <a:lnTo>
                      <a:pt x="1242" y="1099"/>
                    </a:lnTo>
                    <a:lnTo>
                      <a:pt x="1248" y="1099"/>
                    </a:lnTo>
                    <a:lnTo>
                      <a:pt x="1253" y="1101"/>
                    </a:lnTo>
                    <a:lnTo>
                      <a:pt x="1259" y="1105"/>
                    </a:lnTo>
                    <a:lnTo>
                      <a:pt x="1265" y="1109"/>
                    </a:lnTo>
                    <a:lnTo>
                      <a:pt x="1271" y="1109"/>
                    </a:lnTo>
                    <a:lnTo>
                      <a:pt x="1282" y="1101"/>
                    </a:lnTo>
                    <a:lnTo>
                      <a:pt x="1288" y="1099"/>
                    </a:lnTo>
                    <a:lnTo>
                      <a:pt x="1288" y="1094"/>
                    </a:lnTo>
                    <a:lnTo>
                      <a:pt x="1292" y="1082"/>
                    </a:lnTo>
                    <a:lnTo>
                      <a:pt x="1298" y="1076"/>
                    </a:lnTo>
                    <a:lnTo>
                      <a:pt x="1309" y="1076"/>
                    </a:lnTo>
                    <a:lnTo>
                      <a:pt x="1309" y="1073"/>
                    </a:lnTo>
                    <a:lnTo>
                      <a:pt x="1319" y="1074"/>
                    </a:lnTo>
                    <a:lnTo>
                      <a:pt x="1330" y="1067"/>
                    </a:lnTo>
                    <a:lnTo>
                      <a:pt x="1336" y="1065"/>
                    </a:lnTo>
                    <a:lnTo>
                      <a:pt x="1344" y="1055"/>
                    </a:lnTo>
                    <a:lnTo>
                      <a:pt x="1348" y="1057"/>
                    </a:lnTo>
                    <a:lnTo>
                      <a:pt x="1351" y="1061"/>
                    </a:lnTo>
                    <a:lnTo>
                      <a:pt x="1348" y="1067"/>
                    </a:lnTo>
                    <a:lnTo>
                      <a:pt x="1348" y="1069"/>
                    </a:lnTo>
                    <a:lnTo>
                      <a:pt x="1340" y="1071"/>
                    </a:lnTo>
                    <a:lnTo>
                      <a:pt x="1346" y="1078"/>
                    </a:lnTo>
                    <a:lnTo>
                      <a:pt x="1346" y="1084"/>
                    </a:lnTo>
                    <a:lnTo>
                      <a:pt x="1338" y="1092"/>
                    </a:lnTo>
                    <a:lnTo>
                      <a:pt x="1344" y="1105"/>
                    </a:lnTo>
                    <a:lnTo>
                      <a:pt x="1349" y="1103"/>
                    </a:lnTo>
                    <a:lnTo>
                      <a:pt x="1353" y="1092"/>
                    </a:lnTo>
                    <a:lnTo>
                      <a:pt x="1348" y="1088"/>
                    </a:lnTo>
                    <a:lnTo>
                      <a:pt x="1348" y="1078"/>
                    </a:lnTo>
                    <a:lnTo>
                      <a:pt x="1365" y="1071"/>
                    </a:lnTo>
                    <a:lnTo>
                      <a:pt x="1363" y="1065"/>
                    </a:lnTo>
                    <a:lnTo>
                      <a:pt x="1369" y="1061"/>
                    </a:lnTo>
                    <a:lnTo>
                      <a:pt x="1374" y="1071"/>
                    </a:lnTo>
                    <a:lnTo>
                      <a:pt x="1382" y="1071"/>
                    </a:lnTo>
                    <a:lnTo>
                      <a:pt x="1392" y="1078"/>
                    </a:lnTo>
                    <a:lnTo>
                      <a:pt x="1392" y="1082"/>
                    </a:lnTo>
                    <a:lnTo>
                      <a:pt x="1405" y="1082"/>
                    </a:lnTo>
                    <a:lnTo>
                      <a:pt x="1420" y="1082"/>
                    </a:lnTo>
                    <a:lnTo>
                      <a:pt x="1428" y="1088"/>
                    </a:lnTo>
                    <a:lnTo>
                      <a:pt x="1440" y="1088"/>
                    </a:lnTo>
                    <a:lnTo>
                      <a:pt x="1445" y="1086"/>
                    </a:lnTo>
                    <a:lnTo>
                      <a:pt x="1445" y="1082"/>
                    </a:lnTo>
                    <a:lnTo>
                      <a:pt x="1465" y="1080"/>
                    </a:lnTo>
                    <a:lnTo>
                      <a:pt x="1482" y="1080"/>
                    </a:lnTo>
                    <a:lnTo>
                      <a:pt x="1470" y="1084"/>
                    </a:lnTo>
                    <a:lnTo>
                      <a:pt x="1474" y="1090"/>
                    </a:lnTo>
                    <a:lnTo>
                      <a:pt x="1484" y="1092"/>
                    </a:lnTo>
                    <a:lnTo>
                      <a:pt x="1497" y="1099"/>
                    </a:lnTo>
                    <a:lnTo>
                      <a:pt x="1499" y="1111"/>
                    </a:lnTo>
                    <a:lnTo>
                      <a:pt x="1505" y="1111"/>
                    </a:lnTo>
                    <a:lnTo>
                      <a:pt x="1511" y="1115"/>
                    </a:lnTo>
                    <a:lnTo>
                      <a:pt x="1520" y="1119"/>
                    </a:lnTo>
                    <a:lnTo>
                      <a:pt x="1528" y="1128"/>
                    </a:lnTo>
                    <a:lnTo>
                      <a:pt x="1528" y="1136"/>
                    </a:lnTo>
                    <a:lnTo>
                      <a:pt x="1534" y="1136"/>
                    </a:lnTo>
                    <a:lnTo>
                      <a:pt x="1541" y="1144"/>
                    </a:lnTo>
                    <a:lnTo>
                      <a:pt x="1547" y="1147"/>
                    </a:lnTo>
                    <a:lnTo>
                      <a:pt x="1562" y="1149"/>
                    </a:lnTo>
                    <a:lnTo>
                      <a:pt x="1564" y="1147"/>
                    </a:lnTo>
                    <a:lnTo>
                      <a:pt x="1576" y="1145"/>
                    </a:lnTo>
                    <a:lnTo>
                      <a:pt x="1591" y="1151"/>
                    </a:lnTo>
                    <a:lnTo>
                      <a:pt x="1597" y="1151"/>
                    </a:lnTo>
                    <a:lnTo>
                      <a:pt x="1607" y="1153"/>
                    </a:lnTo>
                    <a:lnTo>
                      <a:pt x="1622" y="1169"/>
                    </a:lnTo>
                    <a:lnTo>
                      <a:pt x="1624" y="1172"/>
                    </a:lnTo>
                    <a:lnTo>
                      <a:pt x="1628" y="1172"/>
                    </a:lnTo>
                    <a:lnTo>
                      <a:pt x="1632" y="1180"/>
                    </a:lnTo>
                    <a:lnTo>
                      <a:pt x="1639" y="1205"/>
                    </a:lnTo>
                    <a:lnTo>
                      <a:pt x="1647" y="1207"/>
                    </a:lnTo>
                    <a:lnTo>
                      <a:pt x="1647" y="1216"/>
                    </a:lnTo>
                    <a:lnTo>
                      <a:pt x="1637" y="1228"/>
                    </a:lnTo>
                    <a:lnTo>
                      <a:pt x="1641" y="1232"/>
                    </a:lnTo>
                    <a:lnTo>
                      <a:pt x="1666" y="1234"/>
                    </a:lnTo>
                    <a:lnTo>
                      <a:pt x="1666" y="1247"/>
                    </a:lnTo>
                    <a:lnTo>
                      <a:pt x="1678" y="1238"/>
                    </a:lnTo>
                    <a:lnTo>
                      <a:pt x="1693" y="1243"/>
                    </a:lnTo>
                    <a:lnTo>
                      <a:pt x="1718" y="1251"/>
                    </a:lnTo>
                    <a:lnTo>
                      <a:pt x="1724" y="1259"/>
                    </a:lnTo>
                    <a:lnTo>
                      <a:pt x="1722" y="1268"/>
                    </a:lnTo>
                    <a:lnTo>
                      <a:pt x="1737" y="1263"/>
                    </a:lnTo>
                    <a:lnTo>
                      <a:pt x="1766" y="1272"/>
                    </a:lnTo>
                    <a:lnTo>
                      <a:pt x="1785" y="1270"/>
                    </a:lnTo>
                    <a:lnTo>
                      <a:pt x="1806" y="1282"/>
                    </a:lnTo>
                    <a:lnTo>
                      <a:pt x="1823" y="1297"/>
                    </a:lnTo>
                    <a:lnTo>
                      <a:pt x="1833" y="1301"/>
                    </a:lnTo>
                    <a:lnTo>
                      <a:pt x="1848" y="1301"/>
                    </a:lnTo>
                    <a:lnTo>
                      <a:pt x="1852" y="1307"/>
                    </a:lnTo>
                    <a:lnTo>
                      <a:pt x="1856" y="1324"/>
                    </a:lnTo>
                    <a:lnTo>
                      <a:pt x="1860" y="1334"/>
                    </a:lnTo>
                    <a:lnTo>
                      <a:pt x="1852" y="1357"/>
                    </a:lnTo>
                    <a:lnTo>
                      <a:pt x="1846" y="1364"/>
                    </a:lnTo>
                    <a:lnTo>
                      <a:pt x="1827" y="1385"/>
                    </a:lnTo>
                    <a:lnTo>
                      <a:pt x="1818" y="1399"/>
                    </a:lnTo>
                    <a:lnTo>
                      <a:pt x="1808" y="1414"/>
                    </a:lnTo>
                    <a:lnTo>
                      <a:pt x="1804" y="1414"/>
                    </a:lnTo>
                    <a:lnTo>
                      <a:pt x="1800" y="1424"/>
                    </a:lnTo>
                    <a:lnTo>
                      <a:pt x="1800" y="1451"/>
                    </a:lnTo>
                    <a:lnTo>
                      <a:pt x="1797" y="1472"/>
                    </a:lnTo>
                    <a:lnTo>
                      <a:pt x="1795" y="1481"/>
                    </a:lnTo>
                    <a:lnTo>
                      <a:pt x="1791" y="1487"/>
                    </a:lnTo>
                    <a:lnTo>
                      <a:pt x="1789" y="1506"/>
                    </a:lnTo>
                    <a:lnTo>
                      <a:pt x="1773" y="1525"/>
                    </a:lnTo>
                    <a:lnTo>
                      <a:pt x="1772" y="1541"/>
                    </a:lnTo>
                    <a:lnTo>
                      <a:pt x="1760" y="1547"/>
                    </a:lnTo>
                    <a:lnTo>
                      <a:pt x="1756" y="1556"/>
                    </a:lnTo>
                    <a:lnTo>
                      <a:pt x="1743" y="1556"/>
                    </a:lnTo>
                    <a:lnTo>
                      <a:pt x="1720" y="1560"/>
                    </a:lnTo>
                    <a:lnTo>
                      <a:pt x="1710" y="1568"/>
                    </a:lnTo>
                    <a:lnTo>
                      <a:pt x="1695" y="1572"/>
                    </a:lnTo>
                    <a:lnTo>
                      <a:pt x="1679" y="1583"/>
                    </a:lnTo>
                    <a:lnTo>
                      <a:pt x="1666" y="1598"/>
                    </a:lnTo>
                    <a:lnTo>
                      <a:pt x="1666" y="1608"/>
                    </a:lnTo>
                    <a:lnTo>
                      <a:pt x="1666" y="1618"/>
                    </a:lnTo>
                    <a:lnTo>
                      <a:pt x="1666" y="1633"/>
                    </a:lnTo>
                    <a:lnTo>
                      <a:pt x="1662" y="1641"/>
                    </a:lnTo>
                    <a:lnTo>
                      <a:pt x="1653" y="1648"/>
                    </a:lnTo>
                    <a:lnTo>
                      <a:pt x="1637" y="1675"/>
                    </a:lnTo>
                    <a:lnTo>
                      <a:pt x="1624" y="1687"/>
                    </a:lnTo>
                    <a:lnTo>
                      <a:pt x="1614" y="1696"/>
                    </a:lnTo>
                    <a:lnTo>
                      <a:pt x="1608" y="1710"/>
                    </a:lnTo>
                    <a:lnTo>
                      <a:pt x="1601" y="1719"/>
                    </a:lnTo>
                    <a:lnTo>
                      <a:pt x="1593" y="1729"/>
                    </a:lnTo>
                    <a:lnTo>
                      <a:pt x="1578" y="1739"/>
                    </a:lnTo>
                    <a:lnTo>
                      <a:pt x="1566" y="1735"/>
                    </a:lnTo>
                    <a:lnTo>
                      <a:pt x="1561" y="1737"/>
                    </a:lnTo>
                    <a:lnTo>
                      <a:pt x="1547" y="1729"/>
                    </a:lnTo>
                    <a:lnTo>
                      <a:pt x="1537" y="1729"/>
                    </a:lnTo>
                    <a:lnTo>
                      <a:pt x="1530" y="1721"/>
                    </a:lnTo>
                    <a:lnTo>
                      <a:pt x="1528" y="1729"/>
                    </a:lnTo>
                    <a:lnTo>
                      <a:pt x="1547" y="1742"/>
                    </a:lnTo>
                    <a:lnTo>
                      <a:pt x="1543" y="1752"/>
                    </a:lnTo>
                    <a:lnTo>
                      <a:pt x="1553" y="1762"/>
                    </a:lnTo>
                    <a:lnTo>
                      <a:pt x="1551" y="1767"/>
                    </a:lnTo>
                    <a:lnTo>
                      <a:pt x="1537" y="1788"/>
                    </a:lnTo>
                    <a:lnTo>
                      <a:pt x="1518" y="1798"/>
                    </a:lnTo>
                    <a:lnTo>
                      <a:pt x="1490" y="1802"/>
                    </a:lnTo>
                    <a:lnTo>
                      <a:pt x="1474" y="1800"/>
                    </a:lnTo>
                    <a:lnTo>
                      <a:pt x="1478" y="1810"/>
                    </a:lnTo>
                    <a:lnTo>
                      <a:pt x="1474" y="1821"/>
                    </a:lnTo>
                    <a:lnTo>
                      <a:pt x="1478" y="1829"/>
                    </a:lnTo>
                    <a:lnTo>
                      <a:pt x="1470" y="1834"/>
                    </a:lnTo>
                    <a:lnTo>
                      <a:pt x="1455" y="1838"/>
                    </a:lnTo>
                    <a:lnTo>
                      <a:pt x="1442" y="1831"/>
                    </a:lnTo>
                    <a:lnTo>
                      <a:pt x="1436" y="1836"/>
                    </a:lnTo>
                    <a:lnTo>
                      <a:pt x="1438" y="1854"/>
                    </a:lnTo>
                    <a:lnTo>
                      <a:pt x="1447" y="1858"/>
                    </a:lnTo>
                    <a:lnTo>
                      <a:pt x="1455" y="1854"/>
                    </a:lnTo>
                    <a:lnTo>
                      <a:pt x="1459" y="1861"/>
                    </a:lnTo>
                    <a:lnTo>
                      <a:pt x="1445" y="1867"/>
                    </a:lnTo>
                    <a:lnTo>
                      <a:pt x="1434" y="1877"/>
                    </a:lnTo>
                    <a:lnTo>
                      <a:pt x="1434" y="1892"/>
                    </a:lnTo>
                    <a:lnTo>
                      <a:pt x="1430" y="1904"/>
                    </a:lnTo>
                    <a:lnTo>
                      <a:pt x="1415" y="1904"/>
                    </a:lnTo>
                    <a:lnTo>
                      <a:pt x="1405" y="1911"/>
                    </a:lnTo>
                    <a:lnTo>
                      <a:pt x="1399" y="1925"/>
                    </a:lnTo>
                    <a:lnTo>
                      <a:pt x="1415" y="1938"/>
                    </a:lnTo>
                    <a:lnTo>
                      <a:pt x="1428" y="1942"/>
                    </a:lnTo>
                    <a:lnTo>
                      <a:pt x="1424" y="1957"/>
                    </a:lnTo>
                    <a:lnTo>
                      <a:pt x="1407" y="1969"/>
                    </a:lnTo>
                    <a:lnTo>
                      <a:pt x="1395" y="1988"/>
                    </a:lnTo>
                    <a:lnTo>
                      <a:pt x="1386" y="1996"/>
                    </a:lnTo>
                    <a:lnTo>
                      <a:pt x="1378" y="2005"/>
                    </a:lnTo>
                    <a:lnTo>
                      <a:pt x="1384" y="2023"/>
                    </a:lnTo>
                    <a:lnTo>
                      <a:pt x="1394" y="2034"/>
                    </a:lnTo>
                    <a:lnTo>
                      <a:pt x="1386" y="2032"/>
                    </a:lnTo>
                    <a:lnTo>
                      <a:pt x="1376" y="2032"/>
                    </a:lnTo>
                    <a:lnTo>
                      <a:pt x="1369" y="2038"/>
                    </a:lnTo>
                    <a:lnTo>
                      <a:pt x="1355" y="2046"/>
                    </a:lnTo>
                    <a:lnTo>
                      <a:pt x="1353" y="2063"/>
                    </a:lnTo>
                    <a:lnTo>
                      <a:pt x="1348" y="2063"/>
                    </a:lnTo>
                    <a:lnTo>
                      <a:pt x="1332" y="2057"/>
                    </a:lnTo>
                    <a:lnTo>
                      <a:pt x="1315" y="2044"/>
                    </a:lnTo>
                    <a:lnTo>
                      <a:pt x="1298" y="2032"/>
                    </a:lnTo>
                    <a:lnTo>
                      <a:pt x="1294" y="2023"/>
                    </a:lnTo>
                    <a:lnTo>
                      <a:pt x="1298" y="2011"/>
                    </a:lnTo>
                    <a:lnTo>
                      <a:pt x="1292" y="1998"/>
                    </a:lnTo>
                    <a:lnTo>
                      <a:pt x="1290" y="1969"/>
                    </a:lnTo>
                    <a:lnTo>
                      <a:pt x="1294" y="1950"/>
                    </a:lnTo>
                    <a:lnTo>
                      <a:pt x="1309" y="1936"/>
                    </a:lnTo>
                    <a:lnTo>
                      <a:pt x="1288" y="1930"/>
                    </a:lnTo>
                    <a:lnTo>
                      <a:pt x="1301" y="1915"/>
                    </a:lnTo>
                    <a:lnTo>
                      <a:pt x="1307" y="1886"/>
                    </a:lnTo>
                    <a:lnTo>
                      <a:pt x="1321" y="1892"/>
                    </a:lnTo>
                    <a:lnTo>
                      <a:pt x="1330" y="1858"/>
                    </a:lnTo>
                    <a:lnTo>
                      <a:pt x="1319" y="1854"/>
                    </a:lnTo>
                    <a:lnTo>
                      <a:pt x="1315" y="1875"/>
                    </a:lnTo>
                    <a:lnTo>
                      <a:pt x="1307" y="1871"/>
                    </a:lnTo>
                    <a:lnTo>
                      <a:pt x="1311" y="1848"/>
                    </a:lnTo>
                    <a:lnTo>
                      <a:pt x="1317" y="1817"/>
                    </a:lnTo>
                    <a:lnTo>
                      <a:pt x="1321" y="1806"/>
                    </a:lnTo>
                    <a:lnTo>
                      <a:pt x="1319" y="1790"/>
                    </a:lnTo>
                    <a:lnTo>
                      <a:pt x="1317" y="1773"/>
                    </a:lnTo>
                    <a:lnTo>
                      <a:pt x="1323" y="1771"/>
                    </a:lnTo>
                    <a:lnTo>
                      <a:pt x="1332" y="1746"/>
                    </a:lnTo>
                    <a:lnTo>
                      <a:pt x="1342" y="1721"/>
                    </a:lnTo>
                    <a:lnTo>
                      <a:pt x="1348" y="1698"/>
                    </a:lnTo>
                    <a:lnTo>
                      <a:pt x="1344" y="1673"/>
                    </a:lnTo>
                    <a:lnTo>
                      <a:pt x="1348" y="1664"/>
                    </a:lnTo>
                    <a:lnTo>
                      <a:pt x="1348" y="1644"/>
                    </a:lnTo>
                    <a:lnTo>
                      <a:pt x="1355" y="1625"/>
                    </a:lnTo>
                    <a:lnTo>
                      <a:pt x="1357" y="1596"/>
                    </a:lnTo>
                    <a:lnTo>
                      <a:pt x="1361" y="1566"/>
                    </a:lnTo>
                    <a:lnTo>
                      <a:pt x="1365" y="1531"/>
                    </a:lnTo>
                    <a:lnTo>
                      <a:pt x="1365" y="1508"/>
                    </a:lnTo>
                    <a:lnTo>
                      <a:pt x="1361" y="1489"/>
                    </a:lnTo>
                    <a:lnTo>
                      <a:pt x="1348" y="1479"/>
                    </a:lnTo>
                    <a:lnTo>
                      <a:pt x="1348" y="1476"/>
                    </a:lnTo>
                    <a:lnTo>
                      <a:pt x="1319" y="1460"/>
                    </a:lnTo>
                    <a:lnTo>
                      <a:pt x="1294" y="1445"/>
                    </a:lnTo>
                    <a:lnTo>
                      <a:pt x="1282" y="1435"/>
                    </a:lnTo>
                    <a:lnTo>
                      <a:pt x="1278" y="1424"/>
                    </a:lnTo>
                    <a:lnTo>
                      <a:pt x="1280" y="1420"/>
                    </a:lnTo>
                    <a:lnTo>
                      <a:pt x="1269" y="1401"/>
                    </a:lnTo>
                    <a:lnTo>
                      <a:pt x="1253" y="1376"/>
                    </a:lnTo>
                    <a:lnTo>
                      <a:pt x="1242" y="1349"/>
                    </a:lnTo>
                    <a:lnTo>
                      <a:pt x="1236" y="1341"/>
                    </a:lnTo>
                    <a:lnTo>
                      <a:pt x="1232" y="1332"/>
                    </a:lnTo>
                    <a:lnTo>
                      <a:pt x="1219" y="1322"/>
                    </a:lnTo>
                    <a:lnTo>
                      <a:pt x="1211" y="1316"/>
                    </a:lnTo>
                    <a:lnTo>
                      <a:pt x="1215" y="1311"/>
                    </a:lnTo>
                    <a:lnTo>
                      <a:pt x="1207" y="1295"/>
                    </a:lnTo>
                    <a:lnTo>
                      <a:pt x="1213" y="1286"/>
                    </a:lnTo>
                    <a:lnTo>
                      <a:pt x="1223" y="1278"/>
                    </a:lnTo>
                    <a:lnTo>
                      <a:pt x="1232" y="1268"/>
                    </a:lnTo>
                    <a:lnTo>
                      <a:pt x="1229" y="1261"/>
                    </a:lnTo>
                    <a:lnTo>
                      <a:pt x="1223" y="1268"/>
                    </a:lnTo>
                    <a:lnTo>
                      <a:pt x="1215" y="1261"/>
                    </a:lnTo>
                    <a:lnTo>
                      <a:pt x="1217" y="1257"/>
                    </a:lnTo>
                    <a:lnTo>
                      <a:pt x="1215" y="1245"/>
                    </a:lnTo>
                    <a:lnTo>
                      <a:pt x="1219" y="1243"/>
                    </a:lnTo>
                    <a:lnTo>
                      <a:pt x="1223" y="1234"/>
                    </a:lnTo>
                    <a:lnTo>
                      <a:pt x="1229" y="1226"/>
                    </a:lnTo>
                    <a:lnTo>
                      <a:pt x="1227" y="1218"/>
                    </a:lnTo>
                    <a:lnTo>
                      <a:pt x="1234" y="1216"/>
                    </a:lnTo>
                    <a:lnTo>
                      <a:pt x="1244" y="1211"/>
                    </a:lnTo>
                    <a:lnTo>
                      <a:pt x="1242" y="1207"/>
                    </a:lnTo>
                    <a:lnTo>
                      <a:pt x="1246" y="1207"/>
                    </a:lnTo>
                    <a:lnTo>
                      <a:pt x="1246" y="1199"/>
                    </a:lnTo>
                    <a:lnTo>
                      <a:pt x="1250" y="1193"/>
                    </a:lnTo>
                    <a:lnTo>
                      <a:pt x="1255" y="1192"/>
                    </a:lnTo>
                    <a:lnTo>
                      <a:pt x="1263" y="1184"/>
                    </a:lnTo>
                    <a:lnTo>
                      <a:pt x="1269" y="1176"/>
                    </a:lnTo>
                    <a:lnTo>
                      <a:pt x="1263" y="1172"/>
                    </a:lnTo>
                    <a:lnTo>
                      <a:pt x="1265" y="1167"/>
                    </a:lnTo>
                    <a:lnTo>
                      <a:pt x="1261" y="1153"/>
                    </a:lnTo>
                    <a:lnTo>
                      <a:pt x="1265" y="1149"/>
                    </a:lnTo>
                    <a:lnTo>
                      <a:pt x="1263" y="1138"/>
                    </a:lnTo>
                    <a:lnTo>
                      <a:pt x="1257" y="1128"/>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9" name="Freeform 177">
                <a:extLst>
                  <a:ext uri="{FF2B5EF4-FFF2-40B4-BE49-F238E27FC236}">
                    <a16:creationId xmlns:a16="http://schemas.microsoft.com/office/drawing/2014/main" id="{1156D872-7756-AB07-5C1E-F8101E1A9DF5}"/>
                  </a:ext>
                </a:extLst>
              </p:cNvPr>
              <p:cNvSpPr>
                <a:spLocks/>
              </p:cNvSpPr>
              <p:nvPr/>
            </p:nvSpPr>
            <p:spPr bwMode="auto">
              <a:xfrm>
                <a:off x="1728789" y="2489343"/>
                <a:ext cx="404813" cy="192175"/>
              </a:xfrm>
              <a:custGeom>
                <a:avLst/>
                <a:gdLst>
                  <a:gd name="T0" fmla="*/ 57 w 255"/>
                  <a:gd name="T1" fmla="*/ 0 h 121"/>
                  <a:gd name="T2" fmla="*/ 73 w 255"/>
                  <a:gd name="T3" fmla="*/ 6 h 121"/>
                  <a:gd name="T4" fmla="*/ 65 w 255"/>
                  <a:gd name="T5" fmla="*/ 18 h 121"/>
                  <a:gd name="T6" fmla="*/ 98 w 255"/>
                  <a:gd name="T7" fmla="*/ 12 h 121"/>
                  <a:gd name="T8" fmla="*/ 115 w 255"/>
                  <a:gd name="T9" fmla="*/ 25 h 121"/>
                  <a:gd name="T10" fmla="*/ 132 w 255"/>
                  <a:gd name="T11" fmla="*/ 12 h 121"/>
                  <a:gd name="T12" fmla="*/ 144 w 255"/>
                  <a:gd name="T13" fmla="*/ 19 h 121"/>
                  <a:gd name="T14" fmla="*/ 155 w 255"/>
                  <a:gd name="T15" fmla="*/ 44 h 121"/>
                  <a:gd name="T16" fmla="*/ 161 w 255"/>
                  <a:gd name="T17" fmla="*/ 35 h 121"/>
                  <a:gd name="T18" fmla="*/ 153 w 255"/>
                  <a:gd name="T19" fmla="*/ 6 h 121"/>
                  <a:gd name="T20" fmla="*/ 165 w 255"/>
                  <a:gd name="T21" fmla="*/ 2 h 121"/>
                  <a:gd name="T22" fmla="*/ 178 w 255"/>
                  <a:gd name="T23" fmla="*/ 8 h 121"/>
                  <a:gd name="T24" fmla="*/ 194 w 255"/>
                  <a:gd name="T25" fmla="*/ 18 h 121"/>
                  <a:gd name="T26" fmla="*/ 203 w 255"/>
                  <a:gd name="T27" fmla="*/ 42 h 121"/>
                  <a:gd name="T28" fmla="*/ 207 w 255"/>
                  <a:gd name="T29" fmla="*/ 62 h 121"/>
                  <a:gd name="T30" fmla="*/ 230 w 255"/>
                  <a:gd name="T31" fmla="*/ 75 h 121"/>
                  <a:gd name="T32" fmla="*/ 255 w 255"/>
                  <a:gd name="T33" fmla="*/ 87 h 121"/>
                  <a:gd name="T34" fmla="*/ 253 w 255"/>
                  <a:gd name="T35" fmla="*/ 96 h 121"/>
                  <a:gd name="T36" fmla="*/ 232 w 255"/>
                  <a:gd name="T37" fmla="*/ 98 h 121"/>
                  <a:gd name="T38" fmla="*/ 242 w 255"/>
                  <a:gd name="T39" fmla="*/ 108 h 121"/>
                  <a:gd name="T40" fmla="*/ 236 w 255"/>
                  <a:gd name="T41" fmla="*/ 117 h 121"/>
                  <a:gd name="T42" fmla="*/ 211 w 255"/>
                  <a:gd name="T43" fmla="*/ 113 h 121"/>
                  <a:gd name="T44" fmla="*/ 186 w 255"/>
                  <a:gd name="T45" fmla="*/ 106 h 121"/>
                  <a:gd name="T46" fmla="*/ 171 w 255"/>
                  <a:gd name="T47" fmla="*/ 108 h 121"/>
                  <a:gd name="T48" fmla="*/ 146 w 255"/>
                  <a:gd name="T49" fmla="*/ 117 h 121"/>
                  <a:gd name="T50" fmla="*/ 107 w 255"/>
                  <a:gd name="T51" fmla="*/ 119 h 121"/>
                  <a:gd name="T52" fmla="*/ 84 w 255"/>
                  <a:gd name="T53" fmla="*/ 121 h 121"/>
                  <a:gd name="T54" fmla="*/ 77 w 255"/>
                  <a:gd name="T55" fmla="*/ 112 h 121"/>
                  <a:gd name="T56" fmla="*/ 57 w 255"/>
                  <a:gd name="T57" fmla="*/ 104 h 121"/>
                  <a:gd name="T58" fmla="*/ 44 w 255"/>
                  <a:gd name="T59" fmla="*/ 106 h 121"/>
                  <a:gd name="T60" fmla="*/ 29 w 255"/>
                  <a:gd name="T61" fmla="*/ 89 h 121"/>
                  <a:gd name="T62" fmla="*/ 38 w 255"/>
                  <a:gd name="T63" fmla="*/ 85 h 121"/>
                  <a:gd name="T64" fmla="*/ 59 w 255"/>
                  <a:gd name="T65" fmla="*/ 79 h 121"/>
                  <a:gd name="T66" fmla="*/ 78 w 255"/>
                  <a:gd name="T67" fmla="*/ 81 h 121"/>
                  <a:gd name="T68" fmla="*/ 98 w 255"/>
                  <a:gd name="T69" fmla="*/ 77 h 121"/>
                  <a:gd name="T70" fmla="*/ 71 w 255"/>
                  <a:gd name="T71" fmla="*/ 71 h 121"/>
                  <a:gd name="T72" fmla="*/ 40 w 255"/>
                  <a:gd name="T73" fmla="*/ 73 h 121"/>
                  <a:gd name="T74" fmla="*/ 19 w 255"/>
                  <a:gd name="T75" fmla="*/ 73 h 121"/>
                  <a:gd name="T76" fmla="*/ 13 w 255"/>
                  <a:gd name="T77" fmla="*/ 64 h 121"/>
                  <a:gd name="T78" fmla="*/ 44 w 255"/>
                  <a:gd name="T79" fmla="*/ 54 h 121"/>
                  <a:gd name="T80" fmla="*/ 23 w 255"/>
                  <a:gd name="T81" fmla="*/ 54 h 121"/>
                  <a:gd name="T82" fmla="*/ 0 w 255"/>
                  <a:gd name="T83" fmla="*/ 46 h 121"/>
                  <a:gd name="T84" fmla="*/ 11 w 255"/>
                  <a:gd name="T85" fmla="*/ 27 h 121"/>
                  <a:gd name="T86" fmla="*/ 21 w 255"/>
                  <a:gd name="T87" fmla="*/ 18 h 121"/>
                  <a:gd name="T88" fmla="*/ 57 w 255"/>
                  <a:gd name="T8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5" h="121">
                    <a:moveTo>
                      <a:pt x="57" y="0"/>
                    </a:moveTo>
                    <a:lnTo>
                      <a:pt x="73" y="6"/>
                    </a:lnTo>
                    <a:lnTo>
                      <a:pt x="65" y="18"/>
                    </a:lnTo>
                    <a:lnTo>
                      <a:pt x="98" y="12"/>
                    </a:lnTo>
                    <a:lnTo>
                      <a:pt x="115" y="25"/>
                    </a:lnTo>
                    <a:lnTo>
                      <a:pt x="132" y="12"/>
                    </a:lnTo>
                    <a:lnTo>
                      <a:pt x="144" y="19"/>
                    </a:lnTo>
                    <a:lnTo>
                      <a:pt x="155" y="44"/>
                    </a:lnTo>
                    <a:lnTo>
                      <a:pt x="161" y="35"/>
                    </a:lnTo>
                    <a:lnTo>
                      <a:pt x="153" y="6"/>
                    </a:lnTo>
                    <a:lnTo>
                      <a:pt x="165" y="2"/>
                    </a:lnTo>
                    <a:lnTo>
                      <a:pt x="178" y="8"/>
                    </a:lnTo>
                    <a:lnTo>
                      <a:pt x="194" y="18"/>
                    </a:lnTo>
                    <a:lnTo>
                      <a:pt x="203" y="42"/>
                    </a:lnTo>
                    <a:lnTo>
                      <a:pt x="207" y="62"/>
                    </a:lnTo>
                    <a:lnTo>
                      <a:pt x="230" y="75"/>
                    </a:lnTo>
                    <a:lnTo>
                      <a:pt x="255" y="87"/>
                    </a:lnTo>
                    <a:lnTo>
                      <a:pt x="253" y="96"/>
                    </a:lnTo>
                    <a:lnTo>
                      <a:pt x="232" y="98"/>
                    </a:lnTo>
                    <a:lnTo>
                      <a:pt x="242" y="108"/>
                    </a:lnTo>
                    <a:lnTo>
                      <a:pt x="236" y="117"/>
                    </a:lnTo>
                    <a:lnTo>
                      <a:pt x="211" y="113"/>
                    </a:lnTo>
                    <a:lnTo>
                      <a:pt x="186" y="106"/>
                    </a:lnTo>
                    <a:lnTo>
                      <a:pt x="171" y="108"/>
                    </a:lnTo>
                    <a:lnTo>
                      <a:pt x="146" y="117"/>
                    </a:lnTo>
                    <a:lnTo>
                      <a:pt x="107" y="119"/>
                    </a:lnTo>
                    <a:lnTo>
                      <a:pt x="84" y="121"/>
                    </a:lnTo>
                    <a:lnTo>
                      <a:pt x="77" y="112"/>
                    </a:lnTo>
                    <a:lnTo>
                      <a:pt x="57" y="104"/>
                    </a:lnTo>
                    <a:lnTo>
                      <a:pt x="44" y="106"/>
                    </a:lnTo>
                    <a:lnTo>
                      <a:pt x="29" y="89"/>
                    </a:lnTo>
                    <a:lnTo>
                      <a:pt x="38" y="85"/>
                    </a:lnTo>
                    <a:lnTo>
                      <a:pt x="59" y="79"/>
                    </a:lnTo>
                    <a:lnTo>
                      <a:pt x="78" y="81"/>
                    </a:lnTo>
                    <a:lnTo>
                      <a:pt x="98" y="77"/>
                    </a:lnTo>
                    <a:lnTo>
                      <a:pt x="71" y="71"/>
                    </a:lnTo>
                    <a:lnTo>
                      <a:pt x="40" y="73"/>
                    </a:lnTo>
                    <a:lnTo>
                      <a:pt x="19" y="73"/>
                    </a:lnTo>
                    <a:lnTo>
                      <a:pt x="13" y="64"/>
                    </a:lnTo>
                    <a:lnTo>
                      <a:pt x="44" y="54"/>
                    </a:lnTo>
                    <a:lnTo>
                      <a:pt x="23" y="54"/>
                    </a:lnTo>
                    <a:lnTo>
                      <a:pt x="0" y="46"/>
                    </a:lnTo>
                    <a:lnTo>
                      <a:pt x="11" y="27"/>
                    </a:lnTo>
                    <a:lnTo>
                      <a:pt x="21" y="18"/>
                    </a:lnTo>
                    <a:lnTo>
                      <a:pt x="5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0" name="Freeform 179">
                <a:extLst>
                  <a:ext uri="{FF2B5EF4-FFF2-40B4-BE49-F238E27FC236}">
                    <a16:creationId xmlns:a16="http://schemas.microsoft.com/office/drawing/2014/main" id="{DCDDED7E-D526-F676-1607-15151D8E444D}"/>
                  </a:ext>
                </a:extLst>
              </p:cNvPr>
              <p:cNvSpPr>
                <a:spLocks/>
              </p:cNvSpPr>
              <p:nvPr/>
            </p:nvSpPr>
            <p:spPr bwMode="auto">
              <a:xfrm>
                <a:off x="2005014" y="2478225"/>
                <a:ext cx="52388" cy="36530"/>
              </a:xfrm>
              <a:custGeom>
                <a:avLst/>
                <a:gdLst>
                  <a:gd name="T0" fmla="*/ 23 w 33"/>
                  <a:gd name="T1" fmla="*/ 0 h 23"/>
                  <a:gd name="T2" fmla="*/ 33 w 33"/>
                  <a:gd name="T3" fmla="*/ 5 h 23"/>
                  <a:gd name="T4" fmla="*/ 21 w 33"/>
                  <a:gd name="T5" fmla="*/ 23 h 23"/>
                  <a:gd name="T6" fmla="*/ 0 w 33"/>
                  <a:gd name="T7" fmla="*/ 5 h 23"/>
                  <a:gd name="T8" fmla="*/ 4 w 33"/>
                  <a:gd name="T9" fmla="*/ 0 h 23"/>
                  <a:gd name="T10" fmla="*/ 23 w 33"/>
                  <a:gd name="T11" fmla="*/ 0 h 23"/>
                </a:gdLst>
                <a:ahLst/>
                <a:cxnLst>
                  <a:cxn ang="0">
                    <a:pos x="T0" y="T1"/>
                  </a:cxn>
                  <a:cxn ang="0">
                    <a:pos x="T2" y="T3"/>
                  </a:cxn>
                  <a:cxn ang="0">
                    <a:pos x="T4" y="T5"/>
                  </a:cxn>
                  <a:cxn ang="0">
                    <a:pos x="T6" y="T7"/>
                  </a:cxn>
                  <a:cxn ang="0">
                    <a:pos x="T8" y="T9"/>
                  </a:cxn>
                  <a:cxn ang="0">
                    <a:pos x="T10" y="T11"/>
                  </a:cxn>
                </a:cxnLst>
                <a:rect l="0" t="0" r="r" b="b"/>
                <a:pathLst>
                  <a:path w="33" h="23">
                    <a:moveTo>
                      <a:pt x="23" y="0"/>
                    </a:moveTo>
                    <a:lnTo>
                      <a:pt x="33" y="5"/>
                    </a:lnTo>
                    <a:lnTo>
                      <a:pt x="21" y="23"/>
                    </a:lnTo>
                    <a:lnTo>
                      <a:pt x="0" y="5"/>
                    </a:lnTo>
                    <a:lnTo>
                      <a:pt x="4"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1" name="Freeform 181">
                <a:extLst>
                  <a:ext uri="{FF2B5EF4-FFF2-40B4-BE49-F238E27FC236}">
                    <a16:creationId xmlns:a16="http://schemas.microsoft.com/office/drawing/2014/main" id="{6F39AF30-5EB4-74B7-684B-395B8ABBF11F}"/>
                  </a:ext>
                </a:extLst>
              </p:cNvPr>
              <p:cNvSpPr>
                <a:spLocks/>
              </p:cNvSpPr>
              <p:nvPr/>
            </p:nvSpPr>
            <p:spPr bwMode="auto">
              <a:xfrm>
                <a:off x="2578101" y="2471872"/>
                <a:ext cx="103188" cy="42882"/>
              </a:xfrm>
              <a:custGeom>
                <a:avLst/>
                <a:gdLst>
                  <a:gd name="T0" fmla="*/ 8 w 65"/>
                  <a:gd name="T1" fmla="*/ 0 h 27"/>
                  <a:gd name="T2" fmla="*/ 38 w 65"/>
                  <a:gd name="T3" fmla="*/ 2 h 27"/>
                  <a:gd name="T4" fmla="*/ 63 w 65"/>
                  <a:gd name="T5" fmla="*/ 17 h 27"/>
                  <a:gd name="T6" fmla="*/ 65 w 65"/>
                  <a:gd name="T7" fmla="*/ 25 h 27"/>
                  <a:gd name="T8" fmla="*/ 50 w 65"/>
                  <a:gd name="T9" fmla="*/ 25 h 27"/>
                  <a:gd name="T10" fmla="*/ 35 w 65"/>
                  <a:gd name="T11" fmla="*/ 25 h 27"/>
                  <a:gd name="T12" fmla="*/ 19 w 65"/>
                  <a:gd name="T13" fmla="*/ 27 h 27"/>
                  <a:gd name="T14" fmla="*/ 17 w 65"/>
                  <a:gd name="T15" fmla="*/ 25 h 27"/>
                  <a:gd name="T16" fmla="*/ 0 w 65"/>
                  <a:gd name="T17" fmla="*/ 11 h 27"/>
                  <a:gd name="T18" fmla="*/ 0 w 65"/>
                  <a:gd name="T19" fmla="*/ 2 h 27"/>
                  <a:gd name="T20" fmla="*/ 8 w 65"/>
                  <a:gd name="T21"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 h="27">
                    <a:moveTo>
                      <a:pt x="8" y="0"/>
                    </a:moveTo>
                    <a:lnTo>
                      <a:pt x="38" y="2"/>
                    </a:lnTo>
                    <a:lnTo>
                      <a:pt x="63" y="17"/>
                    </a:lnTo>
                    <a:lnTo>
                      <a:pt x="65" y="25"/>
                    </a:lnTo>
                    <a:lnTo>
                      <a:pt x="50" y="25"/>
                    </a:lnTo>
                    <a:lnTo>
                      <a:pt x="35" y="25"/>
                    </a:lnTo>
                    <a:lnTo>
                      <a:pt x="19" y="27"/>
                    </a:lnTo>
                    <a:lnTo>
                      <a:pt x="17" y="25"/>
                    </a:lnTo>
                    <a:lnTo>
                      <a:pt x="0" y="11"/>
                    </a:lnTo>
                    <a:lnTo>
                      <a:pt x="0" y="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2" name="Freeform 183">
                <a:extLst>
                  <a:ext uri="{FF2B5EF4-FFF2-40B4-BE49-F238E27FC236}">
                    <a16:creationId xmlns:a16="http://schemas.microsoft.com/office/drawing/2014/main" id="{0DDF547E-D23B-85B5-F7F0-FD90FDC0A253}"/>
                  </a:ext>
                </a:extLst>
              </p:cNvPr>
              <p:cNvSpPr>
                <a:spLocks/>
              </p:cNvSpPr>
              <p:nvPr/>
            </p:nvSpPr>
            <p:spPr bwMode="auto">
              <a:xfrm>
                <a:off x="2374902" y="2471872"/>
                <a:ext cx="627063" cy="451054"/>
              </a:xfrm>
              <a:custGeom>
                <a:avLst/>
                <a:gdLst>
                  <a:gd name="T0" fmla="*/ 49 w 395"/>
                  <a:gd name="T1" fmla="*/ 15 h 284"/>
                  <a:gd name="T2" fmla="*/ 74 w 395"/>
                  <a:gd name="T3" fmla="*/ 9 h 284"/>
                  <a:gd name="T4" fmla="*/ 132 w 395"/>
                  <a:gd name="T5" fmla="*/ 27 h 284"/>
                  <a:gd name="T6" fmla="*/ 157 w 395"/>
                  <a:gd name="T7" fmla="*/ 38 h 284"/>
                  <a:gd name="T8" fmla="*/ 203 w 395"/>
                  <a:gd name="T9" fmla="*/ 40 h 284"/>
                  <a:gd name="T10" fmla="*/ 222 w 395"/>
                  <a:gd name="T11" fmla="*/ 65 h 284"/>
                  <a:gd name="T12" fmla="*/ 262 w 395"/>
                  <a:gd name="T13" fmla="*/ 75 h 284"/>
                  <a:gd name="T14" fmla="*/ 308 w 395"/>
                  <a:gd name="T15" fmla="*/ 94 h 284"/>
                  <a:gd name="T16" fmla="*/ 297 w 395"/>
                  <a:gd name="T17" fmla="*/ 128 h 284"/>
                  <a:gd name="T18" fmla="*/ 353 w 395"/>
                  <a:gd name="T19" fmla="*/ 149 h 284"/>
                  <a:gd name="T20" fmla="*/ 395 w 395"/>
                  <a:gd name="T21" fmla="*/ 172 h 284"/>
                  <a:gd name="T22" fmla="*/ 366 w 395"/>
                  <a:gd name="T23" fmla="*/ 217 h 284"/>
                  <a:gd name="T24" fmla="*/ 326 w 395"/>
                  <a:gd name="T25" fmla="*/ 184 h 284"/>
                  <a:gd name="T26" fmla="*/ 307 w 395"/>
                  <a:gd name="T27" fmla="*/ 201 h 284"/>
                  <a:gd name="T28" fmla="*/ 341 w 395"/>
                  <a:gd name="T29" fmla="*/ 224 h 284"/>
                  <a:gd name="T30" fmla="*/ 356 w 395"/>
                  <a:gd name="T31" fmla="*/ 251 h 284"/>
                  <a:gd name="T32" fmla="*/ 332 w 395"/>
                  <a:gd name="T33" fmla="*/ 261 h 284"/>
                  <a:gd name="T34" fmla="*/ 316 w 395"/>
                  <a:gd name="T35" fmla="*/ 263 h 284"/>
                  <a:gd name="T36" fmla="*/ 333 w 395"/>
                  <a:gd name="T37" fmla="*/ 284 h 284"/>
                  <a:gd name="T38" fmla="*/ 266 w 395"/>
                  <a:gd name="T39" fmla="*/ 263 h 284"/>
                  <a:gd name="T40" fmla="*/ 253 w 395"/>
                  <a:gd name="T41" fmla="*/ 245 h 284"/>
                  <a:gd name="T42" fmla="*/ 213 w 395"/>
                  <a:gd name="T43" fmla="*/ 222 h 284"/>
                  <a:gd name="T44" fmla="*/ 172 w 395"/>
                  <a:gd name="T45" fmla="*/ 232 h 284"/>
                  <a:gd name="T46" fmla="*/ 168 w 395"/>
                  <a:gd name="T47" fmla="*/ 209 h 284"/>
                  <a:gd name="T48" fmla="*/ 224 w 395"/>
                  <a:gd name="T49" fmla="*/ 207 h 284"/>
                  <a:gd name="T50" fmla="*/ 224 w 395"/>
                  <a:gd name="T51" fmla="*/ 186 h 284"/>
                  <a:gd name="T52" fmla="*/ 239 w 395"/>
                  <a:gd name="T53" fmla="*/ 151 h 284"/>
                  <a:gd name="T54" fmla="*/ 213 w 395"/>
                  <a:gd name="T55" fmla="*/ 132 h 284"/>
                  <a:gd name="T56" fmla="*/ 193 w 395"/>
                  <a:gd name="T57" fmla="*/ 119 h 284"/>
                  <a:gd name="T58" fmla="*/ 166 w 395"/>
                  <a:gd name="T59" fmla="*/ 103 h 284"/>
                  <a:gd name="T60" fmla="*/ 147 w 395"/>
                  <a:gd name="T61" fmla="*/ 101 h 284"/>
                  <a:gd name="T62" fmla="*/ 72 w 395"/>
                  <a:gd name="T63" fmla="*/ 100 h 284"/>
                  <a:gd name="T64" fmla="*/ 21 w 395"/>
                  <a:gd name="T65" fmla="*/ 86 h 284"/>
                  <a:gd name="T66" fmla="*/ 23 w 395"/>
                  <a:gd name="T67" fmla="*/ 67 h 284"/>
                  <a:gd name="T68" fmla="*/ 0 w 395"/>
                  <a:gd name="T69" fmla="*/ 40 h 284"/>
                  <a:gd name="T70" fmla="*/ 23 w 395"/>
                  <a:gd name="T71" fmla="*/ 6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95" h="284">
                    <a:moveTo>
                      <a:pt x="59" y="0"/>
                    </a:moveTo>
                    <a:lnTo>
                      <a:pt x="49" y="15"/>
                    </a:lnTo>
                    <a:lnTo>
                      <a:pt x="61" y="32"/>
                    </a:lnTo>
                    <a:lnTo>
                      <a:pt x="74" y="9"/>
                    </a:lnTo>
                    <a:lnTo>
                      <a:pt x="109" y="0"/>
                    </a:lnTo>
                    <a:lnTo>
                      <a:pt x="132" y="27"/>
                    </a:lnTo>
                    <a:lnTo>
                      <a:pt x="130" y="46"/>
                    </a:lnTo>
                    <a:lnTo>
                      <a:pt x="157" y="38"/>
                    </a:lnTo>
                    <a:lnTo>
                      <a:pt x="170" y="27"/>
                    </a:lnTo>
                    <a:lnTo>
                      <a:pt x="203" y="40"/>
                    </a:lnTo>
                    <a:lnTo>
                      <a:pt x="222" y="52"/>
                    </a:lnTo>
                    <a:lnTo>
                      <a:pt x="222" y="65"/>
                    </a:lnTo>
                    <a:lnTo>
                      <a:pt x="249" y="57"/>
                    </a:lnTo>
                    <a:lnTo>
                      <a:pt x="262" y="75"/>
                    </a:lnTo>
                    <a:lnTo>
                      <a:pt x="297" y="84"/>
                    </a:lnTo>
                    <a:lnTo>
                      <a:pt x="308" y="94"/>
                    </a:lnTo>
                    <a:lnTo>
                      <a:pt x="322" y="117"/>
                    </a:lnTo>
                    <a:lnTo>
                      <a:pt x="297" y="128"/>
                    </a:lnTo>
                    <a:lnTo>
                      <a:pt x="330" y="144"/>
                    </a:lnTo>
                    <a:lnTo>
                      <a:pt x="353" y="149"/>
                    </a:lnTo>
                    <a:lnTo>
                      <a:pt x="372" y="171"/>
                    </a:lnTo>
                    <a:lnTo>
                      <a:pt x="395" y="172"/>
                    </a:lnTo>
                    <a:lnTo>
                      <a:pt x="389" y="190"/>
                    </a:lnTo>
                    <a:lnTo>
                      <a:pt x="366" y="217"/>
                    </a:lnTo>
                    <a:lnTo>
                      <a:pt x="349" y="207"/>
                    </a:lnTo>
                    <a:lnTo>
                      <a:pt x="326" y="184"/>
                    </a:lnTo>
                    <a:lnTo>
                      <a:pt x="308" y="188"/>
                    </a:lnTo>
                    <a:lnTo>
                      <a:pt x="307" y="201"/>
                    </a:lnTo>
                    <a:lnTo>
                      <a:pt x="320" y="213"/>
                    </a:lnTo>
                    <a:lnTo>
                      <a:pt x="341" y="224"/>
                    </a:lnTo>
                    <a:lnTo>
                      <a:pt x="347" y="230"/>
                    </a:lnTo>
                    <a:lnTo>
                      <a:pt x="356" y="251"/>
                    </a:lnTo>
                    <a:lnTo>
                      <a:pt x="351" y="268"/>
                    </a:lnTo>
                    <a:lnTo>
                      <a:pt x="332" y="261"/>
                    </a:lnTo>
                    <a:lnTo>
                      <a:pt x="297" y="245"/>
                    </a:lnTo>
                    <a:lnTo>
                      <a:pt x="316" y="263"/>
                    </a:lnTo>
                    <a:lnTo>
                      <a:pt x="332" y="276"/>
                    </a:lnTo>
                    <a:lnTo>
                      <a:pt x="333" y="284"/>
                    </a:lnTo>
                    <a:lnTo>
                      <a:pt x="297" y="274"/>
                    </a:lnTo>
                    <a:lnTo>
                      <a:pt x="266" y="263"/>
                    </a:lnTo>
                    <a:lnTo>
                      <a:pt x="249" y="251"/>
                    </a:lnTo>
                    <a:lnTo>
                      <a:pt x="253" y="245"/>
                    </a:lnTo>
                    <a:lnTo>
                      <a:pt x="232" y="234"/>
                    </a:lnTo>
                    <a:lnTo>
                      <a:pt x="213" y="222"/>
                    </a:lnTo>
                    <a:lnTo>
                      <a:pt x="213" y="230"/>
                    </a:lnTo>
                    <a:lnTo>
                      <a:pt x="172" y="232"/>
                    </a:lnTo>
                    <a:lnTo>
                      <a:pt x="161" y="226"/>
                    </a:lnTo>
                    <a:lnTo>
                      <a:pt x="168" y="209"/>
                    </a:lnTo>
                    <a:lnTo>
                      <a:pt x="195" y="207"/>
                    </a:lnTo>
                    <a:lnTo>
                      <a:pt x="224" y="207"/>
                    </a:lnTo>
                    <a:lnTo>
                      <a:pt x="220" y="197"/>
                    </a:lnTo>
                    <a:lnTo>
                      <a:pt x="224" y="186"/>
                    </a:lnTo>
                    <a:lnTo>
                      <a:pt x="243" y="163"/>
                    </a:lnTo>
                    <a:lnTo>
                      <a:pt x="239" y="151"/>
                    </a:lnTo>
                    <a:lnTo>
                      <a:pt x="234" y="144"/>
                    </a:lnTo>
                    <a:lnTo>
                      <a:pt x="213" y="132"/>
                    </a:lnTo>
                    <a:lnTo>
                      <a:pt x="184" y="124"/>
                    </a:lnTo>
                    <a:lnTo>
                      <a:pt x="193" y="119"/>
                    </a:lnTo>
                    <a:lnTo>
                      <a:pt x="180" y="103"/>
                    </a:lnTo>
                    <a:lnTo>
                      <a:pt x="166" y="103"/>
                    </a:lnTo>
                    <a:lnTo>
                      <a:pt x="157" y="94"/>
                    </a:lnTo>
                    <a:lnTo>
                      <a:pt x="147" y="101"/>
                    </a:lnTo>
                    <a:lnTo>
                      <a:pt x="122" y="103"/>
                    </a:lnTo>
                    <a:lnTo>
                      <a:pt x="72" y="100"/>
                    </a:lnTo>
                    <a:lnTo>
                      <a:pt x="42" y="90"/>
                    </a:lnTo>
                    <a:lnTo>
                      <a:pt x="21" y="86"/>
                    </a:lnTo>
                    <a:lnTo>
                      <a:pt x="9" y="78"/>
                    </a:lnTo>
                    <a:lnTo>
                      <a:pt x="23" y="67"/>
                    </a:lnTo>
                    <a:lnTo>
                      <a:pt x="3" y="67"/>
                    </a:lnTo>
                    <a:lnTo>
                      <a:pt x="0" y="40"/>
                    </a:lnTo>
                    <a:lnTo>
                      <a:pt x="9" y="17"/>
                    </a:lnTo>
                    <a:lnTo>
                      <a:pt x="23" y="6"/>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3" name="Freeform 185">
                <a:extLst>
                  <a:ext uri="{FF2B5EF4-FFF2-40B4-BE49-F238E27FC236}">
                    <a16:creationId xmlns:a16="http://schemas.microsoft.com/office/drawing/2014/main" id="{BAB2E11A-D7C4-90AB-0D71-5756E0007D6C}"/>
                  </a:ext>
                </a:extLst>
              </p:cNvPr>
              <p:cNvSpPr>
                <a:spLocks/>
              </p:cNvSpPr>
              <p:nvPr/>
            </p:nvSpPr>
            <p:spPr bwMode="auto">
              <a:xfrm>
                <a:off x="2103439" y="2468695"/>
                <a:ext cx="127000" cy="109588"/>
              </a:xfrm>
              <a:custGeom>
                <a:avLst/>
                <a:gdLst>
                  <a:gd name="T0" fmla="*/ 27 w 80"/>
                  <a:gd name="T1" fmla="*/ 0 h 69"/>
                  <a:gd name="T2" fmla="*/ 44 w 80"/>
                  <a:gd name="T3" fmla="*/ 6 h 69"/>
                  <a:gd name="T4" fmla="*/ 69 w 80"/>
                  <a:gd name="T5" fmla="*/ 2 h 69"/>
                  <a:gd name="T6" fmla="*/ 73 w 80"/>
                  <a:gd name="T7" fmla="*/ 9 h 69"/>
                  <a:gd name="T8" fmla="*/ 61 w 80"/>
                  <a:gd name="T9" fmla="*/ 23 h 69"/>
                  <a:gd name="T10" fmla="*/ 80 w 80"/>
                  <a:gd name="T11" fmla="*/ 34 h 69"/>
                  <a:gd name="T12" fmla="*/ 80 w 80"/>
                  <a:gd name="T13" fmla="*/ 57 h 69"/>
                  <a:gd name="T14" fmla="*/ 55 w 80"/>
                  <a:gd name="T15" fmla="*/ 69 h 69"/>
                  <a:gd name="T16" fmla="*/ 42 w 80"/>
                  <a:gd name="T17" fmla="*/ 67 h 69"/>
                  <a:gd name="T18" fmla="*/ 32 w 80"/>
                  <a:gd name="T19" fmla="*/ 55 h 69"/>
                  <a:gd name="T20" fmla="*/ 0 w 80"/>
                  <a:gd name="T21" fmla="*/ 36 h 69"/>
                  <a:gd name="T22" fmla="*/ 0 w 80"/>
                  <a:gd name="T23" fmla="*/ 27 h 69"/>
                  <a:gd name="T24" fmla="*/ 27 w 80"/>
                  <a:gd name="T25" fmla="*/ 31 h 69"/>
                  <a:gd name="T26" fmla="*/ 13 w 80"/>
                  <a:gd name="T27" fmla="*/ 11 h 69"/>
                  <a:gd name="T28" fmla="*/ 27 w 80"/>
                  <a:gd name="T2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 h="69">
                    <a:moveTo>
                      <a:pt x="27" y="0"/>
                    </a:moveTo>
                    <a:lnTo>
                      <a:pt x="44" y="6"/>
                    </a:lnTo>
                    <a:lnTo>
                      <a:pt x="69" y="2"/>
                    </a:lnTo>
                    <a:lnTo>
                      <a:pt x="73" y="9"/>
                    </a:lnTo>
                    <a:lnTo>
                      <a:pt x="61" y="23"/>
                    </a:lnTo>
                    <a:lnTo>
                      <a:pt x="80" y="34"/>
                    </a:lnTo>
                    <a:lnTo>
                      <a:pt x="80" y="57"/>
                    </a:lnTo>
                    <a:lnTo>
                      <a:pt x="55" y="69"/>
                    </a:lnTo>
                    <a:lnTo>
                      <a:pt x="42" y="67"/>
                    </a:lnTo>
                    <a:lnTo>
                      <a:pt x="32" y="55"/>
                    </a:lnTo>
                    <a:lnTo>
                      <a:pt x="0" y="36"/>
                    </a:lnTo>
                    <a:lnTo>
                      <a:pt x="0" y="27"/>
                    </a:lnTo>
                    <a:lnTo>
                      <a:pt x="27" y="31"/>
                    </a:lnTo>
                    <a:lnTo>
                      <a:pt x="13" y="11"/>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4" name="Freeform 189">
                <a:extLst>
                  <a:ext uri="{FF2B5EF4-FFF2-40B4-BE49-F238E27FC236}">
                    <a16:creationId xmlns:a16="http://schemas.microsoft.com/office/drawing/2014/main" id="{35100FD5-DD98-E4F5-4230-CCAA2393E17A}"/>
                  </a:ext>
                </a:extLst>
              </p:cNvPr>
              <p:cNvSpPr>
                <a:spLocks/>
              </p:cNvSpPr>
              <p:nvPr/>
            </p:nvSpPr>
            <p:spPr bwMode="auto">
              <a:xfrm>
                <a:off x="2243139" y="2455990"/>
                <a:ext cx="122238" cy="88940"/>
              </a:xfrm>
              <a:custGeom>
                <a:avLst/>
                <a:gdLst>
                  <a:gd name="T0" fmla="*/ 21 w 77"/>
                  <a:gd name="T1" fmla="*/ 0 h 56"/>
                  <a:gd name="T2" fmla="*/ 52 w 77"/>
                  <a:gd name="T3" fmla="*/ 0 h 56"/>
                  <a:gd name="T4" fmla="*/ 77 w 77"/>
                  <a:gd name="T5" fmla="*/ 8 h 56"/>
                  <a:gd name="T6" fmla="*/ 58 w 77"/>
                  <a:gd name="T7" fmla="*/ 31 h 56"/>
                  <a:gd name="T8" fmla="*/ 40 w 77"/>
                  <a:gd name="T9" fmla="*/ 37 h 56"/>
                  <a:gd name="T10" fmla="*/ 25 w 77"/>
                  <a:gd name="T11" fmla="*/ 56 h 56"/>
                  <a:gd name="T12" fmla="*/ 10 w 77"/>
                  <a:gd name="T13" fmla="*/ 56 h 56"/>
                  <a:gd name="T14" fmla="*/ 0 w 77"/>
                  <a:gd name="T15" fmla="*/ 33 h 56"/>
                  <a:gd name="T16" fmla="*/ 0 w 77"/>
                  <a:gd name="T17" fmla="*/ 25 h 56"/>
                  <a:gd name="T18" fmla="*/ 2 w 77"/>
                  <a:gd name="T19" fmla="*/ 19 h 56"/>
                  <a:gd name="T20" fmla="*/ 8 w 77"/>
                  <a:gd name="T21" fmla="*/ 8 h 56"/>
                  <a:gd name="T22" fmla="*/ 21 w 77"/>
                  <a:gd name="T2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56">
                    <a:moveTo>
                      <a:pt x="21" y="0"/>
                    </a:moveTo>
                    <a:lnTo>
                      <a:pt x="52" y="0"/>
                    </a:lnTo>
                    <a:lnTo>
                      <a:pt x="77" y="8"/>
                    </a:lnTo>
                    <a:lnTo>
                      <a:pt x="58" y="31"/>
                    </a:lnTo>
                    <a:lnTo>
                      <a:pt x="40" y="37"/>
                    </a:lnTo>
                    <a:lnTo>
                      <a:pt x="25" y="56"/>
                    </a:lnTo>
                    <a:lnTo>
                      <a:pt x="10" y="56"/>
                    </a:lnTo>
                    <a:lnTo>
                      <a:pt x="0" y="33"/>
                    </a:lnTo>
                    <a:lnTo>
                      <a:pt x="0" y="25"/>
                    </a:lnTo>
                    <a:lnTo>
                      <a:pt x="2" y="19"/>
                    </a:lnTo>
                    <a:lnTo>
                      <a:pt x="8" y="8"/>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5" name="Freeform 191">
                <a:extLst>
                  <a:ext uri="{FF2B5EF4-FFF2-40B4-BE49-F238E27FC236}">
                    <a16:creationId xmlns:a16="http://schemas.microsoft.com/office/drawing/2014/main" id="{5E053720-8721-7719-D62E-2790265BE2F6}"/>
                  </a:ext>
                </a:extLst>
              </p:cNvPr>
              <p:cNvSpPr>
                <a:spLocks/>
              </p:cNvSpPr>
              <p:nvPr/>
            </p:nvSpPr>
            <p:spPr bwMode="auto">
              <a:xfrm>
                <a:off x="1585914" y="2441696"/>
                <a:ext cx="227013" cy="149292"/>
              </a:xfrm>
              <a:custGeom>
                <a:avLst/>
                <a:gdLst>
                  <a:gd name="T0" fmla="*/ 59 w 143"/>
                  <a:gd name="T1" fmla="*/ 0 h 94"/>
                  <a:gd name="T2" fmla="*/ 80 w 143"/>
                  <a:gd name="T3" fmla="*/ 5 h 94"/>
                  <a:gd name="T4" fmla="*/ 115 w 143"/>
                  <a:gd name="T5" fmla="*/ 7 h 94"/>
                  <a:gd name="T6" fmla="*/ 128 w 143"/>
                  <a:gd name="T7" fmla="*/ 17 h 94"/>
                  <a:gd name="T8" fmla="*/ 143 w 143"/>
                  <a:gd name="T9" fmla="*/ 26 h 94"/>
                  <a:gd name="T10" fmla="*/ 126 w 143"/>
                  <a:gd name="T11" fmla="*/ 32 h 94"/>
                  <a:gd name="T12" fmla="*/ 92 w 143"/>
                  <a:gd name="T13" fmla="*/ 51 h 94"/>
                  <a:gd name="T14" fmla="*/ 74 w 143"/>
                  <a:gd name="T15" fmla="*/ 69 h 94"/>
                  <a:gd name="T16" fmla="*/ 74 w 143"/>
                  <a:gd name="T17" fmla="*/ 82 h 94"/>
                  <a:gd name="T18" fmla="*/ 38 w 143"/>
                  <a:gd name="T19" fmla="*/ 94 h 94"/>
                  <a:gd name="T20" fmla="*/ 30 w 143"/>
                  <a:gd name="T21" fmla="*/ 84 h 94"/>
                  <a:gd name="T22" fmla="*/ 0 w 143"/>
                  <a:gd name="T23" fmla="*/ 69 h 94"/>
                  <a:gd name="T24" fmla="*/ 3 w 143"/>
                  <a:gd name="T25" fmla="*/ 57 h 94"/>
                  <a:gd name="T26" fmla="*/ 15 w 143"/>
                  <a:gd name="T27" fmla="*/ 40 h 94"/>
                  <a:gd name="T28" fmla="*/ 26 w 143"/>
                  <a:gd name="T29" fmla="*/ 21 h 94"/>
                  <a:gd name="T30" fmla="*/ 13 w 143"/>
                  <a:gd name="T31" fmla="*/ 3 h 94"/>
                  <a:gd name="T32" fmla="*/ 59 w 143"/>
                  <a:gd name="T3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3" h="94">
                    <a:moveTo>
                      <a:pt x="59" y="0"/>
                    </a:moveTo>
                    <a:lnTo>
                      <a:pt x="80" y="5"/>
                    </a:lnTo>
                    <a:lnTo>
                      <a:pt x="115" y="7"/>
                    </a:lnTo>
                    <a:lnTo>
                      <a:pt x="128" y="17"/>
                    </a:lnTo>
                    <a:lnTo>
                      <a:pt x="143" y="26"/>
                    </a:lnTo>
                    <a:lnTo>
                      <a:pt x="126" y="32"/>
                    </a:lnTo>
                    <a:lnTo>
                      <a:pt x="92" y="51"/>
                    </a:lnTo>
                    <a:lnTo>
                      <a:pt x="74" y="69"/>
                    </a:lnTo>
                    <a:lnTo>
                      <a:pt x="74" y="82"/>
                    </a:lnTo>
                    <a:lnTo>
                      <a:pt x="38" y="94"/>
                    </a:lnTo>
                    <a:lnTo>
                      <a:pt x="30" y="84"/>
                    </a:lnTo>
                    <a:lnTo>
                      <a:pt x="0" y="69"/>
                    </a:lnTo>
                    <a:lnTo>
                      <a:pt x="3" y="57"/>
                    </a:lnTo>
                    <a:lnTo>
                      <a:pt x="15" y="40"/>
                    </a:lnTo>
                    <a:lnTo>
                      <a:pt x="26" y="21"/>
                    </a:lnTo>
                    <a:lnTo>
                      <a:pt x="13" y="3"/>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6" name="Freeform 195">
                <a:extLst>
                  <a:ext uri="{FF2B5EF4-FFF2-40B4-BE49-F238E27FC236}">
                    <a16:creationId xmlns:a16="http://schemas.microsoft.com/office/drawing/2014/main" id="{49412522-C8AD-3EFD-0BBE-54EC7FF687A6}"/>
                  </a:ext>
                </a:extLst>
              </p:cNvPr>
              <p:cNvSpPr>
                <a:spLocks/>
              </p:cNvSpPr>
              <p:nvPr/>
            </p:nvSpPr>
            <p:spPr bwMode="auto">
              <a:xfrm>
                <a:off x="2227264" y="2389285"/>
                <a:ext cx="71438" cy="46059"/>
              </a:xfrm>
              <a:custGeom>
                <a:avLst/>
                <a:gdLst>
                  <a:gd name="T0" fmla="*/ 27 w 45"/>
                  <a:gd name="T1" fmla="*/ 0 h 29"/>
                  <a:gd name="T2" fmla="*/ 41 w 45"/>
                  <a:gd name="T3" fmla="*/ 10 h 29"/>
                  <a:gd name="T4" fmla="*/ 45 w 45"/>
                  <a:gd name="T5" fmla="*/ 19 h 29"/>
                  <a:gd name="T6" fmla="*/ 37 w 45"/>
                  <a:gd name="T7" fmla="*/ 29 h 29"/>
                  <a:gd name="T8" fmla="*/ 16 w 45"/>
                  <a:gd name="T9" fmla="*/ 27 h 29"/>
                  <a:gd name="T10" fmla="*/ 0 w 45"/>
                  <a:gd name="T11" fmla="*/ 21 h 29"/>
                  <a:gd name="T12" fmla="*/ 6 w 45"/>
                  <a:gd name="T13" fmla="*/ 8 h 29"/>
                  <a:gd name="T14" fmla="*/ 27 w 45"/>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29">
                    <a:moveTo>
                      <a:pt x="27" y="0"/>
                    </a:moveTo>
                    <a:lnTo>
                      <a:pt x="41" y="10"/>
                    </a:lnTo>
                    <a:lnTo>
                      <a:pt x="45" y="19"/>
                    </a:lnTo>
                    <a:lnTo>
                      <a:pt x="37" y="29"/>
                    </a:lnTo>
                    <a:lnTo>
                      <a:pt x="16" y="27"/>
                    </a:lnTo>
                    <a:lnTo>
                      <a:pt x="0" y="21"/>
                    </a:lnTo>
                    <a:lnTo>
                      <a:pt x="6" y="8"/>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7" name="Freeform 199">
                <a:extLst>
                  <a:ext uri="{FF2B5EF4-FFF2-40B4-BE49-F238E27FC236}">
                    <a16:creationId xmlns:a16="http://schemas.microsoft.com/office/drawing/2014/main" id="{248F6C8B-0FB9-7829-0A22-7B4C150317EC}"/>
                  </a:ext>
                </a:extLst>
              </p:cNvPr>
              <p:cNvSpPr>
                <a:spLocks/>
              </p:cNvSpPr>
              <p:nvPr/>
            </p:nvSpPr>
            <p:spPr bwMode="auto">
              <a:xfrm>
                <a:off x="2100264" y="2340050"/>
                <a:ext cx="109538" cy="82587"/>
              </a:xfrm>
              <a:custGeom>
                <a:avLst/>
                <a:gdLst>
                  <a:gd name="T0" fmla="*/ 56 w 69"/>
                  <a:gd name="T1" fmla="*/ 0 h 52"/>
                  <a:gd name="T2" fmla="*/ 67 w 69"/>
                  <a:gd name="T3" fmla="*/ 14 h 52"/>
                  <a:gd name="T4" fmla="*/ 69 w 69"/>
                  <a:gd name="T5" fmla="*/ 27 h 52"/>
                  <a:gd name="T6" fmla="*/ 61 w 69"/>
                  <a:gd name="T7" fmla="*/ 48 h 52"/>
                  <a:gd name="T8" fmla="*/ 38 w 69"/>
                  <a:gd name="T9" fmla="*/ 52 h 52"/>
                  <a:gd name="T10" fmla="*/ 23 w 69"/>
                  <a:gd name="T11" fmla="*/ 46 h 52"/>
                  <a:gd name="T12" fmla="*/ 23 w 69"/>
                  <a:gd name="T13" fmla="*/ 31 h 52"/>
                  <a:gd name="T14" fmla="*/ 2 w 69"/>
                  <a:gd name="T15" fmla="*/ 33 h 52"/>
                  <a:gd name="T16" fmla="*/ 0 w 69"/>
                  <a:gd name="T17" fmla="*/ 12 h 52"/>
                  <a:gd name="T18" fmla="*/ 15 w 69"/>
                  <a:gd name="T19" fmla="*/ 12 h 52"/>
                  <a:gd name="T20" fmla="*/ 36 w 69"/>
                  <a:gd name="T21" fmla="*/ 2 h 52"/>
                  <a:gd name="T22" fmla="*/ 54 w 69"/>
                  <a:gd name="T23" fmla="*/ 4 h 52"/>
                  <a:gd name="T24" fmla="*/ 56 w 69"/>
                  <a:gd name="T25"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52">
                    <a:moveTo>
                      <a:pt x="56" y="0"/>
                    </a:moveTo>
                    <a:lnTo>
                      <a:pt x="67" y="14"/>
                    </a:lnTo>
                    <a:lnTo>
                      <a:pt x="69" y="27"/>
                    </a:lnTo>
                    <a:lnTo>
                      <a:pt x="61" y="48"/>
                    </a:lnTo>
                    <a:lnTo>
                      <a:pt x="38" y="52"/>
                    </a:lnTo>
                    <a:lnTo>
                      <a:pt x="23" y="46"/>
                    </a:lnTo>
                    <a:lnTo>
                      <a:pt x="23" y="31"/>
                    </a:lnTo>
                    <a:lnTo>
                      <a:pt x="2" y="33"/>
                    </a:lnTo>
                    <a:lnTo>
                      <a:pt x="0" y="12"/>
                    </a:lnTo>
                    <a:lnTo>
                      <a:pt x="15" y="12"/>
                    </a:lnTo>
                    <a:lnTo>
                      <a:pt x="36" y="2"/>
                    </a:lnTo>
                    <a:lnTo>
                      <a:pt x="54" y="4"/>
                    </a:lnTo>
                    <a:lnTo>
                      <a:pt x="5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8" name="Freeform 201">
                <a:extLst>
                  <a:ext uri="{FF2B5EF4-FFF2-40B4-BE49-F238E27FC236}">
                    <a16:creationId xmlns:a16="http://schemas.microsoft.com/office/drawing/2014/main" id="{693F92A4-B011-6B5C-2434-0CC0C7A8F35B}"/>
                  </a:ext>
                </a:extLst>
              </p:cNvPr>
              <p:cNvSpPr>
                <a:spLocks/>
              </p:cNvSpPr>
              <p:nvPr/>
            </p:nvSpPr>
            <p:spPr bwMode="auto">
              <a:xfrm>
                <a:off x="1765302" y="2336874"/>
                <a:ext cx="265113" cy="106411"/>
              </a:xfrm>
              <a:custGeom>
                <a:avLst/>
                <a:gdLst>
                  <a:gd name="T0" fmla="*/ 113 w 167"/>
                  <a:gd name="T1" fmla="*/ 0 h 67"/>
                  <a:gd name="T2" fmla="*/ 126 w 167"/>
                  <a:gd name="T3" fmla="*/ 4 h 67"/>
                  <a:gd name="T4" fmla="*/ 132 w 167"/>
                  <a:gd name="T5" fmla="*/ 18 h 67"/>
                  <a:gd name="T6" fmla="*/ 136 w 167"/>
                  <a:gd name="T7" fmla="*/ 27 h 67"/>
                  <a:gd name="T8" fmla="*/ 151 w 167"/>
                  <a:gd name="T9" fmla="*/ 21 h 67"/>
                  <a:gd name="T10" fmla="*/ 165 w 167"/>
                  <a:gd name="T11" fmla="*/ 23 h 67"/>
                  <a:gd name="T12" fmla="*/ 167 w 167"/>
                  <a:gd name="T13" fmla="*/ 37 h 67"/>
                  <a:gd name="T14" fmla="*/ 159 w 167"/>
                  <a:gd name="T15" fmla="*/ 50 h 67"/>
                  <a:gd name="T16" fmla="*/ 113 w 167"/>
                  <a:gd name="T17" fmla="*/ 56 h 67"/>
                  <a:gd name="T18" fmla="*/ 77 w 167"/>
                  <a:gd name="T19" fmla="*/ 67 h 67"/>
                  <a:gd name="T20" fmla="*/ 55 w 167"/>
                  <a:gd name="T21" fmla="*/ 67 h 67"/>
                  <a:gd name="T22" fmla="*/ 54 w 167"/>
                  <a:gd name="T23" fmla="*/ 58 h 67"/>
                  <a:gd name="T24" fmla="*/ 82 w 167"/>
                  <a:gd name="T25" fmla="*/ 46 h 67"/>
                  <a:gd name="T26" fmla="*/ 19 w 167"/>
                  <a:gd name="T27" fmla="*/ 50 h 67"/>
                  <a:gd name="T28" fmla="*/ 0 w 167"/>
                  <a:gd name="T29" fmla="*/ 46 h 67"/>
                  <a:gd name="T30" fmla="*/ 19 w 167"/>
                  <a:gd name="T31" fmla="*/ 18 h 67"/>
                  <a:gd name="T32" fmla="*/ 32 w 167"/>
                  <a:gd name="T33" fmla="*/ 8 h 67"/>
                  <a:gd name="T34" fmla="*/ 73 w 167"/>
                  <a:gd name="T35" fmla="*/ 19 h 67"/>
                  <a:gd name="T36" fmla="*/ 96 w 167"/>
                  <a:gd name="T37" fmla="*/ 35 h 67"/>
                  <a:gd name="T38" fmla="*/ 121 w 167"/>
                  <a:gd name="T39" fmla="*/ 37 h 67"/>
                  <a:gd name="T40" fmla="*/ 100 w 167"/>
                  <a:gd name="T41" fmla="*/ 10 h 67"/>
                  <a:gd name="T42" fmla="*/ 113 w 167"/>
                  <a:gd name="T43"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67">
                    <a:moveTo>
                      <a:pt x="113" y="0"/>
                    </a:moveTo>
                    <a:lnTo>
                      <a:pt x="126" y="4"/>
                    </a:lnTo>
                    <a:lnTo>
                      <a:pt x="132" y="18"/>
                    </a:lnTo>
                    <a:lnTo>
                      <a:pt x="136" y="27"/>
                    </a:lnTo>
                    <a:lnTo>
                      <a:pt x="151" y="21"/>
                    </a:lnTo>
                    <a:lnTo>
                      <a:pt x="165" y="23"/>
                    </a:lnTo>
                    <a:lnTo>
                      <a:pt x="167" y="37"/>
                    </a:lnTo>
                    <a:lnTo>
                      <a:pt x="159" y="50"/>
                    </a:lnTo>
                    <a:lnTo>
                      <a:pt x="113" y="56"/>
                    </a:lnTo>
                    <a:lnTo>
                      <a:pt x="77" y="67"/>
                    </a:lnTo>
                    <a:lnTo>
                      <a:pt x="55" y="67"/>
                    </a:lnTo>
                    <a:lnTo>
                      <a:pt x="54" y="58"/>
                    </a:lnTo>
                    <a:lnTo>
                      <a:pt x="82" y="46"/>
                    </a:lnTo>
                    <a:lnTo>
                      <a:pt x="19" y="50"/>
                    </a:lnTo>
                    <a:lnTo>
                      <a:pt x="0" y="46"/>
                    </a:lnTo>
                    <a:lnTo>
                      <a:pt x="19" y="18"/>
                    </a:lnTo>
                    <a:lnTo>
                      <a:pt x="32" y="8"/>
                    </a:lnTo>
                    <a:lnTo>
                      <a:pt x="73" y="19"/>
                    </a:lnTo>
                    <a:lnTo>
                      <a:pt x="96" y="35"/>
                    </a:lnTo>
                    <a:lnTo>
                      <a:pt x="121" y="37"/>
                    </a:lnTo>
                    <a:lnTo>
                      <a:pt x="100" y="10"/>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19" name="Freeform 205">
                <a:extLst>
                  <a:ext uri="{FF2B5EF4-FFF2-40B4-BE49-F238E27FC236}">
                    <a16:creationId xmlns:a16="http://schemas.microsoft.com/office/drawing/2014/main" id="{C453503A-8C08-2C0A-9D77-CDE33167B281}"/>
                  </a:ext>
                </a:extLst>
              </p:cNvPr>
              <p:cNvSpPr>
                <a:spLocks/>
              </p:cNvSpPr>
              <p:nvPr/>
            </p:nvSpPr>
            <p:spPr bwMode="auto">
              <a:xfrm>
                <a:off x="2219327" y="2319403"/>
                <a:ext cx="382588" cy="123881"/>
              </a:xfrm>
              <a:custGeom>
                <a:avLst/>
                <a:gdLst>
                  <a:gd name="T0" fmla="*/ 7 w 241"/>
                  <a:gd name="T1" fmla="*/ 0 h 78"/>
                  <a:gd name="T2" fmla="*/ 36 w 241"/>
                  <a:gd name="T3" fmla="*/ 2 h 78"/>
                  <a:gd name="T4" fmla="*/ 50 w 241"/>
                  <a:gd name="T5" fmla="*/ 11 h 78"/>
                  <a:gd name="T6" fmla="*/ 76 w 241"/>
                  <a:gd name="T7" fmla="*/ 11 h 78"/>
                  <a:gd name="T8" fmla="*/ 90 w 241"/>
                  <a:gd name="T9" fmla="*/ 21 h 78"/>
                  <a:gd name="T10" fmla="*/ 86 w 241"/>
                  <a:gd name="T11" fmla="*/ 30 h 78"/>
                  <a:gd name="T12" fmla="*/ 101 w 241"/>
                  <a:gd name="T13" fmla="*/ 38 h 78"/>
                  <a:gd name="T14" fmla="*/ 111 w 241"/>
                  <a:gd name="T15" fmla="*/ 44 h 78"/>
                  <a:gd name="T16" fmla="*/ 130 w 241"/>
                  <a:gd name="T17" fmla="*/ 46 h 78"/>
                  <a:gd name="T18" fmla="*/ 149 w 241"/>
                  <a:gd name="T19" fmla="*/ 48 h 78"/>
                  <a:gd name="T20" fmla="*/ 172 w 241"/>
                  <a:gd name="T21" fmla="*/ 42 h 78"/>
                  <a:gd name="T22" fmla="*/ 201 w 241"/>
                  <a:gd name="T23" fmla="*/ 38 h 78"/>
                  <a:gd name="T24" fmla="*/ 224 w 241"/>
                  <a:gd name="T25" fmla="*/ 40 h 78"/>
                  <a:gd name="T26" fmla="*/ 238 w 241"/>
                  <a:gd name="T27" fmla="*/ 54 h 78"/>
                  <a:gd name="T28" fmla="*/ 241 w 241"/>
                  <a:gd name="T29" fmla="*/ 65 h 78"/>
                  <a:gd name="T30" fmla="*/ 232 w 241"/>
                  <a:gd name="T31" fmla="*/ 71 h 78"/>
                  <a:gd name="T32" fmla="*/ 213 w 241"/>
                  <a:gd name="T33" fmla="*/ 78 h 78"/>
                  <a:gd name="T34" fmla="*/ 193 w 241"/>
                  <a:gd name="T35" fmla="*/ 75 h 78"/>
                  <a:gd name="T36" fmla="*/ 153 w 241"/>
                  <a:gd name="T37" fmla="*/ 78 h 78"/>
                  <a:gd name="T38" fmla="*/ 124 w 241"/>
                  <a:gd name="T39" fmla="*/ 78 h 78"/>
                  <a:gd name="T40" fmla="*/ 103 w 241"/>
                  <a:gd name="T41" fmla="*/ 75 h 78"/>
                  <a:gd name="T42" fmla="*/ 67 w 241"/>
                  <a:gd name="T43" fmla="*/ 67 h 78"/>
                  <a:gd name="T44" fmla="*/ 61 w 241"/>
                  <a:gd name="T45" fmla="*/ 52 h 78"/>
                  <a:gd name="T46" fmla="*/ 59 w 241"/>
                  <a:gd name="T47" fmla="*/ 38 h 78"/>
                  <a:gd name="T48" fmla="*/ 46 w 241"/>
                  <a:gd name="T49" fmla="*/ 25 h 78"/>
                  <a:gd name="T50" fmla="*/ 17 w 241"/>
                  <a:gd name="T51" fmla="*/ 21 h 78"/>
                  <a:gd name="T52" fmla="*/ 0 w 241"/>
                  <a:gd name="T53" fmla="*/ 13 h 78"/>
                  <a:gd name="T54" fmla="*/ 7 w 241"/>
                  <a:gd name="T5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1" h="78">
                    <a:moveTo>
                      <a:pt x="7" y="0"/>
                    </a:moveTo>
                    <a:lnTo>
                      <a:pt x="36" y="2"/>
                    </a:lnTo>
                    <a:lnTo>
                      <a:pt x="50" y="11"/>
                    </a:lnTo>
                    <a:lnTo>
                      <a:pt x="76" y="11"/>
                    </a:lnTo>
                    <a:lnTo>
                      <a:pt x="90" y="21"/>
                    </a:lnTo>
                    <a:lnTo>
                      <a:pt x="86" y="30"/>
                    </a:lnTo>
                    <a:lnTo>
                      <a:pt x="101" y="38"/>
                    </a:lnTo>
                    <a:lnTo>
                      <a:pt x="111" y="44"/>
                    </a:lnTo>
                    <a:lnTo>
                      <a:pt x="130" y="46"/>
                    </a:lnTo>
                    <a:lnTo>
                      <a:pt x="149" y="48"/>
                    </a:lnTo>
                    <a:lnTo>
                      <a:pt x="172" y="42"/>
                    </a:lnTo>
                    <a:lnTo>
                      <a:pt x="201" y="38"/>
                    </a:lnTo>
                    <a:lnTo>
                      <a:pt x="224" y="40"/>
                    </a:lnTo>
                    <a:lnTo>
                      <a:pt x="238" y="54"/>
                    </a:lnTo>
                    <a:lnTo>
                      <a:pt x="241" y="65"/>
                    </a:lnTo>
                    <a:lnTo>
                      <a:pt x="232" y="71"/>
                    </a:lnTo>
                    <a:lnTo>
                      <a:pt x="213" y="78"/>
                    </a:lnTo>
                    <a:lnTo>
                      <a:pt x="193" y="75"/>
                    </a:lnTo>
                    <a:lnTo>
                      <a:pt x="153" y="78"/>
                    </a:lnTo>
                    <a:lnTo>
                      <a:pt x="124" y="78"/>
                    </a:lnTo>
                    <a:lnTo>
                      <a:pt x="103" y="75"/>
                    </a:lnTo>
                    <a:lnTo>
                      <a:pt x="67" y="67"/>
                    </a:lnTo>
                    <a:lnTo>
                      <a:pt x="61" y="52"/>
                    </a:lnTo>
                    <a:lnTo>
                      <a:pt x="59" y="38"/>
                    </a:lnTo>
                    <a:lnTo>
                      <a:pt x="46" y="25"/>
                    </a:lnTo>
                    <a:lnTo>
                      <a:pt x="17" y="21"/>
                    </a:lnTo>
                    <a:lnTo>
                      <a:pt x="0" y="13"/>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0" name="Freeform 208">
                <a:extLst>
                  <a:ext uri="{FF2B5EF4-FFF2-40B4-BE49-F238E27FC236}">
                    <a16:creationId xmlns:a16="http://schemas.microsoft.com/office/drawing/2014/main" id="{B0ADA27A-CE9F-56FD-C762-214601F0C5AA}"/>
                  </a:ext>
                </a:extLst>
              </p:cNvPr>
              <p:cNvSpPr>
                <a:spLocks/>
              </p:cNvSpPr>
              <p:nvPr/>
            </p:nvSpPr>
            <p:spPr bwMode="auto">
              <a:xfrm>
                <a:off x="1652589" y="2293991"/>
                <a:ext cx="146050" cy="82587"/>
              </a:xfrm>
              <a:custGeom>
                <a:avLst/>
                <a:gdLst>
                  <a:gd name="T0" fmla="*/ 92 w 92"/>
                  <a:gd name="T1" fmla="*/ 0 h 52"/>
                  <a:gd name="T2" fmla="*/ 90 w 92"/>
                  <a:gd name="T3" fmla="*/ 23 h 52"/>
                  <a:gd name="T4" fmla="*/ 80 w 92"/>
                  <a:gd name="T5" fmla="*/ 35 h 52"/>
                  <a:gd name="T6" fmla="*/ 65 w 92"/>
                  <a:gd name="T7" fmla="*/ 35 h 52"/>
                  <a:gd name="T8" fmla="*/ 42 w 92"/>
                  <a:gd name="T9" fmla="*/ 48 h 52"/>
                  <a:gd name="T10" fmla="*/ 17 w 92"/>
                  <a:gd name="T11" fmla="*/ 52 h 52"/>
                  <a:gd name="T12" fmla="*/ 0 w 92"/>
                  <a:gd name="T13" fmla="*/ 46 h 52"/>
                  <a:gd name="T14" fmla="*/ 23 w 92"/>
                  <a:gd name="T15" fmla="*/ 25 h 52"/>
                  <a:gd name="T16" fmla="*/ 52 w 92"/>
                  <a:gd name="T17" fmla="*/ 6 h 52"/>
                  <a:gd name="T18" fmla="*/ 73 w 92"/>
                  <a:gd name="T19" fmla="*/ 6 h 52"/>
                  <a:gd name="T20" fmla="*/ 92 w 92"/>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52">
                    <a:moveTo>
                      <a:pt x="92" y="0"/>
                    </a:moveTo>
                    <a:lnTo>
                      <a:pt x="90" y="23"/>
                    </a:lnTo>
                    <a:lnTo>
                      <a:pt x="80" y="35"/>
                    </a:lnTo>
                    <a:lnTo>
                      <a:pt x="65" y="35"/>
                    </a:lnTo>
                    <a:lnTo>
                      <a:pt x="42" y="48"/>
                    </a:lnTo>
                    <a:lnTo>
                      <a:pt x="17" y="52"/>
                    </a:lnTo>
                    <a:lnTo>
                      <a:pt x="0" y="46"/>
                    </a:lnTo>
                    <a:lnTo>
                      <a:pt x="23" y="25"/>
                    </a:lnTo>
                    <a:lnTo>
                      <a:pt x="52" y="6"/>
                    </a:lnTo>
                    <a:lnTo>
                      <a:pt x="73" y="6"/>
                    </a:lnTo>
                    <a:lnTo>
                      <a:pt x="9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1" name="Freeform 213">
                <a:extLst>
                  <a:ext uri="{FF2B5EF4-FFF2-40B4-BE49-F238E27FC236}">
                    <a16:creationId xmlns:a16="http://schemas.microsoft.com/office/drawing/2014/main" id="{9E2A4D6D-883E-8651-2A8E-09183892AF62}"/>
                  </a:ext>
                </a:extLst>
              </p:cNvPr>
              <p:cNvSpPr>
                <a:spLocks/>
              </p:cNvSpPr>
              <p:nvPr/>
            </p:nvSpPr>
            <p:spPr bwMode="auto">
              <a:xfrm>
                <a:off x="2233614" y="2286050"/>
                <a:ext cx="61913" cy="20647"/>
              </a:xfrm>
              <a:custGeom>
                <a:avLst/>
                <a:gdLst>
                  <a:gd name="T0" fmla="*/ 0 w 39"/>
                  <a:gd name="T1" fmla="*/ 0 h 13"/>
                  <a:gd name="T2" fmla="*/ 29 w 39"/>
                  <a:gd name="T3" fmla="*/ 0 h 13"/>
                  <a:gd name="T4" fmla="*/ 39 w 39"/>
                  <a:gd name="T5" fmla="*/ 7 h 13"/>
                  <a:gd name="T6" fmla="*/ 37 w 39"/>
                  <a:gd name="T7" fmla="*/ 11 h 13"/>
                  <a:gd name="T8" fmla="*/ 31 w 39"/>
                  <a:gd name="T9" fmla="*/ 13 h 13"/>
                  <a:gd name="T10" fmla="*/ 4 w 39"/>
                  <a:gd name="T11" fmla="*/ 9 h 13"/>
                  <a:gd name="T12" fmla="*/ 0 w 39"/>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9" h="13">
                    <a:moveTo>
                      <a:pt x="0" y="0"/>
                    </a:moveTo>
                    <a:lnTo>
                      <a:pt x="29" y="0"/>
                    </a:lnTo>
                    <a:lnTo>
                      <a:pt x="39" y="7"/>
                    </a:lnTo>
                    <a:lnTo>
                      <a:pt x="37" y="11"/>
                    </a:lnTo>
                    <a:lnTo>
                      <a:pt x="31" y="13"/>
                    </a:lnTo>
                    <a:lnTo>
                      <a:pt x="4"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2" name="Freeform 215">
                <a:extLst>
                  <a:ext uri="{FF2B5EF4-FFF2-40B4-BE49-F238E27FC236}">
                    <a16:creationId xmlns:a16="http://schemas.microsoft.com/office/drawing/2014/main" id="{C126D37F-E1CD-3D0F-1E14-678BE9AA20B7}"/>
                  </a:ext>
                </a:extLst>
              </p:cNvPr>
              <p:cNvSpPr>
                <a:spLocks/>
              </p:cNvSpPr>
              <p:nvPr/>
            </p:nvSpPr>
            <p:spPr bwMode="auto">
              <a:xfrm>
                <a:off x="1855789" y="2270168"/>
                <a:ext cx="82550" cy="36530"/>
              </a:xfrm>
              <a:custGeom>
                <a:avLst/>
                <a:gdLst>
                  <a:gd name="T0" fmla="*/ 33 w 52"/>
                  <a:gd name="T1" fmla="*/ 0 h 23"/>
                  <a:gd name="T2" fmla="*/ 52 w 52"/>
                  <a:gd name="T3" fmla="*/ 6 h 23"/>
                  <a:gd name="T4" fmla="*/ 48 w 52"/>
                  <a:gd name="T5" fmla="*/ 14 h 23"/>
                  <a:gd name="T6" fmla="*/ 21 w 52"/>
                  <a:gd name="T7" fmla="*/ 23 h 23"/>
                  <a:gd name="T8" fmla="*/ 0 w 52"/>
                  <a:gd name="T9" fmla="*/ 14 h 23"/>
                  <a:gd name="T10" fmla="*/ 14 w 52"/>
                  <a:gd name="T11" fmla="*/ 4 h 23"/>
                  <a:gd name="T12" fmla="*/ 33 w 5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52" h="23">
                    <a:moveTo>
                      <a:pt x="33" y="0"/>
                    </a:moveTo>
                    <a:lnTo>
                      <a:pt x="52" y="6"/>
                    </a:lnTo>
                    <a:lnTo>
                      <a:pt x="48" y="14"/>
                    </a:lnTo>
                    <a:lnTo>
                      <a:pt x="21" y="23"/>
                    </a:lnTo>
                    <a:lnTo>
                      <a:pt x="0" y="14"/>
                    </a:lnTo>
                    <a:lnTo>
                      <a:pt x="14" y="4"/>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3" name="Freeform 219">
                <a:extLst>
                  <a:ext uri="{FF2B5EF4-FFF2-40B4-BE49-F238E27FC236}">
                    <a16:creationId xmlns:a16="http://schemas.microsoft.com/office/drawing/2014/main" id="{988A4681-FB2B-7AEB-FB70-E36A477C757A}"/>
                  </a:ext>
                </a:extLst>
              </p:cNvPr>
              <p:cNvSpPr>
                <a:spLocks/>
              </p:cNvSpPr>
              <p:nvPr/>
            </p:nvSpPr>
            <p:spPr bwMode="auto">
              <a:xfrm>
                <a:off x="1881189" y="2239992"/>
                <a:ext cx="63500" cy="20647"/>
              </a:xfrm>
              <a:custGeom>
                <a:avLst/>
                <a:gdLst>
                  <a:gd name="T0" fmla="*/ 13 w 40"/>
                  <a:gd name="T1" fmla="*/ 0 h 13"/>
                  <a:gd name="T2" fmla="*/ 21 w 40"/>
                  <a:gd name="T3" fmla="*/ 0 h 13"/>
                  <a:gd name="T4" fmla="*/ 40 w 40"/>
                  <a:gd name="T5" fmla="*/ 6 h 13"/>
                  <a:gd name="T6" fmla="*/ 23 w 40"/>
                  <a:gd name="T7" fmla="*/ 13 h 13"/>
                  <a:gd name="T8" fmla="*/ 0 w 40"/>
                  <a:gd name="T9" fmla="*/ 13 h 13"/>
                  <a:gd name="T10" fmla="*/ 0 w 40"/>
                  <a:gd name="T11" fmla="*/ 8 h 13"/>
                  <a:gd name="T12" fmla="*/ 13 w 40"/>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40" h="13">
                    <a:moveTo>
                      <a:pt x="13" y="0"/>
                    </a:moveTo>
                    <a:lnTo>
                      <a:pt x="21" y="0"/>
                    </a:lnTo>
                    <a:lnTo>
                      <a:pt x="40" y="6"/>
                    </a:lnTo>
                    <a:lnTo>
                      <a:pt x="23" y="13"/>
                    </a:lnTo>
                    <a:lnTo>
                      <a:pt x="0" y="13"/>
                    </a:lnTo>
                    <a:lnTo>
                      <a:pt x="0" y="8"/>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4" name="Freeform 221">
                <a:extLst>
                  <a:ext uri="{FF2B5EF4-FFF2-40B4-BE49-F238E27FC236}">
                    <a16:creationId xmlns:a16="http://schemas.microsoft.com/office/drawing/2014/main" id="{75140BF8-9B19-0AA1-2837-7A7ACD1AFC7B}"/>
                  </a:ext>
                </a:extLst>
              </p:cNvPr>
              <p:cNvSpPr>
                <a:spLocks/>
              </p:cNvSpPr>
              <p:nvPr/>
            </p:nvSpPr>
            <p:spPr bwMode="auto">
              <a:xfrm>
                <a:off x="2185989" y="2236816"/>
                <a:ext cx="66675" cy="49235"/>
              </a:xfrm>
              <a:custGeom>
                <a:avLst/>
                <a:gdLst>
                  <a:gd name="T0" fmla="*/ 0 w 42"/>
                  <a:gd name="T1" fmla="*/ 0 h 31"/>
                  <a:gd name="T2" fmla="*/ 19 w 42"/>
                  <a:gd name="T3" fmla="*/ 2 h 31"/>
                  <a:gd name="T4" fmla="*/ 26 w 42"/>
                  <a:gd name="T5" fmla="*/ 4 h 31"/>
                  <a:gd name="T6" fmla="*/ 42 w 42"/>
                  <a:gd name="T7" fmla="*/ 13 h 31"/>
                  <a:gd name="T8" fmla="*/ 38 w 42"/>
                  <a:gd name="T9" fmla="*/ 25 h 31"/>
                  <a:gd name="T10" fmla="*/ 19 w 42"/>
                  <a:gd name="T11" fmla="*/ 31 h 31"/>
                  <a:gd name="T12" fmla="*/ 7 w 42"/>
                  <a:gd name="T13" fmla="*/ 25 h 31"/>
                  <a:gd name="T14" fmla="*/ 2 w 42"/>
                  <a:gd name="T15" fmla="*/ 13 h 31"/>
                  <a:gd name="T16" fmla="*/ 0 w 4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1">
                    <a:moveTo>
                      <a:pt x="0" y="0"/>
                    </a:moveTo>
                    <a:lnTo>
                      <a:pt x="19" y="2"/>
                    </a:lnTo>
                    <a:lnTo>
                      <a:pt x="26" y="4"/>
                    </a:lnTo>
                    <a:lnTo>
                      <a:pt x="42" y="13"/>
                    </a:lnTo>
                    <a:lnTo>
                      <a:pt x="38" y="25"/>
                    </a:lnTo>
                    <a:lnTo>
                      <a:pt x="19" y="31"/>
                    </a:lnTo>
                    <a:lnTo>
                      <a:pt x="7" y="25"/>
                    </a:lnTo>
                    <a:lnTo>
                      <a:pt x="2" y="13"/>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5" name="Freeform 223">
                <a:extLst>
                  <a:ext uri="{FF2B5EF4-FFF2-40B4-BE49-F238E27FC236}">
                    <a16:creationId xmlns:a16="http://schemas.microsoft.com/office/drawing/2014/main" id="{D6781697-3D8D-7D65-C6E8-2362408594E5}"/>
                  </a:ext>
                </a:extLst>
              </p:cNvPr>
              <p:cNvSpPr>
                <a:spLocks/>
              </p:cNvSpPr>
              <p:nvPr/>
            </p:nvSpPr>
            <p:spPr bwMode="auto">
              <a:xfrm>
                <a:off x="2036764" y="2216168"/>
                <a:ext cx="127000" cy="66705"/>
              </a:xfrm>
              <a:custGeom>
                <a:avLst/>
                <a:gdLst>
                  <a:gd name="T0" fmla="*/ 0 w 80"/>
                  <a:gd name="T1" fmla="*/ 0 h 42"/>
                  <a:gd name="T2" fmla="*/ 26 w 80"/>
                  <a:gd name="T3" fmla="*/ 3 h 42"/>
                  <a:gd name="T4" fmla="*/ 65 w 80"/>
                  <a:gd name="T5" fmla="*/ 15 h 42"/>
                  <a:gd name="T6" fmla="*/ 74 w 80"/>
                  <a:gd name="T7" fmla="*/ 28 h 42"/>
                  <a:gd name="T8" fmla="*/ 80 w 80"/>
                  <a:gd name="T9" fmla="*/ 42 h 42"/>
                  <a:gd name="T10" fmla="*/ 57 w 80"/>
                  <a:gd name="T11" fmla="*/ 40 h 42"/>
                  <a:gd name="T12" fmla="*/ 34 w 80"/>
                  <a:gd name="T13" fmla="*/ 28 h 42"/>
                  <a:gd name="T14" fmla="*/ 3 w 80"/>
                  <a:gd name="T15" fmla="*/ 28 h 42"/>
                  <a:gd name="T16" fmla="*/ 17 w 80"/>
                  <a:gd name="T17" fmla="*/ 19 h 42"/>
                  <a:gd name="T18" fmla="*/ 0 w 80"/>
                  <a:gd name="T19" fmla="*/ 11 h 42"/>
                  <a:gd name="T20" fmla="*/ 0 w 80"/>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2">
                    <a:moveTo>
                      <a:pt x="0" y="0"/>
                    </a:moveTo>
                    <a:lnTo>
                      <a:pt x="26" y="3"/>
                    </a:lnTo>
                    <a:lnTo>
                      <a:pt x="65" y="15"/>
                    </a:lnTo>
                    <a:lnTo>
                      <a:pt x="74" y="28"/>
                    </a:lnTo>
                    <a:lnTo>
                      <a:pt x="80" y="42"/>
                    </a:lnTo>
                    <a:lnTo>
                      <a:pt x="57" y="40"/>
                    </a:lnTo>
                    <a:lnTo>
                      <a:pt x="34" y="28"/>
                    </a:lnTo>
                    <a:lnTo>
                      <a:pt x="3" y="28"/>
                    </a:lnTo>
                    <a:lnTo>
                      <a:pt x="17" y="19"/>
                    </a:lnTo>
                    <a:lnTo>
                      <a:pt x="0" y="1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6" name="Freeform 235">
                <a:extLst>
                  <a:ext uri="{FF2B5EF4-FFF2-40B4-BE49-F238E27FC236}">
                    <a16:creationId xmlns:a16="http://schemas.microsoft.com/office/drawing/2014/main" id="{869DF9EA-C7DB-5AD6-13EF-FA0CEEE90439}"/>
                  </a:ext>
                </a:extLst>
              </p:cNvPr>
              <p:cNvSpPr>
                <a:spLocks/>
              </p:cNvSpPr>
              <p:nvPr/>
            </p:nvSpPr>
            <p:spPr bwMode="auto">
              <a:xfrm>
                <a:off x="2230439" y="2117699"/>
                <a:ext cx="241300" cy="149292"/>
              </a:xfrm>
              <a:custGeom>
                <a:avLst/>
                <a:gdLst>
                  <a:gd name="T0" fmla="*/ 60 w 152"/>
                  <a:gd name="T1" fmla="*/ 0 h 94"/>
                  <a:gd name="T2" fmla="*/ 77 w 152"/>
                  <a:gd name="T3" fmla="*/ 15 h 94"/>
                  <a:gd name="T4" fmla="*/ 100 w 152"/>
                  <a:gd name="T5" fmla="*/ 23 h 94"/>
                  <a:gd name="T6" fmla="*/ 123 w 152"/>
                  <a:gd name="T7" fmla="*/ 29 h 94"/>
                  <a:gd name="T8" fmla="*/ 135 w 152"/>
                  <a:gd name="T9" fmla="*/ 50 h 94"/>
                  <a:gd name="T10" fmla="*/ 152 w 152"/>
                  <a:gd name="T11" fmla="*/ 62 h 94"/>
                  <a:gd name="T12" fmla="*/ 133 w 152"/>
                  <a:gd name="T13" fmla="*/ 69 h 94"/>
                  <a:gd name="T14" fmla="*/ 106 w 152"/>
                  <a:gd name="T15" fmla="*/ 92 h 94"/>
                  <a:gd name="T16" fmla="*/ 81 w 152"/>
                  <a:gd name="T17" fmla="*/ 94 h 94"/>
                  <a:gd name="T18" fmla="*/ 52 w 152"/>
                  <a:gd name="T19" fmla="*/ 90 h 94"/>
                  <a:gd name="T20" fmla="*/ 39 w 152"/>
                  <a:gd name="T21" fmla="*/ 79 h 94"/>
                  <a:gd name="T22" fmla="*/ 39 w 152"/>
                  <a:gd name="T23" fmla="*/ 67 h 94"/>
                  <a:gd name="T24" fmla="*/ 50 w 152"/>
                  <a:gd name="T25" fmla="*/ 60 h 94"/>
                  <a:gd name="T26" fmla="*/ 23 w 152"/>
                  <a:gd name="T27" fmla="*/ 60 h 94"/>
                  <a:gd name="T28" fmla="*/ 8 w 152"/>
                  <a:gd name="T29" fmla="*/ 50 h 94"/>
                  <a:gd name="T30" fmla="*/ 0 w 152"/>
                  <a:gd name="T31" fmla="*/ 35 h 94"/>
                  <a:gd name="T32" fmla="*/ 10 w 152"/>
                  <a:gd name="T33" fmla="*/ 21 h 94"/>
                  <a:gd name="T34" fmla="*/ 18 w 152"/>
                  <a:gd name="T35" fmla="*/ 12 h 94"/>
                  <a:gd name="T36" fmla="*/ 33 w 152"/>
                  <a:gd name="T37" fmla="*/ 8 h 94"/>
                  <a:gd name="T38" fmla="*/ 27 w 152"/>
                  <a:gd name="T39" fmla="*/ 2 h 94"/>
                  <a:gd name="T40" fmla="*/ 60 w 152"/>
                  <a:gd name="T41"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2" h="94">
                    <a:moveTo>
                      <a:pt x="60" y="0"/>
                    </a:moveTo>
                    <a:lnTo>
                      <a:pt x="77" y="15"/>
                    </a:lnTo>
                    <a:lnTo>
                      <a:pt x="100" y="23"/>
                    </a:lnTo>
                    <a:lnTo>
                      <a:pt x="123" y="29"/>
                    </a:lnTo>
                    <a:lnTo>
                      <a:pt x="135" y="50"/>
                    </a:lnTo>
                    <a:lnTo>
                      <a:pt x="152" y="62"/>
                    </a:lnTo>
                    <a:lnTo>
                      <a:pt x="133" y="69"/>
                    </a:lnTo>
                    <a:lnTo>
                      <a:pt x="106" y="92"/>
                    </a:lnTo>
                    <a:lnTo>
                      <a:pt x="81" y="94"/>
                    </a:lnTo>
                    <a:lnTo>
                      <a:pt x="52" y="90"/>
                    </a:lnTo>
                    <a:lnTo>
                      <a:pt x="39" y="79"/>
                    </a:lnTo>
                    <a:lnTo>
                      <a:pt x="39" y="67"/>
                    </a:lnTo>
                    <a:lnTo>
                      <a:pt x="50" y="60"/>
                    </a:lnTo>
                    <a:lnTo>
                      <a:pt x="23" y="60"/>
                    </a:lnTo>
                    <a:lnTo>
                      <a:pt x="8" y="50"/>
                    </a:lnTo>
                    <a:lnTo>
                      <a:pt x="0" y="35"/>
                    </a:lnTo>
                    <a:lnTo>
                      <a:pt x="10" y="21"/>
                    </a:lnTo>
                    <a:lnTo>
                      <a:pt x="18" y="12"/>
                    </a:lnTo>
                    <a:lnTo>
                      <a:pt x="33" y="8"/>
                    </a:lnTo>
                    <a:lnTo>
                      <a:pt x="27" y="2"/>
                    </a:lnTo>
                    <a:lnTo>
                      <a:pt x="6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7" name="Freeform 237">
                <a:extLst>
                  <a:ext uri="{FF2B5EF4-FFF2-40B4-BE49-F238E27FC236}">
                    <a16:creationId xmlns:a16="http://schemas.microsoft.com/office/drawing/2014/main" id="{6A9AF7A8-2B39-48DD-A721-69419F63A185}"/>
                  </a:ext>
                </a:extLst>
              </p:cNvPr>
              <p:cNvSpPr>
                <a:spLocks/>
              </p:cNvSpPr>
              <p:nvPr/>
            </p:nvSpPr>
            <p:spPr bwMode="auto">
              <a:xfrm>
                <a:off x="2339976" y="2011289"/>
                <a:ext cx="661988" cy="354173"/>
              </a:xfrm>
              <a:custGeom>
                <a:avLst/>
                <a:gdLst>
                  <a:gd name="T0" fmla="*/ 292 w 417"/>
                  <a:gd name="T1" fmla="*/ 2 h 223"/>
                  <a:gd name="T2" fmla="*/ 359 w 417"/>
                  <a:gd name="T3" fmla="*/ 6 h 223"/>
                  <a:gd name="T4" fmla="*/ 417 w 417"/>
                  <a:gd name="T5" fmla="*/ 19 h 223"/>
                  <a:gd name="T6" fmla="*/ 380 w 417"/>
                  <a:gd name="T7" fmla="*/ 44 h 223"/>
                  <a:gd name="T8" fmla="*/ 334 w 417"/>
                  <a:gd name="T9" fmla="*/ 58 h 223"/>
                  <a:gd name="T10" fmla="*/ 330 w 417"/>
                  <a:gd name="T11" fmla="*/ 79 h 223"/>
                  <a:gd name="T12" fmla="*/ 284 w 417"/>
                  <a:gd name="T13" fmla="*/ 113 h 223"/>
                  <a:gd name="T14" fmla="*/ 248 w 417"/>
                  <a:gd name="T15" fmla="*/ 125 h 223"/>
                  <a:gd name="T16" fmla="*/ 225 w 417"/>
                  <a:gd name="T17" fmla="*/ 130 h 223"/>
                  <a:gd name="T18" fmla="*/ 227 w 417"/>
                  <a:gd name="T19" fmla="*/ 152 h 223"/>
                  <a:gd name="T20" fmla="*/ 192 w 417"/>
                  <a:gd name="T21" fmla="*/ 171 h 223"/>
                  <a:gd name="T22" fmla="*/ 167 w 417"/>
                  <a:gd name="T23" fmla="*/ 194 h 223"/>
                  <a:gd name="T24" fmla="*/ 190 w 417"/>
                  <a:gd name="T25" fmla="*/ 198 h 223"/>
                  <a:gd name="T26" fmla="*/ 154 w 417"/>
                  <a:gd name="T27" fmla="*/ 223 h 223"/>
                  <a:gd name="T28" fmla="*/ 77 w 417"/>
                  <a:gd name="T29" fmla="*/ 219 h 223"/>
                  <a:gd name="T30" fmla="*/ 31 w 417"/>
                  <a:gd name="T31" fmla="*/ 213 h 223"/>
                  <a:gd name="T32" fmla="*/ 54 w 417"/>
                  <a:gd name="T33" fmla="*/ 194 h 223"/>
                  <a:gd name="T34" fmla="*/ 56 w 417"/>
                  <a:gd name="T35" fmla="*/ 171 h 223"/>
                  <a:gd name="T36" fmla="*/ 73 w 417"/>
                  <a:gd name="T37" fmla="*/ 163 h 223"/>
                  <a:gd name="T38" fmla="*/ 64 w 417"/>
                  <a:gd name="T39" fmla="*/ 146 h 223"/>
                  <a:gd name="T40" fmla="*/ 93 w 417"/>
                  <a:gd name="T41" fmla="*/ 127 h 223"/>
                  <a:gd name="T42" fmla="*/ 66 w 417"/>
                  <a:gd name="T43" fmla="*/ 98 h 223"/>
                  <a:gd name="T44" fmla="*/ 116 w 417"/>
                  <a:gd name="T45" fmla="*/ 104 h 223"/>
                  <a:gd name="T46" fmla="*/ 106 w 417"/>
                  <a:gd name="T47" fmla="*/ 88 h 223"/>
                  <a:gd name="T48" fmla="*/ 33 w 417"/>
                  <a:gd name="T49" fmla="*/ 81 h 223"/>
                  <a:gd name="T50" fmla="*/ 4 w 417"/>
                  <a:gd name="T51" fmla="*/ 56 h 223"/>
                  <a:gd name="T52" fmla="*/ 22 w 417"/>
                  <a:gd name="T53" fmla="*/ 38 h 223"/>
                  <a:gd name="T54" fmla="*/ 66 w 417"/>
                  <a:gd name="T55" fmla="*/ 31 h 223"/>
                  <a:gd name="T56" fmla="*/ 102 w 417"/>
                  <a:gd name="T57" fmla="*/ 21 h 223"/>
                  <a:gd name="T58" fmla="*/ 129 w 417"/>
                  <a:gd name="T59" fmla="*/ 11 h 223"/>
                  <a:gd name="T60" fmla="*/ 173 w 417"/>
                  <a:gd name="T61" fmla="*/ 4 h 223"/>
                  <a:gd name="T62" fmla="*/ 223 w 417"/>
                  <a:gd name="T63" fmla="*/ 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223">
                    <a:moveTo>
                      <a:pt x="263" y="0"/>
                    </a:moveTo>
                    <a:lnTo>
                      <a:pt x="292" y="2"/>
                    </a:lnTo>
                    <a:lnTo>
                      <a:pt x="323" y="4"/>
                    </a:lnTo>
                    <a:lnTo>
                      <a:pt x="359" y="6"/>
                    </a:lnTo>
                    <a:lnTo>
                      <a:pt x="392" y="11"/>
                    </a:lnTo>
                    <a:lnTo>
                      <a:pt x="417" y="19"/>
                    </a:lnTo>
                    <a:lnTo>
                      <a:pt x="417" y="29"/>
                    </a:lnTo>
                    <a:lnTo>
                      <a:pt x="380" y="44"/>
                    </a:lnTo>
                    <a:lnTo>
                      <a:pt x="348" y="50"/>
                    </a:lnTo>
                    <a:lnTo>
                      <a:pt x="334" y="58"/>
                    </a:lnTo>
                    <a:lnTo>
                      <a:pt x="367" y="58"/>
                    </a:lnTo>
                    <a:lnTo>
                      <a:pt x="330" y="79"/>
                    </a:lnTo>
                    <a:lnTo>
                      <a:pt x="311" y="86"/>
                    </a:lnTo>
                    <a:lnTo>
                      <a:pt x="284" y="113"/>
                    </a:lnTo>
                    <a:lnTo>
                      <a:pt x="256" y="119"/>
                    </a:lnTo>
                    <a:lnTo>
                      <a:pt x="248" y="125"/>
                    </a:lnTo>
                    <a:lnTo>
                      <a:pt x="206" y="129"/>
                    </a:lnTo>
                    <a:lnTo>
                      <a:pt x="225" y="130"/>
                    </a:lnTo>
                    <a:lnTo>
                      <a:pt x="215" y="136"/>
                    </a:lnTo>
                    <a:lnTo>
                      <a:pt x="227" y="152"/>
                    </a:lnTo>
                    <a:lnTo>
                      <a:pt x="213" y="163"/>
                    </a:lnTo>
                    <a:lnTo>
                      <a:pt x="192" y="171"/>
                    </a:lnTo>
                    <a:lnTo>
                      <a:pt x="187" y="184"/>
                    </a:lnTo>
                    <a:lnTo>
                      <a:pt x="167" y="194"/>
                    </a:lnTo>
                    <a:lnTo>
                      <a:pt x="167" y="200"/>
                    </a:lnTo>
                    <a:lnTo>
                      <a:pt x="190" y="198"/>
                    </a:lnTo>
                    <a:lnTo>
                      <a:pt x="192" y="205"/>
                    </a:lnTo>
                    <a:lnTo>
                      <a:pt x="154" y="223"/>
                    </a:lnTo>
                    <a:lnTo>
                      <a:pt x="119" y="215"/>
                    </a:lnTo>
                    <a:lnTo>
                      <a:pt x="77" y="219"/>
                    </a:lnTo>
                    <a:lnTo>
                      <a:pt x="58" y="215"/>
                    </a:lnTo>
                    <a:lnTo>
                      <a:pt x="31" y="213"/>
                    </a:lnTo>
                    <a:lnTo>
                      <a:pt x="29" y="200"/>
                    </a:lnTo>
                    <a:lnTo>
                      <a:pt x="54" y="194"/>
                    </a:lnTo>
                    <a:lnTo>
                      <a:pt x="46" y="171"/>
                    </a:lnTo>
                    <a:lnTo>
                      <a:pt x="56" y="171"/>
                    </a:lnTo>
                    <a:lnTo>
                      <a:pt x="94" y="184"/>
                    </a:lnTo>
                    <a:lnTo>
                      <a:pt x="73" y="163"/>
                    </a:lnTo>
                    <a:lnTo>
                      <a:pt x="52" y="157"/>
                    </a:lnTo>
                    <a:lnTo>
                      <a:pt x="64" y="146"/>
                    </a:lnTo>
                    <a:lnTo>
                      <a:pt x="87" y="138"/>
                    </a:lnTo>
                    <a:lnTo>
                      <a:pt x="93" y="127"/>
                    </a:lnTo>
                    <a:lnTo>
                      <a:pt x="73" y="115"/>
                    </a:lnTo>
                    <a:lnTo>
                      <a:pt x="66" y="98"/>
                    </a:lnTo>
                    <a:lnTo>
                      <a:pt x="104" y="100"/>
                    </a:lnTo>
                    <a:lnTo>
                      <a:pt x="116" y="104"/>
                    </a:lnTo>
                    <a:lnTo>
                      <a:pt x="139" y="92"/>
                    </a:lnTo>
                    <a:lnTo>
                      <a:pt x="106" y="88"/>
                    </a:lnTo>
                    <a:lnTo>
                      <a:pt x="58" y="90"/>
                    </a:lnTo>
                    <a:lnTo>
                      <a:pt x="33" y="81"/>
                    </a:lnTo>
                    <a:lnTo>
                      <a:pt x="22" y="67"/>
                    </a:lnTo>
                    <a:lnTo>
                      <a:pt x="4" y="56"/>
                    </a:lnTo>
                    <a:lnTo>
                      <a:pt x="0" y="44"/>
                    </a:lnTo>
                    <a:lnTo>
                      <a:pt x="22" y="38"/>
                    </a:lnTo>
                    <a:lnTo>
                      <a:pt x="39" y="38"/>
                    </a:lnTo>
                    <a:lnTo>
                      <a:pt x="66" y="31"/>
                    </a:lnTo>
                    <a:lnTo>
                      <a:pt x="85" y="19"/>
                    </a:lnTo>
                    <a:lnTo>
                      <a:pt x="102" y="21"/>
                    </a:lnTo>
                    <a:lnTo>
                      <a:pt x="117" y="29"/>
                    </a:lnTo>
                    <a:lnTo>
                      <a:pt x="129" y="11"/>
                    </a:lnTo>
                    <a:lnTo>
                      <a:pt x="148" y="6"/>
                    </a:lnTo>
                    <a:lnTo>
                      <a:pt x="173" y="4"/>
                    </a:lnTo>
                    <a:lnTo>
                      <a:pt x="215" y="2"/>
                    </a:lnTo>
                    <a:lnTo>
                      <a:pt x="223" y="6"/>
                    </a:lnTo>
                    <a:lnTo>
                      <a:pt x="26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8" name="Freeform 239">
                <a:extLst>
                  <a:ext uri="{FF2B5EF4-FFF2-40B4-BE49-F238E27FC236}">
                    <a16:creationId xmlns:a16="http://schemas.microsoft.com/office/drawing/2014/main" id="{4F2D52EF-9E4F-AA82-B6C3-CAC33B53C649}"/>
                  </a:ext>
                </a:extLst>
              </p:cNvPr>
              <p:cNvSpPr>
                <a:spLocks/>
              </p:cNvSpPr>
              <p:nvPr/>
            </p:nvSpPr>
            <p:spPr bwMode="auto">
              <a:xfrm>
                <a:off x="2746375" y="1987465"/>
                <a:ext cx="1352550" cy="995813"/>
              </a:xfrm>
              <a:custGeom>
                <a:avLst/>
                <a:gdLst>
                  <a:gd name="T0" fmla="*/ 731 w 852"/>
                  <a:gd name="T1" fmla="*/ 30 h 627"/>
                  <a:gd name="T2" fmla="*/ 577 w 852"/>
                  <a:gd name="T3" fmla="*/ 49 h 627"/>
                  <a:gd name="T4" fmla="*/ 675 w 852"/>
                  <a:gd name="T5" fmla="*/ 63 h 627"/>
                  <a:gd name="T6" fmla="*/ 698 w 852"/>
                  <a:gd name="T7" fmla="*/ 84 h 627"/>
                  <a:gd name="T8" fmla="*/ 844 w 852"/>
                  <a:gd name="T9" fmla="*/ 67 h 627"/>
                  <a:gd name="T10" fmla="*/ 786 w 852"/>
                  <a:gd name="T11" fmla="*/ 109 h 627"/>
                  <a:gd name="T12" fmla="*/ 758 w 852"/>
                  <a:gd name="T13" fmla="*/ 140 h 627"/>
                  <a:gd name="T14" fmla="*/ 763 w 852"/>
                  <a:gd name="T15" fmla="*/ 213 h 627"/>
                  <a:gd name="T16" fmla="*/ 746 w 852"/>
                  <a:gd name="T17" fmla="*/ 239 h 627"/>
                  <a:gd name="T18" fmla="*/ 752 w 852"/>
                  <a:gd name="T19" fmla="*/ 289 h 627"/>
                  <a:gd name="T20" fmla="*/ 733 w 852"/>
                  <a:gd name="T21" fmla="*/ 312 h 627"/>
                  <a:gd name="T22" fmla="*/ 710 w 852"/>
                  <a:gd name="T23" fmla="*/ 335 h 627"/>
                  <a:gd name="T24" fmla="*/ 683 w 852"/>
                  <a:gd name="T25" fmla="*/ 335 h 627"/>
                  <a:gd name="T26" fmla="*/ 713 w 852"/>
                  <a:gd name="T27" fmla="*/ 366 h 627"/>
                  <a:gd name="T28" fmla="*/ 683 w 852"/>
                  <a:gd name="T29" fmla="*/ 380 h 627"/>
                  <a:gd name="T30" fmla="*/ 654 w 852"/>
                  <a:gd name="T31" fmla="*/ 397 h 627"/>
                  <a:gd name="T32" fmla="*/ 673 w 852"/>
                  <a:gd name="T33" fmla="*/ 420 h 627"/>
                  <a:gd name="T34" fmla="*/ 577 w 852"/>
                  <a:gd name="T35" fmla="*/ 447 h 627"/>
                  <a:gd name="T36" fmla="*/ 514 w 852"/>
                  <a:gd name="T37" fmla="*/ 499 h 627"/>
                  <a:gd name="T38" fmla="*/ 466 w 852"/>
                  <a:gd name="T39" fmla="*/ 512 h 627"/>
                  <a:gd name="T40" fmla="*/ 454 w 852"/>
                  <a:gd name="T41" fmla="*/ 539 h 627"/>
                  <a:gd name="T42" fmla="*/ 431 w 852"/>
                  <a:gd name="T43" fmla="*/ 589 h 627"/>
                  <a:gd name="T44" fmla="*/ 397 w 852"/>
                  <a:gd name="T45" fmla="*/ 627 h 627"/>
                  <a:gd name="T46" fmla="*/ 335 w 852"/>
                  <a:gd name="T47" fmla="*/ 598 h 627"/>
                  <a:gd name="T48" fmla="*/ 295 w 852"/>
                  <a:gd name="T49" fmla="*/ 537 h 627"/>
                  <a:gd name="T50" fmla="*/ 280 w 852"/>
                  <a:gd name="T51" fmla="*/ 479 h 627"/>
                  <a:gd name="T52" fmla="*/ 303 w 852"/>
                  <a:gd name="T53" fmla="*/ 433 h 627"/>
                  <a:gd name="T54" fmla="*/ 297 w 852"/>
                  <a:gd name="T55" fmla="*/ 412 h 627"/>
                  <a:gd name="T56" fmla="*/ 261 w 852"/>
                  <a:gd name="T57" fmla="*/ 412 h 627"/>
                  <a:gd name="T58" fmla="*/ 278 w 852"/>
                  <a:gd name="T59" fmla="*/ 380 h 627"/>
                  <a:gd name="T60" fmla="*/ 268 w 852"/>
                  <a:gd name="T61" fmla="*/ 364 h 627"/>
                  <a:gd name="T62" fmla="*/ 259 w 852"/>
                  <a:gd name="T63" fmla="*/ 335 h 627"/>
                  <a:gd name="T64" fmla="*/ 224 w 852"/>
                  <a:gd name="T65" fmla="*/ 278 h 627"/>
                  <a:gd name="T66" fmla="*/ 169 w 852"/>
                  <a:gd name="T67" fmla="*/ 239 h 627"/>
                  <a:gd name="T68" fmla="*/ 67 w 852"/>
                  <a:gd name="T69" fmla="*/ 239 h 627"/>
                  <a:gd name="T70" fmla="*/ 63 w 852"/>
                  <a:gd name="T71" fmla="*/ 205 h 627"/>
                  <a:gd name="T72" fmla="*/ 0 w 852"/>
                  <a:gd name="T73" fmla="*/ 182 h 627"/>
                  <a:gd name="T74" fmla="*/ 107 w 852"/>
                  <a:gd name="T75" fmla="*/ 140 h 627"/>
                  <a:gd name="T76" fmla="*/ 86 w 852"/>
                  <a:gd name="T77" fmla="*/ 105 h 627"/>
                  <a:gd name="T78" fmla="*/ 149 w 852"/>
                  <a:gd name="T79" fmla="*/ 65 h 627"/>
                  <a:gd name="T80" fmla="*/ 266 w 852"/>
                  <a:gd name="T81" fmla="*/ 49 h 627"/>
                  <a:gd name="T82" fmla="*/ 353 w 852"/>
                  <a:gd name="T83" fmla="*/ 55 h 627"/>
                  <a:gd name="T84" fmla="*/ 368 w 852"/>
                  <a:gd name="T85" fmla="*/ 49 h 627"/>
                  <a:gd name="T86" fmla="*/ 466 w 852"/>
                  <a:gd name="T87" fmla="*/ 17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2" h="627">
                    <a:moveTo>
                      <a:pt x="533" y="0"/>
                    </a:moveTo>
                    <a:lnTo>
                      <a:pt x="644" y="3"/>
                    </a:lnTo>
                    <a:lnTo>
                      <a:pt x="731" y="30"/>
                    </a:lnTo>
                    <a:lnTo>
                      <a:pt x="706" y="44"/>
                    </a:lnTo>
                    <a:lnTo>
                      <a:pt x="652" y="46"/>
                    </a:lnTo>
                    <a:lnTo>
                      <a:pt x="577" y="49"/>
                    </a:lnTo>
                    <a:lnTo>
                      <a:pt x="585" y="57"/>
                    </a:lnTo>
                    <a:lnTo>
                      <a:pt x="635" y="51"/>
                    </a:lnTo>
                    <a:lnTo>
                      <a:pt x="675" y="63"/>
                    </a:lnTo>
                    <a:lnTo>
                      <a:pt x="702" y="53"/>
                    </a:lnTo>
                    <a:lnTo>
                      <a:pt x="713" y="65"/>
                    </a:lnTo>
                    <a:lnTo>
                      <a:pt x="698" y="84"/>
                    </a:lnTo>
                    <a:lnTo>
                      <a:pt x="735" y="71"/>
                    </a:lnTo>
                    <a:lnTo>
                      <a:pt x="802" y="59"/>
                    </a:lnTo>
                    <a:lnTo>
                      <a:pt x="844" y="67"/>
                    </a:lnTo>
                    <a:lnTo>
                      <a:pt x="852" y="80"/>
                    </a:lnTo>
                    <a:lnTo>
                      <a:pt x="794" y="103"/>
                    </a:lnTo>
                    <a:lnTo>
                      <a:pt x="786" y="109"/>
                    </a:lnTo>
                    <a:lnTo>
                      <a:pt x="742" y="117"/>
                    </a:lnTo>
                    <a:lnTo>
                      <a:pt x="775" y="119"/>
                    </a:lnTo>
                    <a:lnTo>
                      <a:pt x="758" y="140"/>
                    </a:lnTo>
                    <a:lnTo>
                      <a:pt x="748" y="161"/>
                    </a:lnTo>
                    <a:lnTo>
                      <a:pt x="748" y="193"/>
                    </a:lnTo>
                    <a:lnTo>
                      <a:pt x="763" y="213"/>
                    </a:lnTo>
                    <a:lnTo>
                      <a:pt x="742" y="215"/>
                    </a:lnTo>
                    <a:lnTo>
                      <a:pt x="719" y="226"/>
                    </a:lnTo>
                    <a:lnTo>
                      <a:pt x="746" y="239"/>
                    </a:lnTo>
                    <a:lnTo>
                      <a:pt x="748" y="264"/>
                    </a:lnTo>
                    <a:lnTo>
                      <a:pt x="735" y="266"/>
                    </a:lnTo>
                    <a:lnTo>
                      <a:pt x="752" y="289"/>
                    </a:lnTo>
                    <a:lnTo>
                      <a:pt x="719" y="291"/>
                    </a:lnTo>
                    <a:lnTo>
                      <a:pt x="736" y="305"/>
                    </a:lnTo>
                    <a:lnTo>
                      <a:pt x="733" y="312"/>
                    </a:lnTo>
                    <a:lnTo>
                      <a:pt x="712" y="316"/>
                    </a:lnTo>
                    <a:lnTo>
                      <a:pt x="694" y="316"/>
                    </a:lnTo>
                    <a:lnTo>
                      <a:pt x="710" y="335"/>
                    </a:lnTo>
                    <a:lnTo>
                      <a:pt x="710" y="341"/>
                    </a:lnTo>
                    <a:lnTo>
                      <a:pt x="710" y="347"/>
                    </a:lnTo>
                    <a:lnTo>
                      <a:pt x="683" y="335"/>
                    </a:lnTo>
                    <a:lnTo>
                      <a:pt x="677" y="343"/>
                    </a:lnTo>
                    <a:lnTo>
                      <a:pt x="696" y="349"/>
                    </a:lnTo>
                    <a:lnTo>
                      <a:pt x="713" y="366"/>
                    </a:lnTo>
                    <a:lnTo>
                      <a:pt x="719" y="385"/>
                    </a:lnTo>
                    <a:lnTo>
                      <a:pt x="694" y="391"/>
                    </a:lnTo>
                    <a:lnTo>
                      <a:pt x="683" y="380"/>
                    </a:lnTo>
                    <a:lnTo>
                      <a:pt x="665" y="366"/>
                    </a:lnTo>
                    <a:lnTo>
                      <a:pt x="671" y="383"/>
                    </a:lnTo>
                    <a:lnTo>
                      <a:pt x="654" y="397"/>
                    </a:lnTo>
                    <a:lnTo>
                      <a:pt x="690" y="397"/>
                    </a:lnTo>
                    <a:lnTo>
                      <a:pt x="710" y="399"/>
                    </a:lnTo>
                    <a:lnTo>
                      <a:pt x="673" y="420"/>
                    </a:lnTo>
                    <a:lnTo>
                      <a:pt x="635" y="439"/>
                    </a:lnTo>
                    <a:lnTo>
                      <a:pt x="594" y="447"/>
                    </a:lnTo>
                    <a:lnTo>
                      <a:pt x="577" y="447"/>
                    </a:lnTo>
                    <a:lnTo>
                      <a:pt x="566" y="456"/>
                    </a:lnTo>
                    <a:lnTo>
                      <a:pt x="545" y="483"/>
                    </a:lnTo>
                    <a:lnTo>
                      <a:pt x="514" y="499"/>
                    </a:lnTo>
                    <a:lnTo>
                      <a:pt x="506" y="499"/>
                    </a:lnTo>
                    <a:lnTo>
                      <a:pt x="487" y="504"/>
                    </a:lnTo>
                    <a:lnTo>
                      <a:pt x="466" y="512"/>
                    </a:lnTo>
                    <a:lnTo>
                      <a:pt x="454" y="524"/>
                    </a:lnTo>
                    <a:lnTo>
                      <a:pt x="454" y="533"/>
                    </a:lnTo>
                    <a:lnTo>
                      <a:pt x="454" y="539"/>
                    </a:lnTo>
                    <a:lnTo>
                      <a:pt x="447" y="554"/>
                    </a:lnTo>
                    <a:lnTo>
                      <a:pt x="426" y="573"/>
                    </a:lnTo>
                    <a:lnTo>
                      <a:pt x="431" y="589"/>
                    </a:lnTo>
                    <a:lnTo>
                      <a:pt x="426" y="606"/>
                    </a:lnTo>
                    <a:lnTo>
                      <a:pt x="418" y="627"/>
                    </a:lnTo>
                    <a:lnTo>
                      <a:pt x="397" y="627"/>
                    </a:lnTo>
                    <a:lnTo>
                      <a:pt x="378" y="612"/>
                    </a:lnTo>
                    <a:lnTo>
                      <a:pt x="349" y="612"/>
                    </a:lnTo>
                    <a:lnTo>
                      <a:pt x="335" y="598"/>
                    </a:lnTo>
                    <a:lnTo>
                      <a:pt x="328" y="577"/>
                    </a:lnTo>
                    <a:lnTo>
                      <a:pt x="303" y="550"/>
                    </a:lnTo>
                    <a:lnTo>
                      <a:pt x="295" y="537"/>
                    </a:lnTo>
                    <a:lnTo>
                      <a:pt x="293" y="518"/>
                    </a:lnTo>
                    <a:lnTo>
                      <a:pt x="274" y="495"/>
                    </a:lnTo>
                    <a:lnTo>
                      <a:pt x="280" y="479"/>
                    </a:lnTo>
                    <a:lnTo>
                      <a:pt x="270" y="472"/>
                    </a:lnTo>
                    <a:lnTo>
                      <a:pt x="284" y="443"/>
                    </a:lnTo>
                    <a:lnTo>
                      <a:pt x="303" y="433"/>
                    </a:lnTo>
                    <a:lnTo>
                      <a:pt x="311" y="424"/>
                    </a:lnTo>
                    <a:lnTo>
                      <a:pt x="312" y="405"/>
                    </a:lnTo>
                    <a:lnTo>
                      <a:pt x="297" y="412"/>
                    </a:lnTo>
                    <a:lnTo>
                      <a:pt x="289" y="418"/>
                    </a:lnTo>
                    <a:lnTo>
                      <a:pt x="278" y="420"/>
                    </a:lnTo>
                    <a:lnTo>
                      <a:pt x="261" y="412"/>
                    </a:lnTo>
                    <a:lnTo>
                      <a:pt x="259" y="395"/>
                    </a:lnTo>
                    <a:lnTo>
                      <a:pt x="264" y="382"/>
                    </a:lnTo>
                    <a:lnTo>
                      <a:pt x="278" y="380"/>
                    </a:lnTo>
                    <a:lnTo>
                      <a:pt x="305" y="387"/>
                    </a:lnTo>
                    <a:lnTo>
                      <a:pt x="284" y="372"/>
                    </a:lnTo>
                    <a:lnTo>
                      <a:pt x="268" y="364"/>
                    </a:lnTo>
                    <a:lnTo>
                      <a:pt x="255" y="368"/>
                    </a:lnTo>
                    <a:lnTo>
                      <a:pt x="243" y="360"/>
                    </a:lnTo>
                    <a:lnTo>
                      <a:pt x="259" y="335"/>
                    </a:lnTo>
                    <a:lnTo>
                      <a:pt x="251" y="328"/>
                    </a:lnTo>
                    <a:lnTo>
                      <a:pt x="241" y="307"/>
                    </a:lnTo>
                    <a:lnTo>
                      <a:pt x="224" y="278"/>
                    </a:lnTo>
                    <a:lnTo>
                      <a:pt x="205" y="268"/>
                    </a:lnTo>
                    <a:lnTo>
                      <a:pt x="205" y="257"/>
                    </a:lnTo>
                    <a:lnTo>
                      <a:pt x="169" y="239"/>
                    </a:lnTo>
                    <a:lnTo>
                      <a:pt x="138" y="239"/>
                    </a:lnTo>
                    <a:lnTo>
                      <a:pt x="101" y="239"/>
                    </a:lnTo>
                    <a:lnTo>
                      <a:pt x="67" y="239"/>
                    </a:lnTo>
                    <a:lnTo>
                      <a:pt x="51" y="232"/>
                    </a:lnTo>
                    <a:lnTo>
                      <a:pt x="27" y="213"/>
                    </a:lnTo>
                    <a:lnTo>
                      <a:pt x="63" y="205"/>
                    </a:lnTo>
                    <a:lnTo>
                      <a:pt x="92" y="203"/>
                    </a:lnTo>
                    <a:lnTo>
                      <a:pt x="32" y="195"/>
                    </a:lnTo>
                    <a:lnTo>
                      <a:pt x="0" y="182"/>
                    </a:lnTo>
                    <a:lnTo>
                      <a:pt x="2" y="170"/>
                    </a:lnTo>
                    <a:lnTo>
                      <a:pt x="55" y="155"/>
                    </a:lnTo>
                    <a:lnTo>
                      <a:pt x="107" y="140"/>
                    </a:lnTo>
                    <a:lnTo>
                      <a:pt x="113" y="130"/>
                    </a:lnTo>
                    <a:lnTo>
                      <a:pt x="74" y="119"/>
                    </a:lnTo>
                    <a:lnTo>
                      <a:pt x="86" y="105"/>
                    </a:lnTo>
                    <a:lnTo>
                      <a:pt x="136" y="84"/>
                    </a:lnTo>
                    <a:lnTo>
                      <a:pt x="155" y="78"/>
                    </a:lnTo>
                    <a:lnTo>
                      <a:pt x="149" y="65"/>
                    </a:lnTo>
                    <a:lnTo>
                      <a:pt x="182" y="55"/>
                    </a:lnTo>
                    <a:lnTo>
                      <a:pt x="226" y="49"/>
                    </a:lnTo>
                    <a:lnTo>
                      <a:pt x="266" y="49"/>
                    </a:lnTo>
                    <a:lnTo>
                      <a:pt x="284" y="59"/>
                    </a:lnTo>
                    <a:lnTo>
                      <a:pt x="320" y="42"/>
                    </a:lnTo>
                    <a:lnTo>
                      <a:pt x="353" y="55"/>
                    </a:lnTo>
                    <a:lnTo>
                      <a:pt x="372" y="57"/>
                    </a:lnTo>
                    <a:lnTo>
                      <a:pt x="401" y="69"/>
                    </a:lnTo>
                    <a:lnTo>
                      <a:pt x="368" y="49"/>
                    </a:lnTo>
                    <a:lnTo>
                      <a:pt x="370" y="34"/>
                    </a:lnTo>
                    <a:lnTo>
                      <a:pt x="418" y="15"/>
                    </a:lnTo>
                    <a:lnTo>
                      <a:pt x="466" y="17"/>
                    </a:lnTo>
                    <a:lnTo>
                      <a:pt x="483" y="2"/>
                    </a:lnTo>
                    <a:lnTo>
                      <a:pt x="5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29" name="Freeform 241">
                <a:extLst>
                  <a:ext uri="{FF2B5EF4-FFF2-40B4-BE49-F238E27FC236}">
                    <a16:creationId xmlns:a16="http://schemas.microsoft.com/office/drawing/2014/main" id="{3657C887-D5B4-A16E-78F3-11F8B2886D5B}"/>
                  </a:ext>
                </a:extLst>
              </p:cNvPr>
              <p:cNvSpPr>
                <a:spLocks/>
              </p:cNvSpPr>
              <p:nvPr/>
            </p:nvSpPr>
            <p:spPr bwMode="auto">
              <a:xfrm>
                <a:off x="665164" y="2973749"/>
                <a:ext cx="39688" cy="22235"/>
              </a:xfrm>
              <a:custGeom>
                <a:avLst/>
                <a:gdLst>
                  <a:gd name="T0" fmla="*/ 14 w 25"/>
                  <a:gd name="T1" fmla="*/ 0 h 14"/>
                  <a:gd name="T2" fmla="*/ 25 w 25"/>
                  <a:gd name="T3" fmla="*/ 2 h 14"/>
                  <a:gd name="T4" fmla="*/ 25 w 25"/>
                  <a:gd name="T5" fmla="*/ 10 h 14"/>
                  <a:gd name="T6" fmla="*/ 17 w 25"/>
                  <a:gd name="T7" fmla="*/ 14 h 14"/>
                  <a:gd name="T8" fmla="*/ 8 w 25"/>
                  <a:gd name="T9" fmla="*/ 8 h 14"/>
                  <a:gd name="T10" fmla="*/ 0 w 25"/>
                  <a:gd name="T11" fmla="*/ 4 h 14"/>
                  <a:gd name="T12" fmla="*/ 14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4" y="0"/>
                    </a:moveTo>
                    <a:lnTo>
                      <a:pt x="25" y="2"/>
                    </a:lnTo>
                    <a:lnTo>
                      <a:pt x="25" y="10"/>
                    </a:lnTo>
                    <a:lnTo>
                      <a:pt x="17" y="14"/>
                    </a:lnTo>
                    <a:lnTo>
                      <a:pt x="8" y="8"/>
                    </a:lnTo>
                    <a:lnTo>
                      <a:pt x="0" y="4"/>
                    </a:lnTo>
                    <a:lnTo>
                      <a:pt x="1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0" name="Freeform 243">
                <a:extLst>
                  <a:ext uri="{FF2B5EF4-FFF2-40B4-BE49-F238E27FC236}">
                    <a16:creationId xmlns:a16="http://schemas.microsoft.com/office/drawing/2014/main" id="{5DB7DFC9-4713-FF42-24DA-6AFEBB32AD9D}"/>
                  </a:ext>
                </a:extLst>
              </p:cNvPr>
              <p:cNvSpPr>
                <a:spLocks/>
              </p:cNvSpPr>
              <p:nvPr/>
            </p:nvSpPr>
            <p:spPr bwMode="auto">
              <a:xfrm>
                <a:off x="571501" y="2857808"/>
                <a:ext cx="66675" cy="28588"/>
              </a:xfrm>
              <a:custGeom>
                <a:avLst/>
                <a:gdLst>
                  <a:gd name="T0" fmla="*/ 0 w 42"/>
                  <a:gd name="T1" fmla="*/ 0 h 18"/>
                  <a:gd name="T2" fmla="*/ 7 w 42"/>
                  <a:gd name="T3" fmla="*/ 4 h 18"/>
                  <a:gd name="T4" fmla="*/ 17 w 42"/>
                  <a:gd name="T5" fmla="*/ 2 h 18"/>
                  <a:gd name="T6" fmla="*/ 28 w 42"/>
                  <a:gd name="T7" fmla="*/ 8 h 18"/>
                  <a:gd name="T8" fmla="*/ 42 w 42"/>
                  <a:gd name="T9" fmla="*/ 12 h 18"/>
                  <a:gd name="T10" fmla="*/ 40 w 42"/>
                  <a:gd name="T11" fmla="*/ 12 h 18"/>
                  <a:gd name="T12" fmla="*/ 30 w 42"/>
                  <a:gd name="T13" fmla="*/ 18 h 18"/>
                  <a:gd name="T14" fmla="*/ 21 w 42"/>
                  <a:gd name="T15" fmla="*/ 12 h 18"/>
                  <a:gd name="T16" fmla="*/ 15 w 42"/>
                  <a:gd name="T17" fmla="*/ 10 h 18"/>
                  <a:gd name="T18" fmla="*/ 2 w 42"/>
                  <a:gd name="T19" fmla="*/ 10 h 18"/>
                  <a:gd name="T20" fmla="*/ 0 w 42"/>
                  <a:gd name="T21" fmla="*/ 8 h 18"/>
                  <a:gd name="T22" fmla="*/ 0 w 42"/>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8">
                    <a:moveTo>
                      <a:pt x="0" y="0"/>
                    </a:moveTo>
                    <a:lnTo>
                      <a:pt x="7" y="4"/>
                    </a:lnTo>
                    <a:lnTo>
                      <a:pt x="17" y="2"/>
                    </a:lnTo>
                    <a:lnTo>
                      <a:pt x="28" y="8"/>
                    </a:lnTo>
                    <a:lnTo>
                      <a:pt x="42" y="12"/>
                    </a:lnTo>
                    <a:lnTo>
                      <a:pt x="40" y="12"/>
                    </a:lnTo>
                    <a:lnTo>
                      <a:pt x="30" y="18"/>
                    </a:lnTo>
                    <a:lnTo>
                      <a:pt x="21" y="12"/>
                    </a:lnTo>
                    <a:lnTo>
                      <a:pt x="15" y="10"/>
                    </a:lnTo>
                    <a:lnTo>
                      <a:pt x="2" y="10"/>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sp>
        <p:nvSpPr>
          <p:cNvPr id="2" name="タイトル 1">
            <a:extLst>
              <a:ext uri="{FF2B5EF4-FFF2-40B4-BE49-F238E27FC236}">
                <a16:creationId xmlns:a16="http://schemas.microsoft.com/office/drawing/2014/main" id="{DFA9891A-3C55-53BD-D11F-B02601E63F29}"/>
              </a:ext>
            </a:extLst>
          </p:cNvPr>
          <p:cNvSpPr>
            <a:spLocks noGrp="1"/>
          </p:cNvSpPr>
          <p:nvPr>
            <p:ph type="title"/>
          </p:nvPr>
        </p:nvSpPr>
        <p:spPr>
          <a:xfrm>
            <a:off x="263352" y="425037"/>
            <a:ext cx="11790697" cy="868106"/>
          </a:xfrm>
        </p:spPr>
        <p:txBody>
          <a:bodyPr/>
          <a:lstStyle/>
          <a:p>
            <a:r>
              <a:rPr lang="ja-JP" altLang="en-US" dirty="0"/>
              <a:t>国内の経済構造を好循環型へ転換し、海外市場へ付加価値の高いサービスを展開。その果実を国内へ循環させ、更なる成長と所得向上を実現する</a:t>
            </a:r>
          </a:p>
        </p:txBody>
      </p:sp>
      <p:sp>
        <p:nvSpPr>
          <p:cNvPr id="14" name="スライド番号プレースホルダー 2">
            <a:extLst>
              <a:ext uri="{FF2B5EF4-FFF2-40B4-BE49-F238E27FC236}">
                <a16:creationId xmlns:a16="http://schemas.microsoft.com/office/drawing/2014/main" id="{736868F6-A00B-775E-D5FE-FC7E777C01F4}"/>
              </a:ext>
            </a:extLst>
          </p:cNvPr>
          <p:cNvSpPr>
            <a:spLocks noGrp="1"/>
          </p:cNvSpPr>
          <p:nvPr>
            <p:ph type="sldNum" sz="quarter" idx="12"/>
          </p:nvPr>
        </p:nvSpPr>
        <p:spPr/>
        <p:txBody>
          <a:bodyPr/>
          <a:lstStyle/>
          <a:p>
            <a:fld id="{D08BAF99-255C-412B-9BE2-A34BCE385131}" type="slidenum">
              <a:rPr lang="ja-JP" altLang="en-US" smtClean="0"/>
              <a:pPr/>
              <a:t>2</a:t>
            </a:fld>
            <a:endParaRPr lang="ja-JP" altLang="en-US" dirty="0"/>
          </a:p>
        </p:txBody>
      </p:sp>
      <p:sp>
        <p:nvSpPr>
          <p:cNvPr id="4" name="テキスト プレースホルダー 3">
            <a:extLst>
              <a:ext uri="{FF2B5EF4-FFF2-40B4-BE49-F238E27FC236}">
                <a16:creationId xmlns:a16="http://schemas.microsoft.com/office/drawing/2014/main" id="{8F5CAE1A-0CA1-8B37-7597-5A0E1A39792B}"/>
              </a:ext>
            </a:extLst>
          </p:cNvPr>
          <p:cNvSpPr>
            <a:spLocks noGrp="1"/>
          </p:cNvSpPr>
          <p:nvPr>
            <p:ph type="body" sz="quarter" idx="13"/>
          </p:nvPr>
        </p:nvSpPr>
        <p:spPr/>
        <p:txBody>
          <a:bodyPr/>
          <a:lstStyle/>
          <a:p>
            <a:r>
              <a:rPr lang="ja-JP" altLang="en-US" dirty="0"/>
              <a:t>●基本的方向性●新しい資本主義実現に向けた日本の成長戦略</a:t>
            </a:r>
          </a:p>
        </p:txBody>
      </p:sp>
      <p:sp>
        <p:nvSpPr>
          <p:cNvPr id="370" name="テキスト ボックス 369">
            <a:extLst>
              <a:ext uri="{FF2B5EF4-FFF2-40B4-BE49-F238E27FC236}">
                <a16:creationId xmlns:a16="http://schemas.microsoft.com/office/drawing/2014/main" id="{5B0CD989-753D-3D99-63E8-5C73442DC2B4}"/>
              </a:ext>
            </a:extLst>
          </p:cNvPr>
          <p:cNvSpPr txBox="1"/>
          <p:nvPr/>
        </p:nvSpPr>
        <p:spPr>
          <a:xfrm>
            <a:off x="3169957" y="3193345"/>
            <a:ext cx="1407681" cy="269758"/>
          </a:xfrm>
          <a:prstGeom prst="rect">
            <a:avLst/>
          </a:prstGeom>
          <a:noFill/>
        </p:spPr>
        <p:txBody>
          <a:bodyPr wrap="none" rtlCol="0">
            <a:spAutoFit/>
          </a:bodyPr>
          <a:lstStyle/>
          <a:p>
            <a:pPr algn="ctr"/>
            <a:r>
              <a:rPr kumimoji="1" lang="ja-JP" altLang="en-US" sz="1400" b="1" dirty="0"/>
              <a:t>製品・サービス</a:t>
            </a:r>
          </a:p>
        </p:txBody>
      </p:sp>
      <p:sp>
        <p:nvSpPr>
          <p:cNvPr id="372" name="矢印: 環状 371">
            <a:extLst>
              <a:ext uri="{FF2B5EF4-FFF2-40B4-BE49-F238E27FC236}">
                <a16:creationId xmlns:a16="http://schemas.microsoft.com/office/drawing/2014/main" id="{B1C70FB9-09D6-9910-4E33-C7AAEE1ED629}"/>
              </a:ext>
            </a:extLst>
          </p:cNvPr>
          <p:cNvSpPr/>
          <p:nvPr/>
        </p:nvSpPr>
        <p:spPr bwMode="gray">
          <a:xfrm flipV="1">
            <a:off x="2783632" y="3630822"/>
            <a:ext cx="2057914" cy="1897178"/>
          </a:xfrm>
          <a:prstGeom prst="circularArrow">
            <a:avLst>
              <a:gd name="adj1" fmla="val 13100"/>
              <a:gd name="adj2" fmla="val 1271289"/>
              <a:gd name="adj3" fmla="val 19696817"/>
              <a:gd name="adj4" fmla="val 12592581"/>
              <a:gd name="adj5" fmla="val 17243"/>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371" name="矢印: 環状 370">
            <a:extLst>
              <a:ext uri="{FF2B5EF4-FFF2-40B4-BE49-F238E27FC236}">
                <a16:creationId xmlns:a16="http://schemas.microsoft.com/office/drawing/2014/main" id="{B0C3C58D-FE50-D2EC-F8D5-54F4FCCE50D3}"/>
              </a:ext>
            </a:extLst>
          </p:cNvPr>
          <p:cNvSpPr/>
          <p:nvPr/>
        </p:nvSpPr>
        <p:spPr bwMode="gray">
          <a:xfrm rot="501033" flipH="1">
            <a:off x="2889064" y="3262968"/>
            <a:ext cx="2057914" cy="1897178"/>
          </a:xfrm>
          <a:prstGeom prst="circularArrow">
            <a:avLst>
              <a:gd name="adj1" fmla="val 13100"/>
              <a:gd name="adj2" fmla="val 1271289"/>
              <a:gd name="adj3" fmla="val 19696817"/>
              <a:gd name="adj4" fmla="val 13118024"/>
              <a:gd name="adj5" fmla="val 17243"/>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373" name="テキスト ボックス 372">
            <a:extLst>
              <a:ext uri="{FF2B5EF4-FFF2-40B4-BE49-F238E27FC236}">
                <a16:creationId xmlns:a16="http://schemas.microsoft.com/office/drawing/2014/main" id="{0EA2F1FF-9C16-879F-BB0D-14580A0652C5}"/>
              </a:ext>
            </a:extLst>
          </p:cNvPr>
          <p:cNvSpPr txBox="1"/>
          <p:nvPr/>
        </p:nvSpPr>
        <p:spPr>
          <a:xfrm>
            <a:off x="3292705" y="5282044"/>
            <a:ext cx="1157688" cy="523220"/>
          </a:xfrm>
          <a:prstGeom prst="rect">
            <a:avLst/>
          </a:prstGeom>
          <a:noFill/>
        </p:spPr>
        <p:txBody>
          <a:bodyPr wrap="none" rtlCol="0">
            <a:spAutoFit/>
          </a:bodyPr>
          <a:lstStyle/>
          <a:p>
            <a:pPr algn="ctr"/>
            <a:r>
              <a:rPr kumimoji="1" lang="ja-JP" altLang="en-US" sz="1400" b="1" dirty="0"/>
              <a:t>人材・資源・</a:t>
            </a:r>
            <a:br>
              <a:rPr kumimoji="1" lang="en-US" altLang="ja-JP" sz="1400" b="1" dirty="0"/>
            </a:br>
            <a:r>
              <a:rPr kumimoji="1" lang="ja-JP" altLang="en-US" sz="1400" b="1" dirty="0"/>
              <a:t>資金・ データ</a:t>
            </a:r>
          </a:p>
        </p:txBody>
      </p:sp>
      <p:sp>
        <p:nvSpPr>
          <p:cNvPr id="13" name="四角形: 角を丸くする 12">
            <a:extLst>
              <a:ext uri="{FF2B5EF4-FFF2-40B4-BE49-F238E27FC236}">
                <a16:creationId xmlns:a16="http://schemas.microsoft.com/office/drawing/2014/main" id="{CBF264E0-649D-F0E6-C03B-CEA58C050DB0}"/>
              </a:ext>
            </a:extLst>
          </p:cNvPr>
          <p:cNvSpPr/>
          <p:nvPr/>
        </p:nvSpPr>
        <p:spPr>
          <a:xfrm>
            <a:off x="233187" y="1730567"/>
            <a:ext cx="2780233" cy="4722769"/>
          </a:xfrm>
          <a:prstGeom prst="roundRect">
            <a:avLst>
              <a:gd name="adj" fmla="val 8251"/>
            </a:avLst>
          </a:prstGeom>
          <a:solidFill>
            <a:srgbClr val="F8EDBF"/>
          </a:solidFill>
          <a:ln w="19050">
            <a:solidFill>
              <a:srgbClr val="E2B7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en-US" altLang="ja-JP" sz="2000" b="1" dirty="0">
              <a:solidFill>
                <a:schemeClr val="bg1"/>
              </a:solidFill>
            </a:endParaRPr>
          </a:p>
        </p:txBody>
      </p:sp>
      <p:sp>
        <p:nvSpPr>
          <p:cNvPr id="12" name="四角形: 角を丸くする 11">
            <a:extLst>
              <a:ext uri="{FF2B5EF4-FFF2-40B4-BE49-F238E27FC236}">
                <a16:creationId xmlns:a16="http://schemas.microsoft.com/office/drawing/2014/main" id="{2E3CD5AF-C23B-6F7B-5720-4B24294984AD}"/>
              </a:ext>
            </a:extLst>
          </p:cNvPr>
          <p:cNvSpPr/>
          <p:nvPr/>
        </p:nvSpPr>
        <p:spPr>
          <a:xfrm>
            <a:off x="233187" y="1616987"/>
            <a:ext cx="2780233" cy="646421"/>
          </a:xfrm>
          <a:prstGeom prst="roundRect">
            <a:avLst>
              <a:gd name="adj" fmla="val 11755"/>
            </a:avLst>
          </a:prstGeom>
          <a:solidFill>
            <a:srgbClr val="E2B700"/>
          </a:solidFill>
          <a:ln w="19050">
            <a:solidFill>
              <a:srgbClr val="E2B7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2000" b="1" dirty="0">
                <a:solidFill>
                  <a:srgbClr val="F8F8F8"/>
                </a:solidFill>
              </a:rPr>
              <a:t>新しい資本主義の</a:t>
            </a:r>
            <a:endParaRPr kumimoji="1" lang="en-US" altLang="ja-JP" sz="2000" b="1" dirty="0">
              <a:solidFill>
                <a:srgbClr val="F8F8F8"/>
              </a:solidFill>
            </a:endParaRPr>
          </a:p>
          <a:p>
            <a:pPr algn="ctr"/>
            <a:r>
              <a:rPr kumimoji="1" lang="ja-JP" altLang="en-US" sz="2000" b="1" dirty="0">
                <a:solidFill>
                  <a:srgbClr val="F8F8F8"/>
                </a:solidFill>
              </a:rPr>
              <a:t>基本的方向性</a:t>
            </a:r>
            <a:endParaRPr kumimoji="1" lang="en-US" altLang="ja-JP" sz="2000" b="1" dirty="0">
              <a:solidFill>
                <a:srgbClr val="F8F8F8"/>
              </a:solidFill>
            </a:endParaRPr>
          </a:p>
        </p:txBody>
      </p:sp>
      <p:sp>
        <p:nvSpPr>
          <p:cNvPr id="37" name="テキスト ボックス 36">
            <a:extLst>
              <a:ext uri="{FF2B5EF4-FFF2-40B4-BE49-F238E27FC236}">
                <a16:creationId xmlns:a16="http://schemas.microsoft.com/office/drawing/2014/main" id="{8742B814-CE8F-D73E-AA1E-F31B8E5E5728}"/>
              </a:ext>
            </a:extLst>
          </p:cNvPr>
          <p:cNvSpPr txBox="1"/>
          <p:nvPr/>
        </p:nvSpPr>
        <p:spPr>
          <a:xfrm flipH="1">
            <a:off x="7431114" y="3193345"/>
            <a:ext cx="1407681" cy="269758"/>
          </a:xfrm>
          <a:prstGeom prst="rect">
            <a:avLst/>
          </a:prstGeom>
          <a:noFill/>
        </p:spPr>
        <p:txBody>
          <a:bodyPr wrap="none" rtlCol="0">
            <a:spAutoFit/>
          </a:bodyPr>
          <a:lstStyle/>
          <a:p>
            <a:pPr algn="ctr"/>
            <a:r>
              <a:rPr kumimoji="1" lang="ja-JP" altLang="en-US" sz="1400" b="1" dirty="0"/>
              <a:t>製品・サービス</a:t>
            </a:r>
          </a:p>
        </p:txBody>
      </p:sp>
      <p:sp>
        <p:nvSpPr>
          <p:cNvPr id="39" name="矢印: 環状 38">
            <a:extLst>
              <a:ext uri="{FF2B5EF4-FFF2-40B4-BE49-F238E27FC236}">
                <a16:creationId xmlns:a16="http://schemas.microsoft.com/office/drawing/2014/main" id="{0720BDC3-D22F-DC21-64D4-AF6B313E9A04}"/>
              </a:ext>
            </a:extLst>
          </p:cNvPr>
          <p:cNvSpPr/>
          <p:nvPr/>
        </p:nvSpPr>
        <p:spPr bwMode="gray">
          <a:xfrm flipH="1" flipV="1">
            <a:off x="7134430" y="3630822"/>
            <a:ext cx="2057914" cy="1897178"/>
          </a:xfrm>
          <a:prstGeom prst="circularArrow">
            <a:avLst>
              <a:gd name="adj1" fmla="val 13100"/>
              <a:gd name="adj2" fmla="val 1271289"/>
              <a:gd name="adj3" fmla="val 19696817"/>
              <a:gd name="adj4" fmla="val 12592581"/>
              <a:gd name="adj5" fmla="val 17243"/>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41" name="矢印: 環状 40">
            <a:extLst>
              <a:ext uri="{FF2B5EF4-FFF2-40B4-BE49-F238E27FC236}">
                <a16:creationId xmlns:a16="http://schemas.microsoft.com/office/drawing/2014/main" id="{E3FBBC0C-BE9C-0861-D65C-CAFA7967BE7A}"/>
              </a:ext>
            </a:extLst>
          </p:cNvPr>
          <p:cNvSpPr/>
          <p:nvPr/>
        </p:nvSpPr>
        <p:spPr bwMode="gray">
          <a:xfrm rot="21116489">
            <a:off x="7061773" y="3258467"/>
            <a:ext cx="2057914" cy="1897178"/>
          </a:xfrm>
          <a:prstGeom prst="circularArrow">
            <a:avLst>
              <a:gd name="adj1" fmla="val 13100"/>
              <a:gd name="adj2" fmla="val 1271289"/>
              <a:gd name="adj3" fmla="val 19696817"/>
              <a:gd name="adj4" fmla="val 13118024"/>
              <a:gd name="adj5" fmla="val 17243"/>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42" name="テキスト ボックス 41">
            <a:extLst>
              <a:ext uri="{FF2B5EF4-FFF2-40B4-BE49-F238E27FC236}">
                <a16:creationId xmlns:a16="http://schemas.microsoft.com/office/drawing/2014/main" id="{D349F787-140B-1793-D819-E7510CD97858}"/>
              </a:ext>
            </a:extLst>
          </p:cNvPr>
          <p:cNvSpPr txBox="1"/>
          <p:nvPr/>
        </p:nvSpPr>
        <p:spPr>
          <a:xfrm flipH="1">
            <a:off x="7558360" y="5282044"/>
            <a:ext cx="1157688" cy="523220"/>
          </a:xfrm>
          <a:prstGeom prst="rect">
            <a:avLst/>
          </a:prstGeom>
          <a:noFill/>
        </p:spPr>
        <p:txBody>
          <a:bodyPr wrap="none" rtlCol="0">
            <a:spAutoFit/>
          </a:bodyPr>
          <a:lstStyle/>
          <a:p>
            <a:pPr algn="ctr"/>
            <a:r>
              <a:rPr kumimoji="1" lang="ja-JP" altLang="en-US" sz="1400" b="1" dirty="0"/>
              <a:t>人材・資源・</a:t>
            </a:r>
            <a:br>
              <a:rPr kumimoji="1" lang="en-US" altLang="ja-JP" sz="1400" b="1" dirty="0"/>
            </a:br>
            <a:r>
              <a:rPr kumimoji="1" lang="ja-JP" altLang="en-US" sz="1400" b="1" dirty="0"/>
              <a:t>資金・ データ</a:t>
            </a:r>
          </a:p>
        </p:txBody>
      </p:sp>
      <p:sp>
        <p:nvSpPr>
          <p:cNvPr id="348" name="正方形/長方形 347">
            <a:extLst>
              <a:ext uri="{FF2B5EF4-FFF2-40B4-BE49-F238E27FC236}">
                <a16:creationId xmlns:a16="http://schemas.microsoft.com/office/drawing/2014/main" id="{33F159F8-7C58-61AA-7AAD-4FDA5F444C09}"/>
              </a:ext>
            </a:extLst>
          </p:cNvPr>
          <p:cNvSpPr/>
          <p:nvPr/>
        </p:nvSpPr>
        <p:spPr>
          <a:xfrm>
            <a:off x="8832304" y="1919406"/>
            <a:ext cx="2986590" cy="4516109"/>
          </a:xfrm>
          <a:prstGeom prst="rect">
            <a:avLst/>
          </a:prstGeom>
          <a:solidFill>
            <a:srgbClr val="DDE5F0">
              <a:alpha val="69804"/>
            </a:srgbClr>
          </a:solidFill>
          <a:ln w="19050">
            <a:solidFill>
              <a:srgbClr val="E7EDF5"/>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en-US" altLang="ja-JP" sz="2000" b="1" dirty="0">
              <a:solidFill>
                <a:schemeClr val="bg1"/>
              </a:solidFill>
            </a:endParaRPr>
          </a:p>
        </p:txBody>
      </p:sp>
      <p:sp>
        <p:nvSpPr>
          <p:cNvPr id="127" name="四角形: 角を丸くする 126">
            <a:extLst>
              <a:ext uri="{FF2B5EF4-FFF2-40B4-BE49-F238E27FC236}">
                <a16:creationId xmlns:a16="http://schemas.microsoft.com/office/drawing/2014/main" id="{336B6945-6685-8648-B430-5167BF1D655A}"/>
              </a:ext>
            </a:extLst>
          </p:cNvPr>
          <p:cNvSpPr/>
          <p:nvPr/>
        </p:nvSpPr>
        <p:spPr>
          <a:xfrm>
            <a:off x="3431704" y="5993725"/>
            <a:ext cx="5155620" cy="389835"/>
          </a:xfrm>
          <a:prstGeom prst="roundRect">
            <a:avLst>
              <a:gd name="adj" fmla="val 50000"/>
            </a:avLst>
          </a:prstGeom>
          <a:solidFill>
            <a:srgbClr val="E2B7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rgbClr val="F8F8F8"/>
                </a:solidFill>
              </a:rPr>
              <a:t>成熟産業の更なる成長をけん引</a:t>
            </a:r>
            <a:endParaRPr kumimoji="1" lang="ja-JP" altLang="en-US" b="1" dirty="0">
              <a:solidFill>
                <a:srgbClr val="F8F8F8"/>
              </a:solidFill>
            </a:endParaRPr>
          </a:p>
        </p:txBody>
      </p:sp>
      <p:sp>
        <p:nvSpPr>
          <p:cNvPr id="24" name="二等辺三角形 23">
            <a:extLst>
              <a:ext uri="{FF2B5EF4-FFF2-40B4-BE49-F238E27FC236}">
                <a16:creationId xmlns:a16="http://schemas.microsoft.com/office/drawing/2014/main" id="{7C1C4FF5-EEE2-7799-0780-76D569520073}"/>
              </a:ext>
            </a:extLst>
          </p:cNvPr>
          <p:cNvSpPr/>
          <p:nvPr/>
        </p:nvSpPr>
        <p:spPr>
          <a:xfrm>
            <a:off x="3649122" y="4368813"/>
            <a:ext cx="4720785" cy="1677624"/>
          </a:xfrm>
          <a:prstGeom prst="triangle">
            <a:avLst>
              <a:gd name="adj" fmla="val 49866"/>
            </a:avLst>
          </a:prstGeom>
          <a:solidFill>
            <a:srgbClr val="E2B7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b="1" dirty="0">
              <a:solidFill>
                <a:schemeClr val="bg1"/>
              </a:solidFill>
              <a:latin typeface="+mn-ea"/>
            </a:endParaRPr>
          </a:p>
        </p:txBody>
      </p:sp>
      <p:sp>
        <p:nvSpPr>
          <p:cNvPr id="138" name="二等辺三角形 137">
            <a:extLst>
              <a:ext uri="{FF2B5EF4-FFF2-40B4-BE49-F238E27FC236}">
                <a16:creationId xmlns:a16="http://schemas.microsoft.com/office/drawing/2014/main" id="{AF98934C-9FC1-A0CA-8F1A-D55B66365F0D}"/>
              </a:ext>
            </a:extLst>
          </p:cNvPr>
          <p:cNvSpPr/>
          <p:nvPr/>
        </p:nvSpPr>
        <p:spPr>
          <a:xfrm flipV="1">
            <a:off x="3649122" y="1707229"/>
            <a:ext cx="4720785" cy="2527667"/>
          </a:xfrm>
          <a:prstGeom prst="triangle">
            <a:avLst>
              <a:gd name="adj" fmla="val 49866"/>
            </a:avLst>
          </a:prstGeom>
          <a:solidFill>
            <a:schemeClr val="tx2">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b="1" dirty="0">
              <a:solidFill>
                <a:schemeClr val="bg1"/>
              </a:solidFill>
              <a:latin typeface="+mn-ea"/>
            </a:endParaRPr>
          </a:p>
        </p:txBody>
      </p:sp>
      <p:sp>
        <p:nvSpPr>
          <p:cNvPr id="139" name="楕円 138">
            <a:extLst>
              <a:ext uri="{FF2B5EF4-FFF2-40B4-BE49-F238E27FC236}">
                <a16:creationId xmlns:a16="http://schemas.microsoft.com/office/drawing/2014/main" id="{79CB4664-DCC9-191C-EF4A-C4D97114A325}"/>
              </a:ext>
            </a:extLst>
          </p:cNvPr>
          <p:cNvSpPr/>
          <p:nvPr/>
        </p:nvSpPr>
        <p:spPr>
          <a:xfrm>
            <a:off x="3718800" y="1964457"/>
            <a:ext cx="1182353" cy="381335"/>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tx1"/>
                </a:solidFill>
                <a:latin typeface="+mn-ea"/>
              </a:rPr>
              <a:t>コンテンツ</a:t>
            </a:r>
            <a:br>
              <a:rPr kumimoji="1" lang="en-US" altLang="ja-JP" sz="1200" b="1" dirty="0">
                <a:solidFill>
                  <a:schemeClr val="tx1"/>
                </a:solidFill>
                <a:latin typeface="+mn-ea"/>
              </a:rPr>
            </a:br>
            <a:r>
              <a:rPr kumimoji="1" lang="ja-JP" altLang="en-US" sz="1200" b="1" dirty="0">
                <a:solidFill>
                  <a:schemeClr val="tx1"/>
                </a:solidFill>
                <a:latin typeface="+mn-ea"/>
              </a:rPr>
              <a:t>産業</a:t>
            </a:r>
          </a:p>
        </p:txBody>
      </p:sp>
      <p:sp>
        <p:nvSpPr>
          <p:cNvPr id="301" name="楕円 300">
            <a:extLst>
              <a:ext uri="{FF2B5EF4-FFF2-40B4-BE49-F238E27FC236}">
                <a16:creationId xmlns:a16="http://schemas.microsoft.com/office/drawing/2014/main" id="{5D4A53EE-82A8-1AD3-B0DE-FCEC62BD844E}"/>
              </a:ext>
            </a:extLst>
          </p:cNvPr>
          <p:cNvSpPr/>
          <p:nvPr/>
        </p:nvSpPr>
        <p:spPr>
          <a:xfrm>
            <a:off x="5439465" y="1964457"/>
            <a:ext cx="1138385" cy="381335"/>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tx1"/>
                </a:solidFill>
                <a:latin typeface="+mn-ea"/>
              </a:rPr>
              <a:t>次世代</a:t>
            </a:r>
            <a:br>
              <a:rPr kumimoji="1" lang="en-US" altLang="ja-JP" sz="1200" b="1" dirty="0">
                <a:solidFill>
                  <a:schemeClr val="tx1"/>
                </a:solidFill>
                <a:latin typeface="+mn-ea"/>
              </a:rPr>
            </a:br>
            <a:r>
              <a:rPr kumimoji="1" lang="ja-JP" altLang="en-US" sz="1200" b="1" dirty="0">
                <a:solidFill>
                  <a:schemeClr val="tx1"/>
                </a:solidFill>
                <a:latin typeface="+mn-ea"/>
              </a:rPr>
              <a:t>素材産業</a:t>
            </a:r>
          </a:p>
        </p:txBody>
      </p:sp>
      <p:sp>
        <p:nvSpPr>
          <p:cNvPr id="405" name="楕円 404">
            <a:extLst>
              <a:ext uri="{FF2B5EF4-FFF2-40B4-BE49-F238E27FC236}">
                <a16:creationId xmlns:a16="http://schemas.microsoft.com/office/drawing/2014/main" id="{FEF59096-0A3C-CF69-ACEE-442F6525BD42}"/>
              </a:ext>
            </a:extLst>
          </p:cNvPr>
          <p:cNvSpPr/>
          <p:nvPr/>
        </p:nvSpPr>
        <p:spPr>
          <a:xfrm>
            <a:off x="7116162" y="1964457"/>
            <a:ext cx="1138385" cy="381335"/>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dirty="0">
                <a:solidFill>
                  <a:schemeClr val="tx1"/>
                </a:solidFill>
                <a:latin typeface="+mn-ea"/>
              </a:rPr>
              <a:t>次世代</a:t>
            </a:r>
            <a:br>
              <a:rPr lang="en-US" altLang="ja-JP" sz="1200" b="1" dirty="0">
                <a:solidFill>
                  <a:schemeClr val="tx1"/>
                </a:solidFill>
                <a:latin typeface="+mn-ea"/>
              </a:rPr>
            </a:br>
            <a:r>
              <a:rPr lang="ja-JP" altLang="en-US" sz="1200" b="1" dirty="0">
                <a:solidFill>
                  <a:schemeClr val="tx1"/>
                </a:solidFill>
                <a:latin typeface="+mn-ea"/>
              </a:rPr>
              <a:t>ヘルスケア産業</a:t>
            </a:r>
            <a:endParaRPr kumimoji="1" lang="ja-JP" altLang="en-US" sz="1200" b="1" dirty="0">
              <a:solidFill>
                <a:schemeClr val="tx1"/>
              </a:solidFill>
              <a:latin typeface="+mn-ea"/>
            </a:endParaRPr>
          </a:p>
        </p:txBody>
      </p:sp>
      <p:grpSp>
        <p:nvGrpSpPr>
          <p:cNvPr id="11" name="グループ化 10">
            <a:extLst>
              <a:ext uri="{FF2B5EF4-FFF2-40B4-BE49-F238E27FC236}">
                <a16:creationId xmlns:a16="http://schemas.microsoft.com/office/drawing/2014/main" id="{18FFD235-1BD3-8037-5225-46F8B65CE344}"/>
              </a:ext>
            </a:extLst>
          </p:cNvPr>
          <p:cNvGrpSpPr/>
          <p:nvPr/>
        </p:nvGrpSpPr>
        <p:grpSpPr>
          <a:xfrm>
            <a:off x="4563555" y="2282612"/>
            <a:ext cx="2890205" cy="387351"/>
            <a:chOff x="4640751" y="2282612"/>
            <a:chExt cx="2890205" cy="387351"/>
          </a:xfrm>
        </p:grpSpPr>
        <p:sp>
          <p:nvSpPr>
            <p:cNvPr id="140" name="楕円 139">
              <a:extLst>
                <a:ext uri="{FF2B5EF4-FFF2-40B4-BE49-F238E27FC236}">
                  <a16:creationId xmlns:a16="http://schemas.microsoft.com/office/drawing/2014/main" id="{B0F81F5C-2D7C-FAC2-B16E-0BF5783DD8B7}"/>
                </a:ext>
              </a:extLst>
            </p:cNvPr>
            <p:cNvSpPr/>
            <p:nvPr/>
          </p:nvSpPr>
          <p:spPr>
            <a:xfrm>
              <a:off x="4640751" y="2282612"/>
              <a:ext cx="1138385" cy="381335"/>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b="1" dirty="0">
                  <a:solidFill>
                    <a:schemeClr val="tx1"/>
                  </a:solidFill>
                  <a:latin typeface="+mn-ea"/>
                </a:rPr>
                <a:t>資源循環</a:t>
              </a:r>
              <a:br>
                <a:rPr lang="en-US" altLang="ja-JP" sz="1200" b="1" dirty="0">
                  <a:solidFill>
                    <a:schemeClr val="tx1"/>
                  </a:solidFill>
                  <a:latin typeface="+mn-ea"/>
                </a:rPr>
              </a:br>
              <a:r>
                <a:rPr lang="ja-JP" altLang="en-US" sz="1200" b="1" dirty="0">
                  <a:solidFill>
                    <a:schemeClr val="tx1"/>
                  </a:solidFill>
                  <a:latin typeface="+mn-ea"/>
                </a:rPr>
                <a:t>ビジネス</a:t>
              </a:r>
              <a:endParaRPr kumimoji="1" lang="ja-JP" altLang="en-US" sz="1200" b="1" dirty="0">
                <a:solidFill>
                  <a:schemeClr val="tx1"/>
                </a:solidFill>
                <a:latin typeface="+mn-ea"/>
              </a:endParaRPr>
            </a:p>
          </p:txBody>
        </p:sp>
        <p:sp>
          <p:nvSpPr>
            <p:cNvPr id="9" name="楕円 8">
              <a:extLst>
                <a:ext uri="{FF2B5EF4-FFF2-40B4-BE49-F238E27FC236}">
                  <a16:creationId xmlns:a16="http://schemas.microsoft.com/office/drawing/2014/main" id="{61FFE2CB-46B9-3A00-C8EE-0D74D3F27842}"/>
                </a:ext>
              </a:extLst>
            </p:cNvPr>
            <p:cNvSpPr/>
            <p:nvPr/>
          </p:nvSpPr>
          <p:spPr>
            <a:xfrm>
              <a:off x="6392571" y="2288628"/>
              <a:ext cx="1138385" cy="381335"/>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tx1"/>
                  </a:solidFill>
                  <a:latin typeface="+mn-ea"/>
                </a:rPr>
                <a:t>宇宙</a:t>
              </a:r>
              <a:br>
                <a:rPr kumimoji="1" lang="en-US" altLang="ja-JP" sz="1200" b="1" dirty="0">
                  <a:solidFill>
                    <a:schemeClr val="tx1"/>
                  </a:solidFill>
                  <a:latin typeface="+mn-ea"/>
                </a:rPr>
              </a:br>
              <a:r>
                <a:rPr kumimoji="1" lang="ja-JP" altLang="en-US" sz="1200" b="1" dirty="0">
                  <a:solidFill>
                    <a:schemeClr val="tx1"/>
                  </a:solidFill>
                  <a:latin typeface="+mn-ea"/>
                </a:rPr>
                <a:t>ビジネス</a:t>
              </a:r>
            </a:p>
          </p:txBody>
        </p:sp>
      </p:grpSp>
      <p:grpSp>
        <p:nvGrpSpPr>
          <p:cNvPr id="7" name="グループ化 6">
            <a:extLst>
              <a:ext uri="{FF2B5EF4-FFF2-40B4-BE49-F238E27FC236}">
                <a16:creationId xmlns:a16="http://schemas.microsoft.com/office/drawing/2014/main" id="{F18B8135-C99A-626B-D535-FBBCF1D0409C}"/>
              </a:ext>
            </a:extLst>
          </p:cNvPr>
          <p:cNvGrpSpPr/>
          <p:nvPr/>
        </p:nvGrpSpPr>
        <p:grpSpPr>
          <a:xfrm>
            <a:off x="5036549" y="2680042"/>
            <a:ext cx="1944216" cy="346668"/>
            <a:chOff x="5101600" y="2680042"/>
            <a:chExt cx="1944216" cy="346668"/>
          </a:xfrm>
        </p:grpSpPr>
        <p:sp>
          <p:nvSpPr>
            <p:cNvPr id="10" name="楕円 9">
              <a:extLst>
                <a:ext uri="{FF2B5EF4-FFF2-40B4-BE49-F238E27FC236}">
                  <a16:creationId xmlns:a16="http://schemas.microsoft.com/office/drawing/2014/main" id="{F7F9197F-BA3D-F281-9CA1-B15575DCB647}"/>
                </a:ext>
              </a:extLst>
            </p:cNvPr>
            <p:cNvSpPr/>
            <p:nvPr/>
          </p:nvSpPr>
          <p:spPr>
            <a:xfrm>
              <a:off x="5101600" y="2680042"/>
              <a:ext cx="940814" cy="34666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dirty="0">
                  <a:solidFill>
                    <a:schemeClr val="tx1"/>
                  </a:solidFill>
                  <a:latin typeface="+mn-ea"/>
                </a:rPr>
                <a:t>バイオ</a:t>
              </a:r>
              <a:endParaRPr lang="en-US" altLang="ja-JP" sz="1200" b="1" dirty="0">
                <a:solidFill>
                  <a:schemeClr val="tx1"/>
                </a:solidFill>
                <a:latin typeface="+mn-ea"/>
              </a:endParaRPr>
            </a:p>
            <a:p>
              <a:pPr algn="ctr"/>
              <a:r>
                <a:rPr kumimoji="1" lang="ja-JP" altLang="en-US" sz="1200" b="1" dirty="0">
                  <a:solidFill>
                    <a:schemeClr val="tx1"/>
                  </a:solidFill>
                  <a:latin typeface="+mn-ea"/>
                </a:rPr>
                <a:t>ものづくり</a:t>
              </a:r>
            </a:p>
          </p:txBody>
        </p:sp>
        <p:sp>
          <p:nvSpPr>
            <p:cNvPr id="8" name="楕円 7">
              <a:extLst>
                <a:ext uri="{FF2B5EF4-FFF2-40B4-BE49-F238E27FC236}">
                  <a16:creationId xmlns:a16="http://schemas.microsoft.com/office/drawing/2014/main" id="{3FB7AA69-55BC-6961-8AD5-BE6E9422B38A}"/>
                </a:ext>
              </a:extLst>
            </p:cNvPr>
            <p:cNvSpPr/>
            <p:nvPr/>
          </p:nvSpPr>
          <p:spPr>
            <a:xfrm>
              <a:off x="6105002" y="2680042"/>
              <a:ext cx="940814" cy="346668"/>
            </a:xfrm>
            <a:prstGeom prst="ellipse">
              <a:avLst/>
            </a:prstGeom>
            <a:solidFill>
              <a:schemeClr val="tx2">
                <a:lumMod val="20000"/>
                <a:lumOff val="80000"/>
              </a:schemeClr>
            </a:solidFill>
            <a:ln>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dirty="0">
                  <a:solidFill>
                    <a:schemeClr val="tx1"/>
                  </a:solidFill>
                  <a:latin typeface="+mn-ea"/>
                </a:rPr>
                <a:t>・・・</a:t>
              </a:r>
              <a:endParaRPr kumimoji="1" lang="ja-JP" altLang="en-US" sz="1200" b="1" dirty="0">
                <a:solidFill>
                  <a:schemeClr val="tx1"/>
                </a:solidFill>
                <a:latin typeface="+mn-ea"/>
              </a:endParaRPr>
            </a:p>
          </p:txBody>
        </p:sp>
      </p:grpSp>
      <p:sp>
        <p:nvSpPr>
          <p:cNvPr id="387" name="楕円 386">
            <a:extLst>
              <a:ext uri="{FF2B5EF4-FFF2-40B4-BE49-F238E27FC236}">
                <a16:creationId xmlns:a16="http://schemas.microsoft.com/office/drawing/2014/main" id="{AD30EF3E-1CF5-170D-1077-1B00E3820423}"/>
              </a:ext>
            </a:extLst>
          </p:cNvPr>
          <p:cNvSpPr/>
          <p:nvPr/>
        </p:nvSpPr>
        <p:spPr>
          <a:xfrm>
            <a:off x="4556411" y="3117281"/>
            <a:ext cx="2924163" cy="2375281"/>
          </a:xfrm>
          <a:prstGeom prst="ellipse">
            <a:avLst/>
          </a:prstGeom>
          <a:solidFill>
            <a:schemeClr val="bg2">
              <a:lumMod val="20000"/>
              <a:lumOff val="80000"/>
              <a:alpha val="48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157" name="楕円 156">
            <a:extLst>
              <a:ext uri="{FF2B5EF4-FFF2-40B4-BE49-F238E27FC236}">
                <a16:creationId xmlns:a16="http://schemas.microsoft.com/office/drawing/2014/main" id="{2C42530C-0E3B-B126-9678-C50156C47C5E}"/>
              </a:ext>
            </a:extLst>
          </p:cNvPr>
          <p:cNvSpPr/>
          <p:nvPr/>
        </p:nvSpPr>
        <p:spPr>
          <a:xfrm>
            <a:off x="5299698" y="4666044"/>
            <a:ext cx="1435725" cy="951779"/>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b"/>
          <a:lstStyle/>
          <a:p>
            <a:pPr algn="ctr"/>
            <a:r>
              <a:rPr lang="ja-JP" altLang="en-US" sz="1700" b="1" dirty="0">
                <a:solidFill>
                  <a:schemeClr val="bg1"/>
                </a:solidFill>
              </a:rPr>
              <a:t>リスキリング・</a:t>
            </a:r>
            <a:br>
              <a:rPr lang="en-US" altLang="ja-JP" sz="1700" b="1" dirty="0">
                <a:solidFill>
                  <a:schemeClr val="bg1"/>
                </a:solidFill>
              </a:rPr>
            </a:br>
            <a:r>
              <a:rPr lang="ja-JP" altLang="en-US" sz="1700" b="1" dirty="0">
                <a:solidFill>
                  <a:schemeClr val="bg1"/>
                </a:solidFill>
              </a:rPr>
              <a:t>労働移動</a:t>
            </a:r>
            <a:endParaRPr lang="en-US" altLang="ja-JP" sz="1700" b="1" dirty="0">
              <a:solidFill>
                <a:schemeClr val="bg1"/>
              </a:solidFill>
            </a:endParaRPr>
          </a:p>
        </p:txBody>
      </p:sp>
      <p:sp>
        <p:nvSpPr>
          <p:cNvPr id="158" name="楕円 157">
            <a:extLst>
              <a:ext uri="{FF2B5EF4-FFF2-40B4-BE49-F238E27FC236}">
                <a16:creationId xmlns:a16="http://schemas.microsoft.com/office/drawing/2014/main" id="{9DAC0BB0-2724-AC4A-1D8B-705328EDBDAA}"/>
              </a:ext>
            </a:extLst>
          </p:cNvPr>
          <p:cNvSpPr/>
          <p:nvPr/>
        </p:nvSpPr>
        <p:spPr>
          <a:xfrm>
            <a:off x="5299698" y="3012325"/>
            <a:ext cx="1435725" cy="951779"/>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700" b="1" dirty="0">
                <a:solidFill>
                  <a:schemeClr val="bg1"/>
                </a:solidFill>
              </a:rPr>
              <a:t>所得向上</a:t>
            </a:r>
          </a:p>
        </p:txBody>
      </p:sp>
      <p:sp>
        <p:nvSpPr>
          <p:cNvPr id="156" name="楕円 155">
            <a:extLst>
              <a:ext uri="{FF2B5EF4-FFF2-40B4-BE49-F238E27FC236}">
                <a16:creationId xmlns:a16="http://schemas.microsoft.com/office/drawing/2014/main" id="{D41D655A-5F57-FF17-6BE4-CBBF4F44275C}"/>
              </a:ext>
            </a:extLst>
          </p:cNvPr>
          <p:cNvSpPr/>
          <p:nvPr/>
        </p:nvSpPr>
        <p:spPr>
          <a:xfrm>
            <a:off x="6304084" y="3815507"/>
            <a:ext cx="1435725" cy="951779"/>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700" b="1">
                <a:solidFill>
                  <a:schemeClr val="bg1"/>
                </a:solidFill>
              </a:rPr>
              <a:t>需要拡大</a:t>
            </a:r>
            <a:endParaRPr kumimoji="1" lang="en-US" altLang="ja-JP" sz="1700" b="1" dirty="0">
              <a:solidFill>
                <a:schemeClr val="bg1"/>
              </a:solidFill>
            </a:endParaRPr>
          </a:p>
          <a:p>
            <a:pPr algn="ctr"/>
            <a:r>
              <a:rPr lang="ja-JP" altLang="en-US" sz="1700" b="1">
                <a:solidFill>
                  <a:schemeClr val="bg1"/>
                </a:solidFill>
              </a:rPr>
              <a:t>市場創出</a:t>
            </a:r>
            <a:endParaRPr kumimoji="1" lang="ja-JP" altLang="en-US" sz="1700" b="1" dirty="0">
              <a:solidFill>
                <a:schemeClr val="bg1"/>
              </a:solidFill>
            </a:endParaRPr>
          </a:p>
        </p:txBody>
      </p:sp>
      <p:sp>
        <p:nvSpPr>
          <p:cNvPr id="324" name="楕円 323">
            <a:extLst>
              <a:ext uri="{FF2B5EF4-FFF2-40B4-BE49-F238E27FC236}">
                <a16:creationId xmlns:a16="http://schemas.microsoft.com/office/drawing/2014/main" id="{93D9FF88-4AA8-BB64-CA9E-A7B9F27532EB}"/>
              </a:ext>
            </a:extLst>
          </p:cNvPr>
          <p:cNvSpPr/>
          <p:nvPr/>
        </p:nvSpPr>
        <p:spPr>
          <a:xfrm>
            <a:off x="4297176" y="3815507"/>
            <a:ext cx="1435725" cy="951779"/>
          </a:xfrm>
          <a:prstGeom prst="ellipse">
            <a:avLst/>
          </a:prstGeom>
          <a:solidFill>
            <a:schemeClr val="bg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700" b="1" dirty="0">
                <a:solidFill>
                  <a:schemeClr val="bg1"/>
                </a:solidFill>
              </a:rPr>
              <a:t>産業の</a:t>
            </a:r>
            <a:br>
              <a:rPr kumimoji="1" lang="en-US" altLang="ja-JP" sz="1700" b="1" dirty="0">
                <a:solidFill>
                  <a:schemeClr val="bg1"/>
                </a:solidFill>
              </a:rPr>
            </a:br>
            <a:r>
              <a:rPr kumimoji="1" lang="ja-JP" altLang="en-US" sz="1700" b="1" dirty="0">
                <a:solidFill>
                  <a:schemeClr val="bg1"/>
                </a:solidFill>
              </a:rPr>
              <a:t>革新</a:t>
            </a:r>
          </a:p>
        </p:txBody>
      </p:sp>
      <p:sp>
        <p:nvSpPr>
          <p:cNvPr id="341" name="楕円 340">
            <a:extLst>
              <a:ext uri="{FF2B5EF4-FFF2-40B4-BE49-F238E27FC236}">
                <a16:creationId xmlns:a16="http://schemas.microsoft.com/office/drawing/2014/main" id="{AA84C7EF-B523-6730-BCA6-35AFEFB60AA0}"/>
              </a:ext>
            </a:extLst>
          </p:cNvPr>
          <p:cNvSpPr/>
          <p:nvPr/>
        </p:nvSpPr>
        <p:spPr>
          <a:xfrm>
            <a:off x="5231904" y="3141324"/>
            <a:ext cx="252000"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dirty="0">
                <a:solidFill>
                  <a:schemeClr val="bg1"/>
                </a:solidFill>
              </a:rPr>
              <a:t>１</a:t>
            </a:r>
          </a:p>
        </p:txBody>
      </p:sp>
      <p:sp>
        <p:nvSpPr>
          <p:cNvPr id="393" name="楕円 392">
            <a:extLst>
              <a:ext uri="{FF2B5EF4-FFF2-40B4-BE49-F238E27FC236}">
                <a16:creationId xmlns:a16="http://schemas.microsoft.com/office/drawing/2014/main" id="{E79F41D6-1B99-8247-9C1F-752C4B9AA5C2}"/>
              </a:ext>
            </a:extLst>
          </p:cNvPr>
          <p:cNvSpPr/>
          <p:nvPr/>
        </p:nvSpPr>
        <p:spPr>
          <a:xfrm>
            <a:off x="4206866" y="3941677"/>
            <a:ext cx="252000"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dirty="0">
                <a:solidFill>
                  <a:schemeClr val="bg1"/>
                </a:solidFill>
              </a:rPr>
              <a:t>４</a:t>
            </a:r>
          </a:p>
        </p:txBody>
      </p:sp>
      <p:sp>
        <p:nvSpPr>
          <p:cNvPr id="398" name="矢印: 下 397">
            <a:extLst>
              <a:ext uri="{FF2B5EF4-FFF2-40B4-BE49-F238E27FC236}">
                <a16:creationId xmlns:a16="http://schemas.microsoft.com/office/drawing/2014/main" id="{88F834B2-6F29-9E27-68C5-DB74EAFDC37A}"/>
              </a:ext>
            </a:extLst>
          </p:cNvPr>
          <p:cNvSpPr/>
          <p:nvPr/>
        </p:nvSpPr>
        <p:spPr>
          <a:xfrm rot="19354845" flipH="1">
            <a:off x="6393354" y="3692048"/>
            <a:ext cx="504000" cy="216000"/>
          </a:xfrm>
          <a:prstGeom prst="downArrow">
            <a:avLst>
              <a:gd name="adj1" fmla="val 50000"/>
              <a:gd name="adj2" fmla="val 54121"/>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91" name="楕円 390">
            <a:extLst>
              <a:ext uri="{FF2B5EF4-FFF2-40B4-BE49-F238E27FC236}">
                <a16:creationId xmlns:a16="http://schemas.microsoft.com/office/drawing/2014/main" id="{177ED652-2BED-CEA5-8DA0-55CFBD74CBD3}"/>
              </a:ext>
            </a:extLst>
          </p:cNvPr>
          <p:cNvSpPr/>
          <p:nvPr/>
        </p:nvSpPr>
        <p:spPr>
          <a:xfrm>
            <a:off x="6199819" y="3941677"/>
            <a:ext cx="252000"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dirty="0">
                <a:solidFill>
                  <a:schemeClr val="bg1"/>
                </a:solidFill>
              </a:rPr>
              <a:t>２</a:t>
            </a:r>
          </a:p>
        </p:txBody>
      </p:sp>
      <p:sp>
        <p:nvSpPr>
          <p:cNvPr id="300" name="正方形/長方形 299">
            <a:extLst>
              <a:ext uri="{FF2B5EF4-FFF2-40B4-BE49-F238E27FC236}">
                <a16:creationId xmlns:a16="http://schemas.microsoft.com/office/drawing/2014/main" id="{24E8E455-D64C-9689-FC0D-E4F50604A30E}"/>
              </a:ext>
            </a:extLst>
          </p:cNvPr>
          <p:cNvSpPr/>
          <p:nvPr/>
        </p:nvSpPr>
        <p:spPr>
          <a:xfrm>
            <a:off x="8832304" y="1617847"/>
            <a:ext cx="2986590" cy="301559"/>
          </a:xfrm>
          <a:prstGeom prst="rect">
            <a:avLst/>
          </a:prstGeom>
          <a:solidFill>
            <a:schemeClr val="bg2"/>
          </a:solidFill>
          <a:ln w="19050">
            <a:solidFill>
              <a:srgbClr val="547BB3"/>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2000" b="1" dirty="0">
                <a:solidFill>
                  <a:schemeClr val="bg1"/>
                </a:solidFill>
              </a:rPr>
              <a:t>目指す好循環</a:t>
            </a:r>
            <a:endParaRPr kumimoji="1" lang="en-US" altLang="ja-JP" sz="2000" b="1" dirty="0">
              <a:solidFill>
                <a:schemeClr val="bg1"/>
              </a:solidFill>
            </a:endParaRPr>
          </a:p>
        </p:txBody>
      </p:sp>
      <p:grpSp>
        <p:nvGrpSpPr>
          <p:cNvPr id="38" name="グループ化 37">
            <a:extLst>
              <a:ext uri="{FF2B5EF4-FFF2-40B4-BE49-F238E27FC236}">
                <a16:creationId xmlns:a16="http://schemas.microsoft.com/office/drawing/2014/main" id="{E8D61263-1715-B2ED-F494-8A39B2FD6ED0}"/>
              </a:ext>
            </a:extLst>
          </p:cNvPr>
          <p:cNvGrpSpPr/>
          <p:nvPr/>
        </p:nvGrpSpPr>
        <p:grpSpPr>
          <a:xfrm>
            <a:off x="8846299" y="5193224"/>
            <a:ext cx="2835205" cy="1107750"/>
            <a:chOff x="8846299" y="5193224"/>
            <a:chExt cx="2835205" cy="1107750"/>
          </a:xfrm>
        </p:grpSpPr>
        <p:sp>
          <p:nvSpPr>
            <p:cNvPr id="347" name="正方形/長方形 346">
              <a:extLst>
                <a:ext uri="{FF2B5EF4-FFF2-40B4-BE49-F238E27FC236}">
                  <a16:creationId xmlns:a16="http://schemas.microsoft.com/office/drawing/2014/main" id="{992E805E-7658-F9C8-90B4-30AE8D9ED582}"/>
                </a:ext>
              </a:extLst>
            </p:cNvPr>
            <p:cNvSpPr/>
            <p:nvPr/>
          </p:nvSpPr>
          <p:spPr>
            <a:xfrm>
              <a:off x="8963866" y="5229210"/>
              <a:ext cx="2717476" cy="1071764"/>
            </a:xfrm>
            <a:prstGeom prst="rect">
              <a:avLst/>
            </a:prstGeom>
            <a:solidFill>
              <a:schemeClr val="bg2">
                <a:lumMod val="20000"/>
                <a:lumOff val="80000"/>
                <a:alpha val="7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oAutofit/>
            </a:bodyPr>
            <a:lstStyle/>
            <a:p>
              <a:pPr marL="171450" indent="-171450">
                <a:buFont typeface="Wingdings" panose="05000000000000000000" pitchFamily="2" charset="2"/>
                <a:buChar char="n"/>
              </a:pPr>
              <a:endParaRPr lang="en-US" altLang="ja-JP" sz="1400" dirty="0">
                <a:solidFill>
                  <a:schemeClr val="tx1"/>
                </a:solidFill>
                <a:latin typeface="+mn-ea"/>
              </a:endParaRPr>
            </a:p>
            <a:p>
              <a:pPr marL="171450" indent="-171450">
                <a:buFont typeface="Wingdings" panose="05000000000000000000" pitchFamily="2" charset="2"/>
                <a:buChar char="n"/>
              </a:pPr>
              <a:r>
                <a:rPr lang="ja-JP" altLang="en-US" sz="1400" dirty="0">
                  <a:solidFill>
                    <a:schemeClr val="tx1"/>
                  </a:solidFill>
                  <a:latin typeface="+mn-ea"/>
                </a:rPr>
                <a:t>人口減少下でも、</a:t>
              </a:r>
              <a:r>
                <a:rPr lang="en-US" altLang="ja-JP" sz="1400" dirty="0">
                  <a:solidFill>
                    <a:schemeClr val="tx1"/>
                  </a:solidFill>
                  <a:latin typeface="+mn-ea"/>
                </a:rPr>
                <a:t>M&amp;A</a:t>
              </a:r>
              <a:r>
                <a:rPr lang="ja-JP" altLang="en-US" sz="1400" dirty="0">
                  <a:solidFill>
                    <a:schemeClr val="tx1"/>
                  </a:solidFill>
                  <a:latin typeface="+mn-ea"/>
                </a:rPr>
                <a:t>や</a:t>
              </a:r>
              <a:r>
                <a:rPr lang="ja-JP" altLang="en-US" sz="1400">
                  <a:solidFill>
                    <a:schemeClr val="tx1"/>
                  </a:solidFill>
                  <a:latin typeface="+mn-ea"/>
                </a:rPr>
                <a:t>事業承継、テクノロジー実装で</a:t>
              </a:r>
              <a:r>
                <a:rPr lang="ja-JP" altLang="en-US" sz="1400" b="1" dirty="0">
                  <a:solidFill>
                    <a:schemeClr val="bg2">
                      <a:lumMod val="75000"/>
                    </a:schemeClr>
                  </a:solidFill>
                  <a:latin typeface="+mn-ea"/>
                </a:rPr>
                <a:t>生産性を高め供給サイドを強化する</a:t>
              </a:r>
              <a:r>
                <a:rPr lang="ja-JP" altLang="en-US" sz="1400" dirty="0">
                  <a:solidFill>
                    <a:schemeClr val="tx1"/>
                  </a:solidFill>
                  <a:latin typeface="+mn-ea"/>
                </a:rPr>
                <a:t>ことで、</a:t>
              </a:r>
              <a:r>
                <a:rPr lang="ja-JP" altLang="en-US" sz="1400">
                  <a:solidFill>
                    <a:schemeClr val="tx1"/>
                  </a:solidFill>
                  <a:latin typeface="+mn-ea"/>
                </a:rPr>
                <a:t>持続的な成長を可能に</a:t>
              </a:r>
              <a:endParaRPr lang="ja-JP" altLang="en-US" sz="1400" dirty="0">
                <a:solidFill>
                  <a:schemeClr val="tx1"/>
                </a:solidFill>
                <a:latin typeface="+mn-ea"/>
              </a:endParaRPr>
            </a:p>
          </p:txBody>
        </p:sp>
        <p:sp>
          <p:nvSpPr>
            <p:cNvPr id="48" name="正方形/長方形 47">
              <a:extLst>
                <a:ext uri="{FF2B5EF4-FFF2-40B4-BE49-F238E27FC236}">
                  <a16:creationId xmlns:a16="http://schemas.microsoft.com/office/drawing/2014/main" id="{CEEA8BFE-D129-D824-79B7-CEAF207464CE}"/>
                </a:ext>
              </a:extLst>
            </p:cNvPr>
            <p:cNvSpPr/>
            <p:nvPr/>
          </p:nvSpPr>
          <p:spPr>
            <a:xfrm>
              <a:off x="8963866" y="5229210"/>
              <a:ext cx="2717638" cy="222605"/>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400" b="1" dirty="0">
                  <a:solidFill>
                    <a:schemeClr val="bg1"/>
                  </a:solidFill>
                </a:rPr>
                <a:t>　産業の革新</a:t>
              </a:r>
            </a:p>
          </p:txBody>
        </p:sp>
        <p:sp>
          <p:nvSpPr>
            <p:cNvPr id="364" name="楕円 363">
              <a:extLst>
                <a:ext uri="{FF2B5EF4-FFF2-40B4-BE49-F238E27FC236}">
                  <a16:creationId xmlns:a16="http://schemas.microsoft.com/office/drawing/2014/main" id="{B50ACEB7-903E-1B50-2B93-D10F01A18390}"/>
                </a:ext>
              </a:extLst>
            </p:cNvPr>
            <p:cNvSpPr/>
            <p:nvPr/>
          </p:nvSpPr>
          <p:spPr>
            <a:xfrm>
              <a:off x="8846299" y="5193224"/>
              <a:ext cx="244589"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altLang="ja-JP" sz="1200" dirty="0">
                  <a:solidFill>
                    <a:schemeClr val="bg1"/>
                  </a:solidFill>
                </a:rPr>
                <a:t>4</a:t>
              </a:r>
              <a:endParaRPr lang="ja-JP" altLang="en-US" sz="1200" dirty="0">
                <a:solidFill>
                  <a:schemeClr val="bg1"/>
                </a:solidFill>
              </a:endParaRPr>
            </a:p>
          </p:txBody>
        </p:sp>
      </p:grpSp>
      <p:sp>
        <p:nvSpPr>
          <p:cNvPr id="339" name="矢印: 下 338">
            <a:extLst>
              <a:ext uri="{FF2B5EF4-FFF2-40B4-BE49-F238E27FC236}">
                <a16:creationId xmlns:a16="http://schemas.microsoft.com/office/drawing/2014/main" id="{2C3F203A-0C77-7429-3705-EE5C23F243DB}"/>
              </a:ext>
            </a:extLst>
          </p:cNvPr>
          <p:cNvSpPr/>
          <p:nvPr/>
        </p:nvSpPr>
        <p:spPr>
          <a:xfrm>
            <a:off x="9843275" y="2731535"/>
            <a:ext cx="958659" cy="2516725"/>
          </a:xfrm>
          <a:prstGeom prst="downArrow">
            <a:avLst>
              <a:gd name="adj1" fmla="val 50000"/>
              <a:gd name="adj2" fmla="val 9879"/>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46" name="正方形/長方形 345">
            <a:extLst>
              <a:ext uri="{FF2B5EF4-FFF2-40B4-BE49-F238E27FC236}">
                <a16:creationId xmlns:a16="http://schemas.microsoft.com/office/drawing/2014/main" id="{3F40EAA5-8E01-17E0-A893-341353941F3B}"/>
              </a:ext>
            </a:extLst>
          </p:cNvPr>
          <p:cNvSpPr/>
          <p:nvPr/>
        </p:nvSpPr>
        <p:spPr>
          <a:xfrm>
            <a:off x="8963866" y="4155475"/>
            <a:ext cx="2717476" cy="900000"/>
          </a:xfrm>
          <a:prstGeom prst="rect">
            <a:avLst/>
          </a:prstGeom>
          <a:solidFill>
            <a:schemeClr val="bg2">
              <a:lumMod val="20000"/>
              <a:lumOff val="80000"/>
              <a:alpha val="7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oAutofit/>
          </a:bodyPr>
          <a:lstStyle/>
          <a:p>
            <a:pPr marL="171450" indent="-171450" algn="l">
              <a:buFont typeface="Wingdings" panose="05000000000000000000" pitchFamily="2" charset="2"/>
              <a:buChar char="n"/>
            </a:pPr>
            <a:endParaRPr lang="en-US" altLang="ja-JP" sz="1400" dirty="0">
              <a:solidFill>
                <a:schemeClr val="tx1"/>
              </a:solidFill>
              <a:latin typeface="+mn-ea"/>
            </a:endParaRPr>
          </a:p>
          <a:p>
            <a:pPr marL="171450" indent="-171450" algn="l">
              <a:buFont typeface="Wingdings" panose="05000000000000000000" pitchFamily="2" charset="2"/>
              <a:buChar char="n"/>
            </a:pPr>
            <a:r>
              <a:rPr lang="ja-JP" altLang="en-US" sz="1400" dirty="0">
                <a:solidFill>
                  <a:schemeClr val="tx1"/>
                </a:solidFill>
                <a:latin typeface="+mn-ea"/>
              </a:rPr>
              <a:t>新たな需要に対応したリスキリングによって</a:t>
            </a:r>
            <a:r>
              <a:rPr lang="ja-JP" altLang="en-US" sz="1400" b="1" dirty="0">
                <a:solidFill>
                  <a:schemeClr val="bg2">
                    <a:lumMod val="75000"/>
                  </a:schemeClr>
                </a:solidFill>
                <a:latin typeface="+mn-ea"/>
              </a:rPr>
              <a:t>成長分野への円滑な労働移動を促す</a:t>
            </a:r>
            <a:endParaRPr lang="en-US" altLang="ja-JP" sz="1400" b="1" dirty="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C67FDC-9DC9-318D-9977-2973644025E3}"/>
              </a:ext>
            </a:extLst>
          </p:cNvPr>
          <p:cNvSpPr/>
          <p:nvPr/>
        </p:nvSpPr>
        <p:spPr>
          <a:xfrm>
            <a:off x="8963866" y="4155475"/>
            <a:ext cx="2717638" cy="222605"/>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400" b="1">
                <a:solidFill>
                  <a:schemeClr val="bg1"/>
                </a:solidFill>
              </a:rPr>
              <a:t>　リスキリング・労働移動</a:t>
            </a:r>
          </a:p>
        </p:txBody>
      </p:sp>
      <p:sp>
        <p:nvSpPr>
          <p:cNvPr id="345" name="正方形/長方形 344">
            <a:extLst>
              <a:ext uri="{FF2B5EF4-FFF2-40B4-BE49-F238E27FC236}">
                <a16:creationId xmlns:a16="http://schemas.microsoft.com/office/drawing/2014/main" id="{F7D7BD78-06D8-DF7E-7E35-AF012730806D}"/>
              </a:ext>
            </a:extLst>
          </p:cNvPr>
          <p:cNvSpPr/>
          <p:nvPr/>
        </p:nvSpPr>
        <p:spPr>
          <a:xfrm>
            <a:off x="8963866" y="3081739"/>
            <a:ext cx="2717476" cy="900000"/>
          </a:xfrm>
          <a:prstGeom prst="rect">
            <a:avLst/>
          </a:prstGeom>
          <a:solidFill>
            <a:schemeClr val="bg2">
              <a:lumMod val="20000"/>
              <a:lumOff val="80000"/>
              <a:alpha val="7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oAutofit/>
          </a:bodyPr>
          <a:lstStyle/>
          <a:p>
            <a:pPr marL="171450" indent="-171450" algn="l">
              <a:buFont typeface="Wingdings" panose="05000000000000000000" pitchFamily="2" charset="2"/>
              <a:buChar char="n"/>
            </a:pPr>
            <a:endParaRPr lang="en-US" altLang="ja-JP" sz="1400" dirty="0">
              <a:solidFill>
                <a:schemeClr val="tx1"/>
              </a:solidFill>
              <a:latin typeface="+mn-ea"/>
            </a:endParaRPr>
          </a:p>
          <a:p>
            <a:pPr marL="171450" indent="-171450" algn="l">
              <a:buFont typeface="Wingdings" panose="05000000000000000000" pitchFamily="2" charset="2"/>
              <a:buChar char="n"/>
            </a:pPr>
            <a:r>
              <a:rPr lang="ja-JP" altLang="en-US" sz="1400" dirty="0">
                <a:solidFill>
                  <a:schemeClr val="tx1"/>
                </a:solidFill>
                <a:latin typeface="+mn-ea"/>
              </a:rPr>
              <a:t>所得向上による消費拡大と、</a:t>
            </a:r>
            <a:br>
              <a:rPr lang="en-US" altLang="ja-JP" sz="1400" dirty="0">
                <a:solidFill>
                  <a:schemeClr val="tx1"/>
                </a:solidFill>
                <a:latin typeface="+mn-ea"/>
              </a:rPr>
            </a:br>
            <a:r>
              <a:rPr lang="ja-JP" altLang="en-US" sz="1400" dirty="0">
                <a:solidFill>
                  <a:schemeClr val="tx1"/>
                </a:solidFill>
                <a:latin typeface="+mn-ea"/>
              </a:rPr>
              <a:t>社会課題解決による新たな市場創出によって、</a:t>
            </a:r>
            <a:r>
              <a:rPr lang="ja-JP" altLang="en-US" sz="1400" b="1" dirty="0">
                <a:solidFill>
                  <a:schemeClr val="bg2">
                    <a:lumMod val="75000"/>
                  </a:schemeClr>
                </a:solidFill>
                <a:latin typeface="+mn-ea"/>
              </a:rPr>
              <a:t>需要を増やす</a:t>
            </a:r>
            <a:endParaRPr lang="en-US" altLang="ja-JP" sz="1400" b="1" dirty="0">
              <a:solidFill>
                <a:schemeClr val="bg2">
                  <a:lumMod val="75000"/>
                </a:schemeClr>
              </a:solidFill>
              <a:latin typeface="+mn-ea"/>
            </a:endParaRPr>
          </a:p>
        </p:txBody>
      </p:sp>
      <p:sp>
        <p:nvSpPr>
          <p:cNvPr id="46" name="正方形/長方形 45">
            <a:extLst>
              <a:ext uri="{FF2B5EF4-FFF2-40B4-BE49-F238E27FC236}">
                <a16:creationId xmlns:a16="http://schemas.microsoft.com/office/drawing/2014/main" id="{7F65A44A-6145-DC0A-B27A-E41E2AE1C6D0}"/>
              </a:ext>
            </a:extLst>
          </p:cNvPr>
          <p:cNvSpPr/>
          <p:nvPr/>
        </p:nvSpPr>
        <p:spPr>
          <a:xfrm>
            <a:off x="8963866" y="3081739"/>
            <a:ext cx="2717638" cy="222605"/>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400" b="1" dirty="0">
                <a:solidFill>
                  <a:schemeClr val="bg1"/>
                </a:solidFill>
              </a:rPr>
              <a:t>需要拡大　市場創出</a:t>
            </a:r>
          </a:p>
        </p:txBody>
      </p:sp>
      <p:sp>
        <p:nvSpPr>
          <p:cNvPr id="352" name="楕円 351">
            <a:extLst>
              <a:ext uri="{FF2B5EF4-FFF2-40B4-BE49-F238E27FC236}">
                <a16:creationId xmlns:a16="http://schemas.microsoft.com/office/drawing/2014/main" id="{A584001B-4204-B44D-8099-6BC7010E17CD}"/>
              </a:ext>
            </a:extLst>
          </p:cNvPr>
          <p:cNvSpPr/>
          <p:nvPr/>
        </p:nvSpPr>
        <p:spPr>
          <a:xfrm>
            <a:off x="8846299" y="3055589"/>
            <a:ext cx="244589"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altLang="ja-JP" sz="1200" dirty="0">
                <a:solidFill>
                  <a:schemeClr val="bg1"/>
                </a:solidFill>
              </a:rPr>
              <a:t>2</a:t>
            </a:r>
            <a:endParaRPr lang="ja-JP" altLang="en-US" sz="1200" dirty="0">
              <a:solidFill>
                <a:schemeClr val="bg1"/>
              </a:solidFill>
            </a:endParaRPr>
          </a:p>
        </p:txBody>
      </p:sp>
      <p:sp>
        <p:nvSpPr>
          <p:cNvPr id="363" name="楕円 362">
            <a:extLst>
              <a:ext uri="{FF2B5EF4-FFF2-40B4-BE49-F238E27FC236}">
                <a16:creationId xmlns:a16="http://schemas.microsoft.com/office/drawing/2014/main" id="{0BF1DA27-4EFC-A8BA-5238-526E04CDCB81}"/>
              </a:ext>
            </a:extLst>
          </p:cNvPr>
          <p:cNvSpPr/>
          <p:nvPr/>
        </p:nvSpPr>
        <p:spPr>
          <a:xfrm>
            <a:off x="8846299" y="4124406"/>
            <a:ext cx="244589"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altLang="ja-JP" sz="1200" dirty="0">
                <a:solidFill>
                  <a:schemeClr val="bg1"/>
                </a:solidFill>
              </a:rPr>
              <a:t>3</a:t>
            </a:r>
            <a:endParaRPr lang="ja-JP" altLang="en-US" sz="1200" dirty="0">
              <a:solidFill>
                <a:schemeClr val="bg1"/>
              </a:solidFill>
            </a:endParaRPr>
          </a:p>
        </p:txBody>
      </p:sp>
      <p:sp>
        <p:nvSpPr>
          <p:cNvPr id="299" name="正方形/長方形 298">
            <a:extLst>
              <a:ext uri="{FF2B5EF4-FFF2-40B4-BE49-F238E27FC236}">
                <a16:creationId xmlns:a16="http://schemas.microsoft.com/office/drawing/2014/main" id="{DE7817A4-2584-2825-375E-002260157748}"/>
              </a:ext>
            </a:extLst>
          </p:cNvPr>
          <p:cNvSpPr/>
          <p:nvPr/>
        </p:nvSpPr>
        <p:spPr>
          <a:xfrm>
            <a:off x="8963866" y="2008003"/>
            <a:ext cx="2717476" cy="900000"/>
          </a:xfrm>
          <a:prstGeom prst="rect">
            <a:avLst/>
          </a:prstGeom>
          <a:solidFill>
            <a:schemeClr val="bg2">
              <a:lumMod val="20000"/>
              <a:lumOff val="80000"/>
              <a:alpha val="7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oAutofit/>
          </a:bodyPr>
          <a:lstStyle/>
          <a:p>
            <a:pPr marL="171450" indent="-171450" algn="l">
              <a:buFont typeface="Wingdings" panose="05000000000000000000" pitchFamily="2" charset="2"/>
              <a:buChar char="n"/>
            </a:pPr>
            <a:endParaRPr kumimoji="1" lang="en-US" altLang="ja-JP" sz="1400" dirty="0">
              <a:solidFill>
                <a:schemeClr val="tx1"/>
              </a:solidFill>
              <a:latin typeface="+mn-ea"/>
            </a:endParaRPr>
          </a:p>
          <a:p>
            <a:pPr marL="171450" indent="-171450" algn="l">
              <a:buFont typeface="Wingdings" panose="05000000000000000000" pitchFamily="2" charset="2"/>
              <a:buChar char="n"/>
            </a:pPr>
            <a:r>
              <a:rPr kumimoji="1" lang="ja-JP" altLang="en-US" sz="1400" dirty="0">
                <a:solidFill>
                  <a:schemeClr val="tx1"/>
                </a:solidFill>
                <a:latin typeface="+mn-ea"/>
              </a:rPr>
              <a:t>賃上げによる</a:t>
            </a:r>
            <a:r>
              <a:rPr lang="ja-JP" altLang="en-US" sz="1400" b="1" dirty="0">
                <a:solidFill>
                  <a:schemeClr val="bg2">
                    <a:lumMod val="75000"/>
                  </a:schemeClr>
                </a:solidFill>
                <a:latin typeface="+mn-ea"/>
              </a:rPr>
              <a:t>所得向上</a:t>
            </a:r>
            <a:r>
              <a:rPr lang="ja-JP" altLang="en-US" sz="1400" dirty="0">
                <a:solidFill>
                  <a:schemeClr val="tx1"/>
                </a:solidFill>
                <a:latin typeface="+mn-ea"/>
              </a:rPr>
              <a:t>と、適切な</a:t>
            </a:r>
            <a:r>
              <a:rPr lang="ja-JP" altLang="en-US" sz="1400" b="1" dirty="0">
                <a:solidFill>
                  <a:schemeClr val="bg2">
                    <a:lumMod val="75000"/>
                  </a:schemeClr>
                </a:solidFill>
                <a:latin typeface="+mn-ea"/>
              </a:rPr>
              <a:t>価格転嫁</a:t>
            </a:r>
            <a:r>
              <a:rPr lang="ja-JP" altLang="en-US" sz="1400" dirty="0">
                <a:solidFill>
                  <a:schemeClr val="tx1"/>
                </a:solidFill>
                <a:latin typeface="+mn-ea"/>
              </a:rPr>
              <a:t>の定着化によって、経済構造の変革を引き起こす</a:t>
            </a:r>
            <a:endParaRPr lang="en-US" altLang="ja-JP" sz="1400" dirty="0">
              <a:solidFill>
                <a:schemeClr val="tx1"/>
              </a:solidFill>
              <a:latin typeface="+mn-ea"/>
            </a:endParaRPr>
          </a:p>
        </p:txBody>
      </p:sp>
      <p:sp>
        <p:nvSpPr>
          <p:cNvPr id="44" name="正方形/長方形 43">
            <a:extLst>
              <a:ext uri="{FF2B5EF4-FFF2-40B4-BE49-F238E27FC236}">
                <a16:creationId xmlns:a16="http://schemas.microsoft.com/office/drawing/2014/main" id="{27681EEE-ADE9-1783-2D8D-9A0BC163A77E}"/>
              </a:ext>
            </a:extLst>
          </p:cNvPr>
          <p:cNvSpPr/>
          <p:nvPr/>
        </p:nvSpPr>
        <p:spPr>
          <a:xfrm>
            <a:off x="8963866" y="2008003"/>
            <a:ext cx="2717638" cy="222605"/>
          </a:xfrm>
          <a:prstGeom prst="rect">
            <a:avLst/>
          </a:prstGeom>
          <a:solidFill>
            <a:schemeClr val="bg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400" b="1" dirty="0">
                <a:solidFill>
                  <a:schemeClr val="bg1"/>
                </a:solidFill>
              </a:rPr>
              <a:t>所得向上</a:t>
            </a:r>
            <a:endParaRPr kumimoji="1" lang="en-US" altLang="ja-JP" sz="1400" b="1" dirty="0">
              <a:solidFill>
                <a:schemeClr val="bg1"/>
              </a:solidFill>
            </a:endParaRPr>
          </a:p>
        </p:txBody>
      </p:sp>
      <p:sp>
        <p:nvSpPr>
          <p:cNvPr id="351" name="楕円 350">
            <a:extLst>
              <a:ext uri="{FF2B5EF4-FFF2-40B4-BE49-F238E27FC236}">
                <a16:creationId xmlns:a16="http://schemas.microsoft.com/office/drawing/2014/main" id="{E5525C1E-DCBB-6380-9243-41A06420C777}"/>
              </a:ext>
            </a:extLst>
          </p:cNvPr>
          <p:cNvSpPr/>
          <p:nvPr/>
        </p:nvSpPr>
        <p:spPr>
          <a:xfrm>
            <a:off x="8846299" y="1986772"/>
            <a:ext cx="244589"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altLang="ja-JP" sz="1200" dirty="0">
                <a:solidFill>
                  <a:schemeClr val="bg1"/>
                </a:solidFill>
              </a:rPr>
              <a:t>1</a:t>
            </a:r>
            <a:endParaRPr lang="ja-JP" altLang="en-US" sz="1200" dirty="0">
              <a:solidFill>
                <a:schemeClr val="bg1"/>
              </a:solidFill>
            </a:endParaRPr>
          </a:p>
        </p:txBody>
      </p:sp>
      <p:sp>
        <p:nvSpPr>
          <p:cNvPr id="62" name="フリーフォーム: 図形 61">
            <a:extLst>
              <a:ext uri="{FF2B5EF4-FFF2-40B4-BE49-F238E27FC236}">
                <a16:creationId xmlns:a16="http://schemas.microsoft.com/office/drawing/2014/main" id="{6F7A215B-7F1C-AF38-B464-7F3695948C09}"/>
              </a:ext>
            </a:extLst>
          </p:cNvPr>
          <p:cNvSpPr/>
          <p:nvPr/>
        </p:nvSpPr>
        <p:spPr>
          <a:xfrm>
            <a:off x="10077316" y="2069735"/>
            <a:ext cx="1963280" cy="4412119"/>
          </a:xfrm>
          <a:custGeom>
            <a:avLst/>
            <a:gdLst>
              <a:gd name="connsiteX0" fmla="*/ 1703977 w 1963280"/>
              <a:gd name="connsiteY0" fmla="*/ 0 h 4412119"/>
              <a:gd name="connsiteX1" fmla="*/ 1703977 w 1963280"/>
              <a:gd name="connsiteY1" fmla="*/ 194531 h 4412119"/>
              <a:gd name="connsiteX2" fmla="*/ 1963280 w 1963280"/>
              <a:gd name="connsiteY2" fmla="*/ 194531 h 4412119"/>
              <a:gd name="connsiteX3" fmla="*/ 1963280 w 1963280"/>
              <a:gd name="connsiteY3" fmla="*/ 468123 h 4412119"/>
              <a:gd name="connsiteX4" fmla="*/ 1963280 w 1963280"/>
              <a:gd name="connsiteY4" fmla="*/ 583592 h 4412119"/>
              <a:gd name="connsiteX5" fmla="*/ 1963280 w 1963280"/>
              <a:gd name="connsiteY5" fmla="*/ 4412119 h 4412119"/>
              <a:gd name="connsiteX6" fmla="*/ 1811829 w 1963280"/>
              <a:gd name="connsiteY6" fmla="*/ 4412119 h 4412119"/>
              <a:gd name="connsiteX7" fmla="*/ 1811829 w 1963280"/>
              <a:gd name="connsiteY7" fmla="*/ 4412118 h 4412119"/>
              <a:gd name="connsiteX8" fmla="*/ 0 w 1963280"/>
              <a:gd name="connsiteY8" fmla="*/ 4412118 h 4412119"/>
              <a:gd name="connsiteX9" fmla="*/ 0 w 1963280"/>
              <a:gd name="connsiteY9" fmla="*/ 4343388 h 4412119"/>
              <a:gd name="connsiteX10" fmla="*/ 0 w 1963280"/>
              <a:gd name="connsiteY10" fmla="*/ 4286615 h 4412119"/>
              <a:gd name="connsiteX11" fmla="*/ 0 w 1963280"/>
              <a:gd name="connsiteY11" fmla="*/ 4235900 h 4412119"/>
              <a:gd name="connsiteX12" fmla="*/ 537543 w 1963280"/>
              <a:gd name="connsiteY12" fmla="*/ 4235900 h 4412119"/>
              <a:gd name="connsiteX13" fmla="*/ 537543 w 1963280"/>
              <a:gd name="connsiteY13" fmla="*/ 4286615 h 4412119"/>
              <a:gd name="connsiteX14" fmla="*/ 1811829 w 1963280"/>
              <a:gd name="connsiteY14" fmla="*/ 4286615 h 4412119"/>
              <a:gd name="connsiteX15" fmla="*/ 1811829 w 1963280"/>
              <a:gd name="connsiteY15" fmla="*/ 583592 h 4412119"/>
              <a:gd name="connsiteX16" fmla="*/ 1703977 w 1963280"/>
              <a:gd name="connsiteY16" fmla="*/ 583592 h 4412119"/>
              <a:gd name="connsiteX17" fmla="*/ 1703977 w 1963280"/>
              <a:gd name="connsiteY17" fmla="*/ 778122 h 4412119"/>
              <a:gd name="connsiteX18" fmla="*/ 1544684 w 1963280"/>
              <a:gd name="connsiteY18" fmla="*/ 389061 h 4412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3280" h="4412119">
                <a:moveTo>
                  <a:pt x="1703977" y="0"/>
                </a:moveTo>
                <a:lnTo>
                  <a:pt x="1703977" y="194531"/>
                </a:lnTo>
                <a:lnTo>
                  <a:pt x="1963280" y="194531"/>
                </a:lnTo>
                <a:lnTo>
                  <a:pt x="1963280" y="468123"/>
                </a:lnTo>
                <a:lnTo>
                  <a:pt x="1963280" y="583592"/>
                </a:lnTo>
                <a:lnTo>
                  <a:pt x="1963280" y="4412119"/>
                </a:lnTo>
                <a:lnTo>
                  <a:pt x="1811829" y="4412119"/>
                </a:lnTo>
                <a:lnTo>
                  <a:pt x="1811829" y="4412118"/>
                </a:lnTo>
                <a:lnTo>
                  <a:pt x="0" y="4412118"/>
                </a:lnTo>
                <a:lnTo>
                  <a:pt x="0" y="4343388"/>
                </a:lnTo>
                <a:lnTo>
                  <a:pt x="0" y="4286615"/>
                </a:lnTo>
                <a:lnTo>
                  <a:pt x="0" y="4235900"/>
                </a:lnTo>
                <a:lnTo>
                  <a:pt x="537543" y="4235900"/>
                </a:lnTo>
                <a:lnTo>
                  <a:pt x="537543" y="4286615"/>
                </a:lnTo>
                <a:lnTo>
                  <a:pt x="1811829" y="4286615"/>
                </a:lnTo>
                <a:lnTo>
                  <a:pt x="1811829" y="583592"/>
                </a:lnTo>
                <a:lnTo>
                  <a:pt x="1703977" y="583592"/>
                </a:lnTo>
                <a:lnTo>
                  <a:pt x="1703977" y="778122"/>
                </a:lnTo>
                <a:lnTo>
                  <a:pt x="1544684" y="389061"/>
                </a:lnTo>
                <a:close/>
              </a:path>
            </a:pathLst>
          </a:custGeom>
          <a:solidFill>
            <a:srgbClr val="98B0D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ctr">
            <a:noAutofit/>
          </a:bodyPr>
          <a:lstStyle/>
          <a:p>
            <a:pPr algn="l"/>
            <a:endParaRPr kumimoji="1" lang="ja-JP" altLang="en-US" sz="1200" dirty="0">
              <a:solidFill>
                <a:schemeClr val="tx1"/>
              </a:solidFill>
            </a:endParaRPr>
          </a:p>
        </p:txBody>
      </p:sp>
      <p:sp>
        <p:nvSpPr>
          <p:cNvPr id="63" name="矢印: 下 62">
            <a:extLst>
              <a:ext uri="{FF2B5EF4-FFF2-40B4-BE49-F238E27FC236}">
                <a16:creationId xmlns:a16="http://schemas.microsoft.com/office/drawing/2014/main" id="{257653A2-2A16-1A82-951E-762D0F0D31B1}"/>
              </a:ext>
            </a:extLst>
          </p:cNvPr>
          <p:cNvSpPr/>
          <p:nvPr/>
        </p:nvSpPr>
        <p:spPr>
          <a:xfrm rot="13045155">
            <a:off x="5098838" y="3692048"/>
            <a:ext cx="504000" cy="216000"/>
          </a:xfrm>
          <a:prstGeom prst="downArrow">
            <a:avLst>
              <a:gd name="adj1" fmla="val 50000"/>
              <a:gd name="adj2" fmla="val 54121"/>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64" name="矢印: 下 63">
            <a:extLst>
              <a:ext uri="{FF2B5EF4-FFF2-40B4-BE49-F238E27FC236}">
                <a16:creationId xmlns:a16="http://schemas.microsoft.com/office/drawing/2014/main" id="{01850258-56EF-421E-CC3B-183DF7B8CAAF}"/>
              </a:ext>
            </a:extLst>
          </p:cNvPr>
          <p:cNvSpPr/>
          <p:nvPr/>
        </p:nvSpPr>
        <p:spPr>
          <a:xfrm rot="13045155" flipH="1" flipV="1">
            <a:off x="6393354" y="4683827"/>
            <a:ext cx="504000" cy="216000"/>
          </a:xfrm>
          <a:prstGeom prst="downArrow">
            <a:avLst>
              <a:gd name="adj1" fmla="val 50000"/>
              <a:gd name="adj2" fmla="val 54121"/>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65" name="矢印: 下 64">
            <a:extLst>
              <a:ext uri="{FF2B5EF4-FFF2-40B4-BE49-F238E27FC236}">
                <a16:creationId xmlns:a16="http://schemas.microsoft.com/office/drawing/2014/main" id="{D43C73C8-D44D-64D7-CE2E-B6A29A2E494A}"/>
              </a:ext>
            </a:extLst>
          </p:cNvPr>
          <p:cNvSpPr/>
          <p:nvPr/>
        </p:nvSpPr>
        <p:spPr>
          <a:xfrm rot="19354845" flipV="1">
            <a:off x="5098838" y="4683827"/>
            <a:ext cx="504000" cy="216000"/>
          </a:xfrm>
          <a:prstGeom prst="downArrow">
            <a:avLst>
              <a:gd name="adj1" fmla="val 50000"/>
              <a:gd name="adj2" fmla="val 54121"/>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92" name="楕円 391">
            <a:extLst>
              <a:ext uri="{FF2B5EF4-FFF2-40B4-BE49-F238E27FC236}">
                <a16:creationId xmlns:a16="http://schemas.microsoft.com/office/drawing/2014/main" id="{8C0F8531-AD0B-FD7C-1B2C-C1EDC7B1724B}"/>
              </a:ext>
            </a:extLst>
          </p:cNvPr>
          <p:cNvSpPr/>
          <p:nvPr/>
        </p:nvSpPr>
        <p:spPr>
          <a:xfrm>
            <a:off x="5155849" y="5127153"/>
            <a:ext cx="252000" cy="252000"/>
          </a:xfrm>
          <a:prstGeom prst="ellipse">
            <a:avLst/>
          </a:prstGeom>
          <a:solidFill>
            <a:schemeClr val="bg2">
              <a:lumMod val="75000"/>
            </a:schemeClr>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dirty="0">
                <a:solidFill>
                  <a:schemeClr val="bg1"/>
                </a:solidFill>
              </a:rPr>
              <a:t>３</a:t>
            </a:r>
          </a:p>
        </p:txBody>
      </p:sp>
      <p:sp>
        <p:nvSpPr>
          <p:cNvPr id="18" name="四角形: 角を丸くする 17">
            <a:extLst>
              <a:ext uri="{FF2B5EF4-FFF2-40B4-BE49-F238E27FC236}">
                <a16:creationId xmlns:a16="http://schemas.microsoft.com/office/drawing/2014/main" id="{6A5710E4-04BB-3F32-C165-338B4082ABA7}"/>
              </a:ext>
            </a:extLst>
          </p:cNvPr>
          <p:cNvSpPr/>
          <p:nvPr/>
        </p:nvSpPr>
        <p:spPr>
          <a:xfrm>
            <a:off x="3431704" y="1457591"/>
            <a:ext cx="5155620" cy="389835"/>
          </a:xfrm>
          <a:prstGeom prst="roundRect">
            <a:avLst>
              <a:gd name="adj" fmla="val 50000"/>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2000" b="1" dirty="0">
                <a:solidFill>
                  <a:schemeClr val="bg1"/>
                </a:solidFill>
                <a:latin typeface="+mn-ea"/>
              </a:rPr>
              <a:t>潜在的な強みを活かせる新たな成長分野</a:t>
            </a:r>
          </a:p>
        </p:txBody>
      </p:sp>
      <p:sp>
        <p:nvSpPr>
          <p:cNvPr id="51" name="四角形: 角を丸くする 50">
            <a:extLst>
              <a:ext uri="{FF2B5EF4-FFF2-40B4-BE49-F238E27FC236}">
                <a16:creationId xmlns:a16="http://schemas.microsoft.com/office/drawing/2014/main" id="{555C72F0-BE81-23C6-4949-D9CA64E2C166}"/>
              </a:ext>
            </a:extLst>
          </p:cNvPr>
          <p:cNvSpPr/>
          <p:nvPr/>
        </p:nvSpPr>
        <p:spPr>
          <a:xfrm>
            <a:off x="362446" y="3861048"/>
            <a:ext cx="2521714" cy="1080655"/>
          </a:xfrm>
          <a:prstGeom prst="roundRect">
            <a:avLst/>
          </a:prstGeom>
          <a:solidFill>
            <a:srgbClr val="E2B700"/>
          </a:solidFill>
          <a:ln w="28575">
            <a:solidFill>
              <a:srgbClr val="E2B7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lang="ja-JP" altLang="en-US" sz="1600" b="1">
                <a:solidFill>
                  <a:srgbClr val="F8F8F8"/>
                </a:solidFill>
                <a:latin typeface="+mn-ea"/>
              </a:rPr>
              <a:t>官民連携による</a:t>
            </a:r>
            <a:endParaRPr lang="en-US" altLang="ja-JP" sz="1600" b="1" dirty="0">
              <a:solidFill>
                <a:srgbClr val="F8F8F8"/>
              </a:solidFill>
              <a:latin typeface="+mn-ea"/>
            </a:endParaRPr>
          </a:p>
          <a:p>
            <a:pPr marL="542925" algn="ctr"/>
            <a:r>
              <a:rPr lang="ja-JP" altLang="en-US" sz="1600" b="1">
                <a:solidFill>
                  <a:srgbClr val="F8F8F8"/>
                </a:solidFill>
                <a:latin typeface="+mn-ea"/>
              </a:rPr>
              <a:t>賃上げ・成長投資</a:t>
            </a:r>
            <a:endParaRPr lang="en-US" altLang="ja-JP" sz="1600" b="1" dirty="0">
              <a:solidFill>
                <a:srgbClr val="F8F8F8"/>
              </a:solidFill>
              <a:latin typeface="+mn-ea"/>
            </a:endParaRPr>
          </a:p>
          <a:p>
            <a:pPr marL="542925" algn="ctr"/>
            <a:r>
              <a:rPr kumimoji="1" lang="ja-JP" altLang="en-US" sz="1600" b="1">
                <a:solidFill>
                  <a:srgbClr val="F8F8F8"/>
                </a:solidFill>
                <a:latin typeface="+mn-ea"/>
              </a:rPr>
              <a:t>で好循環を牽引</a:t>
            </a:r>
            <a:endParaRPr kumimoji="1" lang="ja-JP" altLang="en-US" sz="1600" b="1" dirty="0">
              <a:solidFill>
                <a:srgbClr val="F8F8F8"/>
              </a:solidFill>
              <a:latin typeface="+mn-ea"/>
            </a:endParaRPr>
          </a:p>
        </p:txBody>
      </p:sp>
      <p:sp>
        <p:nvSpPr>
          <p:cNvPr id="56" name="四角形: 角を丸くする 55">
            <a:extLst>
              <a:ext uri="{FF2B5EF4-FFF2-40B4-BE49-F238E27FC236}">
                <a16:creationId xmlns:a16="http://schemas.microsoft.com/office/drawing/2014/main" id="{AFBEF884-5EF8-96AA-7591-436686CFE1D0}"/>
              </a:ext>
            </a:extLst>
          </p:cNvPr>
          <p:cNvSpPr/>
          <p:nvPr/>
        </p:nvSpPr>
        <p:spPr>
          <a:xfrm>
            <a:off x="375468" y="2436409"/>
            <a:ext cx="2521714" cy="1080655"/>
          </a:xfrm>
          <a:prstGeom prst="roundRect">
            <a:avLst/>
          </a:prstGeom>
          <a:solidFill>
            <a:srgbClr val="E2B700"/>
          </a:solidFill>
          <a:ln w="28575">
            <a:solidFill>
              <a:srgbClr val="E2B7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lang="ja-JP" altLang="en-US" b="1">
                <a:solidFill>
                  <a:srgbClr val="F8F8F8"/>
                </a:solidFill>
                <a:latin typeface="+mn-ea"/>
              </a:rPr>
              <a:t>官か民か</a:t>
            </a:r>
            <a:endParaRPr lang="en-US" altLang="ja-JP" b="1" dirty="0">
              <a:solidFill>
                <a:srgbClr val="F8F8F8"/>
              </a:solidFill>
              <a:latin typeface="+mn-ea"/>
            </a:endParaRPr>
          </a:p>
          <a:p>
            <a:pPr marL="542925" algn="ctr"/>
            <a:r>
              <a:rPr lang="ja-JP" altLang="en-US" b="1">
                <a:solidFill>
                  <a:srgbClr val="F8F8F8"/>
                </a:solidFill>
                <a:latin typeface="+mn-ea"/>
              </a:rPr>
              <a:t>ではなく</a:t>
            </a:r>
            <a:endParaRPr lang="en-US" altLang="ja-JP" b="1" dirty="0">
              <a:solidFill>
                <a:srgbClr val="F8F8F8"/>
              </a:solidFill>
              <a:latin typeface="+mn-ea"/>
            </a:endParaRPr>
          </a:p>
          <a:p>
            <a:pPr marL="542925" algn="ctr"/>
            <a:r>
              <a:rPr lang="ja-JP" altLang="en-US" b="1">
                <a:solidFill>
                  <a:srgbClr val="F8F8F8"/>
                </a:solidFill>
                <a:latin typeface="+mn-ea"/>
              </a:rPr>
              <a:t>官も民も</a:t>
            </a:r>
            <a:endParaRPr lang="en-US" altLang="ja-JP" b="1" dirty="0">
              <a:solidFill>
                <a:srgbClr val="F8F8F8"/>
              </a:solidFill>
              <a:latin typeface="+mn-ea"/>
            </a:endParaRPr>
          </a:p>
        </p:txBody>
      </p:sp>
      <p:sp>
        <p:nvSpPr>
          <p:cNvPr id="58" name="楕円 57">
            <a:extLst>
              <a:ext uri="{FF2B5EF4-FFF2-40B4-BE49-F238E27FC236}">
                <a16:creationId xmlns:a16="http://schemas.microsoft.com/office/drawing/2014/main" id="{CE3A8E5E-A09E-7E1D-C9D6-0427A3F79166}"/>
              </a:ext>
            </a:extLst>
          </p:cNvPr>
          <p:cNvSpPr/>
          <p:nvPr/>
        </p:nvSpPr>
        <p:spPr>
          <a:xfrm>
            <a:off x="415302" y="2688736"/>
            <a:ext cx="576000" cy="5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b="1" dirty="0">
              <a:solidFill>
                <a:schemeClr val="tx1"/>
              </a:solidFill>
            </a:endParaRPr>
          </a:p>
        </p:txBody>
      </p:sp>
      <p:pic>
        <p:nvPicPr>
          <p:cNvPr id="59" name="グラフィックス 58" descr="握手 枠線">
            <a:extLst>
              <a:ext uri="{FF2B5EF4-FFF2-40B4-BE49-F238E27FC236}">
                <a16:creationId xmlns:a16="http://schemas.microsoft.com/office/drawing/2014/main" id="{B0A3F97C-A563-AC82-6630-3C4E1A8A8E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75" y="2800546"/>
            <a:ext cx="574116" cy="425283"/>
          </a:xfrm>
          <a:prstGeom prst="rect">
            <a:avLst/>
          </a:prstGeom>
        </p:spPr>
      </p:pic>
      <p:sp>
        <p:nvSpPr>
          <p:cNvPr id="60" name="四角形: 角を丸くする 59">
            <a:extLst>
              <a:ext uri="{FF2B5EF4-FFF2-40B4-BE49-F238E27FC236}">
                <a16:creationId xmlns:a16="http://schemas.microsoft.com/office/drawing/2014/main" id="{4932690A-57B5-1D6B-60FD-FD23257C9036}"/>
              </a:ext>
            </a:extLst>
          </p:cNvPr>
          <p:cNvSpPr/>
          <p:nvPr/>
        </p:nvSpPr>
        <p:spPr>
          <a:xfrm>
            <a:off x="362446" y="5227780"/>
            <a:ext cx="2521714" cy="1080655"/>
          </a:xfrm>
          <a:prstGeom prst="roundRect">
            <a:avLst/>
          </a:prstGeom>
          <a:solidFill>
            <a:srgbClr val="E2B700"/>
          </a:solidFill>
          <a:ln w="28575">
            <a:solidFill>
              <a:srgbClr val="E2B7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lang="ja-JP" altLang="en-US" b="1">
                <a:solidFill>
                  <a:srgbClr val="F8F8F8"/>
                </a:solidFill>
                <a:latin typeface="+mn-ea"/>
              </a:rPr>
              <a:t>社会課題解決</a:t>
            </a:r>
            <a:r>
              <a:rPr lang="ja-JP" altLang="en-US" b="1" dirty="0">
                <a:solidFill>
                  <a:srgbClr val="F8F8F8"/>
                </a:solidFill>
                <a:latin typeface="+mn-ea"/>
              </a:rPr>
              <a:t>と</a:t>
            </a:r>
          </a:p>
          <a:p>
            <a:pPr marL="542925" algn="ctr"/>
            <a:r>
              <a:rPr lang="ja-JP" altLang="en-US" b="1" dirty="0">
                <a:solidFill>
                  <a:srgbClr val="F8F8F8"/>
                </a:solidFill>
                <a:latin typeface="+mn-ea"/>
              </a:rPr>
              <a:t>経済</a:t>
            </a:r>
            <a:r>
              <a:rPr lang="ja-JP" altLang="en-US" b="1">
                <a:solidFill>
                  <a:srgbClr val="F8F8F8"/>
                </a:solidFill>
                <a:latin typeface="+mn-ea"/>
              </a:rPr>
              <a:t>成長の両立</a:t>
            </a:r>
            <a:endParaRPr lang="ja-JP" altLang="en-US" b="1" dirty="0">
              <a:solidFill>
                <a:srgbClr val="F8F8F8"/>
              </a:solidFill>
              <a:latin typeface="+mn-ea"/>
            </a:endParaRPr>
          </a:p>
        </p:txBody>
      </p:sp>
      <p:sp>
        <p:nvSpPr>
          <p:cNvPr id="66" name="楕円 65">
            <a:extLst>
              <a:ext uri="{FF2B5EF4-FFF2-40B4-BE49-F238E27FC236}">
                <a16:creationId xmlns:a16="http://schemas.microsoft.com/office/drawing/2014/main" id="{5BC3B4EC-9CF9-4D8F-CBF9-8CDB4DEDDCB1}"/>
              </a:ext>
            </a:extLst>
          </p:cNvPr>
          <p:cNvSpPr/>
          <p:nvPr/>
        </p:nvSpPr>
        <p:spPr>
          <a:xfrm>
            <a:off x="396137" y="5480107"/>
            <a:ext cx="576000" cy="5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b="1" dirty="0">
              <a:solidFill>
                <a:schemeClr val="tx1"/>
              </a:solidFill>
            </a:endParaRPr>
          </a:p>
        </p:txBody>
      </p:sp>
      <p:pic>
        <p:nvPicPr>
          <p:cNvPr id="67" name="グラフィックス 66" descr="裁きの天秤 単色塗りつぶし">
            <a:extLst>
              <a:ext uri="{FF2B5EF4-FFF2-40B4-BE49-F238E27FC236}">
                <a16:creationId xmlns:a16="http://schemas.microsoft.com/office/drawing/2014/main" id="{0329D1F0-339E-2DD6-1B67-0D328DB95E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3550" y="5525573"/>
            <a:ext cx="541175" cy="485068"/>
          </a:xfrm>
          <a:prstGeom prst="rect">
            <a:avLst/>
          </a:prstGeom>
        </p:spPr>
      </p:pic>
      <p:sp>
        <p:nvSpPr>
          <p:cNvPr id="73" name="楕円 72">
            <a:extLst>
              <a:ext uri="{FF2B5EF4-FFF2-40B4-BE49-F238E27FC236}">
                <a16:creationId xmlns:a16="http://schemas.microsoft.com/office/drawing/2014/main" id="{582891B3-888B-092F-5493-41748AAE55B4}"/>
              </a:ext>
            </a:extLst>
          </p:cNvPr>
          <p:cNvSpPr/>
          <p:nvPr/>
        </p:nvSpPr>
        <p:spPr>
          <a:xfrm>
            <a:off x="402280" y="4113375"/>
            <a:ext cx="576000" cy="5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b="1" dirty="0">
              <a:solidFill>
                <a:schemeClr val="tx1"/>
              </a:solidFill>
            </a:endParaRPr>
          </a:p>
        </p:txBody>
      </p:sp>
      <p:pic>
        <p:nvPicPr>
          <p:cNvPr id="75" name="グラフィックス 74" descr="銀行 枠線">
            <a:extLst>
              <a:ext uri="{FF2B5EF4-FFF2-40B4-BE49-F238E27FC236}">
                <a16:creationId xmlns:a16="http://schemas.microsoft.com/office/drawing/2014/main" id="{BA82795F-41F1-E149-D0F6-F126B870B6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7335" y="4168430"/>
            <a:ext cx="465890" cy="465890"/>
          </a:xfrm>
          <a:prstGeom prst="rect">
            <a:avLst/>
          </a:prstGeom>
        </p:spPr>
      </p:pic>
    </p:spTree>
    <p:extLst>
      <p:ext uri="{BB962C8B-B14F-4D97-AF65-F5344CB8AC3E}">
        <p14:creationId xmlns:p14="http://schemas.microsoft.com/office/powerpoint/2010/main" val="15301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F784F8FB-8002-F2D1-B77A-53C6680C260B}"/>
              </a:ext>
            </a:extLst>
          </p:cNvPr>
          <p:cNvSpPr>
            <a:spLocks noGrp="1"/>
          </p:cNvSpPr>
          <p:nvPr>
            <p:ph type="title"/>
          </p:nvPr>
        </p:nvSpPr>
        <p:spPr/>
        <p:txBody>
          <a:bodyPr/>
          <a:lstStyle/>
          <a:p>
            <a:r>
              <a:rPr lang="ja-JP" altLang="en-US" dirty="0"/>
              <a:t>全産業分野において、人材・資源・資金・データなどの循環を阻む壁を取り払い、好循環型の成長モデルを実現する</a:t>
            </a:r>
          </a:p>
        </p:txBody>
      </p:sp>
      <p:sp>
        <p:nvSpPr>
          <p:cNvPr id="64" name="スライド番号プレースホルダー 2">
            <a:extLst>
              <a:ext uri="{FF2B5EF4-FFF2-40B4-BE49-F238E27FC236}">
                <a16:creationId xmlns:a16="http://schemas.microsoft.com/office/drawing/2014/main" id="{784AFC1D-88D0-5BD5-0084-91B47C75C1F5}"/>
              </a:ext>
            </a:extLst>
          </p:cNvPr>
          <p:cNvSpPr>
            <a:spLocks noGrp="1"/>
          </p:cNvSpPr>
          <p:nvPr>
            <p:ph type="sldNum" sz="quarter" idx="12"/>
          </p:nvPr>
        </p:nvSpPr>
        <p:spPr/>
        <p:txBody>
          <a:bodyPr/>
          <a:lstStyle/>
          <a:p>
            <a:fld id="{D08BAF99-255C-412B-9BE2-A34BCE385131}" type="slidenum">
              <a:rPr lang="ja-JP" altLang="en-US" smtClean="0"/>
              <a:pPr/>
              <a:t>3</a:t>
            </a:fld>
            <a:endParaRPr lang="ja-JP" altLang="en-US" dirty="0"/>
          </a:p>
        </p:txBody>
      </p:sp>
      <p:sp>
        <p:nvSpPr>
          <p:cNvPr id="26" name="テキスト プレースホルダー 25">
            <a:extLst>
              <a:ext uri="{FF2B5EF4-FFF2-40B4-BE49-F238E27FC236}">
                <a16:creationId xmlns:a16="http://schemas.microsoft.com/office/drawing/2014/main" id="{985CC02F-72CB-72C0-0A47-DE16EAA79CE8}"/>
              </a:ext>
            </a:extLst>
          </p:cNvPr>
          <p:cNvSpPr>
            <a:spLocks noGrp="1"/>
          </p:cNvSpPr>
          <p:nvPr>
            <p:ph type="body" sz="quarter" idx="13"/>
          </p:nvPr>
        </p:nvSpPr>
        <p:spPr/>
        <p:txBody>
          <a:bodyPr/>
          <a:lstStyle/>
          <a:p>
            <a:r>
              <a:rPr lang="ja-JP" altLang="en-US" dirty="0"/>
              <a:t>●基本的方向性●</a:t>
            </a:r>
            <a:endParaRPr lang="en-US" altLang="ja-JP" dirty="0"/>
          </a:p>
        </p:txBody>
      </p:sp>
      <p:sp>
        <p:nvSpPr>
          <p:cNvPr id="3" name="円弧 2">
            <a:extLst>
              <a:ext uri="{FF2B5EF4-FFF2-40B4-BE49-F238E27FC236}">
                <a16:creationId xmlns:a16="http://schemas.microsoft.com/office/drawing/2014/main" id="{35D7CAEE-9008-9896-70E6-36DFB88AF51A}"/>
              </a:ext>
            </a:extLst>
          </p:cNvPr>
          <p:cNvSpPr/>
          <p:nvPr/>
        </p:nvSpPr>
        <p:spPr>
          <a:xfrm>
            <a:off x="1216132" y="1497235"/>
            <a:ext cx="9759736" cy="5066974"/>
          </a:xfrm>
          <a:prstGeom prst="arc">
            <a:avLst>
              <a:gd name="adj1" fmla="val 14049442"/>
              <a:gd name="adj2" fmla="val 2912626"/>
            </a:avLst>
          </a:prstGeom>
          <a:noFill/>
          <a:ln w="76200">
            <a:solidFill>
              <a:srgbClr val="E2B700"/>
            </a:solidFill>
            <a:headEnd type="none"/>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latin typeface="+mn-ea"/>
            </a:endParaRPr>
          </a:p>
        </p:txBody>
      </p:sp>
      <p:sp>
        <p:nvSpPr>
          <p:cNvPr id="4" name="円弧 3">
            <a:extLst>
              <a:ext uri="{FF2B5EF4-FFF2-40B4-BE49-F238E27FC236}">
                <a16:creationId xmlns:a16="http://schemas.microsoft.com/office/drawing/2014/main" id="{FE100562-6445-E800-2ADE-435EFFA83534}"/>
              </a:ext>
            </a:extLst>
          </p:cNvPr>
          <p:cNvSpPr/>
          <p:nvPr/>
        </p:nvSpPr>
        <p:spPr>
          <a:xfrm>
            <a:off x="1216132" y="1497235"/>
            <a:ext cx="9759736" cy="5066974"/>
          </a:xfrm>
          <a:prstGeom prst="arc">
            <a:avLst>
              <a:gd name="adj1" fmla="val 2882535"/>
              <a:gd name="adj2" fmla="val 14073584"/>
            </a:avLst>
          </a:prstGeom>
          <a:noFill/>
          <a:ln w="76200">
            <a:solidFill>
              <a:srgbClr val="E2B700"/>
            </a:solidFill>
            <a:headEnd type="none"/>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latin typeface="+mn-ea"/>
            </a:endParaRPr>
          </a:p>
        </p:txBody>
      </p:sp>
      <p:sp>
        <p:nvSpPr>
          <p:cNvPr id="5" name="四角形: 角を丸くする 4">
            <a:extLst>
              <a:ext uri="{FF2B5EF4-FFF2-40B4-BE49-F238E27FC236}">
                <a16:creationId xmlns:a16="http://schemas.microsoft.com/office/drawing/2014/main" id="{84A5F7CD-BBFB-8E9E-7D12-D6016653F5F8}"/>
              </a:ext>
            </a:extLst>
          </p:cNvPr>
          <p:cNvSpPr/>
          <p:nvPr/>
        </p:nvSpPr>
        <p:spPr bwMode="gray">
          <a:xfrm>
            <a:off x="10590399" y="2515564"/>
            <a:ext cx="612612" cy="3409767"/>
          </a:xfrm>
          <a:prstGeom prst="roundRect">
            <a:avLst>
              <a:gd name="adj" fmla="val 50000"/>
            </a:avLst>
          </a:prstGeom>
          <a:solidFill>
            <a:srgbClr val="DCB924"/>
          </a:solidFill>
          <a:ln w="38100" algn="ctr">
            <a:noFill/>
            <a:miter lim="800000"/>
            <a:headEnd/>
            <a:tailEnd/>
          </a:ln>
          <a:effectLst>
            <a:outerShdw blurRad="50800" dist="38100" dir="2700000" algn="tl" rotWithShape="0">
              <a:prstClr val="black">
                <a:alpha val="40000"/>
              </a:prstClr>
            </a:outerShdw>
          </a:effectLst>
        </p:spPr>
        <p:txBody>
          <a:bodyPr rot="0" spcFirstLastPara="0" vertOverflow="overflow" horzOverflow="overflow" vert="eaVert" wrap="none" lIns="72000" tIns="72000" rIns="72000" bIns="72000" numCol="1" spcCol="0" rtlCol="0" fromWordArt="0" anchor="ctr" anchorCtr="0" forceAA="0" compatLnSpc="1">
            <a:prstTxWarp prst="textNoShape">
              <a:avLst/>
            </a:prstTxWarp>
            <a:noAutofit/>
          </a:bodyPr>
          <a:lstStyle/>
          <a:p>
            <a:pPr algn="ctr" defTabSz="990564">
              <a:buSzPct val="100000"/>
            </a:pPr>
            <a:r>
              <a:rPr lang="ja-JP" altLang="en-US" b="1" dirty="0">
                <a:solidFill>
                  <a:srgbClr val="F8F8F8"/>
                </a:solidFill>
                <a:latin typeface="+mn-ea"/>
              </a:rPr>
              <a:t>解決策の海外展開</a:t>
            </a:r>
            <a:br>
              <a:rPr lang="en-US" altLang="ja-JP" b="1" dirty="0">
                <a:solidFill>
                  <a:srgbClr val="F8F8F8"/>
                </a:solidFill>
                <a:latin typeface="+mn-ea"/>
              </a:rPr>
            </a:br>
            <a:r>
              <a:rPr lang="ja-JP" altLang="en-US" sz="1400" b="1" dirty="0">
                <a:solidFill>
                  <a:srgbClr val="F8F8F8"/>
                </a:solidFill>
                <a:latin typeface="+mn-ea"/>
              </a:rPr>
              <a:t>（ 市場拡大 ）</a:t>
            </a:r>
          </a:p>
        </p:txBody>
      </p:sp>
      <p:grpSp>
        <p:nvGrpSpPr>
          <p:cNvPr id="6" name="グループ化 5">
            <a:extLst>
              <a:ext uri="{FF2B5EF4-FFF2-40B4-BE49-F238E27FC236}">
                <a16:creationId xmlns:a16="http://schemas.microsoft.com/office/drawing/2014/main" id="{1700F222-AC7C-36AA-D7C9-67C1BEB122AD}"/>
              </a:ext>
            </a:extLst>
          </p:cNvPr>
          <p:cNvGrpSpPr/>
          <p:nvPr/>
        </p:nvGrpSpPr>
        <p:grpSpPr>
          <a:xfrm>
            <a:off x="2411149" y="2276009"/>
            <a:ext cx="7369703" cy="3692289"/>
            <a:chOff x="1693002" y="7536937"/>
            <a:chExt cx="3530153" cy="3260805"/>
          </a:xfrm>
          <a:noFill/>
        </p:grpSpPr>
        <p:sp>
          <p:nvSpPr>
            <p:cNvPr id="8" name="円弧 7">
              <a:extLst>
                <a:ext uri="{FF2B5EF4-FFF2-40B4-BE49-F238E27FC236}">
                  <a16:creationId xmlns:a16="http://schemas.microsoft.com/office/drawing/2014/main" id="{2492547C-F04A-DF57-D900-31127888F582}"/>
                </a:ext>
              </a:extLst>
            </p:cNvPr>
            <p:cNvSpPr/>
            <p:nvPr/>
          </p:nvSpPr>
          <p:spPr>
            <a:xfrm>
              <a:off x="1693002" y="7536937"/>
              <a:ext cx="3530153" cy="3260805"/>
            </a:xfrm>
            <a:prstGeom prst="arc">
              <a:avLst>
                <a:gd name="adj1" fmla="val 13587286"/>
                <a:gd name="adj2" fmla="val 3099304"/>
              </a:avLst>
            </a:prstGeom>
            <a:grpFill/>
            <a:ln w="76200">
              <a:solidFill>
                <a:schemeClr val="accent1">
                  <a:lumMod val="75000"/>
                </a:schemeClr>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sp>
          <p:nvSpPr>
            <p:cNvPr id="9" name="円弧 8">
              <a:extLst>
                <a:ext uri="{FF2B5EF4-FFF2-40B4-BE49-F238E27FC236}">
                  <a16:creationId xmlns:a16="http://schemas.microsoft.com/office/drawing/2014/main" id="{45C25479-5C1C-FB77-5969-8B4D382F5773}"/>
                </a:ext>
              </a:extLst>
            </p:cNvPr>
            <p:cNvSpPr/>
            <p:nvPr/>
          </p:nvSpPr>
          <p:spPr>
            <a:xfrm>
              <a:off x="1693002" y="7536937"/>
              <a:ext cx="3530153" cy="3260805"/>
            </a:xfrm>
            <a:prstGeom prst="arc">
              <a:avLst>
                <a:gd name="adj1" fmla="val 3103711"/>
                <a:gd name="adj2" fmla="val 13590160"/>
              </a:avLst>
            </a:prstGeom>
            <a:grpFill/>
            <a:ln w="76200">
              <a:solidFill>
                <a:schemeClr val="accent1">
                  <a:lumMod val="75000"/>
                </a:schemeClr>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grpSp>
      <p:grpSp>
        <p:nvGrpSpPr>
          <p:cNvPr id="10" name="グループ化 9">
            <a:extLst>
              <a:ext uri="{FF2B5EF4-FFF2-40B4-BE49-F238E27FC236}">
                <a16:creationId xmlns:a16="http://schemas.microsoft.com/office/drawing/2014/main" id="{333C1B09-F3E4-62DD-B2C5-B4E8D2107533}"/>
              </a:ext>
            </a:extLst>
          </p:cNvPr>
          <p:cNvGrpSpPr/>
          <p:nvPr/>
        </p:nvGrpSpPr>
        <p:grpSpPr>
          <a:xfrm>
            <a:off x="4036594" y="3068170"/>
            <a:ext cx="4118813" cy="2107964"/>
            <a:chOff x="2279498" y="6841997"/>
            <a:chExt cx="2191947" cy="2118702"/>
          </a:xfrm>
          <a:noFill/>
        </p:grpSpPr>
        <p:sp>
          <p:nvSpPr>
            <p:cNvPr id="11" name="円弧 10">
              <a:extLst>
                <a:ext uri="{FF2B5EF4-FFF2-40B4-BE49-F238E27FC236}">
                  <a16:creationId xmlns:a16="http://schemas.microsoft.com/office/drawing/2014/main" id="{F5819DD8-C26C-D6E6-3D1C-CFD8AEBC33C6}"/>
                </a:ext>
              </a:extLst>
            </p:cNvPr>
            <p:cNvSpPr/>
            <p:nvPr/>
          </p:nvSpPr>
          <p:spPr>
            <a:xfrm>
              <a:off x="2279498" y="6841997"/>
              <a:ext cx="2191947" cy="2118702"/>
            </a:xfrm>
            <a:prstGeom prst="arc">
              <a:avLst>
                <a:gd name="adj1" fmla="val 14954753"/>
                <a:gd name="adj2" fmla="val 3791097"/>
              </a:avLst>
            </a:prstGeom>
            <a:grpFill/>
            <a:ln w="76200">
              <a:solidFill>
                <a:schemeClr val="tx2"/>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latin typeface="+mn-ea"/>
              </a:endParaRPr>
            </a:p>
          </p:txBody>
        </p:sp>
        <p:sp>
          <p:nvSpPr>
            <p:cNvPr id="12" name="円弧 11">
              <a:extLst>
                <a:ext uri="{FF2B5EF4-FFF2-40B4-BE49-F238E27FC236}">
                  <a16:creationId xmlns:a16="http://schemas.microsoft.com/office/drawing/2014/main" id="{83AA8AA7-3820-1C76-8984-0BD5CF18B491}"/>
                </a:ext>
              </a:extLst>
            </p:cNvPr>
            <p:cNvSpPr/>
            <p:nvPr/>
          </p:nvSpPr>
          <p:spPr>
            <a:xfrm>
              <a:off x="2279498" y="6841997"/>
              <a:ext cx="2191947" cy="2118702"/>
            </a:xfrm>
            <a:prstGeom prst="arc">
              <a:avLst>
                <a:gd name="adj1" fmla="val 3751230"/>
                <a:gd name="adj2" fmla="val 14948761"/>
              </a:avLst>
            </a:prstGeom>
            <a:grpFill/>
            <a:ln w="76200">
              <a:solidFill>
                <a:schemeClr val="tx2"/>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latin typeface="+mn-ea"/>
              </a:endParaRPr>
            </a:p>
          </p:txBody>
        </p:sp>
      </p:grpSp>
      <p:sp>
        <p:nvSpPr>
          <p:cNvPr id="13" name="四角形: 角を丸くする 12">
            <a:extLst>
              <a:ext uri="{FF2B5EF4-FFF2-40B4-BE49-F238E27FC236}">
                <a16:creationId xmlns:a16="http://schemas.microsoft.com/office/drawing/2014/main" id="{8495FCE6-6449-8550-92E1-A10CC0E423CE}"/>
              </a:ext>
            </a:extLst>
          </p:cNvPr>
          <p:cNvSpPr/>
          <p:nvPr/>
        </p:nvSpPr>
        <p:spPr bwMode="gray">
          <a:xfrm>
            <a:off x="988990" y="2515564"/>
            <a:ext cx="612612" cy="3409767"/>
          </a:xfrm>
          <a:prstGeom prst="roundRect">
            <a:avLst>
              <a:gd name="adj" fmla="val 50000"/>
            </a:avLst>
          </a:prstGeom>
          <a:solidFill>
            <a:srgbClr val="DCB924"/>
          </a:solidFill>
          <a:ln w="38100" algn="ctr">
            <a:noFill/>
            <a:miter lim="800000"/>
            <a:headEnd/>
            <a:tailEnd/>
          </a:ln>
          <a:effectLst>
            <a:outerShdw blurRad="50800" dist="38100" dir="2700000" algn="tl" rotWithShape="0">
              <a:prstClr val="black">
                <a:alpha val="40000"/>
              </a:prstClr>
            </a:outerShdw>
          </a:effectLst>
        </p:spPr>
        <p:txBody>
          <a:bodyPr rot="0" spcFirstLastPara="0" vertOverflow="overflow" horzOverflow="overflow" vert="eaVert" wrap="none" lIns="72000" tIns="72000" rIns="72000" bIns="72000" numCol="1" spcCol="0" rtlCol="0" fromWordArt="0" anchor="ctr" anchorCtr="0" forceAA="0" compatLnSpc="1">
            <a:prstTxWarp prst="textNoShape">
              <a:avLst/>
            </a:prstTxWarp>
            <a:noAutofit/>
          </a:bodyPr>
          <a:lstStyle/>
          <a:p>
            <a:pPr algn="ctr" defTabSz="990564">
              <a:buSzPct val="100000"/>
            </a:pPr>
            <a:r>
              <a:rPr lang="ja-JP" altLang="en-US" b="1" dirty="0">
                <a:solidFill>
                  <a:srgbClr val="F8F8F8"/>
                </a:solidFill>
                <a:latin typeface="+mn-ea"/>
              </a:rPr>
              <a:t>人材・資源・資金・データの</a:t>
            </a:r>
            <a:br>
              <a:rPr lang="en-US" altLang="ja-JP" b="1" dirty="0">
                <a:solidFill>
                  <a:srgbClr val="F8F8F8"/>
                </a:solidFill>
                <a:latin typeface="+mn-ea"/>
              </a:rPr>
            </a:br>
            <a:r>
              <a:rPr lang="ja-JP" altLang="en-US" b="1" dirty="0">
                <a:solidFill>
                  <a:srgbClr val="F8F8F8"/>
                </a:solidFill>
                <a:latin typeface="+mn-ea"/>
              </a:rPr>
              <a:t>呼び込み</a:t>
            </a:r>
            <a:endParaRPr lang="en-US" altLang="ja-JP" b="1" dirty="0">
              <a:solidFill>
                <a:srgbClr val="F8F8F8"/>
              </a:solidFill>
              <a:latin typeface="+mn-ea"/>
            </a:endParaRPr>
          </a:p>
        </p:txBody>
      </p:sp>
      <p:sp>
        <p:nvSpPr>
          <p:cNvPr id="14" name="正方形/長方形 13">
            <a:extLst>
              <a:ext uri="{FF2B5EF4-FFF2-40B4-BE49-F238E27FC236}">
                <a16:creationId xmlns:a16="http://schemas.microsoft.com/office/drawing/2014/main" id="{55FEE265-539C-5BE8-AEBF-A69A296AA6A2}"/>
              </a:ext>
            </a:extLst>
          </p:cNvPr>
          <p:cNvSpPr/>
          <p:nvPr/>
        </p:nvSpPr>
        <p:spPr>
          <a:xfrm>
            <a:off x="5061642" y="3720163"/>
            <a:ext cx="2068716" cy="796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2400" b="1" i="0" u="none" strike="noStrike" kern="1200" cap="none" spc="0" normalizeH="0" baseline="0" noProof="0" dirty="0">
                <a:ln>
                  <a:noFill/>
                </a:ln>
                <a:solidFill>
                  <a:schemeClr val="tx2"/>
                </a:solidFill>
                <a:effectLst/>
                <a:uLnTx/>
                <a:uFillTx/>
                <a:latin typeface="+mn-ea"/>
              </a:rPr>
              <a:t>生産性を高め</a:t>
            </a:r>
            <a:endParaRPr kumimoji="1" lang="en-US" altLang="ja-JP" sz="2400" b="1" i="0" u="none" strike="noStrike" kern="1200" cap="none" spc="0" normalizeH="0" baseline="0" noProof="0" dirty="0">
              <a:ln>
                <a:noFill/>
              </a:ln>
              <a:solidFill>
                <a:schemeClr val="tx2"/>
              </a:solidFill>
              <a:effectLst/>
              <a:uLnTx/>
              <a:uFillTx/>
              <a:latin typeface="+mn-ea"/>
            </a:endParaRPr>
          </a:p>
          <a:p>
            <a:pPr algn="ctr"/>
            <a:r>
              <a:rPr kumimoji="1" lang="ja-JP" altLang="en-US" sz="2400" b="1" i="0" u="none" strike="noStrike" kern="1200" cap="none" spc="0" normalizeH="0" baseline="0" noProof="0" dirty="0">
                <a:ln>
                  <a:noFill/>
                </a:ln>
                <a:solidFill>
                  <a:schemeClr val="tx2"/>
                </a:solidFill>
                <a:effectLst/>
                <a:uLnTx/>
                <a:uFillTx/>
                <a:latin typeface="+mn-ea"/>
              </a:rPr>
              <a:t>供給を増やす</a:t>
            </a:r>
            <a:endParaRPr kumimoji="1" lang="ja-JP" altLang="en-US" sz="2400" dirty="0">
              <a:solidFill>
                <a:schemeClr val="tx2"/>
              </a:solidFill>
              <a:latin typeface="+mn-ea"/>
            </a:endParaRPr>
          </a:p>
        </p:txBody>
      </p:sp>
      <p:sp>
        <p:nvSpPr>
          <p:cNvPr id="15" name="正方形/長方形 14">
            <a:extLst>
              <a:ext uri="{FF2B5EF4-FFF2-40B4-BE49-F238E27FC236}">
                <a16:creationId xmlns:a16="http://schemas.microsoft.com/office/drawing/2014/main" id="{F338D210-2156-EC00-4D90-D50928DEEBB9}"/>
              </a:ext>
            </a:extLst>
          </p:cNvPr>
          <p:cNvSpPr/>
          <p:nvPr/>
        </p:nvSpPr>
        <p:spPr>
          <a:xfrm>
            <a:off x="4442215" y="1544380"/>
            <a:ext cx="3307570" cy="425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2400" b="1" spc="300" dirty="0">
                <a:solidFill>
                  <a:srgbClr val="DCB924"/>
                </a:solidFill>
                <a:latin typeface="+mn-ea"/>
              </a:rPr>
              <a:t>海外と繋がる</a:t>
            </a:r>
            <a:endParaRPr kumimoji="1" lang="ja-JP" altLang="en-US" sz="2400" b="1" spc="300" dirty="0">
              <a:solidFill>
                <a:srgbClr val="DCB924"/>
              </a:solidFill>
              <a:latin typeface="+mn-ea"/>
            </a:endParaRPr>
          </a:p>
        </p:txBody>
      </p:sp>
      <p:sp>
        <p:nvSpPr>
          <p:cNvPr id="16" name="正方形/長方形 15">
            <a:extLst>
              <a:ext uri="{FF2B5EF4-FFF2-40B4-BE49-F238E27FC236}">
                <a16:creationId xmlns:a16="http://schemas.microsoft.com/office/drawing/2014/main" id="{F7DE2DA7-7A4D-36B9-A75B-D5F2D3FADE83}"/>
              </a:ext>
            </a:extLst>
          </p:cNvPr>
          <p:cNvSpPr/>
          <p:nvPr/>
        </p:nvSpPr>
        <p:spPr>
          <a:xfrm>
            <a:off x="4592559" y="2549746"/>
            <a:ext cx="3006882" cy="425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2400" b="1" dirty="0">
                <a:solidFill>
                  <a:schemeClr val="accent1">
                    <a:lumMod val="75000"/>
                  </a:schemeClr>
                </a:solidFill>
                <a:latin typeface="+mn-ea"/>
              </a:rPr>
              <a:t>需要を増やす</a:t>
            </a:r>
          </a:p>
        </p:txBody>
      </p:sp>
      <p:sp>
        <p:nvSpPr>
          <p:cNvPr id="17" name="四角形: 角を丸くする 16">
            <a:extLst>
              <a:ext uri="{FF2B5EF4-FFF2-40B4-BE49-F238E27FC236}">
                <a16:creationId xmlns:a16="http://schemas.microsoft.com/office/drawing/2014/main" id="{B08AABA5-38C7-F461-DD02-3046B6A1ECEB}"/>
              </a:ext>
            </a:extLst>
          </p:cNvPr>
          <p:cNvSpPr/>
          <p:nvPr/>
        </p:nvSpPr>
        <p:spPr bwMode="gray">
          <a:xfrm>
            <a:off x="7800651" y="3371861"/>
            <a:ext cx="524724" cy="1615891"/>
          </a:xfrm>
          <a:prstGeom prst="roundRect">
            <a:avLst>
              <a:gd name="adj" fmla="val 36827"/>
            </a:avLst>
          </a:prstGeom>
          <a:solidFill>
            <a:srgbClr val="EC98A8"/>
          </a:solidFill>
          <a:ln w="571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wrap="none" lIns="72000" tIns="72000" rIns="72000" bIns="72000" rtlCol="0" anchor="ctr"/>
          <a:lstStyle/>
          <a:p>
            <a:pPr algn="ctr"/>
            <a:r>
              <a:rPr lang="ja-JP" altLang="en-US" b="1" dirty="0">
                <a:solidFill>
                  <a:schemeClr val="bg1"/>
                </a:solidFill>
                <a:latin typeface="Yu Gothic UI" panose="020B0500000000000000" pitchFamily="50" charset="-128"/>
                <a:ea typeface="Yu Gothic UI" panose="020B0500000000000000" pitchFamily="50" charset="-128"/>
              </a:rPr>
              <a:t>リスキリング</a:t>
            </a:r>
            <a:endParaRPr lang="en-US" altLang="ja-JP" b="1" dirty="0">
              <a:solidFill>
                <a:schemeClr val="bg1"/>
              </a:solidFill>
              <a:latin typeface="Yu Gothic UI" panose="020B0500000000000000" pitchFamily="50" charset="-128"/>
              <a:ea typeface="Yu Gothic UI" panose="020B0500000000000000" pitchFamily="50" charset="-128"/>
            </a:endParaRPr>
          </a:p>
          <a:p>
            <a:pPr algn="ctr"/>
            <a:r>
              <a:rPr lang="ja-JP" altLang="en-US" b="1" dirty="0">
                <a:solidFill>
                  <a:schemeClr val="bg1"/>
                </a:solidFill>
                <a:latin typeface="+mn-ea"/>
              </a:rPr>
              <a:t>／労働移動</a:t>
            </a:r>
            <a:endParaRPr lang="en-US" altLang="ja-JP" b="1" dirty="0">
              <a:solidFill>
                <a:schemeClr val="bg1"/>
              </a:solidFill>
              <a:latin typeface="+mn-ea"/>
            </a:endParaRPr>
          </a:p>
        </p:txBody>
      </p:sp>
      <p:sp>
        <p:nvSpPr>
          <p:cNvPr id="18" name="四角形: 角を丸くする 17">
            <a:extLst>
              <a:ext uri="{FF2B5EF4-FFF2-40B4-BE49-F238E27FC236}">
                <a16:creationId xmlns:a16="http://schemas.microsoft.com/office/drawing/2014/main" id="{F5EEB985-DB09-A4F4-D931-D09E97754293}"/>
              </a:ext>
            </a:extLst>
          </p:cNvPr>
          <p:cNvSpPr/>
          <p:nvPr/>
        </p:nvSpPr>
        <p:spPr bwMode="gray">
          <a:xfrm rot="5400000">
            <a:off x="5890399" y="1249366"/>
            <a:ext cx="411203" cy="2070024"/>
          </a:xfrm>
          <a:prstGeom prst="roundRect">
            <a:avLst>
              <a:gd name="adj" fmla="val 36827"/>
            </a:avLst>
          </a:prstGeom>
          <a:solidFill>
            <a:schemeClr val="tx2">
              <a:lumMod val="75000"/>
            </a:schemeClr>
          </a:solidFill>
          <a:ln w="5715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wrap="none" lIns="72000" tIns="72000" rIns="72000" bIns="72000" rtlCol="0" anchor="ctr"/>
          <a:lstStyle/>
          <a:p>
            <a:pPr algn="ctr"/>
            <a:r>
              <a:rPr lang="ja-JP" altLang="en-US" b="1" dirty="0">
                <a:solidFill>
                  <a:schemeClr val="bg1"/>
                </a:solidFill>
                <a:latin typeface="Yu Gothic UI" panose="020B0500000000000000" pitchFamily="50" charset="-128"/>
                <a:ea typeface="Yu Gothic UI" panose="020B0500000000000000" pitchFamily="50" charset="-128"/>
              </a:rPr>
              <a:t>解決策の実装</a:t>
            </a:r>
            <a:endParaRPr lang="en-US" altLang="ja-JP" b="1" dirty="0">
              <a:solidFill>
                <a:schemeClr val="bg1"/>
              </a:solidFill>
              <a:latin typeface="Yu Gothic UI" panose="020B0500000000000000" pitchFamily="50" charset="-128"/>
              <a:ea typeface="Yu Gothic UI" panose="020B0500000000000000" pitchFamily="50" charset="-128"/>
            </a:endParaRPr>
          </a:p>
        </p:txBody>
      </p:sp>
      <p:sp>
        <p:nvSpPr>
          <p:cNvPr id="19" name="四角形: 角を丸くする 18">
            <a:extLst>
              <a:ext uri="{FF2B5EF4-FFF2-40B4-BE49-F238E27FC236}">
                <a16:creationId xmlns:a16="http://schemas.microsoft.com/office/drawing/2014/main" id="{EA8CA807-7BDE-5625-C82F-0815E4BDEAE2}"/>
              </a:ext>
            </a:extLst>
          </p:cNvPr>
          <p:cNvSpPr/>
          <p:nvPr/>
        </p:nvSpPr>
        <p:spPr bwMode="gray">
          <a:xfrm rot="5400000">
            <a:off x="5890399" y="4859526"/>
            <a:ext cx="411203" cy="2070024"/>
          </a:xfrm>
          <a:prstGeom prst="roundRect">
            <a:avLst>
              <a:gd name="adj" fmla="val 36827"/>
            </a:avLst>
          </a:prstGeom>
          <a:solidFill>
            <a:schemeClr val="tx2">
              <a:lumMod val="75000"/>
            </a:schemeClr>
          </a:solidFill>
          <a:ln w="5715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wrap="none" lIns="72000" tIns="72000" rIns="72000" bIns="72000" rtlCol="0" anchor="ctr"/>
          <a:lstStyle/>
          <a:p>
            <a:pPr algn="ctr"/>
            <a:r>
              <a:rPr lang="ja-JP" altLang="en-US" b="1" dirty="0">
                <a:solidFill>
                  <a:schemeClr val="bg1"/>
                </a:solidFill>
                <a:latin typeface="Yu Gothic UI" panose="020B0500000000000000" pitchFamily="50" charset="-128"/>
                <a:ea typeface="Yu Gothic UI" panose="020B0500000000000000" pitchFamily="50" charset="-128"/>
              </a:rPr>
              <a:t>社会課題解決</a:t>
            </a:r>
            <a:endParaRPr lang="en-US" altLang="ja-JP" b="1" dirty="0">
              <a:solidFill>
                <a:schemeClr val="bg1"/>
              </a:solidFill>
              <a:latin typeface="+mn-ea"/>
            </a:endParaRPr>
          </a:p>
        </p:txBody>
      </p:sp>
      <p:sp>
        <p:nvSpPr>
          <p:cNvPr id="20" name="矢印: 環状 19">
            <a:extLst>
              <a:ext uri="{FF2B5EF4-FFF2-40B4-BE49-F238E27FC236}">
                <a16:creationId xmlns:a16="http://schemas.microsoft.com/office/drawing/2014/main" id="{73EEB2EE-4DEE-6E66-3E6C-7C8B254C7303}"/>
              </a:ext>
            </a:extLst>
          </p:cNvPr>
          <p:cNvSpPr/>
          <p:nvPr/>
        </p:nvSpPr>
        <p:spPr bwMode="black">
          <a:xfrm rot="17431176">
            <a:off x="3000198" y="2059987"/>
            <a:ext cx="1949855" cy="1346539"/>
          </a:xfrm>
          <a:prstGeom prst="circularArrow">
            <a:avLst>
              <a:gd name="adj1" fmla="val 9580"/>
              <a:gd name="adj2" fmla="val 665139"/>
              <a:gd name="adj3" fmla="val 19932943"/>
              <a:gd name="adj4" fmla="val 14247709"/>
              <a:gd name="adj5" fmla="val 10785"/>
            </a:avLst>
          </a:prstGeom>
          <a:solidFill>
            <a:srgbClr val="A71F3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dirty="0">
              <a:solidFill>
                <a:schemeClr val="tx1"/>
              </a:solidFill>
            </a:endParaRPr>
          </a:p>
        </p:txBody>
      </p:sp>
      <p:sp>
        <p:nvSpPr>
          <p:cNvPr id="21" name="四角形: 角を丸くする 20">
            <a:extLst>
              <a:ext uri="{FF2B5EF4-FFF2-40B4-BE49-F238E27FC236}">
                <a16:creationId xmlns:a16="http://schemas.microsoft.com/office/drawing/2014/main" id="{9A27AA64-5337-C391-61F3-B14D15BEAA80}"/>
              </a:ext>
            </a:extLst>
          </p:cNvPr>
          <p:cNvSpPr/>
          <p:nvPr/>
        </p:nvSpPr>
        <p:spPr bwMode="gray">
          <a:xfrm>
            <a:off x="2390955" y="3134319"/>
            <a:ext cx="555163" cy="2172257"/>
          </a:xfrm>
          <a:prstGeom prst="roundRect">
            <a:avLst>
              <a:gd name="adj" fmla="val 50000"/>
            </a:avLst>
          </a:prstGeom>
          <a:solidFill>
            <a:schemeClr val="tx2">
              <a:lumMod val="75000"/>
            </a:schemeClr>
          </a:solidFill>
          <a:ln w="5715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wrap="none" lIns="72000" tIns="72000" rIns="72000" bIns="72000" rtlCol="0" anchor="ctr"/>
          <a:lstStyle/>
          <a:p>
            <a:pPr algn="ctr"/>
            <a:r>
              <a:rPr lang="ja-JP" altLang="en-US" b="1" dirty="0">
                <a:solidFill>
                  <a:schemeClr val="bg1"/>
                </a:solidFill>
                <a:latin typeface="+mn-ea"/>
              </a:rPr>
              <a:t>解決手段の強化</a:t>
            </a:r>
            <a:endParaRPr lang="en-US" altLang="ja-JP" b="1" dirty="0">
              <a:solidFill>
                <a:schemeClr val="bg1"/>
              </a:solidFill>
              <a:latin typeface="+mn-ea"/>
            </a:endParaRPr>
          </a:p>
        </p:txBody>
      </p:sp>
      <p:sp>
        <p:nvSpPr>
          <p:cNvPr id="22" name="矢印: 環状 21">
            <a:extLst>
              <a:ext uri="{FF2B5EF4-FFF2-40B4-BE49-F238E27FC236}">
                <a16:creationId xmlns:a16="http://schemas.microsoft.com/office/drawing/2014/main" id="{6E42659F-19CA-EFC8-679D-9277EB3210A3}"/>
              </a:ext>
            </a:extLst>
          </p:cNvPr>
          <p:cNvSpPr/>
          <p:nvPr/>
        </p:nvSpPr>
        <p:spPr bwMode="black">
          <a:xfrm rot="17238528">
            <a:off x="4222555" y="2600260"/>
            <a:ext cx="1851285" cy="1346539"/>
          </a:xfrm>
          <a:prstGeom prst="circularArrow">
            <a:avLst>
              <a:gd name="adj1" fmla="val 9729"/>
              <a:gd name="adj2" fmla="val 665139"/>
              <a:gd name="adj3" fmla="val 19454351"/>
              <a:gd name="adj4" fmla="val 14367087"/>
              <a:gd name="adj5" fmla="val 10785"/>
            </a:avLst>
          </a:prstGeom>
          <a:solidFill>
            <a:srgbClr val="E25D77"/>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kumimoji="1" lang="ja-JP" altLang="en-US" dirty="0">
              <a:solidFill>
                <a:schemeClr val="accent3">
                  <a:lumMod val="75000"/>
                </a:schemeClr>
              </a:solidFill>
            </a:endParaRPr>
          </a:p>
        </p:txBody>
      </p:sp>
      <p:sp>
        <p:nvSpPr>
          <p:cNvPr id="23" name="四角形: 角を丸くする 22">
            <a:extLst>
              <a:ext uri="{FF2B5EF4-FFF2-40B4-BE49-F238E27FC236}">
                <a16:creationId xmlns:a16="http://schemas.microsoft.com/office/drawing/2014/main" id="{A6FA4770-7530-A084-38CD-DEC216D320E1}"/>
              </a:ext>
            </a:extLst>
          </p:cNvPr>
          <p:cNvSpPr/>
          <p:nvPr/>
        </p:nvSpPr>
        <p:spPr bwMode="gray">
          <a:xfrm>
            <a:off x="5165136" y="4796037"/>
            <a:ext cx="1873993" cy="700402"/>
          </a:xfrm>
          <a:prstGeom prst="roundRect">
            <a:avLst>
              <a:gd name="adj" fmla="val 41192"/>
            </a:avLst>
          </a:prstGeom>
          <a:solidFill>
            <a:srgbClr val="EC98A8"/>
          </a:solidFill>
          <a:ln w="571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産業の革新</a:t>
            </a:r>
            <a:endParaRPr kumimoji="1" lang="en-US" altLang="ja-JP"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（スタートアップ・</a:t>
            </a:r>
            <a:br>
              <a:rPr kumimoji="1" lang="en-US" altLang="ja-JP"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br>
            <a:r>
              <a:rPr kumimoji="1" lang="ja-JP" altLang="en-US"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事業承継・</a:t>
            </a:r>
            <a:r>
              <a:rPr kumimoji="1" lang="en-US" altLang="ja-JP"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 M&amp;A </a:t>
            </a:r>
            <a:r>
              <a:rPr kumimoji="1" lang="ja-JP" altLang="en-US"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a:t>
            </a:r>
            <a:endParaRPr kumimoji="1" lang="en-US" altLang="ja-JP" sz="14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endParaRPr>
          </a:p>
        </p:txBody>
      </p:sp>
      <p:sp>
        <p:nvSpPr>
          <p:cNvPr id="24" name="矢印: 環状 23">
            <a:extLst>
              <a:ext uri="{FF2B5EF4-FFF2-40B4-BE49-F238E27FC236}">
                <a16:creationId xmlns:a16="http://schemas.microsoft.com/office/drawing/2014/main" id="{BBB8EDD2-7883-5237-8829-C6B92100344F}"/>
              </a:ext>
            </a:extLst>
          </p:cNvPr>
          <p:cNvSpPr/>
          <p:nvPr/>
        </p:nvSpPr>
        <p:spPr bwMode="black">
          <a:xfrm rot="407584">
            <a:off x="7374038" y="4299366"/>
            <a:ext cx="2715161" cy="1521911"/>
          </a:xfrm>
          <a:prstGeom prst="circularArrow">
            <a:avLst>
              <a:gd name="adj1" fmla="val 9368"/>
              <a:gd name="adj2" fmla="val 671338"/>
              <a:gd name="adj3" fmla="val 9870850"/>
              <a:gd name="adj4" fmla="val 7294095"/>
              <a:gd name="adj5" fmla="val 9990"/>
            </a:avLst>
          </a:prstGeom>
          <a:solidFill>
            <a:srgbClr val="A71F3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dirty="0">
              <a:solidFill>
                <a:schemeClr val="tx1"/>
              </a:solidFill>
            </a:endParaRPr>
          </a:p>
        </p:txBody>
      </p:sp>
      <p:sp>
        <p:nvSpPr>
          <p:cNvPr id="25" name="四角形: 角を丸くする 24">
            <a:extLst>
              <a:ext uri="{FF2B5EF4-FFF2-40B4-BE49-F238E27FC236}">
                <a16:creationId xmlns:a16="http://schemas.microsoft.com/office/drawing/2014/main" id="{B4BBA9E0-1F10-E6C1-33A9-6557A9B9F1A0}"/>
              </a:ext>
            </a:extLst>
          </p:cNvPr>
          <p:cNvSpPr/>
          <p:nvPr/>
        </p:nvSpPr>
        <p:spPr bwMode="gray">
          <a:xfrm>
            <a:off x="9273752" y="3134319"/>
            <a:ext cx="555163" cy="2172257"/>
          </a:xfrm>
          <a:prstGeom prst="roundRect">
            <a:avLst>
              <a:gd name="adj" fmla="val 50000"/>
            </a:avLst>
          </a:prstGeom>
          <a:solidFill>
            <a:schemeClr val="tx2">
              <a:lumMod val="75000"/>
            </a:schemeClr>
          </a:solidFill>
          <a:ln w="5715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wrap="none" lIns="72000" tIns="72000" rIns="72000" bIns="72000" rtlCol="0" anchor="ctr"/>
          <a:lstStyle/>
          <a:p>
            <a:pPr algn="ctr"/>
            <a:r>
              <a:rPr lang="ja-JP" altLang="en-US" b="1" dirty="0">
                <a:solidFill>
                  <a:schemeClr val="bg1"/>
                </a:solidFill>
                <a:latin typeface="+mn-ea"/>
              </a:rPr>
              <a:t>新たな市場創出</a:t>
            </a:r>
            <a:br>
              <a:rPr lang="en-US" altLang="ja-JP" b="1" dirty="0">
                <a:solidFill>
                  <a:schemeClr val="bg1"/>
                </a:solidFill>
                <a:latin typeface="+mn-ea"/>
              </a:rPr>
            </a:br>
            <a:r>
              <a:rPr lang="ja-JP" altLang="en-US" sz="1400" b="1" dirty="0">
                <a:solidFill>
                  <a:schemeClr val="bg1"/>
                </a:solidFill>
                <a:latin typeface="+mn-ea"/>
              </a:rPr>
              <a:t>（ 需要の開拓 ）</a:t>
            </a:r>
            <a:endParaRPr lang="ja-JP" altLang="en-US" sz="1600" b="1" dirty="0">
              <a:solidFill>
                <a:schemeClr val="bg1"/>
              </a:solidFill>
              <a:latin typeface="+mn-ea"/>
            </a:endParaRPr>
          </a:p>
        </p:txBody>
      </p:sp>
      <p:sp>
        <p:nvSpPr>
          <p:cNvPr id="27" name="矢印: 環状 26">
            <a:extLst>
              <a:ext uri="{FF2B5EF4-FFF2-40B4-BE49-F238E27FC236}">
                <a16:creationId xmlns:a16="http://schemas.microsoft.com/office/drawing/2014/main" id="{E13B46CA-A025-5299-2A4D-E091A32DCB26}"/>
              </a:ext>
            </a:extLst>
          </p:cNvPr>
          <p:cNvSpPr/>
          <p:nvPr/>
        </p:nvSpPr>
        <p:spPr bwMode="black">
          <a:xfrm rot="21037646">
            <a:off x="8550880" y="4415178"/>
            <a:ext cx="2715161" cy="1521911"/>
          </a:xfrm>
          <a:prstGeom prst="circularArrow">
            <a:avLst>
              <a:gd name="adj1" fmla="val 8468"/>
              <a:gd name="adj2" fmla="val 671338"/>
              <a:gd name="adj3" fmla="val 9800069"/>
              <a:gd name="adj4" fmla="val 7654239"/>
              <a:gd name="adj5" fmla="val 9990"/>
            </a:avLst>
          </a:prstGeom>
          <a:solidFill>
            <a:srgbClr val="E4BC1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dirty="0">
              <a:solidFill>
                <a:schemeClr val="tx1"/>
              </a:solidFill>
            </a:endParaRPr>
          </a:p>
        </p:txBody>
      </p:sp>
      <p:sp>
        <p:nvSpPr>
          <p:cNvPr id="28" name="四角形: 角を丸くする 27">
            <a:extLst>
              <a:ext uri="{FF2B5EF4-FFF2-40B4-BE49-F238E27FC236}">
                <a16:creationId xmlns:a16="http://schemas.microsoft.com/office/drawing/2014/main" id="{2DE65059-9CDE-EF72-031D-B1D11C29AC2A}"/>
              </a:ext>
            </a:extLst>
          </p:cNvPr>
          <p:cNvSpPr/>
          <p:nvPr/>
        </p:nvSpPr>
        <p:spPr bwMode="gray">
          <a:xfrm>
            <a:off x="3977092" y="3371861"/>
            <a:ext cx="524723" cy="1615891"/>
          </a:xfrm>
          <a:prstGeom prst="roundRect">
            <a:avLst>
              <a:gd name="adj" fmla="val 42772"/>
            </a:avLst>
          </a:prstGeom>
          <a:solidFill>
            <a:srgbClr val="EC98A8"/>
          </a:solidFill>
          <a:ln w="571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schemeClr val="bg1"/>
                </a:solidFill>
                <a:effectLst/>
                <a:uLnTx/>
                <a:uFillTx/>
                <a:latin typeface="+mn-ea"/>
              </a:rPr>
              <a:t>所得向上</a:t>
            </a:r>
            <a:endParaRPr kumimoji="1" lang="en-US" altLang="ja-JP" sz="1400" b="1" i="0" u="none" strike="noStrike" kern="1200" cap="none" spc="0" normalizeH="0" baseline="0" noProof="0" dirty="0">
              <a:ln>
                <a:noFill/>
              </a:ln>
              <a:solidFill>
                <a:schemeClr val="bg1"/>
              </a:solidFill>
              <a:effectLst/>
              <a:uLnTx/>
              <a:uFillTx/>
              <a:latin typeface="+mn-ea"/>
            </a:endParaRPr>
          </a:p>
        </p:txBody>
      </p:sp>
    </p:spTree>
    <p:extLst>
      <p:ext uri="{BB962C8B-B14F-4D97-AF65-F5344CB8AC3E}">
        <p14:creationId xmlns:p14="http://schemas.microsoft.com/office/powerpoint/2010/main" val="4170406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7E8E5-6ED5-E1AD-0FA0-0322AFF8AE91}"/>
              </a:ext>
            </a:extLst>
          </p:cNvPr>
          <p:cNvSpPr>
            <a:spLocks noGrp="1"/>
          </p:cNvSpPr>
          <p:nvPr>
            <p:ph type="title"/>
          </p:nvPr>
        </p:nvSpPr>
        <p:spPr/>
        <p:txBody>
          <a:bodyPr/>
          <a:lstStyle/>
          <a:p>
            <a:r>
              <a:rPr lang="ja-JP" altLang="en-US" dirty="0"/>
              <a:t>官民連携を阻む「壁」を変革し、官の継続的な下支えによって、社会課題解決を起点に競争力の高い新たな市場を創出していく</a:t>
            </a:r>
          </a:p>
        </p:txBody>
      </p:sp>
      <p:sp>
        <p:nvSpPr>
          <p:cNvPr id="3" name="スライド番号プレースホルダー 2">
            <a:extLst>
              <a:ext uri="{FF2B5EF4-FFF2-40B4-BE49-F238E27FC236}">
                <a16:creationId xmlns:a16="http://schemas.microsoft.com/office/drawing/2014/main" id="{810FC855-3EB2-3652-ECE3-98DECBD502B2}"/>
              </a:ext>
            </a:extLst>
          </p:cNvPr>
          <p:cNvSpPr>
            <a:spLocks noGrp="1"/>
          </p:cNvSpPr>
          <p:nvPr>
            <p:ph type="sldNum" sz="quarter" idx="12"/>
          </p:nvPr>
        </p:nvSpPr>
        <p:spPr/>
        <p:txBody>
          <a:bodyPr/>
          <a:lstStyle/>
          <a:p>
            <a:fld id="{D08BAF99-255C-412B-9BE2-A34BCE385131}" type="slidenum">
              <a:rPr lang="ja-JP" altLang="en-US" smtClean="0"/>
              <a:pPr/>
              <a:t>4</a:t>
            </a:fld>
            <a:endParaRPr lang="ja-JP" altLang="en-US" dirty="0"/>
          </a:p>
        </p:txBody>
      </p:sp>
      <p:sp>
        <p:nvSpPr>
          <p:cNvPr id="4" name="テキスト プレースホルダー 3">
            <a:extLst>
              <a:ext uri="{FF2B5EF4-FFF2-40B4-BE49-F238E27FC236}">
                <a16:creationId xmlns:a16="http://schemas.microsoft.com/office/drawing/2014/main" id="{3D3141DA-208C-6EC9-FC37-344CD4E8B72D}"/>
              </a:ext>
            </a:extLst>
          </p:cNvPr>
          <p:cNvSpPr>
            <a:spLocks noGrp="1"/>
          </p:cNvSpPr>
          <p:nvPr>
            <p:ph type="body" sz="quarter" idx="13"/>
          </p:nvPr>
        </p:nvSpPr>
        <p:spPr/>
        <p:txBody>
          <a:bodyPr/>
          <a:lstStyle/>
          <a:p>
            <a:r>
              <a:rPr lang="ja-JP" altLang="en-US" dirty="0"/>
              <a:t>●</a:t>
            </a:r>
            <a:r>
              <a:rPr lang="en-US" altLang="ja-JP" dirty="0"/>
              <a:t>2.</a:t>
            </a:r>
            <a:r>
              <a:rPr lang="ja-JP" altLang="en-US" dirty="0"/>
              <a:t>好循環成長の実現に向けた経済構造の変革・再構築</a:t>
            </a:r>
          </a:p>
        </p:txBody>
      </p:sp>
      <p:sp>
        <p:nvSpPr>
          <p:cNvPr id="7" name="正方形/長方形 6">
            <a:extLst>
              <a:ext uri="{FF2B5EF4-FFF2-40B4-BE49-F238E27FC236}">
                <a16:creationId xmlns:a16="http://schemas.microsoft.com/office/drawing/2014/main" id="{9861AAB6-F287-4BC8-032C-C0703BF62C96}"/>
              </a:ext>
            </a:extLst>
          </p:cNvPr>
          <p:cNvSpPr/>
          <p:nvPr/>
        </p:nvSpPr>
        <p:spPr>
          <a:xfrm>
            <a:off x="918518" y="5365322"/>
            <a:ext cx="10515599" cy="818311"/>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8" name="正方形/長方形 7">
            <a:extLst>
              <a:ext uri="{FF2B5EF4-FFF2-40B4-BE49-F238E27FC236}">
                <a16:creationId xmlns:a16="http://schemas.microsoft.com/office/drawing/2014/main" id="{E62925F0-93C7-5826-3152-BAFAF88C0917}"/>
              </a:ext>
            </a:extLst>
          </p:cNvPr>
          <p:cNvSpPr/>
          <p:nvPr/>
        </p:nvSpPr>
        <p:spPr>
          <a:xfrm>
            <a:off x="855931" y="5304162"/>
            <a:ext cx="10515599" cy="8183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9" name="四角形: 角を丸くする 8">
            <a:extLst>
              <a:ext uri="{FF2B5EF4-FFF2-40B4-BE49-F238E27FC236}">
                <a16:creationId xmlns:a16="http://schemas.microsoft.com/office/drawing/2014/main" id="{E57BA108-04B7-9C14-F4D2-AB5C68435E1E}"/>
              </a:ext>
            </a:extLst>
          </p:cNvPr>
          <p:cNvSpPr/>
          <p:nvPr/>
        </p:nvSpPr>
        <p:spPr>
          <a:xfrm>
            <a:off x="1146987"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コンテンツ</a:t>
            </a:r>
            <a:br>
              <a:rPr kumimoji="1" lang="en-US" altLang="ja-JP" sz="1400" b="1" dirty="0">
                <a:solidFill>
                  <a:schemeClr val="bg1"/>
                </a:solidFill>
              </a:rPr>
            </a:br>
            <a:r>
              <a:rPr kumimoji="1" lang="ja-JP" altLang="en-US" sz="1400" b="1" dirty="0">
                <a:solidFill>
                  <a:schemeClr val="bg1"/>
                </a:solidFill>
              </a:rPr>
              <a:t>産業</a:t>
            </a:r>
          </a:p>
        </p:txBody>
      </p:sp>
      <p:sp>
        <p:nvSpPr>
          <p:cNvPr id="10" name="四角形: 角を丸くする 9">
            <a:extLst>
              <a:ext uri="{FF2B5EF4-FFF2-40B4-BE49-F238E27FC236}">
                <a16:creationId xmlns:a16="http://schemas.microsoft.com/office/drawing/2014/main" id="{769AFD77-EE6C-3575-4D1B-6302FC8ACDAE}"/>
              </a:ext>
            </a:extLst>
          </p:cNvPr>
          <p:cNvSpPr/>
          <p:nvPr/>
        </p:nvSpPr>
        <p:spPr>
          <a:xfrm>
            <a:off x="9818855"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a:solidFill>
                  <a:schemeClr val="bg1"/>
                </a:solidFill>
              </a:rPr>
              <a:t>・・・</a:t>
            </a:r>
            <a:endParaRPr kumimoji="1" lang="ja-JP" altLang="en-US" sz="1400" b="1" dirty="0">
              <a:solidFill>
                <a:schemeClr val="bg1"/>
              </a:solidFill>
            </a:endParaRPr>
          </a:p>
        </p:txBody>
      </p:sp>
      <p:sp>
        <p:nvSpPr>
          <p:cNvPr id="13" name="四角形: 角を丸くする 12">
            <a:extLst>
              <a:ext uri="{FF2B5EF4-FFF2-40B4-BE49-F238E27FC236}">
                <a16:creationId xmlns:a16="http://schemas.microsoft.com/office/drawing/2014/main" id="{E6DAD18D-F5CF-A812-3BFF-1FCF77FCE0D2}"/>
              </a:ext>
            </a:extLst>
          </p:cNvPr>
          <p:cNvSpPr/>
          <p:nvPr/>
        </p:nvSpPr>
        <p:spPr>
          <a:xfrm>
            <a:off x="4037609"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次世代</a:t>
            </a:r>
            <a:br>
              <a:rPr kumimoji="1" lang="en-US" altLang="ja-JP" sz="1400" b="1" dirty="0">
                <a:solidFill>
                  <a:schemeClr val="bg1"/>
                </a:solidFill>
              </a:rPr>
            </a:br>
            <a:r>
              <a:rPr kumimoji="1" lang="ja-JP" altLang="en-US" sz="1400" b="1" dirty="0">
                <a:solidFill>
                  <a:schemeClr val="bg1"/>
                </a:solidFill>
              </a:rPr>
              <a:t>素材産業</a:t>
            </a:r>
          </a:p>
        </p:txBody>
      </p:sp>
      <p:sp>
        <p:nvSpPr>
          <p:cNvPr id="18" name="四角形: 角を丸くする 17">
            <a:extLst>
              <a:ext uri="{FF2B5EF4-FFF2-40B4-BE49-F238E27FC236}">
                <a16:creationId xmlns:a16="http://schemas.microsoft.com/office/drawing/2014/main" id="{D83B6D8F-8025-44D6-7AD5-CC9C784135E9}"/>
              </a:ext>
            </a:extLst>
          </p:cNvPr>
          <p:cNvSpPr/>
          <p:nvPr/>
        </p:nvSpPr>
        <p:spPr>
          <a:xfrm>
            <a:off x="5482920"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宇宙</a:t>
            </a:r>
            <a:br>
              <a:rPr kumimoji="1" lang="en-US" altLang="ja-JP" sz="1400" b="1" dirty="0">
                <a:solidFill>
                  <a:schemeClr val="bg1"/>
                </a:solidFill>
              </a:rPr>
            </a:br>
            <a:r>
              <a:rPr kumimoji="1" lang="ja-JP" altLang="en-US" sz="1400" b="1" dirty="0">
                <a:solidFill>
                  <a:schemeClr val="bg1"/>
                </a:solidFill>
              </a:rPr>
              <a:t>ビジネス</a:t>
            </a:r>
          </a:p>
        </p:txBody>
      </p:sp>
      <p:sp>
        <p:nvSpPr>
          <p:cNvPr id="19" name="四角形: 角を丸くする 18">
            <a:extLst>
              <a:ext uri="{FF2B5EF4-FFF2-40B4-BE49-F238E27FC236}">
                <a16:creationId xmlns:a16="http://schemas.microsoft.com/office/drawing/2014/main" id="{D4A373E1-0712-393F-E8FC-DD67A9AC1E95}"/>
              </a:ext>
            </a:extLst>
          </p:cNvPr>
          <p:cNvSpPr/>
          <p:nvPr/>
        </p:nvSpPr>
        <p:spPr>
          <a:xfrm>
            <a:off x="6928231"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次世代</a:t>
            </a:r>
            <a:br>
              <a:rPr kumimoji="1" lang="en-US" altLang="ja-JP" sz="1400" b="1" dirty="0">
                <a:solidFill>
                  <a:schemeClr val="bg1"/>
                </a:solidFill>
              </a:rPr>
            </a:br>
            <a:r>
              <a:rPr kumimoji="1" lang="ja-JP" altLang="en-US" sz="1400" b="1" dirty="0">
                <a:solidFill>
                  <a:schemeClr val="bg1"/>
                </a:solidFill>
              </a:rPr>
              <a:t>ヘルスケア産業</a:t>
            </a:r>
          </a:p>
        </p:txBody>
      </p:sp>
      <p:sp>
        <p:nvSpPr>
          <p:cNvPr id="20" name="四角形: 角を丸くする 19">
            <a:extLst>
              <a:ext uri="{FF2B5EF4-FFF2-40B4-BE49-F238E27FC236}">
                <a16:creationId xmlns:a16="http://schemas.microsoft.com/office/drawing/2014/main" id="{9FE291AD-6B9B-BD57-F3BA-63589DDDF0E5}"/>
              </a:ext>
            </a:extLst>
          </p:cNvPr>
          <p:cNvSpPr/>
          <p:nvPr/>
        </p:nvSpPr>
        <p:spPr>
          <a:xfrm>
            <a:off x="8373542"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bg1"/>
                </a:solidFill>
              </a:rPr>
              <a:t>バイオ</a:t>
            </a:r>
            <a:br>
              <a:rPr lang="en-US" altLang="ja-JP" sz="1400" b="1" dirty="0">
                <a:solidFill>
                  <a:schemeClr val="bg1"/>
                </a:solidFill>
              </a:rPr>
            </a:br>
            <a:r>
              <a:rPr lang="ja-JP" altLang="en-US" sz="1400" b="1" dirty="0">
                <a:solidFill>
                  <a:schemeClr val="bg1"/>
                </a:solidFill>
              </a:rPr>
              <a:t>ものづくり産業</a:t>
            </a:r>
            <a:endParaRPr kumimoji="1" lang="ja-JP" altLang="en-US" sz="1400" b="1" dirty="0">
              <a:solidFill>
                <a:schemeClr val="bg1"/>
              </a:solidFill>
            </a:endParaRPr>
          </a:p>
        </p:txBody>
      </p:sp>
      <p:sp>
        <p:nvSpPr>
          <p:cNvPr id="21" name="四角形: 角を丸くする 20">
            <a:extLst>
              <a:ext uri="{FF2B5EF4-FFF2-40B4-BE49-F238E27FC236}">
                <a16:creationId xmlns:a16="http://schemas.microsoft.com/office/drawing/2014/main" id="{600F151C-79FC-5A68-B009-A8E4C2E37501}"/>
              </a:ext>
            </a:extLst>
          </p:cNvPr>
          <p:cNvSpPr/>
          <p:nvPr/>
        </p:nvSpPr>
        <p:spPr>
          <a:xfrm>
            <a:off x="2592298" y="5460448"/>
            <a:ext cx="1261618" cy="505739"/>
          </a:xfrm>
          <a:prstGeom prst="roundRect">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資源循環</a:t>
            </a:r>
            <a:br>
              <a:rPr kumimoji="1" lang="en-US" altLang="ja-JP" sz="1400" b="1" dirty="0">
                <a:solidFill>
                  <a:schemeClr val="bg1"/>
                </a:solidFill>
              </a:rPr>
            </a:br>
            <a:r>
              <a:rPr kumimoji="1" lang="ja-JP" altLang="en-US" sz="1400" b="1" dirty="0">
                <a:solidFill>
                  <a:schemeClr val="bg1"/>
                </a:solidFill>
              </a:rPr>
              <a:t>ビジネス</a:t>
            </a:r>
          </a:p>
        </p:txBody>
      </p:sp>
      <p:sp>
        <p:nvSpPr>
          <p:cNvPr id="23" name="四角形: 角を丸くする 22">
            <a:extLst>
              <a:ext uri="{FF2B5EF4-FFF2-40B4-BE49-F238E27FC236}">
                <a16:creationId xmlns:a16="http://schemas.microsoft.com/office/drawing/2014/main" id="{0BE340A7-36DB-F219-DA13-7A6C81A04073}"/>
              </a:ext>
            </a:extLst>
          </p:cNvPr>
          <p:cNvSpPr/>
          <p:nvPr/>
        </p:nvSpPr>
        <p:spPr>
          <a:xfrm>
            <a:off x="1173730" y="1499617"/>
            <a:ext cx="4638269" cy="423536"/>
          </a:xfrm>
          <a:prstGeom prst="roundRect">
            <a:avLst>
              <a:gd name="adj" fmla="val 101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600" b="1" dirty="0">
                <a:solidFill>
                  <a:schemeClr val="bg1"/>
                </a:solidFill>
              </a:rPr>
              <a:t>官民連携を阻む「壁」を変革</a:t>
            </a:r>
          </a:p>
        </p:txBody>
      </p:sp>
      <p:sp>
        <p:nvSpPr>
          <p:cNvPr id="25" name="四角形: 角を丸くする 24">
            <a:extLst>
              <a:ext uri="{FF2B5EF4-FFF2-40B4-BE49-F238E27FC236}">
                <a16:creationId xmlns:a16="http://schemas.microsoft.com/office/drawing/2014/main" id="{3DB22EBF-9DF5-11AF-A3C6-8899731A1A64}"/>
              </a:ext>
            </a:extLst>
          </p:cNvPr>
          <p:cNvSpPr/>
          <p:nvPr/>
        </p:nvSpPr>
        <p:spPr>
          <a:xfrm>
            <a:off x="6380002" y="1499617"/>
            <a:ext cx="4638269" cy="423536"/>
          </a:xfrm>
          <a:prstGeom prst="roundRect">
            <a:avLst>
              <a:gd name="adj" fmla="val 101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600" b="1" dirty="0">
                <a:solidFill>
                  <a:schemeClr val="bg1"/>
                </a:solidFill>
              </a:rPr>
              <a:t>官が成長を下支え</a:t>
            </a:r>
          </a:p>
        </p:txBody>
      </p:sp>
      <p:cxnSp>
        <p:nvCxnSpPr>
          <p:cNvPr id="35" name="直線コネクタ 34">
            <a:extLst>
              <a:ext uri="{FF2B5EF4-FFF2-40B4-BE49-F238E27FC236}">
                <a16:creationId xmlns:a16="http://schemas.microsoft.com/office/drawing/2014/main" id="{9C2A613C-5539-1358-0C9C-3E50678EDB3E}"/>
              </a:ext>
            </a:extLst>
          </p:cNvPr>
          <p:cNvCxnSpPr>
            <a:cxnSpLocks/>
          </p:cNvCxnSpPr>
          <p:nvPr/>
        </p:nvCxnSpPr>
        <p:spPr>
          <a:xfrm>
            <a:off x="6096000" y="1622469"/>
            <a:ext cx="0" cy="322821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四角形: 角を丸くする 36">
            <a:extLst>
              <a:ext uri="{FF2B5EF4-FFF2-40B4-BE49-F238E27FC236}">
                <a16:creationId xmlns:a16="http://schemas.microsoft.com/office/drawing/2014/main" id="{F1BA262F-6B2A-9738-F5EC-E28ED9CD1EFD}"/>
              </a:ext>
            </a:extLst>
          </p:cNvPr>
          <p:cNvSpPr/>
          <p:nvPr/>
        </p:nvSpPr>
        <p:spPr>
          <a:xfrm>
            <a:off x="1428622" y="1959480"/>
            <a:ext cx="4128484" cy="523700"/>
          </a:xfrm>
          <a:prstGeom prst="roundRect">
            <a:avLst>
              <a:gd name="adj" fmla="val 403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chemeClr val="bg2"/>
                </a:solidFill>
                <a:latin typeface="+mn-ea"/>
              </a:rPr>
              <a:t>官が担っていた社会課題を</a:t>
            </a:r>
            <a:endParaRPr lang="en-US" altLang="ja-JP" b="1" dirty="0">
              <a:solidFill>
                <a:schemeClr val="bg2"/>
              </a:solidFill>
              <a:latin typeface="+mn-ea"/>
            </a:endParaRPr>
          </a:p>
          <a:p>
            <a:pPr algn="ctr"/>
            <a:r>
              <a:rPr lang="ja-JP" altLang="en-US" b="1" dirty="0">
                <a:solidFill>
                  <a:schemeClr val="bg2"/>
                </a:solidFill>
                <a:latin typeface="+mn-ea"/>
              </a:rPr>
              <a:t>民間が担い新たな市場に変えていく</a:t>
            </a:r>
          </a:p>
        </p:txBody>
      </p:sp>
      <p:grpSp>
        <p:nvGrpSpPr>
          <p:cNvPr id="38" name="グループ化 37">
            <a:extLst>
              <a:ext uri="{FF2B5EF4-FFF2-40B4-BE49-F238E27FC236}">
                <a16:creationId xmlns:a16="http://schemas.microsoft.com/office/drawing/2014/main" id="{08DFEC4A-28AE-AB50-F738-7F97F0844C50}"/>
              </a:ext>
            </a:extLst>
          </p:cNvPr>
          <p:cNvGrpSpPr/>
          <p:nvPr/>
        </p:nvGrpSpPr>
        <p:grpSpPr>
          <a:xfrm>
            <a:off x="3025268" y="4995725"/>
            <a:ext cx="6122285" cy="441725"/>
            <a:chOff x="3556540" y="4910545"/>
            <a:chExt cx="5059740" cy="441725"/>
          </a:xfrm>
        </p:grpSpPr>
        <p:sp>
          <p:nvSpPr>
            <p:cNvPr id="39" name="二等辺三角形 38">
              <a:extLst>
                <a:ext uri="{FF2B5EF4-FFF2-40B4-BE49-F238E27FC236}">
                  <a16:creationId xmlns:a16="http://schemas.microsoft.com/office/drawing/2014/main" id="{D3A696F8-2890-B528-C26A-6FB36730FAA6}"/>
                </a:ext>
              </a:extLst>
            </p:cNvPr>
            <p:cNvSpPr/>
            <p:nvPr/>
          </p:nvSpPr>
          <p:spPr>
            <a:xfrm flipV="1">
              <a:off x="3556540" y="4954930"/>
              <a:ext cx="5059740" cy="39734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pPr algn="l"/>
              <a:endParaRPr kumimoji="1" lang="ja-JP" altLang="en-US" sz="1200" dirty="0">
                <a:solidFill>
                  <a:schemeClr val="tx1"/>
                </a:solidFill>
              </a:endParaRPr>
            </a:p>
          </p:txBody>
        </p:sp>
        <p:sp>
          <p:nvSpPr>
            <p:cNvPr id="42" name="正方形/長方形 41">
              <a:extLst>
                <a:ext uri="{FF2B5EF4-FFF2-40B4-BE49-F238E27FC236}">
                  <a16:creationId xmlns:a16="http://schemas.microsoft.com/office/drawing/2014/main" id="{DCC43C95-286E-0907-4655-0BBAB7E5EBD3}"/>
                </a:ext>
              </a:extLst>
            </p:cNvPr>
            <p:cNvSpPr/>
            <p:nvPr/>
          </p:nvSpPr>
          <p:spPr>
            <a:xfrm>
              <a:off x="4803496" y="4910545"/>
              <a:ext cx="2565829" cy="425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2000" b="1" dirty="0">
                  <a:solidFill>
                    <a:schemeClr val="bg1"/>
                  </a:solidFill>
                </a:rPr>
                <a:t>新たな市場創出</a:t>
              </a:r>
            </a:p>
          </p:txBody>
        </p:sp>
      </p:grpSp>
      <p:sp>
        <p:nvSpPr>
          <p:cNvPr id="43" name="四角形: 角を丸くする 42">
            <a:extLst>
              <a:ext uri="{FF2B5EF4-FFF2-40B4-BE49-F238E27FC236}">
                <a16:creationId xmlns:a16="http://schemas.microsoft.com/office/drawing/2014/main" id="{2B98FE39-BF85-A128-54CE-953357F361E5}"/>
              </a:ext>
            </a:extLst>
          </p:cNvPr>
          <p:cNvSpPr/>
          <p:nvPr/>
        </p:nvSpPr>
        <p:spPr>
          <a:xfrm>
            <a:off x="6501710" y="3544617"/>
            <a:ext cx="4587322" cy="1304845"/>
          </a:xfrm>
          <a:prstGeom prst="roundRect">
            <a:avLst>
              <a:gd name="adj" fmla="val 7113"/>
            </a:avLst>
          </a:prstGeom>
          <a:solidFill>
            <a:schemeClr val="bg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ctr"/>
          <a:lstStyle/>
          <a:p>
            <a:r>
              <a:rPr lang="en-US" altLang="ja-JP" sz="1400" b="1" dirty="0">
                <a:solidFill>
                  <a:schemeClr val="tx1"/>
                </a:solidFill>
                <a:latin typeface="+mn-ea"/>
              </a:rPr>
              <a:t>【</a:t>
            </a:r>
            <a:r>
              <a:rPr lang="ja-JP" altLang="en-US" sz="1400" b="1" dirty="0">
                <a:solidFill>
                  <a:schemeClr val="tx1"/>
                </a:solidFill>
                <a:latin typeface="+mn-ea"/>
              </a:rPr>
              <a:t>官による</a:t>
            </a:r>
            <a:r>
              <a:rPr kumimoji="1" lang="ja-JP" altLang="en-US" sz="1400" b="1" dirty="0">
                <a:solidFill>
                  <a:schemeClr val="tx1"/>
                </a:solidFill>
                <a:latin typeface="+mn-ea"/>
              </a:rPr>
              <a:t>様々な支援</a:t>
            </a:r>
            <a:r>
              <a:rPr kumimoji="1" lang="en-US" altLang="ja-JP" sz="1400" b="1" dirty="0">
                <a:solidFill>
                  <a:schemeClr val="tx1"/>
                </a:solidFill>
                <a:latin typeface="+mn-ea"/>
              </a:rPr>
              <a:t>】</a:t>
            </a:r>
          </a:p>
          <a:p>
            <a:pPr marL="285750" indent="-285750">
              <a:buFont typeface="Wingdings" panose="05000000000000000000" pitchFamily="2" charset="2"/>
              <a:buChar char="ü"/>
            </a:pPr>
            <a:r>
              <a:rPr lang="ja-JP" altLang="en-US" sz="1400" dirty="0">
                <a:solidFill>
                  <a:schemeClr val="tx1"/>
                </a:solidFill>
                <a:latin typeface="+mn-ea"/>
              </a:rPr>
              <a:t>明確な長期目標・ルールの設定</a:t>
            </a:r>
            <a:endParaRPr kumimoji="1" lang="en-US" altLang="ja-JP" sz="1400" dirty="0">
              <a:solidFill>
                <a:schemeClr val="tx1"/>
              </a:solidFill>
              <a:latin typeface="+mn-ea"/>
            </a:endParaRPr>
          </a:p>
          <a:p>
            <a:pPr marL="285750" indent="-285750">
              <a:buFont typeface="Wingdings" panose="05000000000000000000" pitchFamily="2" charset="2"/>
              <a:buChar char="ü"/>
            </a:pPr>
            <a:r>
              <a:rPr kumimoji="1" lang="ja-JP" altLang="en-US" sz="1400">
                <a:solidFill>
                  <a:schemeClr val="tx1"/>
                </a:solidFill>
                <a:latin typeface="+mn-ea"/>
              </a:rPr>
              <a:t>研究</a:t>
            </a:r>
            <a:r>
              <a:rPr kumimoji="1" lang="ja-JP" altLang="en-US" sz="1400" dirty="0">
                <a:solidFill>
                  <a:schemeClr val="tx1"/>
                </a:solidFill>
                <a:latin typeface="+mn-ea"/>
              </a:rPr>
              <a:t>開発の支援（国際共同研究、研究設備の共有</a:t>
            </a:r>
            <a:r>
              <a:rPr kumimoji="1" lang="ja-JP" altLang="en-US" sz="1400">
                <a:solidFill>
                  <a:schemeClr val="tx1"/>
                </a:solidFill>
                <a:latin typeface="+mn-ea"/>
              </a:rPr>
              <a:t>等）</a:t>
            </a:r>
            <a:endParaRPr kumimoji="1" lang="en-US" altLang="ja-JP" sz="1400" dirty="0">
              <a:solidFill>
                <a:schemeClr val="tx1"/>
              </a:solidFill>
              <a:latin typeface="+mn-ea"/>
            </a:endParaRPr>
          </a:p>
          <a:p>
            <a:pPr marL="285750" indent="-285750">
              <a:buFont typeface="Wingdings" panose="05000000000000000000" pitchFamily="2" charset="2"/>
              <a:buChar char="ü"/>
            </a:pPr>
            <a:r>
              <a:rPr lang="ja-JP" altLang="en-US" sz="1400">
                <a:solidFill>
                  <a:schemeClr val="tx1"/>
                </a:solidFill>
                <a:latin typeface="+mn-ea"/>
              </a:rPr>
              <a:t>公的資金の活用による</a:t>
            </a:r>
            <a:r>
              <a:rPr kumimoji="1" lang="ja-JP" altLang="en-US" sz="1400">
                <a:solidFill>
                  <a:schemeClr val="tx1"/>
                </a:solidFill>
                <a:latin typeface="+mn-ea"/>
              </a:rPr>
              <a:t>呼び水効果とリスクの吸収　　　　　　　　　　　　　　　　</a:t>
            </a:r>
            <a:endParaRPr kumimoji="1" lang="en-US" altLang="ja-JP" sz="1400" dirty="0">
              <a:solidFill>
                <a:schemeClr val="tx1"/>
              </a:solidFill>
              <a:latin typeface="+mn-ea"/>
            </a:endParaRPr>
          </a:p>
          <a:p>
            <a:pPr marL="285750" indent="-285750">
              <a:buFont typeface="Wingdings" panose="05000000000000000000" pitchFamily="2" charset="2"/>
              <a:buChar char="ü"/>
            </a:pPr>
            <a:r>
              <a:rPr kumimoji="1" lang="ja-JP" altLang="en-US" sz="1400" dirty="0">
                <a:solidFill>
                  <a:schemeClr val="tx1"/>
                </a:solidFill>
                <a:latin typeface="+mn-ea"/>
              </a:rPr>
              <a:t>政府の長期調達、オフテイク契約推進</a:t>
            </a:r>
            <a:r>
              <a:rPr lang="ja-JP" altLang="en-US" sz="1400" dirty="0">
                <a:solidFill>
                  <a:schemeClr val="tx1"/>
                </a:solidFill>
                <a:latin typeface="+mn-ea"/>
              </a:rPr>
              <a:t>　　　　　　　　　</a:t>
            </a:r>
            <a:r>
              <a:rPr kumimoji="1" lang="ja-JP" altLang="en-US" sz="1400" dirty="0">
                <a:solidFill>
                  <a:schemeClr val="tx1"/>
                </a:solidFill>
                <a:latin typeface="+mn-ea"/>
              </a:rPr>
              <a:t>等</a:t>
            </a:r>
            <a:endParaRPr kumimoji="1" lang="en-US" altLang="ja-JP" sz="1400" dirty="0">
              <a:solidFill>
                <a:schemeClr val="tx1"/>
              </a:solidFill>
              <a:latin typeface="+mn-ea"/>
            </a:endParaRPr>
          </a:p>
        </p:txBody>
      </p:sp>
      <p:sp>
        <p:nvSpPr>
          <p:cNvPr id="53" name="四角形: 角を丸くする 52">
            <a:extLst>
              <a:ext uri="{FF2B5EF4-FFF2-40B4-BE49-F238E27FC236}">
                <a16:creationId xmlns:a16="http://schemas.microsoft.com/office/drawing/2014/main" id="{50B486A4-DDBD-73FE-AABC-C528C3329E17}"/>
              </a:ext>
            </a:extLst>
          </p:cNvPr>
          <p:cNvSpPr/>
          <p:nvPr/>
        </p:nvSpPr>
        <p:spPr>
          <a:xfrm>
            <a:off x="6508401" y="1942867"/>
            <a:ext cx="4381470" cy="556926"/>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oAutofit/>
          </a:bodyPr>
          <a:lstStyle/>
          <a:p>
            <a:pPr algn="ctr"/>
            <a:r>
              <a:rPr lang="ja-JP" altLang="en-US" b="1" dirty="0">
                <a:solidFill>
                  <a:schemeClr val="bg2"/>
                </a:solidFill>
                <a:latin typeface="+mn-ea"/>
              </a:rPr>
              <a:t>民間の成長に向けて、様々な支援を</a:t>
            </a:r>
            <a:br>
              <a:rPr lang="en-US" altLang="ja-JP" b="1" dirty="0">
                <a:solidFill>
                  <a:schemeClr val="bg2"/>
                </a:solidFill>
                <a:latin typeface="+mn-ea"/>
              </a:rPr>
            </a:br>
            <a:r>
              <a:rPr lang="ja-JP" altLang="en-US" b="1" dirty="0">
                <a:solidFill>
                  <a:schemeClr val="bg2"/>
                </a:solidFill>
                <a:latin typeface="+mn-ea"/>
              </a:rPr>
              <a:t>組み合わせて官が継続的に下支えする</a:t>
            </a:r>
            <a:endParaRPr lang="en-US" altLang="ja-JP" dirty="0">
              <a:solidFill>
                <a:schemeClr val="bg2"/>
              </a:solidFill>
              <a:latin typeface="+mn-ea"/>
            </a:endParaRPr>
          </a:p>
        </p:txBody>
      </p:sp>
      <p:cxnSp>
        <p:nvCxnSpPr>
          <p:cNvPr id="54" name="直線コネクタ 53">
            <a:extLst>
              <a:ext uri="{FF2B5EF4-FFF2-40B4-BE49-F238E27FC236}">
                <a16:creationId xmlns:a16="http://schemas.microsoft.com/office/drawing/2014/main" id="{095D6BCF-849F-EDD8-7548-59E2FD3D3D4D}"/>
              </a:ext>
            </a:extLst>
          </p:cNvPr>
          <p:cNvCxnSpPr/>
          <p:nvPr/>
        </p:nvCxnSpPr>
        <p:spPr>
          <a:xfrm>
            <a:off x="1052545" y="3669188"/>
            <a:ext cx="5012194" cy="0"/>
          </a:xfrm>
          <a:prstGeom prst="line">
            <a:avLst/>
          </a:prstGeom>
          <a:ln w="28575">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6" name="四角形: 角を丸くする 55">
            <a:extLst>
              <a:ext uri="{FF2B5EF4-FFF2-40B4-BE49-F238E27FC236}">
                <a16:creationId xmlns:a16="http://schemas.microsoft.com/office/drawing/2014/main" id="{A633BC3F-BF41-7119-DA0B-27ACADBAEBEE}"/>
              </a:ext>
            </a:extLst>
          </p:cNvPr>
          <p:cNvSpPr/>
          <p:nvPr/>
        </p:nvSpPr>
        <p:spPr>
          <a:xfrm>
            <a:off x="1199203" y="3969861"/>
            <a:ext cx="4587322" cy="854201"/>
          </a:xfrm>
          <a:prstGeom prst="roundRect">
            <a:avLst>
              <a:gd name="adj" fmla="val 7113"/>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r>
              <a:rPr lang="en-US" altLang="ja-JP" sz="1400" b="1" dirty="0">
                <a:solidFill>
                  <a:schemeClr val="tx1"/>
                </a:solidFill>
              </a:rPr>
              <a:t>【</a:t>
            </a:r>
            <a:r>
              <a:rPr kumimoji="1" lang="ja-JP" altLang="en-US" sz="1400" b="1" dirty="0">
                <a:solidFill>
                  <a:schemeClr val="tx1"/>
                </a:solidFill>
              </a:rPr>
              <a:t>行政領域</a:t>
            </a:r>
            <a:r>
              <a:rPr kumimoji="1" lang="en-US" altLang="ja-JP" sz="1400" b="1" dirty="0">
                <a:solidFill>
                  <a:schemeClr val="tx1"/>
                </a:solidFill>
              </a:rPr>
              <a:t>】</a:t>
            </a:r>
            <a:endParaRPr kumimoji="1" lang="ja-JP" altLang="en-US" sz="1400" b="1" dirty="0">
              <a:solidFill>
                <a:schemeClr val="tx1"/>
              </a:solidFill>
            </a:endParaRPr>
          </a:p>
        </p:txBody>
      </p:sp>
      <p:sp>
        <p:nvSpPr>
          <p:cNvPr id="60" name="四角形: 角を丸くする 59">
            <a:extLst>
              <a:ext uri="{FF2B5EF4-FFF2-40B4-BE49-F238E27FC236}">
                <a16:creationId xmlns:a16="http://schemas.microsoft.com/office/drawing/2014/main" id="{A7B665D7-9769-0255-88E8-EDEDCFF06439}"/>
              </a:ext>
            </a:extLst>
          </p:cNvPr>
          <p:cNvSpPr/>
          <p:nvPr/>
        </p:nvSpPr>
        <p:spPr>
          <a:xfrm>
            <a:off x="1199203" y="2610617"/>
            <a:ext cx="4587322" cy="776955"/>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r>
              <a:rPr kumimoji="1" lang="en-US" altLang="ja-JP" sz="1400" b="1" dirty="0">
                <a:solidFill>
                  <a:schemeClr val="tx1"/>
                </a:solidFill>
              </a:rPr>
              <a:t>【</a:t>
            </a:r>
            <a:r>
              <a:rPr kumimoji="1" lang="ja-JP" altLang="en-US" sz="1400" b="1" dirty="0">
                <a:solidFill>
                  <a:schemeClr val="tx1"/>
                </a:solidFill>
              </a:rPr>
              <a:t>民間領域</a:t>
            </a:r>
            <a:r>
              <a:rPr kumimoji="1" lang="en-US" altLang="ja-JP" sz="1400" b="1" dirty="0">
                <a:solidFill>
                  <a:schemeClr val="tx1"/>
                </a:solidFill>
              </a:rPr>
              <a:t>】</a:t>
            </a:r>
            <a:endParaRPr kumimoji="1" lang="ja-JP" altLang="en-US" sz="1400" b="1" dirty="0">
              <a:solidFill>
                <a:schemeClr val="tx1"/>
              </a:solidFill>
            </a:endParaRPr>
          </a:p>
        </p:txBody>
      </p:sp>
      <p:sp>
        <p:nvSpPr>
          <p:cNvPr id="61" name="楕円 60">
            <a:extLst>
              <a:ext uri="{FF2B5EF4-FFF2-40B4-BE49-F238E27FC236}">
                <a16:creationId xmlns:a16="http://schemas.microsoft.com/office/drawing/2014/main" id="{33582F00-4B52-1869-1CFB-1BA0ACB5B730}"/>
              </a:ext>
            </a:extLst>
          </p:cNvPr>
          <p:cNvSpPr/>
          <p:nvPr/>
        </p:nvSpPr>
        <p:spPr>
          <a:xfrm>
            <a:off x="4208049" y="2933983"/>
            <a:ext cx="1250696" cy="383099"/>
          </a:xfrm>
          <a:prstGeom prst="ellipse">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bg1"/>
                </a:solidFill>
              </a:rPr>
              <a:t>新たな市場</a:t>
            </a:r>
          </a:p>
        </p:txBody>
      </p:sp>
      <p:sp>
        <p:nvSpPr>
          <p:cNvPr id="62" name="楕円 61">
            <a:extLst>
              <a:ext uri="{FF2B5EF4-FFF2-40B4-BE49-F238E27FC236}">
                <a16:creationId xmlns:a16="http://schemas.microsoft.com/office/drawing/2014/main" id="{140DAFE4-3CEB-37D3-AC54-888D42D91773}"/>
              </a:ext>
            </a:extLst>
          </p:cNvPr>
          <p:cNvSpPr/>
          <p:nvPr/>
        </p:nvSpPr>
        <p:spPr>
          <a:xfrm>
            <a:off x="1515538" y="3054954"/>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tx1"/>
                </a:solidFill>
              </a:rPr>
              <a:t>既存市場</a:t>
            </a:r>
          </a:p>
        </p:txBody>
      </p:sp>
      <p:sp>
        <p:nvSpPr>
          <p:cNvPr id="63" name="楕円 62">
            <a:extLst>
              <a:ext uri="{FF2B5EF4-FFF2-40B4-BE49-F238E27FC236}">
                <a16:creationId xmlns:a16="http://schemas.microsoft.com/office/drawing/2014/main" id="{4D5A6A1A-2D1C-00DD-77A3-FF02A6F4FF0A}"/>
              </a:ext>
            </a:extLst>
          </p:cNvPr>
          <p:cNvSpPr/>
          <p:nvPr/>
        </p:nvSpPr>
        <p:spPr>
          <a:xfrm>
            <a:off x="2243803" y="2849058"/>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tx1"/>
                </a:solidFill>
              </a:rPr>
              <a:t>既存市場</a:t>
            </a:r>
          </a:p>
        </p:txBody>
      </p:sp>
      <p:sp>
        <p:nvSpPr>
          <p:cNvPr id="3136" name="楕円 3135">
            <a:extLst>
              <a:ext uri="{FF2B5EF4-FFF2-40B4-BE49-F238E27FC236}">
                <a16:creationId xmlns:a16="http://schemas.microsoft.com/office/drawing/2014/main" id="{CD3A5033-4BC9-70BB-A287-8962649F69C9}"/>
              </a:ext>
            </a:extLst>
          </p:cNvPr>
          <p:cNvSpPr/>
          <p:nvPr/>
        </p:nvSpPr>
        <p:spPr>
          <a:xfrm>
            <a:off x="2972068" y="3059917"/>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tx1"/>
                </a:solidFill>
              </a:rPr>
              <a:t>既存市場</a:t>
            </a:r>
          </a:p>
        </p:txBody>
      </p:sp>
      <p:sp>
        <p:nvSpPr>
          <p:cNvPr id="3137" name="楕円 3136">
            <a:extLst>
              <a:ext uri="{FF2B5EF4-FFF2-40B4-BE49-F238E27FC236}">
                <a16:creationId xmlns:a16="http://schemas.microsoft.com/office/drawing/2014/main" id="{C11E735A-8830-F88E-6C82-49E7A67A2ECF}"/>
              </a:ext>
            </a:extLst>
          </p:cNvPr>
          <p:cNvSpPr/>
          <p:nvPr/>
        </p:nvSpPr>
        <p:spPr>
          <a:xfrm>
            <a:off x="1515538" y="4454408"/>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dirty="0">
                <a:solidFill>
                  <a:schemeClr val="tx1"/>
                </a:solidFill>
              </a:rPr>
              <a:t>行政</a:t>
            </a:r>
            <a:br>
              <a:rPr lang="en-US" altLang="ja-JP" sz="1200" b="1" dirty="0">
                <a:solidFill>
                  <a:schemeClr val="tx1"/>
                </a:solidFill>
              </a:rPr>
            </a:br>
            <a:r>
              <a:rPr lang="ja-JP" altLang="en-US" sz="1200" b="1" dirty="0">
                <a:solidFill>
                  <a:schemeClr val="tx1"/>
                </a:solidFill>
              </a:rPr>
              <a:t>サービス</a:t>
            </a:r>
          </a:p>
        </p:txBody>
      </p:sp>
      <p:sp>
        <p:nvSpPr>
          <p:cNvPr id="3142" name="楕円 3141">
            <a:extLst>
              <a:ext uri="{FF2B5EF4-FFF2-40B4-BE49-F238E27FC236}">
                <a16:creationId xmlns:a16="http://schemas.microsoft.com/office/drawing/2014/main" id="{D078DE93-5FE1-E7D6-2A18-C6B590ED053F}"/>
              </a:ext>
            </a:extLst>
          </p:cNvPr>
          <p:cNvSpPr/>
          <p:nvPr/>
        </p:nvSpPr>
        <p:spPr>
          <a:xfrm>
            <a:off x="2243803" y="4242922"/>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a:solidFill>
                  <a:schemeClr val="tx1"/>
                </a:solidFill>
              </a:rPr>
              <a:t>行政</a:t>
            </a:r>
            <a:br>
              <a:rPr lang="en-US" altLang="ja-JP" sz="1200" b="1" dirty="0">
                <a:solidFill>
                  <a:schemeClr val="tx1"/>
                </a:solidFill>
              </a:rPr>
            </a:br>
            <a:r>
              <a:rPr lang="ja-JP" altLang="en-US" sz="1200" b="1" dirty="0">
                <a:solidFill>
                  <a:schemeClr val="tx1"/>
                </a:solidFill>
              </a:rPr>
              <a:t>サービス</a:t>
            </a:r>
          </a:p>
        </p:txBody>
      </p:sp>
      <p:sp>
        <p:nvSpPr>
          <p:cNvPr id="3143" name="楕円 3142">
            <a:extLst>
              <a:ext uri="{FF2B5EF4-FFF2-40B4-BE49-F238E27FC236}">
                <a16:creationId xmlns:a16="http://schemas.microsoft.com/office/drawing/2014/main" id="{E86B3ECE-8680-3FAF-747E-91CFB4B41D48}"/>
              </a:ext>
            </a:extLst>
          </p:cNvPr>
          <p:cNvSpPr/>
          <p:nvPr/>
        </p:nvSpPr>
        <p:spPr>
          <a:xfrm>
            <a:off x="2972068" y="4459369"/>
            <a:ext cx="913299" cy="279752"/>
          </a:xfrm>
          <a:prstGeom prst="ellipse">
            <a:avLst/>
          </a:prstGeom>
          <a:solidFill>
            <a:schemeClr val="bg1">
              <a:lumMod val="8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a:solidFill>
                  <a:schemeClr val="tx1"/>
                </a:solidFill>
              </a:rPr>
              <a:t>行政</a:t>
            </a:r>
            <a:br>
              <a:rPr lang="en-US" altLang="ja-JP" sz="1200" b="1" dirty="0">
                <a:solidFill>
                  <a:schemeClr val="tx1"/>
                </a:solidFill>
              </a:rPr>
            </a:br>
            <a:r>
              <a:rPr lang="ja-JP" altLang="en-US" sz="1200" b="1" dirty="0">
                <a:solidFill>
                  <a:schemeClr val="tx1"/>
                </a:solidFill>
              </a:rPr>
              <a:t>サービス</a:t>
            </a:r>
          </a:p>
        </p:txBody>
      </p:sp>
      <p:sp>
        <p:nvSpPr>
          <p:cNvPr id="3144" name="楕円 3143">
            <a:extLst>
              <a:ext uri="{FF2B5EF4-FFF2-40B4-BE49-F238E27FC236}">
                <a16:creationId xmlns:a16="http://schemas.microsoft.com/office/drawing/2014/main" id="{891410FF-A676-7B12-0576-6C041D0C750C}"/>
              </a:ext>
            </a:extLst>
          </p:cNvPr>
          <p:cNvSpPr/>
          <p:nvPr/>
        </p:nvSpPr>
        <p:spPr>
          <a:xfrm>
            <a:off x="4208049" y="4164978"/>
            <a:ext cx="1250696" cy="383099"/>
          </a:xfrm>
          <a:prstGeom prst="ellipse">
            <a:avLst/>
          </a:prstGeom>
          <a:solidFill>
            <a:schemeClr val="bg2">
              <a:lumMod val="20000"/>
              <a:lumOff val="80000"/>
            </a:schemeClr>
          </a:solidFill>
          <a:ln w="9525">
            <a:solidFill>
              <a:schemeClr val="bg2">
                <a:lumMod val="7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200" b="1" dirty="0">
                <a:solidFill>
                  <a:schemeClr val="bg2">
                    <a:lumMod val="75000"/>
                  </a:schemeClr>
                </a:solidFill>
              </a:rPr>
              <a:t>社会課題</a:t>
            </a:r>
          </a:p>
        </p:txBody>
      </p:sp>
      <p:grpSp>
        <p:nvGrpSpPr>
          <p:cNvPr id="3145" name="グループ化 3144">
            <a:extLst>
              <a:ext uri="{FF2B5EF4-FFF2-40B4-BE49-F238E27FC236}">
                <a16:creationId xmlns:a16="http://schemas.microsoft.com/office/drawing/2014/main" id="{40758035-6A16-E688-EC1A-0B789EDB5EC1}"/>
              </a:ext>
            </a:extLst>
          </p:cNvPr>
          <p:cNvGrpSpPr/>
          <p:nvPr/>
        </p:nvGrpSpPr>
        <p:grpSpPr>
          <a:xfrm>
            <a:off x="4635706" y="3223397"/>
            <a:ext cx="441550" cy="982446"/>
            <a:chOff x="4326045" y="4062817"/>
            <a:chExt cx="642265" cy="1311205"/>
          </a:xfrm>
        </p:grpSpPr>
        <p:sp>
          <p:nvSpPr>
            <p:cNvPr id="3146" name="矢印: 上 3093">
              <a:extLst>
                <a:ext uri="{FF2B5EF4-FFF2-40B4-BE49-F238E27FC236}">
                  <a16:creationId xmlns:a16="http://schemas.microsoft.com/office/drawing/2014/main" id="{28B5FEF9-144F-E7DD-C659-AADEAFCCA67B}"/>
                </a:ext>
              </a:extLst>
            </p:cNvPr>
            <p:cNvSpPr/>
            <p:nvPr/>
          </p:nvSpPr>
          <p:spPr>
            <a:xfrm>
              <a:off x="4384770" y="4128420"/>
              <a:ext cx="583540" cy="1235215"/>
            </a:xfrm>
            <a:prstGeom prst="upDownArrow">
              <a:avLst>
                <a:gd name="adj1" fmla="val 50000"/>
                <a:gd name="adj2" fmla="val 31656"/>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endParaRPr lang="ja-JP" altLang="en-US" sz="1200" dirty="0">
                <a:solidFill>
                  <a:schemeClr val="tx1"/>
                </a:solidFill>
              </a:endParaRPr>
            </a:p>
          </p:txBody>
        </p:sp>
        <p:sp>
          <p:nvSpPr>
            <p:cNvPr id="3147" name="矢印: 上 3093">
              <a:extLst>
                <a:ext uri="{FF2B5EF4-FFF2-40B4-BE49-F238E27FC236}">
                  <a16:creationId xmlns:a16="http://schemas.microsoft.com/office/drawing/2014/main" id="{A93E6E35-8408-36A0-3326-E7537F66C03D}"/>
                </a:ext>
              </a:extLst>
            </p:cNvPr>
            <p:cNvSpPr/>
            <p:nvPr/>
          </p:nvSpPr>
          <p:spPr>
            <a:xfrm>
              <a:off x="4326045" y="4062817"/>
              <a:ext cx="583540" cy="1311205"/>
            </a:xfrm>
            <a:prstGeom prst="upDownArrow">
              <a:avLst>
                <a:gd name="adj1" fmla="val 50000"/>
                <a:gd name="adj2" fmla="val 35811"/>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grpSp>
      <p:grpSp>
        <p:nvGrpSpPr>
          <p:cNvPr id="3148" name="グループ化 3147">
            <a:extLst>
              <a:ext uri="{FF2B5EF4-FFF2-40B4-BE49-F238E27FC236}">
                <a16:creationId xmlns:a16="http://schemas.microsoft.com/office/drawing/2014/main" id="{987612C9-D84D-E270-28C2-09734E67283C}"/>
              </a:ext>
            </a:extLst>
          </p:cNvPr>
          <p:cNvGrpSpPr/>
          <p:nvPr/>
        </p:nvGrpSpPr>
        <p:grpSpPr>
          <a:xfrm>
            <a:off x="4362298" y="3489270"/>
            <a:ext cx="955522" cy="437274"/>
            <a:chOff x="360295" y="4650032"/>
            <a:chExt cx="955522" cy="608189"/>
          </a:xfrm>
        </p:grpSpPr>
        <p:sp>
          <p:nvSpPr>
            <p:cNvPr id="3149" name="楕円 3148">
              <a:extLst>
                <a:ext uri="{FF2B5EF4-FFF2-40B4-BE49-F238E27FC236}">
                  <a16:creationId xmlns:a16="http://schemas.microsoft.com/office/drawing/2014/main" id="{983FEE53-D071-8E9E-216A-5D47F2F8C01E}"/>
                </a:ext>
              </a:extLst>
            </p:cNvPr>
            <p:cNvSpPr/>
            <p:nvPr/>
          </p:nvSpPr>
          <p:spPr>
            <a:xfrm>
              <a:off x="360295" y="4650032"/>
              <a:ext cx="955522" cy="5401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t"/>
            <a:lstStyle/>
            <a:p>
              <a:pPr algn="ctr"/>
              <a:r>
                <a:rPr kumimoji="1" lang="ja-JP" altLang="en-US" sz="1200" b="1" dirty="0">
                  <a:solidFill>
                    <a:schemeClr val="bg1"/>
                  </a:solidFill>
                </a:rPr>
                <a:t>連携</a:t>
              </a:r>
            </a:p>
          </p:txBody>
        </p:sp>
        <p:pic>
          <p:nvPicPr>
            <p:cNvPr id="3150" name="グラフィックス 3149" descr="握手 枠線">
              <a:extLst>
                <a:ext uri="{FF2B5EF4-FFF2-40B4-BE49-F238E27FC236}">
                  <a16:creationId xmlns:a16="http://schemas.microsoft.com/office/drawing/2014/main" id="{4F30D68B-2A00-1066-F0A8-EA1AE3DBFA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2292" y="4866692"/>
              <a:ext cx="391529" cy="391529"/>
            </a:xfrm>
            <a:prstGeom prst="rect">
              <a:avLst/>
            </a:prstGeom>
          </p:spPr>
        </p:pic>
      </p:grpSp>
      <p:grpSp>
        <p:nvGrpSpPr>
          <p:cNvPr id="26" name="グループ化 25">
            <a:extLst>
              <a:ext uri="{FF2B5EF4-FFF2-40B4-BE49-F238E27FC236}">
                <a16:creationId xmlns:a16="http://schemas.microsoft.com/office/drawing/2014/main" id="{2313656A-FB22-38AD-1809-F22E9BBE2D8A}"/>
              </a:ext>
            </a:extLst>
          </p:cNvPr>
          <p:cNvGrpSpPr/>
          <p:nvPr/>
        </p:nvGrpSpPr>
        <p:grpSpPr>
          <a:xfrm>
            <a:off x="6647275" y="2500020"/>
            <a:ext cx="4211966" cy="1035816"/>
            <a:chOff x="6169507" y="2066181"/>
            <a:chExt cx="5313418" cy="1551186"/>
          </a:xfrm>
        </p:grpSpPr>
        <p:grpSp>
          <p:nvGrpSpPr>
            <p:cNvPr id="27" name="グループ化 26">
              <a:extLst>
                <a:ext uri="{FF2B5EF4-FFF2-40B4-BE49-F238E27FC236}">
                  <a16:creationId xmlns:a16="http://schemas.microsoft.com/office/drawing/2014/main" id="{7F83A7C4-884D-EE46-43C6-B05D16EC234B}"/>
                </a:ext>
              </a:extLst>
            </p:cNvPr>
            <p:cNvGrpSpPr/>
            <p:nvPr/>
          </p:nvGrpSpPr>
          <p:grpSpPr>
            <a:xfrm>
              <a:off x="6212718" y="2066181"/>
              <a:ext cx="5270207" cy="1551186"/>
              <a:chOff x="6212718" y="2163493"/>
              <a:chExt cx="5270207" cy="1551186"/>
            </a:xfrm>
          </p:grpSpPr>
          <p:sp>
            <p:nvSpPr>
              <p:cNvPr id="32" name="Freeform 3">
                <a:extLst>
                  <a:ext uri="{FF2B5EF4-FFF2-40B4-BE49-F238E27FC236}">
                    <a16:creationId xmlns:a16="http://schemas.microsoft.com/office/drawing/2014/main" id="{87E4C017-ECBD-9EB5-318D-2BCB384F66BE}"/>
                  </a:ext>
                </a:extLst>
              </p:cNvPr>
              <p:cNvSpPr>
                <a:spLocks/>
              </p:cNvSpPr>
              <p:nvPr/>
            </p:nvSpPr>
            <p:spPr bwMode="gray">
              <a:xfrm>
                <a:off x="9122205" y="2163493"/>
                <a:ext cx="2360720" cy="1551186"/>
              </a:xfrm>
              <a:custGeom>
                <a:avLst/>
                <a:gdLst>
                  <a:gd name="T0" fmla="*/ 0 w 1448"/>
                  <a:gd name="T1" fmla="*/ 2122 h 1879"/>
                  <a:gd name="T2" fmla="*/ 0 w 1448"/>
                  <a:gd name="T3" fmla="*/ 917 h 1879"/>
                  <a:gd name="T4" fmla="*/ 2959 w 1448"/>
                  <a:gd name="T5" fmla="*/ 549 h 1879"/>
                  <a:gd name="T6" fmla="*/ 2959 w 1448"/>
                  <a:gd name="T7" fmla="*/ 0 h 1879"/>
                  <a:gd name="T8" fmla="*/ 3941 w 1448"/>
                  <a:gd name="T9" fmla="*/ 1250 h 1879"/>
                  <a:gd name="T10" fmla="*/ 2959 w 1448"/>
                  <a:gd name="T11" fmla="*/ 2627 h 1879"/>
                  <a:gd name="T12" fmla="*/ 2959 w 1448"/>
                  <a:gd name="T13" fmla="*/ 2122 h 1879"/>
                  <a:gd name="T14" fmla="*/ 0 w 1448"/>
                  <a:gd name="T15" fmla="*/ 2122 h 1879"/>
                  <a:gd name="T16" fmla="*/ 0 60000 65536"/>
                  <a:gd name="T17" fmla="*/ 0 60000 65536"/>
                  <a:gd name="T18" fmla="*/ 0 60000 65536"/>
                  <a:gd name="T19" fmla="*/ 0 60000 65536"/>
                  <a:gd name="T20" fmla="*/ 0 60000 65536"/>
                  <a:gd name="T21" fmla="*/ 0 60000 65536"/>
                  <a:gd name="T22" fmla="*/ 0 60000 65536"/>
                  <a:gd name="T23" fmla="*/ 0 60000 65536"/>
                  <a:gd name="T24" fmla="*/ 0 w 1448"/>
                  <a:gd name="T25" fmla="*/ 0 h 1879"/>
                  <a:gd name="T26" fmla="*/ 1448 w 1448"/>
                  <a:gd name="T27" fmla="*/ 1879 h 18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48" h="1879">
                    <a:moveTo>
                      <a:pt x="0" y="1518"/>
                    </a:moveTo>
                    <a:lnTo>
                      <a:pt x="0" y="655"/>
                    </a:lnTo>
                    <a:lnTo>
                      <a:pt x="1087" y="392"/>
                    </a:lnTo>
                    <a:lnTo>
                      <a:pt x="1087" y="0"/>
                    </a:lnTo>
                    <a:lnTo>
                      <a:pt x="1447" y="895"/>
                    </a:lnTo>
                    <a:lnTo>
                      <a:pt x="1087" y="1878"/>
                    </a:lnTo>
                    <a:lnTo>
                      <a:pt x="1087" y="1518"/>
                    </a:lnTo>
                    <a:lnTo>
                      <a:pt x="0" y="1518"/>
                    </a:lnTo>
                  </a:path>
                </a:pathLst>
              </a:custGeom>
              <a:solidFill>
                <a:schemeClr val="tx2"/>
              </a:solidFill>
              <a:ln w="12700" cap="rnd">
                <a:noFill/>
                <a:round/>
                <a:headEnd/>
                <a:tailEnd/>
              </a:ln>
              <a:effectLst>
                <a:outerShdw blurRad="50800" dist="38100" dir="2700000" algn="tl" rotWithShape="0">
                  <a:prstClr val="black">
                    <a:alpha val="40000"/>
                  </a:prstClr>
                </a:outerShdw>
              </a:effectLst>
            </p:spPr>
            <p:txBody>
              <a:bodyPr lIns="72000" tIns="72000" rIns="72000" bIns="72000"/>
              <a:lstStyle/>
              <a:p>
                <a:endParaRPr lang="ja-JP" altLang="en-US" sz="1600" dirty="0">
                  <a:solidFill>
                    <a:schemeClr val="bg1"/>
                  </a:solidFill>
                  <a:latin typeface="+mn-lt"/>
                  <a:cs typeface="+mn-cs"/>
                  <a:sym typeface="+mn-lt"/>
                </a:endParaRPr>
              </a:p>
            </p:txBody>
          </p:sp>
          <p:sp>
            <p:nvSpPr>
              <p:cNvPr id="33" name="Freeform 4">
                <a:extLst>
                  <a:ext uri="{FF2B5EF4-FFF2-40B4-BE49-F238E27FC236}">
                    <a16:creationId xmlns:a16="http://schemas.microsoft.com/office/drawing/2014/main" id="{13311714-9C0C-7CD2-F4C6-543D4E26D873}"/>
                  </a:ext>
                </a:extLst>
              </p:cNvPr>
              <p:cNvSpPr>
                <a:spLocks/>
              </p:cNvSpPr>
              <p:nvPr/>
            </p:nvSpPr>
            <p:spPr bwMode="gray">
              <a:xfrm>
                <a:off x="7547601" y="2486689"/>
                <a:ext cx="1995873" cy="1175685"/>
              </a:xfrm>
              <a:custGeom>
                <a:avLst/>
                <a:gdLst>
                  <a:gd name="T0" fmla="*/ 0 w 1353"/>
                  <a:gd name="T1" fmla="*/ 1571 h 1423"/>
                  <a:gd name="T2" fmla="*/ 44 w 1353"/>
                  <a:gd name="T3" fmla="*/ 718 h 1423"/>
                  <a:gd name="T4" fmla="*/ 2768 w 1353"/>
                  <a:gd name="T5" fmla="*/ 368 h 1423"/>
                  <a:gd name="T6" fmla="*/ 2768 w 1353"/>
                  <a:gd name="T7" fmla="*/ 0 h 1423"/>
                  <a:gd name="T8" fmla="*/ 3685 w 1353"/>
                  <a:gd name="T9" fmla="*/ 955 h 1423"/>
                  <a:gd name="T10" fmla="*/ 2768 w 1353"/>
                  <a:gd name="T11" fmla="*/ 1998 h 1423"/>
                  <a:gd name="T12" fmla="*/ 2768 w 1353"/>
                  <a:gd name="T13" fmla="*/ 1571 h 1423"/>
                  <a:gd name="T14" fmla="*/ 0 w 1353"/>
                  <a:gd name="T15" fmla="*/ 1571 h 1423"/>
                  <a:gd name="T16" fmla="*/ 0 60000 65536"/>
                  <a:gd name="T17" fmla="*/ 0 60000 65536"/>
                  <a:gd name="T18" fmla="*/ 0 60000 65536"/>
                  <a:gd name="T19" fmla="*/ 0 60000 65536"/>
                  <a:gd name="T20" fmla="*/ 0 60000 65536"/>
                  <a:gd name="T21" fmla="*/ 0 60000 65536"/>
                  <a:gd name="T22" fmla="*/ 0 60000 65536"/>
                  <a:gd name="T23" fmla="*/ 0 60000 65536"/>
                  <a:gd name="T24" fmla="*/ 0 w 1353"/>
                  <a:gd name="T25" fmla="*/ 0 h 1423"/>
                  <a:gd name="T26" fmla="*/ 1353 w 1353"/>
                  <a:gd name="T27" fmla="*/ 1423 h 14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53" h="1423">
                    <a:moveTo>
                      <a:pt x="0" y="1118"/>
                    </a:moveTo>
                    <a:lnTo>
                      <a:pt x="16" y="511"/>
                    </a:lnTo>
                    <a:lnTo>
                      <a:pt x="1016" y="263"/>
                    </a:lnTo>
                    <a:lnTo>
                      <a:pt x="1016" y="0"/>
                    </a:lnTo>
                    <a:lnTo>
                      <a:pt x="1352" y="679"/>
                    </a:lnTo>
                    <a:lnTo>
                      <a:pt x="1016" y="1422"/>
                    </a:lnTo>
                    <a:lnTo>
                      <a:pt x="1016" y="1118"/>
                    </a:lnTo>
                    <a:lnTo>
                      <a:pt x="0" y="1118"/>
                    </a:lnTo>
                  </a:path>
                </a:pathLst>
              </a:custGeom>
              <a:solidFill>
                <a:schemeClr val="tx2">
                  <a:lumMod val="40000"/>
                  <a:lumOff val="60000"/>
                </a:schemeClr>
              </a:solidFill>
              <a:ln w="6350" cap="rnd">
                <a:solidFill>
                  <a:schemeClr val="bg1"/>
                </a:solidFill>
                <a:round/>
                <a:headEnd/>
                <a:tailEnd/>
              </a:ln>
              <a:effectLst>
                <a:outerShdw blurRad="50800" dist="38100" dir="2700000" algn="tl" rotWithShape="0">
                  <a:prstClr val="black">
                    <a:alpha val="40000"/>
                  </a:prstClr>
                </a:outerShdw>
              </a:effectLst>
            </p:spPr>
            <p:txBody>
              <a:bodyPr lIns="72000" tIns="72000" rIns="72000" bIns="72000"/>
              <a:lstStyle/>
              <a:p>
                <a:endParaRPr lang="ja-JP" altLang="en-US" sz="1600" dirty="0">
                  <a:solidFill>
                    <a:schemeClr val="bg1"/>
                  </a:solidFill>
                  <a:latin typeface="+mn-lt"/>
                  <a:cs typeface="+mn-cs"/>
                  <a:sym typeface="+mn-lt"/>
                </a:endParaRPr>
              </a:p>
            </p:txBody>
          </p:sp>
          <p:sp>
            <p:nvSpPr>
              <p:cNvPr id="34" name="Freeform 5">
                <a:extLst>
                  <a:ext uri="{FF2B5EF4-FFF2-40B4-BE49-F238E27FC236}">
                    <a16:creationId xmlns:a16="http://schemas.microsoft.com/office/drawing/2014/main" id="{AE4B7983-E4AB-C1FA-8D9D-66C9F6467003}"/>
                  </a:ext>
                </a:extLst>
              </p:cNvPr>
              <p:cNvSpPr>
                <a:spLocks/>
              </p:cNvSpPr>
              <p:nvPr/>
            </p:nvSpPr>
            <p:spPr bwMode="gray">
              <a:xfrm>
                <a:off x="6212718" y="2756800"/>
                <a:ext cx="1757555" cy="825946"/>
              </a:xfrm>
              <a:custGeom>
                <a:avLst/>
                <a:gdLst>
                  <a:gd name="T0" fmla="*/ 0 w 1352"/>
                  <a:gd name="T1" fmla="*/ 1109 h 1000"/>
                  <a:gd name="T2" fmla="*/ 0 w 1352"/>
                  <a:gd name="T3" fmla="*/ 618 h 1000"/>
                  <a:gd name="T4" fmla="*/ 2788 w 1352"/>
                  <a:gd name="T5" fmla="*/ 258 h 1000"/>
                  <a:gd name="T6" fmla="*/ 2788 w 1352"/>
                  <a:gd name="T7" fmla="*/ 0 h 1000"/>
                  <a:gd name="T8" fmla="*/ 3685 w 1352"/>
                  <a:gd name="T9" fmla="*/ 673 h 1000"/>
                  <a:gd name="T10" fmla="*/ 2788 w 1352"/>
                  <a:gd name="T11" fmla="*/ 1402 h 1000"/>
                  <a:gd name="T12" fmla="*/ 2788 w 1352"/>
                  <a:gd name="T13" fmla="*/ 1109 h 1000"/>
                  <a:gd name="T14" fmla="*/ 0 w 1352"/>
                  <a:gd name="T15" fmla="*/ 1109 h 1000"/>
                  <a:gd name="T16" fmla="*/ 0 60000 65536"/>
                  <a:gd name="T17" fmla="*/ 0 60000 65536"/>
                  <a:gd name="T18" fmla="*/ 0 60000 65536"/>
                  <a:gd name="T19" fmla="*/ 0 60000 65536"/>
                  <a:gd name="T20" fmla="*/ 0 60000 65536"/>
                  <a:gd name="T21" fmla="*/ 0 60000 65536"/>
                  <a:gd name="T22" fmla="*/ 0 60000 65536"/>
                  <a:gd name="T23" fmla="*/ 0 60000 65536"/>
                  <a:gd name="T24" fmla="*/ 0 w 1352"/>
                  <a:gd name="T25" fmla="*/ 0 h 1000"/>
                  <a:gd name="T26" fmla="*/ 1352 w 1352"/>
                  <a:gd name="T27" fmla="*/ 1000 h 1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52" h="1000">
                    <a:moveTo>
                      <a:pt x="0" y="791"/>
                    </a:moveTo>
                    <a:lnTo>
                      <a:pt x="0" y="440"/>
                    </a:lnTo>
                    <a:lnTo>
                      <a:pt x="1023" y="184"/>
                    </a:lnTo>
                    <a:lnTo>
                      <a:pt x="1023" y="0"/>
                    </a:lnTo>
                    <a:lnTo>
                      <a:pt x="1351" y="480"/>
                    </a:lnTo>
                    <a:lnTo>
                      <a:pt x="1023" y="999"/>
                    </a:lnTo>
                    <a:lnTo>
                      <a:pt x="1023" y="791"/>
                    </a:lnTo>
                    <a:lnTo>
                      <a:pt x="0" y="791"/>
                    </a:lnTo>
                  </a:path>
                </a:pathLst>
              </a:custGeom>
              <a:solidFill>
                <a:schemeClr val="bg1">
                  <a:lumMod val="75000"/>
                </a:schemeClr>
              </a:solidFill>
              <a:ln w="6350" cap="rnd">
                <a:solidFill>
                  <a:schemeClr val="bg1"/>
                </a:solidFill>
                <a:round/>
                <a:headEnd/>
                <a:tailEnd/>
              </a:ln>
              <a:effectLst>
                <a:outerShdw blurRad="50800" dist="38100" dir="2700000" algn="tl" rotWithShape="0">
                  <a:prstClr val="black">
                    <a:alpha val="40000"/>
                  </a:prstClr>
                </a:outerShdw>
              </a:effectLst>
            </p:spPr>
            <p:txBody>
              <a:bodyPr lIns="72000" tIns="72000" rIns="72000" bIns="72000"/>
              <a:lstStyle/>
              <a:p>
                <a:endParaRPr lang="ja-JP" altLang="en-US" sz="1600" dirty="0">
                  <a:solidFill>
                    <a:schemeClr val="bg1"/>
                  </a:solidFill>
                  <a:latin typeface="+mn-lt"/>
                  <a:cs typeface="+mn-cs"/>
                  <a:sym typeface="+mn-lt"/>
                </a:endParaRPr>
              </a:p>
            </p:txBody>
          </p:sp>
        </p:grpSp>
        <p:sp>
          <p:nvSpPr>
            <p:cNvPr id="28" name="正方形/長方形 27">
              <a:extLst>
                <a:ext uri="{FF2B5EF4-FFF2-40B4-BE49-F238E27FC236}">
                  <a16:creationId xmlns:a16="http://schemas.microsoft.com/office/drawing/2014/main" id="{1F5805F2-B7FE-5A39-4117-9E45DF8B4D96}"/>
                </a:ext>
              </a:extLst>
            </p:cNvPr>
            <p:cNvSpPr/>
            <p:nvPr/>
          </p:nvSpPr>
          <p:spPr>
            <a:xfrm>
              <a:off x="9619274" y="2852936"/>
              <a:ext cx="1425200" cy="248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600" dirty="0">
                  <a:solidFill>
                    <a:schemeClr val="tx1"/>
                  </a:solidFill>
                </a:rPr>
                <a:t>拡大フェーズ</a:t>
              </a:r>
              <a:br>
                <a:rPr kumimoji="1" lang="en-US" altLang="ja-JP" sz="1600" dirty="0">
                  <a:solidFill>
                    <a:schemeClr val="tx1"/>
                  </a:solidFill>
                </a:rPr>
              </a:br>
              <a:r>
                <a:rPr lang="ja-JP" altLang="en-US" sz="1600" dirty="0">
                  <a:solidFill>
                    <a:schemeClr val="tx1"/>
                  </a:solidFill>
                </a:rPr>
                <a:t>（</a:t>
              </a:r>
              <a:r>
                <a:rPr kumimoji="1" lang="ja-JP" altLang="en-US" sz="1600" dirty="0">
                  <a:solidFill>
                    <a:schemeClr val="tx1"/>
                  </a:solidFill>
                </a:rPr>
                <a:t>量産等）</a:t>
              </a:r>
            </a:p>
          </p:txBody>
        </p:sp>
        <p:sp>
          <p:nvSpPr>
            <p:cNvPr id="29" name="正方形/長方形 28">
              <a:extLst>
                <a:ext uri="{FF2B5EF4-FFF2-40B4-BE49-F238E27FC236}">
                  <a16:creationId xmlns:a16="http://schemas.microsoft.com/office/drawing/2014/main" id="{FD6DD897-2073-996F-6F99-5B63885B5C4D}"/>
                </a:ext>
              </a:extLst>
            </p:cNvPr>
            <p:cNvSpPr/>
            <p:nvPr/>
          </p:nvSpPr>
          <p:spPr>
            <a:xfrm>
              <a:off x="7886045" y="2852936"/>
              <a:ext cx="1425200" cy="248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600" dirty="0">
                  <a:solidFill>
                    <a:schemeClr val="tx1"/>
                  </a:solidFill>
                </a:rPr>
                <a:t>参入フェーズ</a:t>
              </a:r>
              <a:br>
                <a:rPr kumimoji="1" lang="en-US" altLang="ja-JP" sz="1600" dirty="0">
                  <a:solidFill>
                    <a:schemeClr val="tx1"/>
                  </a:solidFill>
                </a:rPr>
              </a:br>
              <a:r>
                <a:rPr lang="ja-JP" altLang="en-US" sz="1600" dirty="0">
                  <a:solidFill>
                    <a:schemeClr val="tx1"/>
                  </a:solidFill>
                </a:rPr>
                <a:t>（事業化</a:t>
              </a:r>
              <a:r>
                <a:rPr kumimoji="1" lang="ja-JP" altLang="en-US" sz="1600" dirty="0">
                  <a:solidFill>
                    <a:schemeClr val="tx1"/>
                  </a:solidFill>
                </a:rPr>
                <a:t>）</a:t>
              </a:r>
            </a:p>
          </p:txBody>
        </p:sp>
        <p:sp>
          <p:nvSpPr>
            <p:cNvPr id="30" name="正方形/長方形 29">
              <a:extLst>
                <a:ext uri="{FF2B5EF4-FFF2-40B4-BE49-F238E27FC236}">
                  <a16:creationId xmlns:a16="http://schemas.microsoft.com/office/drawing/2014/main" id="{20EA4026-2059-A42B-9E9F-A32B5828927C}"/>
                </a:ext>
              </a:extLst>
            </p:cNvPr>
            <p:cNvSpPr/>
            <p:nvPr/>
          </p:nvSpPr>
          <p:spPr>
            <a:xfrm>
              <a:off x="6169507" y="2852936"/>
              <a:ext cx="1425200" cy="2484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600" dirty="0">
                  <a:solidFill>
                    <a:schemeClr val="tx1"/>
                  </a:solidFill>
                </a:rPr>
                <a:t>初期フェーズ</a:t>
              </a:r>
              <a:endParaRPr kumimoji="1" lang="en-US" altLang="ja-JP" sz="1600" dirty="0">
                <a:solidFill>
                  <a:schemeClr val="tx1"/>
                </a:solidFill>
              </a:endParaRPr>
            </a:p>
            <a:p>
              <a:pPr algn="ctr"/>
              <a:r>
                <a:rPr lang="ja-JP" altLang="en-US" sz="1600" dirty="0">
                  <a:solidFill>
                    <a:schemeClr val="tx1"/>
                  </a:solidFill>
                </a:rPr>
                <a:t>（研究・</a:t>
              </a:r>
              <a:r>
                <a:rPr lang="en-US" altLang="ja-JP" sz="1600" dirty="0">
                  <a:solidFill>
                    <a:schemeClr val="tx1"/>
                  </a:solidFill>
                </a:rPr>
                <a:t>R&amp;D</a:t>
              </a:r>
              <a:r>
                <a:rPr lang="ja-JP" altLang="en-US" sz="1600" dirty="0">
                  <a:solidFill>
                    <a:schemeClr val="tx1"/>
                  </a:solidFill>
                </a:rPr>
                <a:t>等）</a:t>
              </a:r>
              <a:endParaRPr kumimoji="1" lang="en-US" altLang="ja-JP" sz="1600" dirty="0">
                <a:solidFill>
                  <a:schemeClr val="tx1"/>
                </a:solidFill>
              </a:endParaRPr>
            </a:p>
          </p:txBody>
        </p:sp>
      </p:grpSp>
    </p:spTree>
    <p:extLst>
      <p:ext uri="{BB962C8B-B14F-4D97-AF65-F5344CB8AC3E}">
        <p14:creationId xmlns:p14="http://schemas.microsoft.com/office/powerpoint/2010/main" val="290453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F6CF22EC-101C-8524-A4F5-A43EE068AD04}"/>
              </a:ext>
            </a:extLst>
          </p:cNvPr>
          <p:cNvSpPr/>
          <p:nvPr/>
        </p:nvSpPr>
        <p:spPr>
          <a:xfrm>
            <a:off x="983432" y="1427972"/>
            <a:ext cx="10189393" cy="5105880"/>
          </a:xfrm>
          <a:prstGeom prst="roundRect">
            <a:avLst>
              <a:gd name="adj" fmla="val 1560"/>
            </a:avLst>
          </a:prstGeom>
          <a:solidFill>
            <a:srgbClr val="DDE5F0">
              <a:alpha val="69804"/>
            </a:srgb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i="0" u="none" strike="noStrike" kern="1200" cap="none" spc="0" normalizeH="0" baseline="0" noProof="0" dirty="0">
              <a:ln>
                <a:noFill/>
              </a:ln>
              <a:solidFill>
                <a:schemeClr val="bg2">
                  <a:lumMod val="75000"/>
                </a:schemeClr>
              </a:solidFill>
              <a:effectLst/>
              <a:uLnTx/>
              <a:uFillTx/>
              <a:latin typeface="Calibri" panose="020F0502020204030204"/>
              <a:ea typeface="ＭＳ Ｐゴシック" panose="020B0600070205080204" pitchFamily="50" charset="-128"/>
              <a:cs typeface="+mn-cs"/>
            </a:endParaRPr>
          </a:p>
        </p:txBody>
      </p:sp>
      <p:sp>
        <p:nvSpPr>
          <p:cNvPr id="27" name="四角形: 角を丸くする 26">
            <a:extLst>
              <a:ext uri="{FF2B5EF4-FFF2-40B4-BE49-F238E27FC236}">
                <a16:creationId xmlns:a16="http://schemas.microsoft.com/office/drawing/2014/main" id="{007BE35D-F285-8D60-B17A-8256151517F0}"/>
              </a:ext>
            </a:extLst>
          </p:cNvPr>
          <p:cNvSpPr/>
          <p:nvPr/>
        </p:nvSpPr>
        <p:spPr>
          <a:xfrm>
            <a:off x="1143146" y="1634886"/>
            <a:ext cx="4726387" cy="4308524"/>
          </a:xfrm>
          <a:prstGeom prst="roundRect">
            <a:avLst>
              <a:gd name="adj" fmla="val 3115"/>
            </a:avLst>
          </a:prstGeom>
          <a:solidFill>
            <a:schemeClr val="tx2">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tx2"/>
                </a:solidFill>
                <a:effectLst/>
                <a:uLnTx/>
                <a:uFillTx/>
                <a:latin typeface="Calibri" panose="020F0502020204030204"/>
                <a:ea typeface="ＭＳ Ｐゴシック" panose="020B0600070205080204" pitchFamily="50" charset="-128"/>
                <a:cs typeface="+mn-cs"/>
              </a:rPr>
              <a:t>内部労働市場</a:t>
            </a:r>
          </a:p>
        </p:txBody>
      </p:sp>
      <p:sp>
        <p:nvSpPr>
          <p:cNvPr id="2" name="タイトル 1">
            <a:extLst>
              <a:ext uri="{FF2B5EF4-FFF2-40B4-BE49-F238E27FC236}">
                <a16:creationId xmlns:a16="http://schemas.microsoft.com/office/drawing/2014/main" id="{AF6B2F55-1414-C2EB-58C2-9AF9A77DF159}"/>
              </a:ext>
            </a:extLst>
          </p:cNvPr>
          <p:cNvSpPr>
            <a:spLocks noGrp="1"/>
          </p:cNvSpPr>
          <p:nvPr>
            <p:ph type="title"/>
          </p:nvPr>
        </p:nvSpPr>
        <p:spPr/>
        <p:txBody>
          <a:bodyPr/>
          <a:lstStyle/>
          <a:p>
            <a:r>
              <a:rPr lang="ja-JP" altLang="en-US" dirty="0"/>
              <a:t>ひとりひとりが意欲と能力を最大限発揮できる働き方を選択できる環境を整え、社会全体の生産性を上げ、継続的な所得向上を実現する</a:t>
            </a:r>
          </a:p>
        </p:txBody>
      </p:sp>
      <p:sp>
        <p:nvSpPr>
          <p:cNvPr id="3" name="スライド番号プレースホルダー 2">
            <a:extLst>
              <a:ext uri="{FF2B5EF4-FFF2-40B4-BE49-F238E27FC236}">
                <a16:creationId xmlns:a16="http://schemas.microsoft.com/office/drawing/2014/main" id="{F66F345D-CF1D-BB1B-7442-1D4A5FC0E358}"/>
              </a:ext>
            </a:extLst>
          </p:cNvPr>
          <p:cNvSpPr>
            <a:spLocks noGrp="1"/>
          </p:cNvSpPr>
          <p:nvPr>
            <p:ph type="sldNum" sz="quarter" idx="12"/>
          </p:nvPr>
        </p:nvSpPr>
        <p:spPr/>
        <p:txBody>
          <a:bodyPr/>
          <a:lstStyle/>
          <a:p>
            <a:pPr lvl="0"/>
            <a:fld id="{D08BAF99-255C-412B-9BE2-A34BCE385131}" type="slidenum">
              <a:rPr lang="ja-JP" altLang="en-US" noProof="0" smtClean="0"/>
              <a:pPr lvl="0"/>
              <a:t>5</a:t>
            </a:fld>
            <a:endParaRPr lang="ja-JP" altLang="en-US" noProof="0" dirty="0"/>
          </a:p>
        </p:txBody>
      </p:sp>
      <p:sp>
        <p:nvSpPr>
          <p:cNvPr id="4" name="テキスト プレースホルダー 3">
            <a:extLst>
              <a:ext uri="{FF2B5EF4-FFF2-40B4-BE49-F238E27FC236}">
                <a16:creationId xmlns:a16="http://schemas.microsoft.com/office/drawing/2014/main" id="{5A74580C-9D3D-8F86-1476-251A3C1047B2}"/>
              </a:ext>
            </a:extLst>
          </p:cNvPr>
          <p:cNvSpPr>
            <a:spLocks noGrp="1"/>
          </p:cNvSpPr>
          <p:nvPr>
            <p:ph type="body" sz="quarter" idx="13"/>
          </p:nvPr>
        </p:nvSpPr>
        <p:spPr/>
        <p:txBody>
          <a:bodyPr/>
          <a:lstStyle/>
          <a:p>
            <a:r>
              <a:rPr lang="ja-JP" altLang="en-US" dirty="0"/>
              <a:t>●</a:t>
            </a:r>
            <a:r>
              <a:rPr lang="en-US" altLang="ja-JP" dirty="0"/>
              <a:t>1.</a:t>
            </a:r>
            <a:r>
              <a:rPr lang="ja-JP" altLang="en-US" dirty="0"/>
              <a:t>国民の豊かさ・幸福感を実感できる所得向上</a:t>
            </a:r>
          </a:p>
        </p:txBody>
      </p:sp>
      <p:sp>
        <p:nvSpPr>
          <p:cNvPr id="26" name="正方形/長方形 25">
            <a:extLst>
              <a:ext uri="{FF2B5EF4-FFF2-40B4-BE49-F238E27FC236}">
                <a16:creationId xmlns:a16="http://schemas.microsoft.com/office/drawing/2014/main" id="{556E5B96-9CCB-2382-19C3-E2B0F39098AE}"/>
              </a:ext>
            </a:extLst>
          </p:cNvPr>
          <p:cNvSpPr/>
          <p:nvPr/>
        </p:nvSpPr>
        <p:spPr>
          <a:xfrm>
            <a:off x="8284841" y="1440334"/>
            <a:ext cx="238043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47BB3">
                    <a:lumMod val="75000"/>
                  </a:srgbClr>
                </a:solidFill>
                <a:effectLst/>
                <a:uLnTx/>
                <a:uFillTx/>
                <a:latin typeface="ＭＳ Ｐゴシック" panose="020B0600070205080204" pitchFamily="50" charset="-128"/>
                <a:ea typeface="ＭＳ Ｐゴシック" panose="020B0600070205080204" pitchFamily="50" charset="-128"/>
                <a:cs typeface="+mn-cs"/>
              </a:rPr>
              <a:t>外部労働市場</a:t>
            </a:r>
            <a:endParaRPr kumimoji="1" lang="en-US" altLang="ja-JP" sz="2400" b="1" i="0" u="none" strike="noStrike" kern="1200" cap="none" spc="0" normalizeH="0" baseline="0" noProof="0" dirty="0">
              <a:ln>
                <a:noFill/>
              </a:ln>
              <a:solidFill>
                <a:srgbClr val="547BB3">
                  <a:lumMod val="75000"/>
                </a:srgb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3" name="四角形: 角を丸くする 42">
            <a:extLst>
              <a:ext uri="{FF2B5EF4-FFF2-40B4-BE49-F238E27FC236}">
                <a16:creationId xmlns:a16="http://schemas.microsoft.com/office/drawing/2014/main" id="{BA608CDC-2C8C-9BA1-50B0-945CED4D5DD2}"/>
              </a:ext>
            </a:extLst>
          </p:cNvPr>
          <p:cNvSpPr/>
          <p:nvPr/>
        </p:nvSpPr>
        <p:spPr>
          <a:xfrm>
            <a:off x="1294044" y="2194827"/>
            <a:ext cx="3981597" cy="1229485"/>
          </a:xfrm>
          <a:prstGeom prst="roundRect">
            <a:avLst>
              <a:gd name="adj" fmla="val 9431"/>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schemeClr val="tx2"/>
                </a:solidFill>
                <a:effectLst/>
                <a:uLnTx/>
                <a:uFillTx/>
                <a:latin typeface="Calibri" panose="020F0502020204030204"/>
                <a:ea typeface="ＭＳ Ｐゴシック" panose="020B0600070205080204" pitchFamily="50" charset="-128"/>
                <a:cs typeface="+mn-cs"/>
              </a:rPr>
              <a:t>働き手にとって柔軟な選択肢の確保</a:t>
            </a:r>
            <a:endParaRPr kumimoji="1" lang="en-US" altLang="ja-JP" sz="1800" b="0" i="0" u="none" strike="noStrike" kern="1200" cap="none" spc="0" normalizeH="0" baseline="0" noProof="0" dirty="0">
              <a:ln>
                <a:noFill/>
              </a:ln>
              <a:solidFill>
                <a:schemeClr val="tx2"/>
              </a:solidFill>
              <a:effectLst/>
              <a:uLnTx/>
              <a:uFillTx/>
              <a:latin typeface="Calibri" panose="020F0502020204030204"/>
              <a:ea typeface="ＭＳ Ｐゴシック" panose="020B0600070205080204" pitchFamily="50" charset="-128"/>
              <a:cs typeface="+mn-cs"/>
            </a:endParaRPr>
          </a:p>
          <a:p>
            <a:pPr marL="28575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ジョブ型導入支援の指針策定</a:t>
            </a:r>
          </a:p>
          <a:p>
            <a:pPr marL="28575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裁量労働制等の運用緩和等の検討</a:t>
            </a:r>
            <a:endParaRPr kumimoji="1" lang="en-US" altLang="ja-JP" sz="14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endParaRPr>
          </a:p>
          <a:p>
            <a:pPr marL="28575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解雇無効時の金銭救済制度の検討</a:t>
            </a:r>
          </a:p>
        </p:txBody>
      </p:sp>
      <p:sp>
        <p:nvSpPr>
          <p:cNvPr id="48" name="四角形: 角を丸くする 47">
            <a:extLst>
              <a:ext uri="{FF2B5EF4-FFF2-40B4-BE49-F238E27FC236}">
                <a16:creationId xmlns:a16="http://schemas.microsoft.com/office/drawing/2014/main" id="{026A643C-94C0-5196-F30A-6D784C7BB345}"/>
              </a:ext>
            </a:extLst>
          </p:cNvPr>
          <p:cNvSpPr/>
          <p:nvPr/>
        </p:nvSpPr>
        <p:spPr>
          <a:xfrm>
            <a:off x="6312024" y="2079432"/>
            <a:ext cx="3805989" cy="491769"/>
          </a:xfrm>
          <a:prstGeom prst="roundRect">
            <a:avLst>
              <a:gd name="adj" fmla="val 10939"/>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171450" indent="-171450">
              <a:spcBef>
                <a:spcPts val="600"/>
              </a:spcBef>
              <a:buFont typeface="Wingdings" panose="05000000000000000000" pitchFamily="2" charset="2"/>
              <a:buChar char="ü"/>
              <a:defRPr/>
            </a:pPr>
            <a:r>
              <a:rPr lang="ja-JP" altLang="en-US" sz="1400" dirty="0">
                <a:solidFill>
                  <a:srgbClr val="231F20"/>
                </a:solidFill>
                <a:latin typeface="Calibri" panose="020F0502020204030204"/>
                <a:ea typeface="ＭＳ Ｐゴシック" panose="020B0600070205080204" pitchFamily="50" charset="-128"/>
              </a:rPr>
              <a:t>スキルの評価制度の整備、スキル習得の支援</a:t>
            </a:r>
          </a:p>
        </p:txBody>
      </p:sp>
      <p:sp>
        <p:nvSpPr>
          <p:cNvPr id="49" name="正方形/長方形 48">
            <a:extLst>
              <a:ext uri="{FF2B5EF4-FFF2-40B4-BE49-F238E27FC236}">
                <a16:creationId xmlns:a16="http://schemas.microsoft.com/office/drawing/2014/main" id="{5ED2F8CB-7F38-8C12-0BD5-0FCB198F2966}"/>
              </a:ext>
            </a:extLst>
          </p:cNvPr>
          <p:cNvSpPr/>
          <p:nvPr/>
        </p:nvSpPr>
        <p:spPr>
          <a:xfrm>
            <a:off x="6442960" y="2016398"/>
            <a:ext cx="1615324" cy="138795"/>
          </a:xfrm>
          <a:prstGeom prst="rect">
            <a:avLst/>
          </a:prstGeom>
          <a:solidFill>
            <a:srgbClr val="E7ED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2"/>
                </a:solidFill>
                <a:effectLst/>
                <a:uLnTx/>
                <a:uFillTx/>
                <a:latin typeface="Calibri" panose="020F0502020204030204"/>
                <a:ea typeface="ＭＳ Ｐゴシック" panose="020B0600070205080204" pitchFamily="50" charset="-128"/>
                <a:cs typeface="+mn-cs"/>
              </a:rPr>
              <a:t>スキル評価制度</a:t>
            </a:r>
            <a:endParaRPr kumimoji="1" lang="en-US" altLang="ja-JP" sz="1600" b="1" i="0" u="none" strike="noStrike" kern="1200" cap="none" spc="0" normalizeH="0" baseline="0" noProof="0" dirty="0">
              <a:ln>
                <a:noFill/>
              </a:ln>
              <a:solidFill>
                <a:schemeClr val="bg2"/>
              </a:solidFill>
              <a:effectLst/>
              <a:uLnTx/>
              <a:uFillTx/>
              <a:latin typeface="Calibri" panose="020F0502020204030204"/>
              <a:ea typeface="ＭＳ Ｐゴシック" panose="020B0600070205080204" pitchFamily="50" charset="-128"/>
              <a:cs typeface="+mn-cs"/>
            </a:endParaRPr>
          </a:p>
        </p:txBody>
      </p:sp>
      <p:sp>
        <p:nvSpPr>
          <p:cNvPr id="51" name="四角形: 角を丸くする 50">
            <a:extLst>
              <a:ext uri="{FF2B5EF4-FFF2-40B4-BE49-F238E27FC236}">
                <a16:creationId xmlns:a16="http://schemas.microsoft.com/office/drawing/2014/main" id="{40334B17-5F5F-FC67-1810-C978A86FFFE9}"/>
              </a:ext>
            </a:extLst>
          </p:cNvPr>
          <p:cNvSpPr/>
          <p:nvPr/>
        </p:nvSpPr>
        <p:spPr>
          <a:xfrm>
            <a:off x="6312024" y="2790530"/>
            <a:ext cx="3805989" cy="491769"/>
          </a:xfrm>
          <a:prstGeom prst="roundRect">
            <a:avLst>
              <a:gd name="adj" fmla="val 10939"/>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171450" indent="-171450">
              <a:spcBef>
                <a:spcPts val="600"/>
              </a:spcBef>
              <a:buFont typeface="Wingdings" panose="05000000000000000000" pitchFamily="2" charset="2"/>
              <a:buChar char="ü"/>
              <a:defRPr/>
            </a:pPr>
            <a:r>
              <a:rPr lang="ja-JP" altLang="en-US" sz="1400" dirty="0">
                <a:solidFill>
                  <a:srgbClr val="231F20"/>
                </a:solidFill>
                <a:latin typeface="Calibri" panose="020F0502020204030204"/>
                <a:ea typeface="ＭＳ Ｐゴシック" panose="020B0600070205080204" pitchFamily="50" charset="-128"/>
              </a:rPr>
              <a:t>「</a:t>
            </a:r>
            <a:r>
              <a:rPr lang="en-US" altLang="ja-JP" sz="1400" dirty="0">
                <a:solidFill>
                  <a:srgbClr val="231F20"/>
                </a:solidFill>
                <a:latin typeface="Calibri" panose="020F0502020204030204"/>
                <a:ea typeface="ＭＳ Ｐゴシック" panose="020B0600070205080204" pitchFamily="50" charset="-128"/>
              </a:rPr>
              <a:t>job tag</a:t>
            </a:r>
            <a:r>
              <a:rPr lang="ja-JP" altLang="en-US" sz="1400" dirty="0">
                <a:solidFill>
                  <a:srgbClr val="231F20"/>
                </a:solidFill>
                <a:latin typeface="Calibri" panose="020F0502020204030204"/>
                <a:ea typeface="ＭＳ Ｐゴシック" panose="020B0600070205080204" pitchFamily="50" charset="-128"/>
              </a:rPr>
              <a:t>」（職業情報提供サイト）の充実</a:t>
            </a:r>
          </a:p>
        </p:txBody>
      </p:sp>
      <p:sp>
        <p:nvSpPr>
          <p:cNvPr id="52" name="正方形/長方形 51">
            <a:extLst>
              <a:ext uri="{FF2B5EF4-FFF2-40B4-BE49-F238E27FC236}">
                <a16:creationId xmlns:a16="http://schemas.microsoft.com/office/drawing/2014/main" id="{FDFF7C3E-B7D6-DC1C-F8B4-1768AD863AC4}"/>
              </a:ext>
            </a:extLst>
          </p:cNvPr>
          <p:cNvSpPr/>
          <p:nvPr/>
        </p:nvSpPr>
        <p:spPr>
          <a:xfrm>
            <a:off x="6442960" y="2715461"/>
            <a:ext cx="1615324" cy="138795"/>
          </a:xfrm>
          <a:prstGeom prst="rect">
            <a:avLst/>
          </a:prstGeom>
          <a:solidFill>
            <a:srgbClr val="E7ED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600" b="1" dirty="0">
                <a:solidFill>
                  <a:schemeClr val="bg2"/>
                </a:solidFill>
                <a:latin typeface="Calibri" panose="020F0502020204030204"/>
                <a:ea typeface="ＭＳ Ｐゴシック" panose="020B0600070205080204" pitchFamily="50" charset="-128"/>
              </a:rPr>
              <a:t>労働移動の支援</a:t>
            </a:r>
            <a:endParaRPr lang="en-US" altLang="ja-JP" sz="1600" b="1" dirty="0">
              <a:solidFill>
                <a:schemeClr val="bg2"/>
              </a:solidFill>
              <a:latin typeface="Calibri" panose="020F0502020204030204"/>
              <a:ea typeface="ＭＳ Ｐゴシック" panose="020B0600070205080204" pitchFamily="50" charset="-128"/>
            </a:endParaRPr>
          </a:p>
        </p:txBody>
      </p:sp>
      <p:grpSp>
        <p:nvGrpSpPr>
          <p:cNvPr id="178" name="グループ化 177">
            <a:extLst>
              <a:ext uri="{FF2B5EF4-FFF2-40B4-BE49-F238E27FC236}">
                <a16:creationId xmlns:a16="http://schemas.microsoft.com/office/drawing/2014/main" id="{2596E862-B5E4-119E-2A49-A007BB9011F0}"/>
              </a:ext>
            </a:extLst>
          </p:cNvPr>
          <p:cNvGrpSpPr/>
          <p:nvPr/>
        </p:nvGrpSpPr>
        <p:grpSpPr>
          <a:xfrm>
            <a:off x="1640659" y="4100921"/>
            <a:ext cx="1228453" cy="661000"/>
            <a:chOff x="5627263" y="3596078"/>
            <a:chExt cx="1044801" cy="573480"/>
          </a:xfrm>
          <a:solidFill>
            <a:schemeClr val="tx1">
              <a:lumMod val="75000"/>
              <a:lumOff val="25000"/>
            </a:schemeClr>
          </a:solidFill>
        </p:grpSpPr>
        <p:pic>
          <p:nvPicPr>
            <p:cNvPr id="179" name="グラフィックス 178" descr="ユーザー 単色塗りつぶし">
              <a:extLst>
                <a:ext uri="{FF2B5EF4-FFF2-40B4-BE49-F238E27FC236}">
                  <a16:creationId xmlns:a16="http://schemas.microsoft.com/office/drawing/2014/main" id="{0D5D9702-0D34-8618-4C50-E4AD416F0C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7266" y="3596078"/>
              <a:ext cx="365126" cy="365126"/>
            </a:xfrm>
            <a:prstGeom prst="rect">
              <a:avLst/>
            </a:prstGeom>
          </p:spPr>
        </p:pic>
        <p:pic>
          <p:nvPicPr>
            <p:cNvPr id="180" name="グラフィックス 179" descr="ユーザー 単色塗りつぶし">
              <a:extLst>
                <a:ext uri="{FF2B5EF4-FFF2-40B4-BE49-F238E27FC236}">
                  <a16:creationId xmlns:a16="http://schemas.microsoft.com/office/drawing/2014/main" id="{4D304670-BEC8-A1E8-97E3-C7D0672163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7104" y="3596078"/>
              <a:ext cx="365126" cy="365126"/>
            </a:xfrm>
            <a:prstGeom prst="rect">
              <a:avLst/>
            </a:prstGeom>
          </p:spPr>
        </p:pic>
        <p:pic>
          <p:nvPicPr>
            <p:cNvPr id="181" name="グラフィックス 180" descr="ユーザー 単色塗りつぶし">
              <a:extLst>
                <a:ext uri="{FF2B5EF4-FFF2-40B4-BE49-F238E27FC236}">
                  <a16:creationId xmlns:a16="http://schemas.microsoft.com/office/drawing/2014/main" id="{95C391A2-B6E7-BDEC-F332-6C989DB70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6939" y="3596078"/>
              <a:ext cx="365126" cy="365126"/>
            </a:xfrm>
            <a:prstGeom prst="rect">
              <a:avLst/>
            </a:prstGeom>
          </p:spPr>
        </p:pic>
        <p:pic>
          <p:nvPicPr>
            <p:cNvPr id="182" name="グラフィックス 181" descr="ユーザー 単色塗りつぶし">
              <a:extLst>
                <a:ext uri="{FF2B5EF4-FFF2-40B4-BE49-F238E27FC236}">
                  <a16:creationId xmlns:a16="http://schemas.microsoft.com/office/drawing/2014/main" id="{4C70B154-939D-0B2F-1756-FF38535215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97185" y="3804432"/>
              <a:ext cx="365126" cy="365126"/>
            </a:xfrm>
            <a:prstGeom prst="rect">
              <a:avLst/>
            </a:prstGeom>
          </p:spPr>
        </p:pic>
        <p:pic>
          <p:nvPicPr>
            <p:cNvPr id="183" name="グラフィックス 182" descr="ユーザー 単色塗りつぶし">
              <a:extLst>
                <a:ext uri="{FF2B5EF4-FFF2-40B4-BE49-F238E27FC236}">
                  <a16:creationId xmlns:a16="http://schemas.microsoft.com/office/drawing/2014/main" id="{839AE43C-52F4-F7DE-7641-B0DA6BAA75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7020" y="3804432"/>
              <a:ext cx="365126" cy="365126"/>
            </a:xfrm>
            <a:prstGeom prst="rect">
              <a:avLst/>
            </a:prstGeom>
          </p:spPr>
        </p:pic>
      </p:grpSp>
      <p:grpSp>
        <p:nvGrpSpPr>
          <p:cNvPr id="198" name="グループ化 197">
            <a:extLst>
              <a:ext uri="{FF2B5EF4-FFF2-40B4-BE49-F238E27FC236}">
                <a16:creationId xmlns:a16="http://schemas.microsoft.com/office/drawing/2014/main" id="{A8F34B94-8FD1-2426-8AAD-E70C63759C5E}"/>
              </a:ext>
            </a:extLst>
          </p:cNvPr>
          <p:cNvGrpSpPr/>
          <p:nvPr/>
        </p:nvGrpSpPr>
        <p:grpSpPr>
          <a:xfrm>
            <a:off x="8694921" y="4040653"/>
            <a:ext cx="1228453" cy="661000"/>
            <a:chOff x="5627263" y="3596078"/>
            <a:chExt cx="1044801" cy="573480"/>
          </a:xfrm>
          <a:solidFill>
            <a:schemeClr val="tx1">
              <a:lumMod val="75000"/>
              <a:lumOff val="25000"/>
            </a:schemeClr>
          </a:solidFill>
        </p:grpSpPr>
        <p:pic>
          <p:nvPicPr>
            <p:cNvPr id="199" name="グラフィックス 198" descr="ユーザー 単色塗りつぶし">
              <a:extLst>
                <a:ext uri="{FF2B5EF4-FFF2-40B4-BE49-F238E27FC236}">
                  <a16:creationId xmlns:a16="http://schemas.microsoft.com/office/drawing/2014/main" id="{2C167F03-A257-0070-0D7A-4B064451DD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7266" y="3596078"/>
              <a:ext cx="365126" cy="365126"/>
            </a:xfrm>
            <a:prstGeom prst="rect">
              <a:avLst/>
            </a:prstGeom>
          </p:spPr>
        </p:pic>
        <p:pic>
          <p:nvPicPr>
            <p:cNvPr id="200" name="グラフィックス 199" descr="ユーザー 単色塗りつぶし">
              <a:extLst>
                <a:ext uri="{FF2B5EF4-FFF2-40B4-BE49-F238E27FC236}">
                  <a16:creationId xmlns:a16="http://schemas.microsoft.com/office/drawing/2014/main" id="{4AA83AB1-9ECB-D46E-BF8F-F4C5182048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7104" y="3596078"/>
              <a:ext cx="365126" cy="365126"/>
            </a:xfrm>
            <a:prstGeom prst="rect">
              <a:avLst/>
            </a:prstGeom>
          </p:spPr>
        </p:pic>
        <p:pic>
          <p:nvPicPr>
            <p:cNvPr id="201" name="グラフィックス 200" descr="ユーザー 単色塗りつぶし">
              <a:extLst>
                <a:ext uri="{FF2B5EF4-FFF2-40B4-BE49-F238E27FC236}">
                  <a16:creationId xmlns:a16="http://schemas.microsoft.com/office/drawing/2014/main" id="{1200A1E3-9821-8A32-2959-148608130E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6939" y="3596078"/>
              <a:ext cx="365126" cy="365126"/>
            </a:xfrm>
            <a:prstGeom prst="rect">
              <a:avLst/>
            </a:prstGeom>
          </p:spPr>
        </p:pic>
        <p:pic>
          <p:nvPicPr>
            <p:cNvPr id="202" name="グラフィックス 201" descr="ユーザー 単色塗りつぶし">
              <a:extLst>
                <a:ext uri="{FF2B5EF4-FFF2-40B4-BE49-F238E27FC236}">
                  <a16:creationId xmlns:a16="http://schemas.microsoft.com/office/drawing/2014/main" id="{205CE441-1510-1D0B-E437-706A07031EE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97185" y="3804432"/>
              <a:ext cx="365126" cy="365126"/>
            </a:xfrm>
            <a:prstGeom prst="rect">
              <a:avLst/>
            </a:prstGeom>
          </p:spPr>
        </p:pic>
        <p:pic>
          <p:nvPicPr>
            <p:cNvPr id="203" name="グラフィックス 202" descr="ユーザー 単色塗りつぶし">
              <a:extLst>
                <a:ext uri="{FF2B5EF4-FFF2-40B4-BE49-F238E27FC236}">
                  <a16:creationId xmlns:a16="http://schemas.microsoft.com/office/drawing/2014/main" id="{5812A55C-4AB5-D2FC-7DDF-029BA0ADAD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7020" y="3804432"/>
              <a:ext cx="365126" cy="365126"/>
            </a:xfrm>
            <a:prstGeom prst="rect">
              <a:avLst/>
            </a:prstGeom>
          </p:spPr>
        </p:pic>
      </p:grpSp>
      <p:sp>
        <p:nvSpPr>
          <p:cNvPr id="247" name="正方形/長方形 246">
            <a:extLst>
              <a:ext uri="{FF2B5EF4-FFF2-40B4-BE49-F238E27FC236}">
                <a16:creationId xmlns:a16="http://schemas.microsoft.com/office/drawing/2014/main" id="{4A50C33D-2D69-FADE-280E-09F7FAB8AE19}"/>
              </a:ext>
            </a:extLst>
          </p:cNvPr>
          <p:cNvSpPr/>
          <p:nvPr/>
        </p:nvSpPr>
        <p:spPr>
          <a:xfrm>
            <a:off x="9933661" y="5323102"/>
            <a:ext cx="1274907" cy="581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b="1" dirty="0">
                <a:solidFill>
                  <a:schemeClr val="bg2"/>
                </a:solidFill>
              </a:rPr>
              <a:t>リスキリングによる能力向上</a:t>
            </a:r>
            <a:endParaRPr kumimoji="1" lang="ja-JP" altLang="en-US" sz="1400" b="1" dirty="0">
              <a:solidFill>
                <a:schemeClr val="bg2"/>
              </a:solidFill>
            </a:endParaRPr>
          </a:p>
        </p:txBody>
      </p:sp>
      <p:sp>
        <p:nvSpPr>
          <p:cNvPr id="54" name="四角形: 角を丸くする 53">
            <a:extLst>
              <a:ext uri="{FF2B5EF4-FFF2-40B4-BE49-F238E27FC236}">
                <a16:creationId xmlns:a16="http://schemas.microsoft.com/office/drawing/2014/main" id="{7CB58AC4-A7FF-37D4-E123-918C750BFAAD}"/>
              </a:ext>
            </a:extLst>
          </p:cNvPr>
          <p:cNvSpPr/>
          <p:nvPr/>
        </p:nvSpPr>
        <p:spPr>
          <a:xfrm>
            <a:off x="6891731" y="6079443"/>
            <a:ext cx="3425483" cy="435359"/>
          </a:xfrm>
          <a:prstGeom prst="roundRect">
            <a:avLst>
              <a:gd name="adj" fmla="val 14479"/>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171450" indent="-171450">
              <a:buFont typeface="Wingdings" panose="05000000000000000000" pitchFamily="2" charset="2"/>
              <a:buChar char="ü"/>
            </a:pPr>
            <a:r>
              <a:rPr lang="ja-JP" altLang="en-US" sz="1400" dirty="0">
                <a:solidFill>
                  <a:srgbClr val="231F20"/>
                </a:solidFill>
                <a:latin typeface="+mn-ea"/>
              </a:rPr>
              <a:t>教育プログラムを産学協働体制で開発</a:t>
            </a:r>
            <a:endParaRPr lang="en-US" altLang="ja-JP" sz="1400" dirty="0">
              <a:solidFill>
                <a:srgbClr val="231F20"/>
              </a:solidFill>
              <a:latin typeface="+mn-ea"/>
            </a:endParaRPr>
          </a:p>
          <a:p>
            <a:pPr marL="171450" indent="-171450">
              <a:buFont typeface="Wingdings" panose="05000000000000000000" pitchFamily="2" charset="2"/>
              <a:buChar char="ü"/>
            </a:pPr>
            <a:r>
              <a:rPr lang="ja-JP" altLang="en-US" sz="1400" dirty="0">
                <a:solidFill>
                  <a:srgbClr val="231F20"/>
                </a:solidFill>
                <a:latin typeface="+mn-ea"/>
              </a:rPr>
              <a:t>企業で活用できるスキル習得を支援</a:t>
            </a:r>
          </a:p>
        </p:txBody>
      </p:sp>
      <p:sp>
        <p:nvSpPr>
          <p:cNvPr id="327" name="矢印: 上 326">
            <a:extLst>
              <a:ext uri="{FF2B5EF4-FFF2-40B4-BE49-F238E27FC236}">
                <a16:creationId xmlns:a16="http://schemas.microsoft.com/office/drawing/2014/main" id="{4CD21EB8-EF0C-20E2-C379-4C0284ADF30F}"/>
              </a:ext>
            </a:extLst>
          </p:cNvPr>
          <p:cNvSpPr/>
          <p:nvPr/>
        </p:nvSpPr>
        <p:spPr>
          <a:xfrm rot="5400000" flipH="1">
            <a:off x="6580214" y="4038295"/>
            <a:ext cx="965999" cy="657860"/>
          </a:xfrm>
          <a:prstGeom prst="upArrow">
            <a:avLst>
              <a:gd name="adj1" fmla="val 50000"/>
              <a:gd name="adj2" fmla="val 42560"/>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1" name="円柱 30">
            <a:extLst>
              <a:ext uri="{FF2B5EF4-FFF2-40B4-BE49-F238E27FC236}">
                <a16:creationId xmlns:a16="http://schemas.microsoft.com/office/drawing/2014/main" id="{16F354EB-64EA-FC4F-986D-AFDBD7AE4CA1}"/>
              </a:ext>
            </a:extLst>
          </p:cNvPr>
          <p:cNvSpPr/>
          <p:nvPr/>
        </p:nvSpPr>
        <p:spPr>
          <a:xfrm rot="16200000">
            <a:off x="5048520" y="3279564"/>
            <a:ext cx="1533979" cy="2175322"/>
          </a:xfrm>
          <a:prstGeom prst="can">
            <a:avLst>
              <a:gd name="adj" fmla="val 22063"/>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24" name="矢印: 上 323">
            <a:extLst>
              <a:ext uri="{FF2B5EF4-FFF2-40B4-BE49-F238E27FC236}">
                <a16:creationId xmlns:a16="http://schemas.microsoft.com/office/drawing/2014/main" id="{23E41560-0E58-29C8-3E6D-039CC7175B94}"/>
              </a:ext>
            </a:extLst>
          </p:cNvPr>
          <p:cNvSpPr/>
          <p:nvPr/>
        </p:nvSpPr>
        <p:spPr>
          <a:xfrm rot="16200000">
            <a:off x="4205047" y="3991117"/>
            <a:ext cx="965999" cy="752216"/>
          </a:xfrm>
          <a:prstGeom prst="upArrow">
            <a:avLst>
              <a:gd name="adj1" fmla="val 50000"/>
              <a:gd name="adj2" fmla="val 37910"/>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48" name="アーチ 347">
            <a:extLst>
              <a:ext uri="{FF2B5EF4-FFF2-40B4-BE49-F238E27FC236}">
                <a16:creationId xmlns:a16="http://schemas.microsoft.com/office/drawing/2014/main" id="{7E9D3FD1-86C7-AB1A-ECE2-29EC282A7435}"/>
              </a:ext>
            </a:extLst>
          </p:cNvPr>
          <p:cNvSpPr/>
          <p:nvPr/>
        </p:nvSpPr>
        <p:spPr>
          <a:xfrm rot="5400000" flipH="1">
            <a:off x="2576006" y="3565988"/>
            <a:ext cx="1501826" cy="1531523"/>
          </a:xfrm>
          <a:prstGeom prst="blockArc">
            <a:avLst>
              <a:gd name="adj1" fmla="val 9534724"/>
              <a:gd name="adj2" fmla="val 1909483"/>
              <a:gd name="adj3" fmla="val 102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359" name="正方形/長方形 358">
            <a:extLst>
              <a:ext uri="{FF2B5EF4-FFF2-40B4-BE49-F238E27FC236}">
                <a16:creationId xmlns:a16="http://schemas.microsoft.com/office/drawing/2014/main" id="{E7A0105E-7D8D-AD85-A7FD-3A1EFC5A6C6B}"/>
              </a:ext>
            </a:extLst>
          </p:cNvPr>
          <p:cNvSpPr/>
          <p:nvPr/>
        </p:nvSpPr>
        <p:spPr>
          <a:xfrm>
            <a:off x="4872345" y="3833074"/>
            <a:ext cx="2176637" cy="96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a:solidFill>
                  <a:schemeClr val="bg1"/>
                </a:solidFill>
              </a:rPr>
              <a:t>年功賃金の見直し</a:t>
            </a:r>
            <a:endParaRPr lang="en-US" altLang="ja-JP" b="1" dirty="0">
              <a:solidFill>
                <a:schemeClr val="bg1"/>
              </a:solidFill>
            </a:endParaRPr>
          </a:p>
          <a:p>
            <a:pPr algn="ctr"/>
            <a:r>
              <a:rPr lang="ja-JP" altLang="en-US" b="1">
                <a:solidFill>
                  <a:schemeClr val="bg1"/>
                </a:solidFill>
              </a:rPr>
              <a:t>スキルの可視化</a:t>
            </a:r>
            <a:endParaRPr kumimoji="1" lang="ja-JP" altLang="en-US" b="1" dirty="0">
              <a:solidFill>
                <a:schemeClr val="bg1"/>
              </a:solidFill>
            </a:endParaRPr>
          </a:p>
        </p:txBody>
      </p:sp>
      <p:cxnSp>
        <p:nvCxnSpPr>
          <p:cNvPr id="354" name="直線コネクタ 353">
            <a:extLst>
              <a:ext uri="{FF2B5EF4-FFF2-40B4-BE49-F238E27FC236}">
                <a16:creationId xmlns:a16="http://schemas.microsoft.com/office/drawing/2014/main" id="{BDEB610D-D17D-7B29-C9E6-0C3640114E75}"/>
              </a:ext>
            </a:extLst>
          </p:cNvPr>
          <p:cNvCxnSpPr>
            <a:cxnSpLocks/>
            <a:stCxn id="181" idx="3"/>
          </p:cNvCxnSpPr>
          <p:nvPr/>
        </p:nvCxnSpPr>
        <p:spPr>
          <a:xfrm flipV="1">
            <a:off x="2869113" y="3728275"/>
            <a:ext cx="269179" cy="583071"/>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9CF84E7-8FFC-83E9-A43E-73DAA84715C2}"/>
              </a:ext>
            </a:extLst>
          </p:cNvPr>
          <p:cNvCxnSpPr>
            <a:cxnSpLocks/>
            <a:stCxn id="181" idx="3"/>
          </p:cNvCxnSpPr>
          <p:nvPr/>
        </p:nvCxnSpPr>
        <p:spPr>
          <a:xfrm>
            <a:off x="2869113" y="4311346"/>
            <a:ext cx="511701" cy="65614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56" name="直線コネクタ 355">
            <a:extLst>
              <a:ext uri="{FF2B5EF4-FFF2-40B4-BE49-F238E27FC236}">
                <a16:creationId xmlns:a16="http://schemas.microsoft.com/office/drawing/2014/main" id="{83F1A834-B7EC-FB97-3D96-B7D125CE43C0}"/>
              </a:ext>
            </a:extLst>
          </p:cNvPr>
          <p:cNvCxnSpPr>
            <a:cxnSpLocks/>
            <a:stCxn id="181" idx="3"/>
          </p:cNvCxnSpPr>
          <p:nvPr/>
        </p:nvCxnSpPr>
        <p:spPr>
          <a:xfrm flipV="1">
            <a:off x="2869113" y="3951812"/>
            <a:ext cx="793194" cy="35953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57" name="直線コネクタ 356">
            <a:extLst>
              <a:ext uri="{FF2B5EF4-FFF2-40B4-BE49-F238E27FC236}">
                <a16:creationId xmlns:a16="http://schemas.microsoft.com/office/drawing/2014/main" id="{2AB1723D-B17D-4726-9EF2-A28F75B10580}"/>
              </a:ext>
            </a:extLst>
          </p:cNvPr>
          <p:cNvCxnSpPr>
            <a:cxnSpLocks/>
            <a:stCxn id="181" idx="3"/>
          </p:cNvCxnSpPr>
          <p:nvPr/>
        </p:nvCxnSpPr>
        <p:spPr>
          <a:xfrm>
            <a:off x="2869113" y="4311346"/>
            <a:ext cx="804452" cy="32899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58" name="直線コネクタ 357">
            <a:extLst>
              <a:ext uri="{FF2B5EF4-FFF2-40B4-BE49-F238E27FC236}">
                <a16:creationId xmlns:a16="http://schemas.microsoft.com/office/drawing/2014/main" id="{1637ADCC-74C1-ED6C-5432-10B93F02D894}"/>
              </a:ext>
            </a:extLst>
          </p:cNvPr>
          <p:cNvCxnSpPr>
            <a:cxnSpLocks/>
            <a:stCxn id="181" idx="3"/>
          </p:cNvCxnSpPr>
          <p:nvPr/>
        </p:nvCxnSpPr>
        <p:spPr>
          <a:xfrm>
            <a:off x="2869113" y="4311346"/>
            <a:ext cx="987844" cy="6765"/>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62" name="楕円 361">
            <a:extLst>
              <a:ext uri="{FF2B5EF4-FFF2-40B4-BE49-F238E27FC236}">
                <a16:creationId xmlns:a16="http://schemas.microsoft.com/office/drawing/2014/main" id="{7E005302-7E18-97A8-C245-FE6DC93DDDE8}"/>
              </a:ext>
            </a:extLst>
          </p:cNvPr>
          <p:cNvSpPr/>
          <p:nvPr/>
        </p:nvSpPr>
        <p:spPr>
          <a:xfrm flipH="1">
            <a:off x="3047125" y="3531804"/>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100" b="1" dirty="0">
                <a:solidFill>
                  <a:schemeClr val="bg1"/>
                </a:solidFill>
                <a:latin typeface="+mn-ea"/>
              </a:rPr>
              <a:t>昇進</a:t>
            </a:r>
            <a:endParaRPr kumimoji="1" lang="ja-JP" altLang="en-US" sz="1100" b="1" dirty="0">
              <a:solidFill>
                <a:schemeClr val="bg1"/>
              </a:solidFill>
              <a:latin typeface="+mn-ea"/>
            </a:endParaRPr>
          </a:p>
        </p:txBody>
      </p:sp>
      <p:sp>
        <p:nvSpPr>
          <p:cNvPr id="363" name="楕円 362">
            <a:extLst>
              <a:ext uri="{FF2B5EF4-FFF2-40B4-BE49-F238E27FC236}">
                <a16:creationId xmlns:a16="http://schemas.microsoft.com/office/drawing/2014/main" id="{2540F4C5-8828-87BA-3041-366415B464B7}"/>
              </a:ext>
            </a:extLst>
          </p:cNvPr>
          <p:cNvSpPr/>
          <p:nvPr/>
        </p:nvSpPr>
        <p:spPr>
          <a:xfrm flipH="1">
            <a:off x="3535711" y="3774839"/>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転職</a:t>
            </a:r>
          </a:p>
        </p:txBody>
      </p:sp>
      <p:sp>
        <p:nvSpPr>
          <p:cNvPr id="364" name="楕円 363">
            <a:extLst>
              <a:ext uri="{FF2B5EF4-FFF2-40B4-BE49-F238E27FC236}">
                <a16:creationId xmlns:a16="http://schemas.microsoft.com/office/drawing/2014/main" id="{34A74CB9-7D9F-EF59-1E9F-2A5BB08650C3}"/>
              </a:ext>
            </a:extLst>
          </p:cNvPr>
          <p:cNvSpPr/>
          <p:nvPr/>
        </p:nvSpPr>
        <p:spPr>
          <a:xfrm flipH="1">
            <a:off x="3612029" y="4551407"/>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職種</a:t>
            </a:r>
            <a:br>
              <a:rPr kumimoji="1" lang="en-US" altLang="ja-JP" sz="1100" b="1" dirty="0">
                <a:solidFill>
                  <a:schemeClr val="bg1"/>
                </a:solidFill>
                <a:latin typeface="+mn-ea"/>
              </a:rPr>
            </a:br>
            <a:r>
              <a:rPr kumimoji="1" lang="ja-JP" altLang="en-US" sz="1100" b="1" dirty="0">
                <a:solidFill>
                  <a:schemeClr val="bg1"/>
                </a:solidFill>
                <a:latin typeface="+mn-ea"/>
              </a:rPr>
              <a:t>変更</a:t>
            </a:r>
          </a:p>
        </p:txBody>
      </p:sp>
      <p:sp>
        <p:nvSpPr>
          <p:cNvPr id="365" name="楕円 364">
            <a:extLst>
              <a:ext uri="{FF2B5EF4-FFF2-40B4-BE49-F238E27FC236}">
                <a16:creationId xmlns:a16="http://schemas.microsoft.com/office/drawing/2014/main" id="{7ACC73E4-770B-70E9-2BB6-646B13EE8333}"/>
              </a:ext>
            </a:extLst>
          </p:cNvPr>
          <p:cNvSpPr/>
          <p:nvPr/>
        </p:nvSpPr>
        <p:spPr>
          <a:xfrm flipH="1">
            <a:off x="3619528" y="4163123"/>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a:solidFill>
                  <a:schemeClr val="bg1"/>
                </a:solidFill>
                <a:latin typeface="+mn-ea"/>
              </a:rPr>
              <a:t>起業</a:t>
            </a:r>
          </a:p>
        </p:txBody>
      </p:sp>
      <p:sp>
        <p:nvSpPr>
          <p:cNvPr id="366" name="楕円 365">
            <a:extLst>
              <a:ext uri="{FF2B5EF4-FFF2-40B4-BE49-F238E27FC236}">
                <a16:creationId xmlns:a16="http://schemas.microsoft.com/office/drawing/2014/main" id="{06F737DB-29FB-D68C-2F0F-8E97D814EB29}"/>
              </a:ext>
            </a:extLst>
          </p:cNvPr>
          <p:cNvSpPr/>
          <p:nvPr/>
        </p:nvSpPr>
        <p:spPr>
          <a:xfrm flipH="1">
            <a:off x="3110726" y="4787439"/>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a:t>
            </a:r>
          </a:p>
        </p:txBody>
      </p:sp>
      <p:sp>
        <p:nvSpPr>
          <p:cNvPr id="367" name="正方形/長方形 366">
            <a:extLst>
              <a:ext uri="{FF2B5EF4-FFF2-40B4-BE49-F238E27FC236}">
                <a16:creationId xmlns:a16="http://schemas.microsoft.com/office/drawing/2014/main" id="{5878AE37-CA65-3F6A-5D6C-14B7A9F3015E}"/>
              </a:ext>
            </a:extLst>
          </p:cNvPr>
          <p:cNvSpPr/>
          <p:nvPr/>
        </p:nvSpPr>
        <p:spPr>
          <a:xfrm>
            <a:off x="1271464" y="3662090"/>
            <a:ext cx="1696902" cy="298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rgbClr val="E2B700"/>
                </a:solidFill>
              </a:rPr>
              <a:t>柔軟に</a:t>
            </a:r>
            <a:br>
              <a:rPr lang="en-US" altLang="ja-JP" b="1" dirty="0">
                <a:solidFill>
                  <a:srgbClr val="E2B700"/>
                </a:solidFill>
              </a:rPr>
            </a:br>
            <a:r>
              <a:rPr lang="ja-JP" altLang="en-US" b="1" dirty="0">
                <a:solidFill>
                  <a:srgbClr val="E2B700"/>
                </a:solidFill>
              </a:rPr>
              <a:t>働き方を選択</a:t>
            </a:r>
            <a:endParaRPr kumimoji="1" lang="ja-JP" altLang="en-US" b="1" dirty="0">
              <a:solidFill>
                <a:srgbClr val="E2B700"/>
              </a:solidFill>
            </a:endParaRPr>
          </a:p>
        </p:txBody>
      </p:sp>
      <p:sp>
        <p:nvSpPr>
          <p:cNvPr id="28" name="アーチ 27">
            <a:extLst>
              <a:ext uri="{FF2B5EF4-FFF2-40B4-BE49-F238E27FC236}">
                <a16:creationId xmlns:a16="http://schemas.microsoft.com/office/drawing/2014/main" id="{0A91DC5C-E646-44A1-174F-33DFCCCF5A1E}"/>
              </a:ext>
            </a:extLst>
          </p:cNvPr>
          <p:cNvSpPr/>
          <p:nvPr/>
        </p:nvSpPr>
        <p:spPr>
          <a:xfrm rot="16200000">
            <a:off x="7725097" y="3632872"/>
            <a:ext cx="1501826" cy="1531523"/>
          </a:xfrm>
          <a:prstGeom prst="blockArc">
            <a:avLst>
              <a:gd name="adj1" fmla="val 9776929"/>
              <a:gd name="adj2" fmla="val 1909483"/>
              <a:gd name="adj3" fmla="val 102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cxnSp>
        <p:nvCxnSpPr>
          <p:cNvPr id="8" name="直線コネクタ 7">
            <a:extLst>
              <a:ext uri="{FF2B5EF4-FFF2-40B4-BE49-F238E27FC236}">
                <a16:creationId xmlns:a16="http://schemas.microsoft.com/office/drawing/2014/main" id="{C0F567C0-7801-6521-1A0C-2AE323D511E6}"/>
              </a:ext>
            </a:extLst>
          </p:cNvPr>
          <p:cNvCxnSpPr>
            <a:cxnSpLocks/>
          </p:cNvCxnSpPr>
          <p:nvPr/>
        </p:nvCxnSpPr>
        <p:spPr>
          <a:xfrm flipH="1" flipV="1">
            <a:off x="8352694" y="3831265"/>
            <a:ext cx="251816" cy="54696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74A33E3B-5EB6-EF4F-BD7A-DB7016481F83}"/>
              </a:ext>
            </a:extLst>
          </p:cNvPr>
          <p:cNvCxnSpPr>
            <a:cxnSpLocks/>
          </p:cNvCxnSpPr>
          <p:nvPr/>
        </p:nvCxnSpPr>
        <p:spPr>
          <a:xfrm flipH="1">
            <a:off x="8352694" y="4378229"/>
            <a:ext cx="251816" cy="65614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49FA3E1D-CC77-FC06-5628-5F7EC6A4F5CA}"/>
              </a:ext>
            </a:extLst>
          </p:cNvPr>
          <p:cNvCxnSpPr>
            <a:cxnSpLocks/>
          </p:cNvCxnSpPr>
          <p:nvPr/>
        </p:nvCxnSpPr>
        <p:spPr>
          <a:xfrm flipH="1" flipV="1">
            <a:off x="7947599" y="4074909"/>
            <a:ext cx="656911" cy="303320"/>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D41E02F8-8333-3FC8-8916-ED9ADA187988}"/>
              </a:ext>
            </a:extLst>
          </p:cNvPr>
          <p:cNvCxnSpPr>
            <a:cxnSpLocks/>
          </p:cNvCxnSpPr>
          <p:nvPr/>
        </p:nvCxnSpPr>
        <p:spPr>
          <a:xfrm flipH="1">
            <a:off x="7947599" y="4378229"/>
            <a:ext cx="656911" cy="328994"/>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8307113-6D45-0627-B639-C8B35DB9D657}"/>
              </a:ext>
            </a:extLst>
          </p:cNvPr>
          <p:cNvCxnSpPr>
            <a:cxnSpLocks/>
          </p:cNvCxnSpPr>
          <p:nvPr/>
        </p:nvCxnSpPr>
        <p:spPr>
          <a:xfrm flipH="1">
            <a:off x="7764207" y="4378229"/>
            <a:ext cx="840303" cy="6765"/>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9DEE4D20-0AFC-9371-0F05-D4D8DE2A5464}"/>
              </a:ext>
            </a:extLst>
          </p:cNvPr>
          <p:cNvSpPr/>
          <p:nvPr/>
        </p:nvSpPr>
        <p:spPr>
          <a:xfrm>
            <a:off x="8108563" y="3598687"/>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100" b="1" dirty="0">
                <a:solidFill>
                  <a:schemeClr val="bg1"/>
                </a:solidFill>
                <a:latin typeface="+mn-ea"/>
              </a:rPr>
              <a:t>スキル</a:t>
            </a:r>
            <a:r>
              <a:rPr lang="en-US" altLang="ja-JP" sz="1100" b="1" dirty="0">
                <a:solidFill>
                  <a:schemeClr val="bg1"/>
                </a:solidFill>
                <a:latin typeface="+mn-ea"/>
              </a:rPr>
              <a:t>A</a:t>
            </a:r>
            <a:endParaRPr kumimoji="1" lang="ja-JP" altLang="en-US" sz="1100" b="1" dirty="0">
              <a:solidFill>
                <a:schemeClr val="bg1"/>
              </a:solidFill>
              <a:latin typeface="+mn-ea"/>
            </a:endParaRPr>
          </a:p>
        </p:txBody>
      </p:sp>
      <p:sp>
        <p:nvSpPr>
          <p:cNvPr id="15" name="楕円 14">
            <a:extLst>
              <a:ext uri="{FF2B5EF4-FFF2-40B4-BE49-F238E27FC236}">
                <a16:creationId xmlns:a16="http://schemas.microsoft.com/office/drawing/2014/main" id="{7619598F-E3B6-46EE-E562-DFC862104600}"/>
              </a:ext>
            </a:extLst>
          </p:cNvPr>
          <p:cNvSpPr/>
          <p:nvPr/>
        </p:nvSpPr>
        <p:spPr>
          <a:xfrm>
            <a:off x="7619977" y="3841722"/>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スキル</a:t>
            </a:r>
            <a:r>
              <a:rPr kumimoji="1" lang="en-US" altLang="ja-JP" sz="1100" b="1" dirty="0">
                <a:solidFill>
                  <a:schemeClr val="bg1"/>
                </a:solidFill>
                <a:latin typeface="+mn-ea"/>
              </a:rPr>
              <a:t>B</a:t>
            </a:r>
            <a:endParaRPr kumimoji="1" lang="ja-JP" altLang="en-US" sz="1100" b="1" dirty="0">
              <a:solidFill>
                <a:schemeClr val="bg1"/>
              </a:solidFill>
              <a:latin typeface="+mn-ea"/>
            </a:endParaRPr>
          </a:p>
        </p:txBody>
      </p:sp>
      <p:sp>
        <p:nvSpPr>
          <p:cNvPr id="16" name="楕円 15">
            <a:extLst>
              <a:ext uri="{FF2B5EF4-FFF2-40B4-BE49-F238E27FC236}">
                <a16:creationId xmlns:a16="http://schemas.microsoft.com/office/drawing/2014/main" id="{03A4679B-F1CA-60C2-29BF-CA1C2EC31238}"/>
              </a:ext>
            </a:extLst>
          </p:cNvPr>
          <p:cNvSpPr/>
          <p:nvPr/>
        </p:nvSpPr>
        <p:spPr>
          <a:xfrm>
            <a:off x="7543659" y="4618290"/>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スキル</a:t>
            </a:r>
            <a:r>
              <a:rPr kumimoji="1" lang="en-US" altLang="ja-JP" sz="1100" b="1" dirty="0">
                <a:solidFill>
                  <a:schemeClr val="bg1"/>
                </a:solidFill>
                <a:latin typeface="+mn-ea"/>
              </a:rPr>
              <a:t>D</a:t>
            </a:r>
            <a:endParaRPr kumimoji="1" lang="ja-JP" altLang="en-US" sz="1100" b="1" dirty="0">
              <a:solidFill>
                <a:schemeClr val="bg1"/>
              </a:solidFill>
              <a:latin typeface="+mn-ea"/>
            </a:endParaRPr>
          </a:p>
        </p:txBody>
      </p:sp>
      <p:sp>
        <p:nvSpPr>
          <p:cNvPr id="17" name="楕円 16">
            <a:extLst>
              <a:ext uri="{FF2B5EF4-FFF2-40B4-BE49-F238E27FC236}">
                <a16:creationId xmlns:a16="http://schemas.microsoft.com/office/drawing/2014/main" id="{833E47F6-37A6-AF89-1CE4-1EC142AF5D4F}"/>
              </a:ext>
            </a:extLst>
          </p:cNvPr>
          <p:cNvSpPr/>
          <p:nvPr/>
        </p:nvSpPr>
        <p:spPr>
          <a:xfrm>
            <a:off x="7536160" y="4230006"/>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スキル</a:t>
            </a:r>
            <a:r>
              <a:rPr kumimoji="1" lang="en-US" altLang="ja-JP" sz="1100" b="1" dirty="0">
                <a:solidFill>
                  <a:schemeClr val="bg1"/>
                </a:solidFill>
                <a:latin typeface="+mn-ea"/>
              </a:rPr>
              <a:t>C</a:t>
            </a:r>
            <a:endParaRPr kumimoji="1" lang="ja-JP" altLang="en-US" sz="1100" b="1" dirty="0">
              <a:solidFill>
                <a:schemeClr val="bg1"/>
              </a:solidFill>
              <a:latin typeface="+mn-ea"/>
            </a:endParaRPr>
          </a:p>
        </p:txBody>
      </p:sp>
      <p:sp>
        <p:nvSpPr>
          <p:cNvPr id="18" name="楕円 17">
            <a:extLst>
              <a:ext uri="{FF2B5EF4-FFF2-40B4-BE49-F238E27FC236}">
                <a16:creationId xmlns:a16="http://schemas.microsoft.com/office/drawing/2014/main" id="{78746E88-BB99-9D4C-54DB-E799779E6D5A}"/>
              </a:ext>
            </a:extLst>
          </p:cNvPr>
          <p:cNvSpPr/>
          <p:nvPr/>
        </p:nvSpPr>
        <p:spPr>
          <a:xfrm>
            <a:off x="8044962" y="4854322"/>
            <a:ext cx="577820" cy="325250"/>
          </a:xfrm>
          <a:prstGeom prst="ellipse">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100" b="1" dirty="0">
                <a:solidFill>
                  <a:schemeClr val="bg1"/>
                </a:solidFill>
                <a:latin typeface="+mn-ea"/>
              </a:rPr>
              <a:t>・・・</a:t>
            </a:r>
          </a:p>
        </p:txBody>
      </p:sp>
      <p:sp>
        <p:nvSpPr>
          <p:cNvPr id="70" name="円柱 69">
            <a:extLst>
              <a:ext uri="{FF2B5EF4-FFF2-40B4-BE49-F238E27FC236}">
                <a16:creationId xmlns:a16="http://schemas.microsoft.com/office/drawing/2014/main" id="{26E08D38-11BF-CA31-7433-CF39A09E9A6A}"/>
              </a:ext>
            </a:extLst>
          </p:cNvPr>
          <p:cNvSpPr/>
          <p:nvPr/>
        </p:nvSpPr>
        <p:spPr>
          <a:xfrm>
            <a:off x="2958161" y="5321667"/>
            <a:ext cx="6275678" cy="720595"/>
          </a:xfrm>
          <a:prstGeom prst="can">
            <a:avLst>
              <a:gd name="adj" fmla="val 35939"/>
            </a:avLst>
          </a:prstGeom>
          <a:solidFill>
            <a:schemeClr val="bg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ja-JP" altLang="en-US" b="1" dirty="0">
                <a:solidFill>
                  <a:schemeClr val="bg1"/>
                </a:solidFill>
              </a:rPr>
              <a:t>産官学によるリスキリング プラットフォーム</a:t>
            </a:r>
            <a:endParaRPr kumimoji="1" lang="ja-JP" altLang="en-US" b="1" dirty="0">
              <a:solidFill>
                <a:schemeClr val="bg1"/>
              </a:solidFill>
            </a:endParaRPr>
          </a:p>
        </p:txBody>
      </p:sp>
      <p:sp>
        <p:nvSpPr>
          <p:cNvPr id="36" name="矢印: 左カーブ 35">
            <a:extLst>
              <a:ext uri="{FF2B5EF4-FFF2-40B4-BE49-F238E27FC236}">
                <a16:creationId xmlns:a16="http://schemas.microsoft.com/office/drawing/2014/main" id="{FB5102DD-C5B6-B872-F442-437087E95D25}"/>
              </a:ext>
            </a:extLst>
          </p:cNvPr>
          <p:cNvSpPr/>
          <p:nvPr/>
        </p:nvSpPr>
        <p:spPr>
          <a:xfrm rot="8876814">
            <a:off x="2191077" y="4684175"/>
            <a:ext cx="504900" cy="1201121"/>
          </a:xfrm>
          <a:prstGeom prst="curvedLeftArrow">
            <a:avLst>
              <a:gd name="adj1" fmla="val 25000"/>
              <a:gd name="adj2" fmla="val 50000"/>
              <a:gd name="adj3" fmla="val 25000"/>
            </a:avLst>
          </a:prstGeom>
          <a:solidFill>
            <a:srgbClr val="547BB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56" name="正方形/長方形 255">
            <a:extLst>
              <a:ext uri="{FF2B5EF4-FFF2-40B4-BE49-F238E27FC236}">
                <a16:creationId xmlns:a16="http://schemas.microsoft.com/office/drawing/2014/main" id="{C6AF9D99-DE60-E7D7-39A3-D69B078988DF}"/>
              </a:ext>
            </a:extLst>
          </p:cNvPr>
          <p:cNvSpPr/>
          <p:nvPr/>
        </p:nvSpPr>
        <p:spPr>
          <a:xfrm>
            <a:off x="1095933" y="5384708"/>
            <a:ext cx="1274907" cy="581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400" b="1" dirty="0">
                <a:solidFill>
                  <a:schemeClr val="bg2"/>
                </a:solidFill>
              </a:rPr>
              <a:t>リスキリングによる能力向上</a:t>
            </a:r>
            <a:endParaRPr kumimoji="1" lang="ja-JP" altLang="en-US" sz="1400" b="1" dirty="0">
              <a:solidFill>
                <a:schemeClr val="bg2"/>
              </a:solidFill>
            </a:endParaRPr>
          </a:p>
        </p:txBody>
      </p:sp>
      <p:sp>
        <p:nvSpPr>
          <p:cNvPr id="38" name="矢印: 左カーブ 37">
            <a:extLst>
              <a:ext uri="{FF2B5EF4-FFF2-40B4-BE49-F238E27FC236}">
                <a16:creationId xmlns:a16="http://schemas.microsoft.com/office/drawing/2014/main" id="{39A8943A-163E-594C-74D0-F36260869149}"/>
              </a:ext>
            </a:extLst>
          </p:cNvPr>
          <p:cNvSpPr/>
          <p:nvPr/>
        </p:nvSpPr>
        <p:spPr>
          <a:xfrm rot="12650873" flipH="1">
            <a:off x="9536793" y="4698345"/>
            <a:ext cx="502780" cy="1201121"/>
          </a:xfrm>
          <a:prstGeom prst="curvedLeftArrow">
            <a:avLst>
              <a:gd name="adj1" fmla="val 25000"/>
              <a:gd name="adj2" fmla="val 50000"/>
              <a:gd name="adj3" fmla="val 25000"/>
            </a:avLst>
          </a:prstGeom>
          <a:solidFill>
            <a:srgbClr val="547BB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46" name="正方形/長方形 45">
            <a:extLst>
              <a:ext uri="{FF2B5EF4-FFF2-40B4-BE49-F238E27FC236}">
                <a16:creationId xmlns:a16="http://schemas.microsoft.com/office/drawing/2014/main" id="{2114E5D7-685B-AAC6-2522-EC9C1C0DC661}"/>
              </a:ext>
            </a:extLst>
          </p:cNvPr>
          <p:cNvSpPr/>
          <p:nvPr/>
        </p:nvSpPr>
        <p:spPr>
          <a:xfrm>
            <a:off x="8750945" y="3662090"/>
            <a:ext cx="2053251" cy="298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rgbClr val="E2B700"/>
                </a:solidFill>
              </a:rPr>
              <a:t>能力を活かして</a:t>
            </a:r>
            <a:br>
              <a:rPr lang="en-US" altLang="ja-JP" b="1" dirty="0">
                <a:solidFill>
                  <a:srgbClr val="E2B700"/>
                </a:solidFill>
              </a:rPr>
            </a:br>
            <a:r>
              <a:rPr lang="ja-JP" altLang="en-US" b="1" dirty="0">
                <a:solidFill>
                  <a:srgbClr val="E2B700"/>
                </a:solidFill>
              </a:rPr>
              <a:t>柔軟に労働移動</a:t>
            </a:r>
            <a:endParaRPr kumimoji="1" lang="ja-JP" altLang="en-US" b="1" dirty="0">
              <a:solidFill>
                <a:srgbClr val="E2B700"/>
              </a:solidFill>
            </a:endParaRPr>
          </a:p>
        </p:txBody>
      </p:sp>
    </p:spTree>
    <p:extLst>
      <p:ext uri="{BB962C8B-B14F-4D97-AF65-F5344CB8AC3E}">
        <p14:creationId xmlns:p14="http://schemas.microsoft.com/office/powerpoint/2010/main" val="224143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D6AFF-3196-FE0E-3A8F-B4B379CBE7A5}"/>
              </a:ext>
            </a:extLst>
          </p:cNvPr>
          <p:cNvSpPr>
            <a:spLocks noGrp="1"/>
          </p:cNvSpPr>
          <p:nvPr>
            <p:ph type="title"/>
          </p:nvPr>
        </p:nvSpPr>
        <p:spPr/>
        <p:txBody>
          <a:bodyPr/>
          <a:lstStyle/>
          <a:p>
            <a:r>
              <a:rPr lang="ja-JP" altLang="en-US" dirty="0"/>
              <a:t>人手不足の中でも、企業が柔軟に形を変えながら、収益性を高め、</a:t>
            </a:r>
            <a:br>
              <a:rPr lang="en-US" altLang="ja-JP" dirty="0"/>
            </a:br>
            <a:r>
              <a:rPr lang="ja-JP" altLang="en-US" dirty="0"/>
              <a:t>成長し続けられる環境を作る</a:t>
            </a:r>
          </a:p>
        </p:txBody>
      </p:sp>
      <p:sp>
        <p:nvSpPr>
          <p:cNvPr id="3" name="スライド番号プレースホルダー 2">
            <a:extLst>
              <a:ext uri="{FF2B5EF4-FFF2-40B4-BE49-F238E27FC236}">
                <a16:creationId xmlns:a16="http://schemas.microsoft.com/office/drawing/2014/main" id="{DFCAE3E0-FFA9-B23C-26F5-C69D89620A60}"/>
              </a:ext>
            </a:extLst>
          </p:cNvPr>
          <p:cNvSpPr>
            <a:spLocks noGrp="1"/>
          </p:cNvSpPr>
          <p:nvPr>
            <p:ph type="sldNum" sz="quarter" idx="12"/>
          </p:nvPr>
        </p:nvSpPr>
        <p:spPr/>
        <p:txBody>
          <a:bodyPr/>
          <a:lstStyle/>
          <a:p>
            <a:pPr lvl="0"/>
            <a:fld id="{D08BAF99-255C-412B-9BE2-A34BCE385131}" type="slidenum">
              <a:rPr lang="ja-JP" altLang="en-US" noProof="0" smtClean="0"/>
              <a:pPr lvl="0"/>
              <a:t>6</a:t>
            </a:fld>
            <a:endParaRPr lang="ja-JP" altLang="en-US" noProof="0" dirty="0"/>
          </a:p>
        </p:txBody>
      </p:sp>
      <p:sp>
        <p:nvSpPr>
          <p:cNvPr id="4" name="テキスト プレースホルダー 3">
            <a:extLst>
              <a:ext uri="{FF2B5EF4-FFF2-40B4-BE49-F238E27FC236}">
                <a16:creationId xmlns:a16="http://schemas.microsoft.com/office/drawing/2014/main" id="{0382FEB7-F5D9-41E3-D298-D00F1618088F}"/>
              </a:ext>
            </a:extLst>
          </p:cNvPr>
          <p:cNvSpPr>
            <a:spLocks noGrp="1"/>
          </p:cNvSpPr>
          <p:nvPr>
            <p:ph type="body" sz="quarter" idx="13"/>
          </p:nvPr>
        </p:nvSpPr>
        <p:spPr/>
        <p:txBody>
          <a:bodyPr/>
          <a:lstStyle/>
          <a:p>
            <a:r>
              <a:rPr lang="ja-JP" altLang="en-US" dirty="0"/>
              <a:t>●</a:t>
            </a:r>
            <a:r>
              <a:rPr lang="en-US" altLang="ja-JP" dirty="0"/>
              <a:t>1.</a:t>
            </a:r>
            <a:r>
              <a:rPr lang="ja-JP" altLang="en-US" dirty="0"/>
              <a:t>（</a:t>
            </a:r>
            <a:r>
              <a:rPr lang="en-US" altLang="ja-JP" dirty="0"/>
              <a:t>3</a:t>
            </a:r>
            <a:r>
              <a:rPr lang="ja-JP" altLang="en-US" dirty="0"/>
              <a:t>）産業の革新に向けた方策</a:t>
            </a:r>
          </a:p>
        </p:txBody>
      </p:sp>
      <p:sp>
        <p:nvSpPr>
          <p:cNvPr id="1081" name="矢印: 五方向 1080">
            <a:extLst>
              <a:ext uri="{FF2B5EF4-FFF2-40B4-BE49-F238E27FC236}">
                <a16:creationId xmlns:a16="http://schemas.microsoft.com/office/drawing/2014/main" id="{176CA014-0742-09B4-CF68-F17F617357EE}"/>
              </a:ext>
            </a:extLst>
          </p:cNvPr>
          <p:cNvSpPr/>
          <p:nvPr/>
        </p:nvSpPr>
        <p:spPr>
          <a:xfrm flipH="1">
            <a:off x="9860970" y="2353873"/>
            <a:ext cx="1920518" cy="1435167"/>
          </a:xfrm>
          <a:prstGeom prst="homePlate">
            <a:avLst>
              <a:gd name="adj" fmla="val 14665"/>
            </a:avLst>
          </a:prstGeom>
          <a:solidFill>
            <a:schemeClr val="bg2">
              <a:lumMod val="20000"/>
              <a:lumOff val="80000"/>
            </a:schemeClr>
          </a:solidFill>
          <a:ln>
            <a:solidFill>
              <a:schemeClr val="bg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547BB3"/>
                </a:solidFill>
                <a:effectLst/>
                <a:uLnTx/>
                <a:uFillTx/>
                <a:latin typeface="Calibri" panose="020F0502020204030204"/>
                <a:ea typeface="ＭＳ Ｐゴシック" panose="020B0600070205080204" pitchFamily="50" charset="-128"/>
                <a:cs typeface="+mn-cs"/>
              </a:rPr>
              <a:t>規制・制度の</a:t>
            </a:r>
            <a:endParaRPr kumimoji="1" lang="en-US" altLang="ja-JP" sz="2000" b="1" i="0" u="none" strike="noStrike" kern="1200" cap="none" spc="0" normalizeH="0" baseline="0" noProof="0" dirty="0">
              <a:ln>
                <a:noFill/>
              </a:ln>
              <a:solidFill>
                <a:srgbClr val="547BB3"/>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b="1" dirty="0">
                <a:solidFill>
                  <a:srgbClr val="547BB3"/>
                </a:solidFill>
                <a:latin typeface="Calibri" panose="020F0502020204030204"/>
                <a:ea typeface="ＭＳ Ｐゴシック" panose="020B0600070205080204" pitchFamily="50" charset="-128"/>
              </a:rPr>
              <a:t>見直し</a:t>
            </a:r>
            <a:endParaRPr kumimoji="1" lang="en-US" altLang="ja-JP" sz="2000" b="1" i="0" u="none" strike="noStrike" kern="1200" cap="none" spc="0" normalizeH="0" baseline="0" noProof="0" dirty="0">
              <a:ln>
                <a:noFill/>
              </a:ln>
              <a:solidFill>
                <a:srgbClr val="547BB3"/>
              </a:solidFill>
              <a:effectLst/>
              <a:uLnTx/>
              <a:uFillTx/>
              <a:latin typeface="Calibri" panose="020F0502020204030204"/>
              <a:ea typeface="ＭＳ Ｐゴシック" panose="020B0600070205080204" pitchFamily="50" charset="-128"/>
              <a:cs typeface="+mn-cs"/>
            </a:endParaRPr>
          </a:p>
          <a:p>
            <a:pPr algn="ctr">
              <a:spcBef>
                <a:spcPts val="600"/>
              </a:spcBef>
              <a:defRPr/>
            </a:pPr>
            <a:r>
              <a:rPr lang="ja-JP" altLang="en-US" sz="1200" b="1" dirty="0">
                <a:solidFill>
                  <a:srgbClr val="547BB3"/>
                </a:solidFill>
                <a:latin typeface="Calibri" panose="020F0502020204030204"/>
                <a:ea typeface="ＭＳ Ｐゴシック" panose="020B0600070205080204" pitchFamily="50" charset="-128"/>
              </a:rPr>
              <a:t>（事業承継税制、</a:t>
            </a:r>
            <a:br>
              <a:rPr lang="en-US" altLang="ja-JP" sz="1200" b="1" dirty="0">
                <a:solidFill>
                  <a:srgbClr val="547BB3"/>
                </a:solidFill>
                <a:latin typeface="Calibri" panose="020F0502020204030204"/>
                <a:ea typeface="ＭＳ Ｐゴシック" panose="020B0600070205080204" pitchFamily="50" charset="-128"/>
              </a:rPr>
            </a:br>
            <a:r>
              <a:rPr lang="ja-JP" altLang="en-US" sz="1200" b="1" dirty="0">
                <a:solidFill>
                  <a:srgbClr val="547BB3"/>
                </a:solidFill>
                <a:latin typeface="Calibri" panose="020F0502020204030204"/>
                <a:ea typeface="ＭＳ Ｐゴシック" panose="020B0600070205080204" pitchFamily="50" charset="-128"/>
              </a:rPr>
              <a:t>経営者保証の見直し等）</a:t>
            </a:r>
          </a:p>
        </p:txBody>
      </p:sp>
      <p:sp>
        <p:nvSpPr>
          <p:cNvPr id="1048" name="矢印: 五方向 1047">
            <a:extLst>
              <a:ext uri="{FF2B5EF4-FFF2-40B4-BE49-F238E27FC236}">
                <a16:creationId xmlns:a16="http://schemas.microsoft.com/office/drawing/2014/main" id="{E37AC81D-9FCA-9E3D-E3EC-5466C5AA7AA5}"/>
              </a:ext>
            </a:extLst>
          </p:cNvPr>
          <p:cNvSpPr/>
          <p:nvPr/>
        </p:nvSpPr>
        <p:spPr>
          <a:xfrm flipH="1">
            <a:off x="9860970" y="3928014"/>
            <a:ext cx="1920518" cy="1779758"/>
          </a:xfrm>
          <a:prstGeom prst="homePlate">
            <a:avLst>
              <a:gd name="adj" fmla="val 10740"/>
            </a:avLst>
          </a:prstGeom>
          <a:solidFill>
            <a:schemeClr val="bg2">
              <a:lumMod val="20000"/>
              <a:lumOff val="80000"/>
            </a:schemeClr>
          </a:solidFill>
          <a:ln>
            <a:solidFill>
              <a:schemeClr val="bg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ja-JP" altLang="en-US" sz="2000" b="1" dirty="0">
                <a:solidFill>
                  <a:srgbClr val="547BB3"/>
                </a:solidFill>
                <a:latin typeface="Calibri" panose="020F0502020204030204"/>
                <a:ea typeface="ＭＳ Ｐゴシック" panose="020B0600070205080204" pitchFamily="50" charset="-128"/>
              </a:rPr>
              <a:t>テクノロジーの</a:t>
            </a:r>
            <a:br>
              <a:rPr lang="en-US" altLang="ja-JP" sz="2000" b="1" dirty="0">
                <a:solidFill>
                  <a:srgbClr val="547BB3"/>
                </a:solidFill>
                <a:latin typeface="Calibri" panose="020F0502020204030204"/>
                <a:ea typeface="ＭＳ Ｐゴシック" panose="020B0600070205080204" pitchFamily="50" charset="-128"/>
              </a:rPr>
            </a:br>
            <a:r>
              <a:rPr lang="ja-JP" altLang="en-US" sz="2000" b="1" dirty="0">
                <a:solidFill>
                  <a:srgbClr val="547BB3"/>
                </a:solidFill>
                <a:latin typeface="Calibri" panose="020F0502020204030204"/>
                <a:ea typeface="ＭＳ Ｐゴシック" panose="020B0600070205080204" pitchFamily="50" charset="-128"/>
              </a:rPr>
              <a:t>利活用促進</a:t>
            </a:r>
            <a:endParaRPr lang="en-US" altLang="ja-JP" sz="2000" b="1" dirty="0">
              <a:solidFill>
                <a:srgbClr val="547BB3"/>
              </a:solidFill>
              <a:latin typeface="Calibri" panose="020F0502020204030204"/>
              <a:ea typeface="ＭＳ Ｐゴシック" panose="020B0600070205080204" pitchFamily="50" charset="-128"/>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lang="ja-JP" altLang="en-US" sz="1200" b="1" dirty="0">
                <a:solidFill>
                  <a:srgbClr val="547BB3"/>
                </a:solidFill>
                <a:latin typeface="Calibri" panose="020F0502020204030204"/>
                <a:ea typeface="ＭＳ Ｐゴシック" panose="020B0600070205080204" pitchFamily="50" charset="-128"/>
              </a:rPr>
              <a:t>（最先端技術の活用、</a:t>
            </a:r>
            <a:br>
              <a:rPr lang="en-US" altLang="ja-JP" sz="1200" b="1" dirty="0">
                <a:solidFill>
                  <a:srgbClr val="547BB3"/>
                </a:solidFill>
                <a:latin typeface="Calibri" panose="020F0502020204030204"/>
                <a:ea typeface="ＭＳ Ｐゴシック" panose="020B0600070205080204" pitchFamily="50" charset="-128"/>
              </a:rPr>
            </a:br>
            <a:r>
              <a:rPr lang="ja-JP" altLang="en-US" sz="1200" b="1" dirty="0">
                <a:solidFill>
                  <a:srgbClr val="547BB3"/>
                </a:solidFill>
                <a:latin typeface="Calibri" panose="020F0502020204030204"/>
                <a:ea typeface="ＭＳ Ｐゴシック" panose="020B0600070205080204" pitchFamily="50" charset="-128"/>
              </a:rPr>
              <a:t>デジタルを活用した</a:t>
            </a:r>
            <a:br>
              <a:rPr lang="en-US" altLang="ja-JP" sz="1200" b="1" dirty="0">
                <a:solidFill>
                  <a:srgbClr val="547BB3"/>
                </a:solidFill>
                <a:latin typeface="Calibri" panose="020F0502020204030204"/>
                <a:ea typeface="ＭＳ Ｐゴシック" panose="020B0600070205080204" pitchFamily="50" charset="-128"/>
              </a:rPr>
            </a:br>
            <a:r>
              <a:rPr lang="ja-JP" altLang="en-US" sz="1200" b="1" dirty="0">
                <a:solidFill>
                  <a:srgbClr val="547BB3"/>
                </a:solidFill>
                <a:latin typeface="Calibri" panose="020F0502020204030204"/>
                <a:ea typeface="ＭＳ Ｐゴシック" panose="020B0600070205080204" pitchFamily="50" charset="-128"/>
              </a:rPr>
              <a:t>海外展開支援等）</a:t>
            </a:r>
            <a:endParaRPr kumimoji="1" lang="ja-JP" altLang="en-US" sz="1200" b="1" i="0" u="none" strike="noStrike" kern="1200" cap="none" spc="0" normalizeH="0" baseline="0" noProof="0" dirty="0">
              <a:ln>
                <a:noFill/>
              </a:ln>
              <a:solidFill>
                <a:srgbClr val="547BB3"/>
              </a:solidFill>
              <a:effectLst/>
              <a:uLnTx/>
              <a:uFillTx/>
              <a:latin typeface="Calibri" panose="020F0502020204030204"/>
              <a:ea typeface="ＭＳ Ｐゴシック" panose="020B0600070205080204" pitchFamily="50" charset="-128"/>
              <a:cs typeface="+mn-cs"/>
            </a:endParaRPr>
          </a:p>
        </p:txBody>
      </p:sp>
      <p:sp>
        <p:nvSpPr>
          <p:cNvPr id="1051" name="矢印: 五方向 1050">
            <a:extLst>
              <a:ext uri="{FF2B5EF4-FFF2-40B4-BE49-F238E27FC236}">
                <a16:creationId xmlns:a16="http://schemas.microsoft.com/office/drawing/2014/main" id="{F1CB9D59-2EA4-B378-36FB-6B5F0BF66BB0}"/>
              </a:ext>
            </a:extLst>
          </p:cNvPr>
          <p:cNvSpPr/>
          <p:nvPr/>
        </p:nvSpPr>
        <p:spPr>
          <a:xfrm flipH="1">
            <a:off x="9857826" y="1482022"/>
            <a:ext cx="1926806" cy="549797"/>
          </a:xfrm>
          <a:prstGeom prst="homePlate">
            <a:avLst>
              <a:gd name="adj" fmla="val 2711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rPr>
              <a:t>施策</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E1E55DDD-00F8-2AF6-67E1-ADED73452CAC}"/>
              </a:ext>
            </a:extLst>
          </p:cNvPr>
          <p:cNvSpPr/>
          <p:nvPr/>
        </p:nvSpPr>
        <p:spPr>
          <a:xfrm>
            <a:off x="1348329" y="2979337"/>
            <a:ext cx="3920508" cy="3275180"/>
          </a:xfrm>
          <a:prstGeom prst="rect">
            <a:avLst/>
          </a:prstGeom>
          <a:pattFill prst="ltUp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1" i="0" u="none" strike="noStrike" kern="1200" cap="none" spc="0" normalizeH="0" baseline="0" noProof="0" dirty="0">
              <a:ln>
                <a:noFill/>
              </a:ln>
              <a:solidFill>
                <a:srgbClr val="547BB3"/>
              </a:solidFill>
              <a:effectLst/>
              <a:uLnTx/>
              <a:uFillTx/>
              <a:latin typeface="Calibri" panose="020F0502020204030204"/>
              <a:ea typeface="ＭＳ Ｐゴシック" panose="020B0600070205080204" pitchFamily="50" charset="-128"/>
              <a:cs typeface="+mn-cs"/>
            </a:endParaRPr>
          </a:p>
        </p:txBody>
      </p:sp>
      <p:cxnSp>
        <p:nvCxnSpPr>
          <p:cNvPr id="16" name="直線コネクタ 15">
            <a:extLst>
              <a:ext uri="{FF2B5EF4-FFF2-40B4-BE49-F238E27FC236}">
                <a16:creationId xmlns:a16="http://schemas.microsoft.com/office/drawing/2014/main" id="{3E1BFD1C-240D-9A16-A074-2970565EA29F}"/>
              </a:ext>
            </a:extLst>
          </p:cNvPr>
          <p:cNvCxnSpPr>
            <a:cxnSpLocks/>
          </p:cNvCxnSpPr>
          <p:nvPr/>
        </p:nvCxnSpPr>
        <p:spPr>
          <a:xfrm>
            <a:off x="1282586" y="4954482"/>
            <a:ext cx="8482981" cy="0"/>
          </a:xfrm>
          <a:prstGeom prst="line">
            <a:avLst/>
          </a:prstGeom>
          <a:ln w="952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78648447-6CFF-74C6-EF40-94652056E13E}"/>
              </a:ext>
            </a:extLst>
          </p:cNvPr>
          <p:cNvCxnSpPr>
            <a:cxnSpLocks/>
          </p:cNvCxnSpPr>
          <p:nvPr/>
        </p:nvCxnSpPr>
        <p:spPr>
          <a:xfrm>
            <a:off x="1282586" y="3707734"/>
            <a:ext cx="8482980" cy="0"/>
          </a:xfrm>
          <a:prstGeom prst="line">
            <a:avLst/>
          </a:prstGeom>
          <a:ln w="952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545C2223-1CA0-D119-09F3-1E56D11FE4EF}"/>
              </a:ext>
            </a:extLst>
          </p:cNvPr>
          <p:cNvSpPr/>
          <p:nvPr/>
        </p:nvSpPr>
        <p:spPr>
          <a:xfrm>
            <a:off x="1197024" y="1482022"/>
            <a:ext cx="8570168" cy="54979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defRPr/>
            </a:pP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rPr>
              <a:t>産業の革新の方向性</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6" name="正方形/長方形 25">
            <a:extLst>
              <a:ext uri="{FF2B5EF4-FFF2-40B4-BE49-F238E27FC236}">
                <a16:creationId xmlns:a16="http://schemas.microsoft.com/office/drawing/2014/main" id="{A70DB69F-C771-3B0A-47A4-11538C3BD5BB}"/>
              </a:ext>
            </a:extLst>
          </p:cNvPr>
          <p:cNvSpPr/>
          <p:nvPr/>
        </p:nvSpPr>
        <p:spPr>
          <a:xfrm>
            <a:off x="701329" y="5902046"/>
            <a:ext cx="530005" cy="120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小規模</a:t>
            </a:r>
          </a:p>
        </p:txBody>
      </p:sp>
      <p:sp>
        <p:nvSpPr>
          <p:cNvPr id="27" name="正方形/長方形 26">
            <a:extLst>
              <a:ext uri="{FF2B5EF4-FFF2-40B4-BE49-F238E27FC236}">
                <a16:creationId xmlns:a16="http://schemas.microsoft.com/office/drawing/2014/main" id="{31DEC5F5-3DBF-D14C-AE1D-0ABC29B14DB3}"/>
              </a:ext>
            </a:extLst>
          </p:cNvPr>
          <p:cNvSpPr/>
          <p:nvPr/>
        </p:nvSpPr>
        <p:spPr>
          <a:xfrm>
            <a:off x="701329" y="3849470"/>
            <a:ext cx="530005" cy="120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中堅</a:t>
            </a:r>
          </a:p>
        </p:txBody>
      </p:sp>
      <p:sp>
        <p:nvSpPr>
          <p:cNvPr id="28" name="正方形/長方形 27">
            <a:extLst>
              <a:ext uri="{FF2B5EF4-FFF2-40B4-BE49-F238E27FC236}">
                <a16:creationId xmlns:a16="http://schemas.microsoft.com/office/drawing/2014/main" id="{C67E20D9-369C-2A63-EC53-8E76DCB0A78C}"/>
              </a:ext>
            </a:extLst>
          </p:cNvPr>
          <p:cNvSpPr/>
          <p:nvPr/>
        </p:nvSpPr>
        <p:spPr>
          <a:xfrm>
            <a:off x="701329" y="4604478"/>
            <a:ext cx="530005" cy="120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中小</a:t>
            </a:r>
          </a:p>
        </p:txBody>
      </p:sp>
      <p:sp>
        <p:nvSpPr>
          <p:cNvPr id="29" name="正方形/長方形 28">
            <a:extLst>
              <a:ext uri="{FF2B5EF4-FFF2-40B4-BE49-F238E27FC236}">
                <a16:creationId xmlns:a16="http://schemas.microsoft.com/office/drawing/2014/main" id="{A25229BD-B596-4C5B-87E2-BC20B9949494}"/>
              </a:ext>
            </a:extLst>
          </p:cNvPr>
          <p:cNvSpPr/>
          <p:nvPr/>
        </p:nvSpPr>
        <p:spPr>
          <a:xfrm>
            <a:off x="701329" y="3275226"/>
            <a:ext cx="530005" cy="120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大</a:t>
            </a:r>
          </a:p>
        </p:txBody>
      </p:sp>
      <p:sp>
        <p:nvSpPr>
          <p:cNvPr id="30" name="フローチャート: 端子 29">
            <a:extLst>
              <a:ext uri="{FF2B5EF4-FFF2-40B4-BE49-F238E27FC236}">
                <a16:creationId xmlns:a16="http://schemas.microsoft.com/office/drawing/2014/main" id="{E0C46D32-98EB-36C6-D417-B746ABA9AC04}"/>
              </a:ext>
            </a:extLst>
          </p:cNvPr>
          <p:cNvSpPr/>
          <p:nvPr/>
        </p:nvSpPr>
        <p:spPr>
          <a:xfrm>
            <a:off x="1190534" y="2819368"/>
            <a:ext cx="909111" cy="272194"/>
          </a:xfrm>
          <a:prstGeom prst="flowChartTerminator">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bg1"/>
                </a:solidFill>
              </a:rPr>
              <a:t>これまで</a:t>
            </a:r>
          </a:p>
        </p:txBody>
      </p:sp>
      <p:sp>
        <p:nvSpPr>
          <p:cNvPr id="31" name="正方形/長方形 30">
            <a:extLst>
              <a:ext uri="{FF2B5EF4-FFF2-40B4-BE49-F238E27FC236}">
                <a16:creationId xmlns:a16="http://schemas.microsoft.com/office/drawing/2014/main" id="{9E0B619B-5189-EA8B-F8A4-C88DA8118723}"/>
              </a:ext>
            </a:extLst>
          </p:cNvPr>
          <p:cNvSpPr/>
          <p:nvPr/>
        </p:nvSpPr>
        <p:spPr>
          <a:xfrm>
            <a:off x="5441159" y="2170984"/>
            <a:ext cx="4275155" cy="4104400"/>
          </a:xfrm>
          <a:prstGeom prst="rect">
            <a:avLst/>
          </a:prstGeom>
          <a:pattFill prst="dkUpDiag">
            <a:fgClr>
              <a:schemeClr val="accent3"/>
            </a:fgClr>
            <a:bgClr>
              <a:schemeClr val="bg1"/>
            </a:bgClr>
          </a:patt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b="1" dirty="0">
                <a:solidFill>
                  <a:srgbClr val="C00000"/>
                </a:solidFill>
                <a:latin typeface="Calibri" panose="020F0502020204030204"/>
                <a:ea typeface="ＭＳ Ｐゴシック" panose="020B0600070205080204" pitchFamily="50" charset="-128"/>
              </a:rPr>
              <a:t>経営力の強化</a:t>
            </a:r>
          </a:p>
        </p:txBody>
      </p:sp>
      <p:sp>
        <p:nvSpPr>
          <p:cNvPr id="36" name="フローチャート: 端子 35">
            <a:extLst>
              <a:ext uri="{FF2B5EF4-FFF2-40B4-BE49-F238E27FC236}">
                <a16:creationId xmlns:a16="http://schemas.microsoft.com/office/drawing/2014/main" id="{4DD8F536-FA6F-1463-2FB3-63688E82E7E8}"/>
              </a:ext>
            </a:extLst>
          </p:cNvPr>
          <p:cNvSpPr/>
          <p:nvPr/>
        </p:nvSpPr>
        <p:spPr>
          <a:xfrm>
            <a:off x="5105995" y="2095121"/>
            <a:ext cx="909111" cy="272194"/>
          </a:xfrm>
          <a:prstGeom prst="flowChartTerminato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bg1"/>
                </a:solidFill>
              </a:rPr>
              <a:t>これから</a:t>
            </a:r>
          </a:p>
        </p:txBody>
      </p:sp>
      <p:sp>
        <p:nvSpPr>
          <p:cNvPr id="37" name="矢印: 右 36">
            <a:extLst>
              <a:ext uri="{FF2B5EF4-FFF2-40B4-BE49-F238E27FC236}">
                <a16:creationId xmlns:a16="http://schemas.microsoft.com/office/drawing/2014/main" id="{14388DEE-11F3-2576-809F-21223A8CC94C}"/>
              </a:ext>
            </a:extLst>
          </p:cNvPr>
          <p:cNvSpPr/>
          <p:nvPr/>
        </p:nvSpPr>
        <p:spPr>
          <a:xfrm>
            <a:off x="4053018" y="4168876"/>
            <a:ext cx="1761975" cy="555656"/>
          </a:xfrm>
          <a:prstGeom prst="rightArrow">
            <a:avLst>
              <a:gd name="adj1" fmla="val 50000"/>
              <a:gd name="adj2" fmla="val 30142"/>
            </a:avLst>
          </a:prstGeom>
          <a:solidFill>
            <a:schemeClr val="accent3"/>
          </a:solidFill>
          <a:ln>
            <a:solidFill>
              <a:schemeClr val="tx2"/>
            </a:solidFill>
            <a:prstDash val="solid"/>
          </a:ln>
          <a:effectLst>
            <a:outerShdw blurRad="508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endParaRPr>
          </a:p>
        </p:txBody>
      </p:sp>
      <p:grpSp>
        <p:nvGrpSpPr>
          <p:cNvPr id="38" name="グループ化 37">
            <a:extLst>
              <a:ext uri="{FF2B5EF4-FFF2-40B4-BE49-F238E27FC236}">
                <a16:creationId xmlns:a16="http://schemas.microsoft.com/office/drawing/2014/main" id="{8F01AD0C-AE6F-A137-62E6-417D8088A1D7}"/>
              </a:ext>
            </a:extLst>
          </p:cNvPr>
          <p:cNvGrpSpPr/>
          <p:nvPr/>
        </p:nvGrpSpPr>
        <p:grpSpPr>
          <a:xfrm>
            <a:off x="4212009" y="4619261"/>
            <a:ext cx="1304683" cy="485831"/>
            <a:chOff x="4429162" y="4619261"/>
            <a:chExt cx="1304683" cy="485831"/>
          </a:xfrm>
        </p:grpSpPr>
        <p:sp>
          <p:nvSpPr>
            <p:cNvPr id="43" name="正方形/長方形 42">
              <a:extLst>
                <a:ext uri="{FF2B5EF4-FFF2-40B4-BE49-F238E27FC236}">
                  <a16:creationId xmlns:a16="http://schemas.microsoft.com/office/drawing/2014/main" id="{EAD6551D-C889-9F80-99EF-8C622A818052}"/>
                </a:ext>
              </a:extLst>
            </p:cNvPr>
            <p:cNvSpPr/>
            <p:nvPr/>
          </p:nvSpPr>
          <p:spPr>
            <a:xfrm>
              <a:off x="4443698" y="4717460"/>
              <a:ext cx="1290147" cy="38763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chemeClr val="accent1"/>
                  </a:solidFill>
                  <a:effectLst>
                    <a:outerShdw blurRad="38100" dist="38100" dir="2700000" algn="tl">
                      <a:srgbClr val="000000">
                        <a:alpha val="43137"/>
                      </a:srgbClr>
                    </a:outerShdw>
                  </a:effectLst>
                </a:rPr>
                <a:t>収益性を</a:t>
              </a:r>
              <a:br>
                <a:rPr lang="en-US" altLang="ja-JP" b="1" dirty="0">
                  <a:solidFill>
                    <a:schemeClr val="accent1"/>
                  </a:solidFill>
                  <a:effectLst>
                    <a:outerShdw blurRad="38100" dist="38100" dir="2700000" algn="tl">
                      <a:srgbClr val="000000">
                        <a:alpha val="43137"/>
                      </a:srgbClr>
                    </a:outerShdw>
                  </a:effectLst>
                </a:rPr>
              </a:br>
              <a:r>
                <a:rPr lang="ja-JP" altLang="en-US" b="1" dirty="0">
                  <a:solidFill>
                    <a:schemeClr val="accent1"/>
                  </a:solidFill>
                  <a:effectLst>
                    <a:outerShdw blurRad="38100" dist="38100" dir="2700000" algn="tl">
                      <a:srgbClr val="000000">
                        <a:alpha val="43137"/>
                      </a:srgbClr>
                    </a:outerShdw>
                  </a:effectLst>
                </a:rPr>
                <a:t>高める</a:t>
              </a:r>
              <a:r>
                <a:rPr kumimoji="1" lang="ja-JP" altLang="en-US" b="1" dirty="0">
                  <a:solidFill>
                    <a:schemeClr val="accent1"/>
                  </a:solidFill>
                  <a:effectLst>
                    <a:outerShdw blurRad="38100" dist="38100" dir="2700000" algn="tl">
                      <a:srgbClr val="000000">
                        <a:alpha val="43137"/>
                      </a:srgbClr>
                    </a:outerShdw>
                  </a:effectLst>
                </a:rPr>
                <a:t>成長</a:t>
              </a:r>
            </a:p>
          </p:txBody>
        </p:sp>
        <p:sp>
          <p:nvSpPr>
            <p:cNvPr id="44" name="正方形/長方形 43">
              <a:extLst>
                <a:ext uri="{FF2B5EF4-FFF2-40B4-BE49-F238E27FC236}">
                  <a16:creationId xmlns:a16="http://schemas.microsoft.com/office/drawing/2014/main" id="{816DCCFE-79D8-883B-629C-E425401E31B7}"/>
                </a:ext>
              </a:extLst>
            </p:cNvPr>
            <p:cNvSpPr/>
            <p:nvPr/>
          </p:nvSpPr>
          <p:spPr>
            <a:xfrm>
              <a:off x="4429162" y="4619261"/>
              <a:ext cx="196523" cy="186305"/>
            </a:xfrm>
            <a:prstGeom prst="rect">
              <a:avLst/>
            </a:prstGeom>
            <a:solidFill>
              <a:schemeClr val="accent1"/>
            </a:solidFill>
            <a:ln w="952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dirty="0">
                  <a:solidFill>
                    <a:schemeClr val="bg1"/>
                  </a:solidFill>
                </a:rPr>
                <a:t>２</a:t>
              </a:r>
            </a:p>
          </p:txBody>
        </p:sp>
      </p:grpSp>
      <p:grpSp>
        <p:nvGrpSpPr>
          <p:cNvPr id="45" name="グループ化 44">
            <a:extLst>
              <a:ext uri="{FF2B5EF4-FFF2-40B4-BE49-F238E27FC236}">
                <a16:creationId xmlns:a16="http://schemas.microsoft.com/office/drawing/2014/main" id="{AB0C0AF6-A72E-0088-0E71-1875D2291C52}"/>
              </a:ext>
            </a:extLst>
          </p:cNvPr>
          <p:cNvGrpSpPr/>
          <p:nvPr/>
        </p:nvGrpSpPr>
        <p:grpSpPr>
          <a:xfrm>
            <a:off x="3853505" y="3068960"/>
            <a:ext cx="1419162" cy="567533"/>
            <a:chOff x="4319315" y="2985670"/>
            <a:chExt cx="1419162" cy="567533"/>
          </a:xfrm>
        </p:grpSpPr>
        <p:sp>
          <p:nvSpPr>
            <p:cNvPr id="47" name="正方形/長方形 46">
              <a:extLst>
                <a:ext uri="{FF2B5EF4-FFF2-40B4-BE49-F238E27FC236}">
                  <a16:creationId xmlns:a16="http://schemas.microsoft.com/office/drawing/2014/main" id="{6182A20C-3C1C-8FF0-AA1C-19DB6FBE97AD}"/>
                </a:ext>
              </a:extLst>
            </p:cNvPr>
            <p:cNvSpPr/>
            <p:nvPr/>
          </p:nvSpPr>
          <p:spPr>
            <a:xfrm>
              <a:off x="4319315" y="2985670"/>
              <a:ext cx="1419162" cy="56753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b="1" dirty="0">
                  <a:solidFill>
                    <a:schemeClr val="accent1"/>
                  </a:solidFill>
                  <a:effectLst>
                    <a:outerShdw blurRad="38100" dist="38100" dir="2700000" algn="tl">
                      <a:srgbClr val="000000">
                        <a:alpha val="43137"/>
                      </a:srgbClr>
                    </a:outerShdw>
                  </a:effectLst>
                </a:rPr>
                <a:t>規模拡大</a:t>
              </a:r>
              <a:br>
                <a:rPr kumimoji="1" lang="en-US" altLang="ja-JP" b="1" dirty="0">
                  <a:solidFill>
                    <a:schemeClr val="accent1"/>
                  </a:solidFill>
                  <a:effectLst>
                    <a:outerShdw blurRad="38100" dist="38100" dir="2700000" algn="tl">
                      <a:srgbClr val="000000">
                        <a:alpha val="43137"/>
                      </a:srgbClr>
                    </a:outerShdw>
                  </a:effectLst>
                </a:rPr>
              </a:br>
              <a:r>
                <a:rPr lang="ja-JP" altLang="en-US" b="1" dirty="0">
                  <a:solidFill>
                    <a:schemeClr val="accent1"/>
                  </a:solidFill>
                  <a:effectLst>
                    <a:outerShdw blurRad="38100" dist="38100" dir="2700000" algn="tl">
                      <a:srgbClr val="000000">
                        <a:alpha val="43137"/>
                      </a:srgbClr>
                    </a:outerShdw>
                  </a:effectLst>
                </a:rPr>
                <a:t>を伴う</a:t>
              </a:r>
              <a:r>
                <a:rPr kumimoji="1" lang="ja-JP" altLang="en-US" b="1" dirty="0">
                  <a:solidFill>
                    <a:schemeClr val="accent1"/>
                  </a:solidFill>
                  <a:effectLst>
                    <a:outerShdw blurRad="38100" dist="38100" dir="2700000" algn="tl">
                      <a:srgbClr val="000000">
                        <a:alpha val="43137"/>
                      </a:srgbClr>
                    </a:outerShdw>
                  </a:effectLst>
                </a:rPr>
                <a:t>成長</a:t>
              </a:r>
            </a:p>
          </p:txBody>
        </p:sp>
        <p:sp>
          <p:nvSpPr>
            <p:cNvPr id="48" name="正方形/長方形 47">
              <a:extLst>
                <a:ext uri="{FF2B5EF4-FFF2-40B4-BE49-F238E27FC236}">
                  <a16:creationId xmlns:a16="http://schemas.microsoft.com/office/drawing/2014/main" id="{725DD08F-B93F-966E-06CE-B98BB04338D3}"/>
                </a:ext>
              </a:extLst>
            </p:cNvPr>
            <p:cNvSpPr/>
            <p:nvPr/>
          </p:nvSpPr>
          <p:spPr>
            <a:xfrm>
              <a:off x="4322305" y="2990526"/>
              <a:ext cx="196523" cy="186305"/>
            </a:xfrm>
            <a:prstGeom prst="rect">
              <a:avLst/>
            </a:prstGeom>
            <a:solidFill>
              <a:schemeClr val="accent1"/>
            </a:solidFill>
            <a:ln w="952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dirty="0">
                  <a:solidFill>
                    <a:schemeClr val="bg1"/>
                  </a:solidFill>
                </a:rPr>
                <a:t>１</a:t>
              </a:r>
            </a:p>
          </p:txBody>
        </p:sp>
      </p:grpSp>
      <p:sp>
        <p:nvSpPr>
          <p:cNvPr id="50" name="正方形/長方形 49">
            <a:extLst>
              <a:ext uri="{FF2B5EF4-FFF2-40B4-BE49-F238E27FC236}">
                <a16:creationId xmlns:a16="http://schemas.microsoft.com/office/drawing/2014/main" id="{B36FEB53-AA75-310C-4064-CBE66E87AC49}"/>
              </a:ext>
            </a:extLst>
          </p:cNvPr>
          <p:cNvSpPr/>
          <p:nvPr/>
        </p:nvSpPr>
        <p:spPr>
          <a:xfrm>
            <a:off x="9035835" y="6232206"/>
            <a:ext cx="956515" cy="58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高</a:t>
            </a:r>
          </a:p>
        </p:txBody>
      </p:sp>
      <p:cxnSp>
        <p:nvCxnSpPr>
          <p:cNvPr id="53" name="直線矢印コネクタ 52">
            <a:extLst>
              <a:ext uri="{FF2B5EF4-FFF2-40B4-BE49-F238E27FC236}">
                <a16:creationId xmlns:a16="http://schemas.microsoft.com/office/drawing/2014/main" id="{A52212EA-EAA0-34FF-DD88-2DDA4DB0FB3C}"/>
              </a:ext>
            </a:extLst>
          </p:cNvPr>
          <p:cNvCxnSpPr>
            <a:cxnSpLocks/>
          </p:cNvCxnSpPr>
          <p:nvPr/>
        </p:nvCxnSpPr>
        <p:spPr>
          <a:xfrm>
            <a:off x="1437381" y="6526753"/>
            <a:ext cx="773054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311D6364-A269-A511-ACC8-62D82920D0DB}"/>
              </a:ext>
            </a:extLst>
          </p:cNvPr>
          <p:cNvSpPr/>
          <p:nvPr/>
        </p:nvSpPr>
        <p:spPr bwMode="white">
          <a:xfrm>
            <a:off x="4867874" y="6343863"/>
            <a:ext cx="869559" cy="36578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収益性</a:t>
            </a:r>
          </a:p>
        </p:txBody>
      </p:sp>
      <p:cxnSp>
        <p:nvCxnSpPr>
          <p:cNvPr id="57" name="直線矢印コネクタ 56">
            <a:extLst>
              <a:ext uri="{FF2B5EF4-FFF2-40B4-BE49-F238E27FC236}">
                <a16:creationId xmlns:a16="http://schemas.microsoft.com/office/drawing/2014/main" id="{A0469D56-1501-2469-84E1-80C15C015C60}"/>
              </a:ext>
            </a:extLst>
          </p:cNvPr>
          <p:cNvCxnSpPr>
            <a:cxnSpLocks/>
          </p:cNvCxnSpPr>
          <p:nvPr/>
        </p:nvCxnSpPr>
        <p:spPr>
          <a:xfrm>
            <a:off x="564580" y="2319488"/>
            <a:ext cx="0" cy="414079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C175BFFC-5835-1EF4-E0F6-3180FEF9B791}"/>
              </a:ext>
            </a:extLst>
          </p:cNvPr>
          <p:cNvSpPr/>
          <p:nvPr/>
        </p:nvSpPr>
        <p:spPr bwMode="white">
          <a:xfrm>
            <a:off x="361752" y="3841460"/>
            <a:ext cx="405656" cy="109685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rPr>
              <a:t>企業規模</a:t>
            </a:r>
          </a:p>
        </p:txBody>
      </p:sp>
      <p:grpSp>
        <p:nvGrpSpPr>
          <p:cNvPr id="1025" name="グループ化 1024">
            <a:extLst>
              <a:ext uri="{FF2B5EF4-FFF2-40B4-BE49-F238E27FC236}">
                <a16:creationId xmlns:a16="http://schemas.microsoft.com/office/drawing/2014/main" id="{501AB6B9-5C38-D6DD-8105-BEB3B5260AFA}"/>
              </a:ext>
            </a:extLst>
          </p:cNvPr>
          <p:cNvGrpSpPr/>
          <p:nvPr/>
        </p:nvGrpSpPr>
        <p:grpSpPr>
          <a:xfrm>
            <a:off x="6177105" y="3868429"/>
            <a:ext cx="2803262" cy="1468291"/>
            <a:chOff x="6179892" y="3832917"/>
            <a:chExt cx="2803262" cy="1468291"/>
          </a:xfrm>
        </p:grpSpPr>
        <p:grpSp>
          <p:nvGrpSpPr>
            <p:cNvPr id="1026" name="グループ化 1025">
              <a:extLst>
                <a:ext uri="{FF2B5EF4-FFF2-40B4-BE49-F238E27FC236}">
                  <a16:creationId xmlns:a16="http://schemas.microsoft.com/office/drawing/2014/main" id="{BAAB5880-F278-64C8-E40B-66A4B74962A3}"/>
                </a:ext>
              </a:extLst>
            </p:cNvPr>
            <p:cNvGrpSpPr/>
            <p:nvPr/>
          </p:nvGrpSpPr>
          <p:grpSpPr>
            <a:xfrm>
              <a:off x="7936801" y="4381847"/>
              <a:ext cx="819455" cy="919361"/>
              <a:chOff x="7861357" y="4355425"/>
              <a:chExt cx="819455" cy="919361"/>
            </a:xfrm>
          </p:grpSpPr>
          <p:pic>
            <p:nvPicPr>
              <p:cNvPr id="1036" name="グラフィックス 1035" descr="接続 枠線">
                <a:extLst>
                  <a:ext uri="{FF2B5EF4-FFF2-40B4-BE49-F238E27FC236}">
                    <a16:creationId xmlns:a16="http://schemas.microsoft.com/office/drawing/2014/main" id="{2BFB3537-1BB1-89C8-E21E-FA07504AA7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14198" y="4355425"/>
                <a:ext cx="713772" cy="713772"/>
              </a:xfrm>
              <a:prstGeom prst="rect">
                <a:avLst/>
              </a:prstGeom>
            </p:spPr>
          </p:pic>
          <p:sp>
            <p:nvSpPr>
              <p:cNvPr id="1037" name="テキスト ボックス 1036">
                <a:extLst>
                  <a:ext uri="{FF2B5EF4-FFF2-40B4-BE49-F238E27FC236}">
                    <a16:creationId xmlns:a16="http://schemas.microsoft.com/office/drawing/2014/main" id="{7CDC8A9B-2B0A-3816-44BD-4F6E5F9902AB}"/>
                  </a:ext>
                </a:extLst>
              </p:cNvPr>
              <p:cNvSpPr txBox="1"/>
              <p:nvPr/>
            </p:nvSpPr>
            <p:spPr>
              <a:xfrm>
                <a:off x="7861357" y="5013176"/>
                <a:ext cx="819455" cy="261610"/>
              </a:xfrm>
              <a:prstGeom prst="rect">
                <a:avLst/>
              </a:prstGeom>
              <a:noFill/>
            </p:spPr>
            <p:txBody>
              <a:bodyPr wrap="none" rtlCol="0">
                <a:noAutofit/>
              </a:bodyPr>
              <a:lstStyle/>
              <a:p>
                <a:pPr algn="ctr"/>
                <a:r>
                  <a:rPr kumimoji="1" lang="en-US" altLang="ja-JP" sz="1100" dirty="0"/>
                  <a:t>SNS</a:t>
                </a:r>
                <a:r>
                  <a:rPr kumimoji="1" lang="ja-JP" altLang="en-US" sz="1100" dirty="0"/>
                  <a:t>や</a:t>
                </a:r>
                <a:r>
                  <a:rPr kumimoji="1" lang="en-US" altLang="ja-JP" sz="1100" dirty="0"/>
                  <a:t>NFT</a:t>
                </a:r>
                <a:r>
                  <a:rPr kumimoji="1" lang="ja-JP" altLang="en-US" sz="1100" dirty="0"/>
                  <a:t>等の活用</a:t>
                </a:r>
              </a:p>
            </p:txBody>
          </p:sp>
        </p:grpSp>
        <p:sp>
          <p:nvSpPr>
            <p:cNvPr id="1027" name="楕円 1026">
              <a:extLst>
                <a:ext uri="{FF2B5EF4-FFF2-40B4-BE49-F238E27FC236}">
                  <a16:creationId xmlns:a16="http://schemas.microsoft.com/office/drawing/2014/main" id="{5DDE479C-A71F-A800-1A66-FF759A4533E2}"/>
                </a:ext>
              </a:extLst>
            </p:cNvPr>
            <p:cNvSpPr/>
            <p:nvPr/>
          </p:nvSpPr>
          <p:spPr>
            <a:xfrm>
              <a:off x="7709903" y="3832917"/>
              <a:ext cx="1273251" cy="54265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ＭＳ Ｐゴシック" panose="020B0600070205080204" pitchFamily="50" charset="-128"/>
                  <a:ea typeface="ＭＳ Ｐゴシック" panose="020B0600070205080204" pitchFamily="50" charset="-128"/>
                </a:rPr>
                <a:t>海外進出</a:t>
              </a:r>
              <a:endParaRPr kumimoji="1" lang="ja-JP" altLang="en-US" sz="16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28" name="楕円 1027">
              <a:extLst>
                <a:ext uri="{FF2B5EF4-FFF2-40B4-BE49-F238E27FC236}">
                  <a16:creationId xmlns:a16="http://schemas.microsoft.com/office/drawing/2014/main" id="{9D8B5BA2-4AE2-E474-AB0A-0F78F35366E0}"/>
                </a:ext>
              </a:extLst>
            </p:cNvPr>
            <p:cNvSpPr/>
            <p:nvPr/>
          </p:nvSpPr>
          <p:spPr>
            <a:xfrm>
              <a:off x="6179892" y="3832917"/>
              <a:ext cx="1273251" cy="54265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rPr>
                <a:t>自動化・</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cs typeface="+mn-cs"/>
                </a:rPr>
                <a:t>省人化</a:t>
              </a:r>
            </a:p>
          </p:txBody>
        </p:sp>
        <p:grpSp>
          <p:nvGrpSpPr>
            <p:cNvPr id="1029" name="グループ化 1028">
              <a:extLst>
                <a:ext uri="{FF2B5EF4-FFF2-40B4-BE49-F238E27FC236}">
                  <a16:creationId xmlns:a16="http://schemas.microsoft.com/office/drawing/2014/main" id="{FCF3EC83-2B6F-B0F9-E276-4C452E42884D}"/>
                </a:ext>
              </a:extLst>
            </p:cNvPr>
            <p:cNvGrpSpPr/>
            <p:nvPr/>
          </p:nvGrpSpPr>
          <p:grpSpPr>
            <a:xfrm>
              <a:off x="6234616" y="4432187"/>
              <a:ext cx="1163803" cy="869021"/>
              <a:chOff x="6426306" y="4405765"/>
              <a:chExt cx="1163803" cy="869021"/>
            </a:xfrm>
          </p:grpSpPr>
          <p:sp>
            <p:nvSpPr>
              <p:cNvPr id="1030" name="テキスト ボックス 1029">
                <a:extLst>
                  <a:ext uri="{FF2B5EF4-FFF2-40B4-BE49-F238E27FC236}">
                    <a16:creationId xmlns:a16="http://schemas.microsoft.com/office/drawing/2014/main" id="{82EC2BF9-4423-4F36-F34C-3A921578F8A2}"/>
                  </a:ext>
                </a:extLst>
              </p:cNvPr>
              <p:cNvSpPr txBox="1"/>
              <p:nvPr/>
            </p:nvSpPr>
            <p:spPr>
              <a:xfrm>
                <a:off x="6465430" y="5013176"/>
                <a:ext cx="1085554" cy="261610"/>
              </a:xfrm>
              <a:prstGeom prst="rect">
                <a:avLst/>
              </a:prstGeom>
              <a:noFill/>
            </p:spPr>
            <p:txBody>
              <a:bodyPr wrap="none" rtlCol="0">
                <a:spAutoFit/>
              </a:bodyPr>
              <a:lstStyle/>
              <a:p>
                <a:pPr algn="ctr"/>
                <a:r>
                  <a:rPr kumimoji="1" lang="en-US" altLang="ja-JP" sz="1100" dirty="0"/>
                  <a:t>AI</a:t>
                </a:r>
                <a:r>
                  <a:rPr kumimoji="1" lang="ja-JP" altLang="en-US" sz="1100" dirty="0"/>
                  <a:t>・ロボティクス</a:t>
                </a:r>
              </a:p>
            </p:txBody>
          </p:sp>
          <p:sp>
            <p:nvSpPr>
              <p:cNvPr id="1031" name="フリーフォーム 56">
                <a:extLst>
                  <a:ext uri="{FF2B5EF4-FFF2-40B4-BE49-F238E27FC236}">
                    <a16:creationId xmlns:a16="http://schemas.microsoft.com/office/drawing/2014/main" id="{1786F825-B7B8-B3F2-4C9B-83A3A32CEF27}"/>
                  </a:ext>
                </a:extLst>
              </p:cNvPr>
              <p:cNvSpPr>
                <a:spLocks noChangeAspect="1"/>
              </p:cNvSpPr>
              <p:nvPr/>
            </p:nvSpPr>
            <p:spPr bwMode="gray">
              <a:xfrm flipH="1">
                <a:off x="6426306" y="4405765"/>
                <a:ext cx="554943" cy="554943"/>
              </a:xfrm>
              <a:custGeom>
                <a:avLst/>
                <a:gdLst>
                  <a:gd name="connsiteX0" fmla="*/ 2313170 w 4428000"/>
                  <a:gd name="connsiteY0" fmla="*/ 2033348 h 4428000"/>
                  <a:gd name="connsiteX1" fmla="*/ 2403170 w 4428000"/>
                  <a:gd name="connsiteY1" fmla="*/ 2123348 h 4428000"/>
                  <a:gd name="connsiteX2" fmla="*/ 2313170 w 4428000"/>
                  <a:gd name="connsiteY2" fmla="*/ 2213348 h 4428000"/>
                  <a:gd name="connsiteX3" fmla="*/ 2223170 w 4428000"/>
                  <a:gd name="connsiteY3" fmla="*/ 2123348 h 4428000"/>
                  <a:gd name="connsiteX4" fmla="*/ 2313170 w 4428000"/>
                  <a:gd name="connsiteY4" fmla="*/ 2033348 h 4428000"/>
                  <a:gd name="connsiteX5" fmla="*/ 2402337 w 4428000"/>
                  <a:gd name="connsiteY5" fmla="*/ 1574336 h 4428000"/>
                  <a:gd name="connsiteX6" fmla="*/ 2413228 w 4428000"/>
                  <a:gd name="connsiteY6" fmla="*/ 1575434 h 4428000"/>
                  <a:gd name="connsiteX7" fmla="*/ 2414374 w 4428000"/>
                  <a:gd name="connsiteY7" fmla="*/ 1575203 h 4428000"/>
                  <a:gd name="connsiteX8" fmla="*/ 2417806 w 4428000"/>
                  <a:gd name="connsiteY8" fmla="*/ 1575896 h 4428000"/>
                  <a:gd name="connsiteX9" fmla="*/ 2419623 w 4428000"/>
                  <a:gd name="connsiteY9" fmla="*/ 1576079 h 4428000"/>
                  <a:gd name="connsiteX10" fmla="*/ 2419623 w 4428000"/>
                  <a:gd name="connsiteY10" fmla="*/ 1576263 h 4428000"/>
                  <a:gd name="connsiteX11" fmla="*/ 2449406 w 4428000"/>
                  <a:gd name="connsiteY11" fmla="*/ 1582276 h 4428000"/>
                  <a:gd name="connsiteX12" fmla="*/ 2489004 w 4428000"/>
                  <a:gd name="connsiteY12" fmla="*/ 1614883 h 4428000"/>
                  <a:gd name="connsiteX13" fmla="*/ 2503704 w 4428000"/>
                  <a:gd name="connsiteY13" fmla="*/ 1663010 h 4428000"/>
                  <a:gd name="connsiteX14" fmla="*/ 2531700 w 4428000"/>
                  <a:gd name="connsiteY14" fmla="*/ 1644419 h 4428000"/>
                  <a:gd name="connsiteX15" fmla="*/ 2629207 w 4428000"/>
                  <a:gd name="connsiteY15" fmla="*/ 1664190 h 4428000"/>
                  <a:gd name="connsiteX16" fmla="*/ 2629853 w 4428000"/>
                  <a:gd name="connsiteY16" fmla="*/ 1665164 h 4428000"/>
                  <a:gd name="connsiteX17" fmla="*/ 2707737 w 4428000"/>
                  <a:gd name="connsiteY17" fmla="*/ 1728783 h 4428000"/>
                  <a:gd name="connsiteX18" fmla="*/ 2771356 w 4428000"/>
                  <a:gd name="connsiteY18" fmla="*/ 1806666 h 4428000"/>
                  <a:gd name="connsiteX19" fmla="*/ 2772329 w 4428000"/>
                  <a:gd name="connsiteY19" fmla="*/ 1807313 h 4428000"/>
                  <a:gd name="connsiteX20" fmla="*/ 2774266 w 4428000"/>
                  <a:gd name="connsiteY20" fmla="*/ 1810229 h 4428000"/>
                  <a:gd name="connsiteX21" fmla="*/ 2775422 w 4428000"/>
                  <a:gd name="connsiteY21" fmla="*/ 1811644 h 4428000"/>
                  <a:gd name="connsiteX22" fmla="*/ 2775292 w 4428000"/>
                  <a:gd name="connsiteY22" fmla="*/ 1811774 h 4428000"/>
                  <a:gd name="connsiteX23" fmla="*/ 2792099 w 4428000"/>
                  <a:gd name="connsiteY23" fmla="*/ 1837085 h 4428000"/>
                  <a:gd name="connsiteX24" fmla="*/ 2797042 w 4428000"/>
                  <a:gd name="connsiteY24" fmla="*/ 1888142 h 4428000"/>
                  <a:gd name="connsiteX25" fmla="*/ 2773406 w 4428000"/>
                  <a:gd name="connsiteY25" fmla="*/ 1932567 h 4428000"/>
                  <a:gd name="connsiteX26" fmla="*/ 2806348 w 4428000"/>
                  <a:gd name="connsiteY26" fmla="*/ 1939218 h 4428000"/>
                  <a:gd name="connsiteX27" fmla="*/ 2861316 w 4428000"/>
                  <a:gd name="connsiteY27" fmla="*/ 2022145 h 4428000"/>
                  <a:gd name="connsiteX28" fmla="*/ 2861084 w 4428000"/>
                  <a:gd name="connsiteY28" fmla="*/ 2023291 h 4428000"/>
                  <a:gd name="connsiteX29" fmla="*/ 2871171 w 4428000"/>
                  <a:gd name="connsiteY29" fmla="*/ 2123348 h 4428000"/>
                  <a:gd name="connsiteX30" fmla="*/ 2861085 w 4428000"/>
                  <a:gd name="connsiteY30" fmla="*/ 2223405 h 4428000"/>
                  <a:gd name="connsiteX31" fmla="*/ 2861316 w 4428000"/>
                  <a:gd name="connsiteY31" fmla="*/ 2224551 h 4428000"/>
                  <a:gd name="connsiteX32" fmla="*/ 2860623 w 4428000"/>
                  <a:gd name="connsiteY32" fmla="*/ 2227983 h 4428000"/>
                  <a:gd name="connsiteX33" fmla="*/ 2860440 w 4428000"/>
                  <a:gd name="connsiteY33" fmla="*/ 2229800 h 4428000"/>
                  <a:gd name="connsiteX34" fmla="*/ 2860256 w 4428000"/>
                  <a:gd name="connsiteY34" fmla="*/ 2229800 h 4428000"/>
                  <a:gd name="connsiteX35" fmla="*/ 2854243 w 4428000"/>
                  <a:gd name="connsiteY35" fmla="*/ 2259583 h 4428000"/>
                  <a:gd name="connsiteX36" fmla="*/ 2798079 w 4428000"/>
                  <a:gd name="connsiteY36" fmla="*/ 2310505 h 4428000"/>
                  <a:gd name="connsiteX37" fmla="*/ 2773714 w 4428000"/>
                  <a:gd name="connsiteY37" fmla="*/ 2314189 h 4428000"/>
                  <a:gd name="connsiteX38" fmla="*/ 2792100 w 4428000"/>
                  <a:gd name="connsiteY38" fmla="*/ 2341877 h 4428000"/>
                  <a:gd name="connsiteX39" fmla="*/ 2772330 w 4428000"/>
                  <a:gd name="connsiteY39" fmla="*/ 2439384 h 4428000"/>
                  <a:gd name="connsiteX40" fmla="*/ 2771355 w 4428000"/>
                  <a:gd name="connsiteY40" fmla="*/ 2440030 h 4428000"/>
                  <a:gd name="connsiteX41" fmla="*/ 2707737 w 4428000"/>
                  <a:gd name="connsiteY41" fmla="*/ 2517914 h 4428000"/>
                  <a:gd name="connsiteX42" fmla="*/ 2629854 w 4428000"/>
                  <a:gd name="connsiteY42" fmla="*/ 2581533 h 4428000"/>
                  <a:gd name="connsiteX43" fmla="*/ 2629207 w 4428000"/>
                  <a:gd name="connsiteY43" fmla="*/ 2582507 h 4428000"/>
                  <a:gd name="connsiteX44" fmla="*/ 2626290 w 4428000"/>
                  <a:gd name="connsiteY44" fmla="*/ 2584444 h 4428000"/>
                  <a:gd name="connsiteX45" fmla="*/ 2624876 w 4428000"/>
                  <a:gd name="connsiteY45" fmla="*/ 2585599 h 4428000"/>
                  <a:gd name="connsiteX46" fmla="*/ 2624746 w 4428000"/>
                  <a:gd name="connsiteY46" fmla="*/ 2585469 h 4428000"/>
                  <a:gd name="connsiteX47" fmla="*/ 2599434 w 4428000"/>
                  <a:gd name="connsiteY47" fmla="*/ 2602277 h 4428000"/>
                  <a:gd name="connsiteX48" fmla="*/ 2548378 w 4428000"/>
                  <a:gd name="connsiteY48" fmla="*/ 2607220 h 4428000"/>
                  <a:gd name="connsiteX49" fmla="*/ 2503952 w 4428000"/>
                  <a:gd name="connsiteY49" fmla="*/ 2583584 h 4428000"/>
                  <a:gd name="connsiteX50" fmla="*/ 2497302 w 4428000"/>
                  <a:gd name="connsiteY50" fmla="*/ 2616526 h 4428000"/>
                  <a:gd name="connsiteX51" fmla="*/ 2414374 w 4428000"/>
                  <a:gd name="connsiteY51" fmla="*/ 2671493 h 4428000"/>
                  <a:gd name="connsiteX52" fmla="*/ 2413228 w 4428000"/>
                  <a:gd name="connsiteY52" fmla="*/ 2671261 h 4428000"/>
                  <a:gd name="connsiteX53" fmla="*/ 2313171 w 4428000"/>
                  <a:gd name="connsiteY53" fmla="*/ 2681348 h 4428000"/>
                  <a:gd name="connsiteX54" fmla="*/ 2213114 w 4428000"/>
                  <a:gd name="connsiteY54" fmla="*/ 2671263 h 4428000"/>
                  <a:gd name="connsiteX55" fmla="*/ 2211968 w 4428000"/>
                  <a:gd name="connsiteY55" fmla="*/ 2671494 h 4428000"/>
                  <a:gd name="connsiteX56" fmla="*/ 2208537 w 4428000"/>
                  <a:gd name="connsiteY56" fmla="*/ 2670800 h 4428000"/>
                  <a:gd name="connsiteX57" fmla="*/ 2206719 w 4428000"/>
                  <a:gd name="connsiteY57" fmla="*/ 2670618 h 4428000"/>
                  <a:gd name="connsiteX58" fmla="*/ 2206719 w 4428000"/>
                  <a:gd name="connsiteY58" fmla="*/ 2670433 h 4428000"/>
                  <a:gd name="connsiteX59" fmla="*/ 2176936 w 4428000"/>
                  <a:gd name="connsiteY59" fmla="*/ 2664421 h 4428000"/>
                  <a:gd name="connsiteX60" fmla="*/ 2137338 w 4428000"/>
                  <a:gd name="connsiteY60" fmla="*/ 2631813 h 4428000"/>
                  <a:gd name="connsiteX61" fmla="*/ 2122638 w 4428000"/>
                  <a:gd name="connsiteY61" fmla="*/ 2583687 h 4428000"/>
                  <a:gd name="connsiteX62" fmla="*/ 2094642 w 4428000"/>
                  <a:gd name="connsiteY62" fmla="*/ 2602277 h 4428000"/>
                  <a:gd name="connsiteX63" fmla="*/ 1997135 w 4428000"/>
                  <a:gd name="connsiteY63" fmla="*/ 2582507 h 4428000"/>
                  <a:gd name="connsiteX64" fmla="*/ 1996489 w 4428000"/>
                  <a:gd name="connsiteY64" fmla="*/ 2581532 h 4428000"/>
                  <a:gd name="connsiteX65" fmla="*/ 1918605 w 4428000"/>
                  <a:gd name="connsiteY65" fmla="*/ 2517914 h 4428000"/>
                  <a:gd name="connsiteX66" fmla="*/ 1854986 w 4428000"/>
                  <a:gd name="connsiteY66" fmla="*/ 2440031 h 4428000"/>
                  <a:gd name="connsiteX67" fmla="*/ 1854013 w 4428000"/>
                  <a:gd name="connsiteY67" fmla="*/ 2439384 h 4428000"/>
                  <a:gd name="connsiteX68" fmla="*/ 1852076 w 4428000"/>
                  <a:gd name="connsiteY68" fmla="*/ 2436467 h 4428000"/>
                  <a:gd name="connsiteX69" fmla="*/ 1850921 w 4428000"/>
                  <a:gd name="connsiteY69" fmla="*/ 2435053 h 4428000"/>
                  <a:gd name="connsiteX70" fmla="*/ 1851051 w 4428000"/>
                  <a:gd name="connsiteY70" fmla="*/ 2434923 h 4428000"/>
                  <a:gd name="connsiteX71" fmla="*/ 1834243 w 4428000"/>
                  <a:gd name="connsiteY71" fmla="*/ 2409611 h 4428000"/>
                  <a:gd name="connsiteX72" fmla="*/ 1829299 w 4428000"/>
                  <a:gd name="connsiteY72" fmla="*/ 2358555 h 4428000"/>
                  <a:gd name="connsiteX73" fmla="*/ 1852936 w 4428000"/>
                  <a:gd name="connsiteY73" fmla="*/ 2314129 h 4428000"/>
                  <a:gd name="connsiteX74" fmla="*/ 1826566 w 4428000"/>
                  <a:gd name="connsiteY74" fmla="*/ 2308806 h 4428000"/>
                  <a:gd name="connsiteX75" fmla="*/ 1830466 w 4428000"/>
                  <a:gd name="connsiteY75" fmla="*/ 2283005 h 4428000"/>
                  <a:gd name="connsiteX76" fmla="*/ 1830466 w 4428000"/>
                  <a:gd name="connsiteY76" fmla="*/ 2189244 h 4428000"/>
                  <a:gd name="connsiteX77" fmla="*/ 1831948 w 4428000"/>
                  <a:gd name="connsiteY77" fmla="*/ 2188662 h 4428000"/>
                  <a:gd name="connsiteX78" fmla="*/ 1897653 w 4428000"/>
                  <a:gd name="connsiteY78" fmla="*/ 2254366 h 4428000"/>
                  <a:gd name="connsiteX79" fmla="*/ 2004445 w 4428000"/>
                  <a:gd name="connsiteY79" fmla="*/ 2276019 h 4428000"/>
                  <a:gd name="connsiteX80" fmla="*/ 2034401 w 4428000"/>
                  <a:gd name="connsiteY80" fmla="*/ 2259846 h 4428000"/>
                  <a:gd name="connsiteX81" fmla="*/ 2056523 w 4428000"/>
                  <a:gd name="connsiteY81" fmla="*/ 2244005 h 4428000"/>
                  <a:gd name="connsiteX82" fmla="*/ 2077341 w 4428000"/>
                  <a:gd name="connsiteY82" fmla="*/ 2282359 h 4428000"/>
                  <a:gd name="connsiteX83" fmla="*/ 2080266 w 4428000"/>
                  <a:gd name="connsiteY83" fmla="*/ 2285904 h 4428000"/>
                  <a:gd name="connsiteX84" fmla="*/ 2083072 w 4428000"/>
                  <a:gd name="connsiteY84" fmla="*/ 2300325 h 4428000"/>
                  <a:gd name="connsiteX85" fmla="*/ 2056711 w 4428000"/>
                  <a:gd name="connsiteY85" fmla="*/ 2363965 h 4428000"/>
                  <a:gd name="connsiteX86" fmla="*/ 2038762 w 4428000"/>
                  <a:gd name="connsiteY86" fmla="*/ 2381914 h 4428000"/>
                  <a:gd name="connsiteX87" fmla="*/ 2045885 w 4428000"/>
                  <a:gd name="connsiteY87" fmla="*/ 2390635 h 4428000"/>
                  <a:gd name="connsiteX88" fmla="*/ 2054605 w 4428000"/>
                  <a:gd name="connsiteY88" fmla="*/ 2397757 h 4428000"/>
                  <a:gd name="connsiteX89" fmla="*/ 2072555 w 4428000"/>
                  <a:gd name="connsiteY89" fmla="*/ 2379808 h 4428000"/>
                  <a:gd name="connsiteX90" fmla="*/ 2136195 w 4428000"/>
                  <a:gd name="connsiteY90" fmla="*/ 2353448 h 4428000"/>
                  <a:gd name="connsiteX91" fmla="*/ 2150617 w 4428000"/>
                  <a:gd name="connsiteY91" fmla="*/ 2356254 h 4428000"/>
                  <a:gd name="connsiteX92" fmla="*/ 2154159 w 4428000"/>
                  <a:gd name="connsiteY92" fmla="*/ 2359177 h 4428000"/>
                  <a:gd name="connsiteX93" fmla="*/ 2255854 w 4428000"/>
                  <a:gd name="connsiteY93" fmla="*/ 2401970 h 4428000"/>
                  <a:gd name="connsiteX94" fmla="*/ 2262994 w 4428000"/>
                  <a:gd name="connsiteY94" fmla="*/ 2402690 h 4428000"/>
                  <a:gd name="connsiteX95" fmla="*/ 2275608 w 4428000"/>
                  <a:gd name="connsiteY95" fmla="*/ 2411195 h 4428000"/>
                  <a:gd name="connsiteX96" fmla="*/ 2301968 w 4428000"/>
                  <a:gd name="connsiteY96" fmla="*/ 2474834 h 4428000"/>
                  <a:gd name="connsiteX97" fmla="*/ 2301968 w 4428000"/>
                  <a:gd name="connsiteY97" fmla="*/ 2500218 h 4428000"/>
                  <a:gd name="connsiteX98" fmla="*/ 2313171 w 4428000"/>
                  <a:gd name="connsiteY98" fmla="*/ 2501349 h 4428000"/>
                  <a:gd name="connsiteX99" fmla="*/ 2324374 w 4428000"/>
                  <a:gd name="connsiteY99" fmla="*/ 2500219 h 4428000"/>
                  <a:gd name="connsiteX100" fmla="*/ 2324374 w 4428000"/>
                  <a:gd name="connsiteY100" fmla="*/ 2474835 h 4428000"/>
                  <a:gd name="connsiteX101" fmla="*/ 2350735 w 4428000"/>
                  <a:gd name="connsiteY101" fmla="*/ 2411195 h 4428000"/>
                  <a:gd name="connsiteX102" fmla="*/ 2363349 w 4428000"/>
                  <a:gd name="connsiteY102" fmla="*/ 2402690 h 4428000"/>
                  <a:gd name="connsiteX103" fmla="*/ 2370487 w 4428000"/>
                  <a:gd name="connsiteY103" fmla="*/ 2401970 h 4428000"/>
                  <a:gd name="connsiteX104" fmla="*/ 2472181 w 4428000"/>
                  <a:gd name="connsiteY104" fmla="*/ 2359177 h 4428000"/>
                  <a:gd name="connsiteX105" fmla="*/ 2475723 w 4428000"/>
                  <a:gd name="connsiteY105" fmla="*/ 2356255 h 4428000"/>
                  <a:gd name="connsiteX106" fmla="*/ 2490148 w 4428000"/>
                  <a:gd name="connsiteY106" fmla="*/ 2353448 h 4428000"/>
                  <a:gd name="connsiteX107" fmla="*/ 2553788 w 4428000"/>
                  <a:gd name="connsiteY107" fmla="*/ 2379808 h 4428000"/>
                  <a:gd name="connsiteX108" fmla="*/ 2571737 w 4428000"/>
                  <a:gd name="connsiteY108" fmla="*/ 2397757 h 4428000"/>
                  <a:gd name="connsiteX109" fmla="*/ 2580458 w 4428000"/>
                  <a:gd name="connsiteY109" fmla="*/ 2390635 h 4428000"/>
                  <a:gd name="connsiteX110" fmla="*/ 2587580 w 4428000"/>
                  <a:gd name="connsiteY110" fmla="*/ 2381914 h 4428000"/>
                  <a:gd name="connsiteX111" fmla="*/ 2569631 w 4428000"/>
                  <a:gd name="connsiteY111" fmla="*/ 2363965 h 4428000"/>
                  <a:gd name="connsiteX112" fmla="*/ 2543271 w 4428000"/>
                  <a:gd name="connsiteY112" fmla="*/ 2300325 h 4428000"/>
                  <a:gd name="connsiteX113" fmla="*/ 2546078 w 4428000"/>
                  <a:gd name="connsiteY113" fmla="*/ 2285900 h 4428000"/>
                  <a:gd name="connsiteX114" fmla="*/ 2548999 w 4428000"/>
                  <a:gd name="connsiteY114" fmla="*/ 2282359 h 4428000"/>
                  <a:gd name="connsiteX115" fmla="*/ 2591792 w 4428000"/>
                  <a:gd name="connsiteY115" fmla="*/ 2180665 h 4428000"/>
                  <a:gd name="connsiteX116" fmla="*/ 2592512 w 4428000"/>
                  <a:gd name="connsiteY116" fmla="*/ 2173527 h 4428000"/>
                  <a:gd name="connsiteX117" fmla="*/ 2601018 w 4428000"/>
                  <a:gd name="connsiteY117" fmla="*/ 2160911 h 4428000"/>
                  <a:gd name="connsiteX118" fmla="*/ 2664657 w 4428000"/>
                  <a:gd name="connsiteY118" fmla="*/ 2134551 h 4428000"/>
                  <a:gd name="connsiteX119" fmla="*/ 2690041 w 4428000"/>
                  <a:gd name="connsiteY119" fmla="*/ 2134551 h 4428000"/>
                  <a:gd name="connsiteX120" fmla="*/ 2691171 w 4428000"/>
                  <a:gd name="connsiteY120" fmla="*/ 2123348 h 4428000"/>
                  <a:gd name="connsiteX121" fmla="*/ 2690041 w 4428000"/>
                  <a:gd name="connsiteY121" fmla="*/ 2112145 h 4428000"/>
                  <a:gd name="connsiteX122" fmla="*/ 2664657 w 4428000"/>
                  <a:gd name="connsiteY122" fmla="*/ 2112145 h 4428000"/>
                  <a:gd name="connsiteX123" fmla="*/ 2601018 w 4428000"/>
                  <a:gd name="connsiteY123" fmla="*/ 2085785 h 4428000"/>
                  <a:gd name="connsiteX124" fmla="*/ 2592512 w 4428000"/>
                  <a:gd name="connsiteY124" fmla="*/ 2073169 h 4428000"/>
                  <a:gd name="connsiteX125" fmla="*/ 2591792 w 4428000"/>
                  <a:gd name="connsiteY125" fmla="*/ 2066032 h 4428000"/>
                  <a:gd name="connsiteX126" fmla="*/ 2548999 w 4428000"/>
                  <a:gd name="connsiteY126" fmla="*/ 1964337 h 4428000"/>
                  <a:gd name="connsiteX127" fmla="*/ 2546077 w 4428000"/>
                  <a:gd name="connsiteY127" fmla="*/ 1960796 h 4428000"/>
                  <a:gd name="connsiteX128" fmla="*/ 2543270 w 4428000"/>
                  <a:gd name="connsiteY128" fmla="*/ 1946372 h 4428000"/>
                  <a:gd name="connsiteX129" fmla="*/ 2569631 w 4428000"/>
                  <a:gd name="connsiteY129" fmla="*/ 1882732 h 4428000"/>
                  <a:gd name="connsiteX130" fmla="*/ 2587580 w 4428000"/>
                  <a:gd name="connsiteY130" fmla="*/ 1864783 h 4428000"/>
                  <a:gd name="connsiteX131" fmla="*/ 2580457 w 4428000"/>
                  <a:gd name="connsiteY131" fmla="*/ 1856062 h 4428000"/>
                  <a:gd name="connsiteX132" fmla="*/ 2571737 w 4428000"/>
                  <a:gd name="connsiteY132" fmla="*/ 1848939 h 4428000"/>
                  <a:gd name="connsiteX133" fmla="*/ 2553787 w 4428000"/>
                  <a:gd name="connsiteY133" fmla="*/ 1866888 h 4428000"/>
                  <a:gd name="connsiteX134" fmla="*/ 2490148 w 4428000"/>
                  <a:gd name="connsiteY134" fmla="*/ 1893249 h 4428000"/>
                  <a:gd name="connsiteX135" fmla="*/ 2475724 w 4428000"/>
                  <a:gd name="connsiteY135" fmla="*/ 1890442 h 4428000"/>
                  <a:gd name="connsiteX136" fmla="*/ 2472181 w 4428000"/>
                  <a:gd name="connsiteY136" fmla="*/ 1887519 h 4428000"/>
                  <a:gd name="connsiteX137" fmla="*/ 2370487 w 4428000"/>
                  <a:gd name="connsiteY137" fmla="*/ 1844726 h 4428000"/>
                  <a:gd name="connsiteX138" fmla="*/ 2363349 w 4428000"/>
                  <a:gd name="connsiteY138" fmla="*/ 1844007 h 4428000"/>
                  <a:gd name="connsiteX139" fmla="*/ 2350735 w 4428000"/>
                  <a:gd name="connsiteY139" fmla="*/ 1835502 h 4428000"/>
                  <a:gd name="connsiteX140" fmla="*/ 2334825 w 4428000"/>
                  <a:gd name="connsiteY140" fmla="*/ 1811906 h 4428000"/>
                  <a:gd name="connsiteX141" fmla="*/ 2340721 w 4428000"/>
                  <a:gd name="connsiteY141" fmla="*/ 1809071 h 4428000"/>
                  <a:gd name="connsiteX142" fmla="*/ 2376434 w 4428000"/>
                  <a:gd name="connsiteY142" fmla="*/ 1765703 h 4428000"/>
                  <a:gd name="connsiteX143" fmla="*/ 2386179 w 4428000"/>
                  <a:gd name="connsiteY143" fmla="*/ 1733084 h 4428000"/>
                  <a:gd name="connsiteX144" fmla="*/ 2399197 w 4428000"/>
                  <a:gd name="connsiteY144" fmla="*/ 1654415 h 4428000"/>
                  <a:gd name="connsiteX145" fmla="*/ 1573872 w 4428000"/>
                  <a:gd name="connsiteY145" fmla="*/ 1486031 h 4428000"/>
                  <a:gd name="connsiteX146" fmla="*/ 1483872 w 4428000"/>
                  <a:gd name="connsiteY146" fmla="*/ 1576031 h 4428000"/>
                  <a:gd name="connsiteX147" fmla="*/ 1573872 w 4428000"/>
                  <a:gd name="connsiteY147" fmla="*/ 1666031 h 4428000"/>
                  <a:gd name="connsiteX148" fmla="*/ 1663872 w 4428000"/>
                  <a:gd name="connsiteY148" fmla="*/ 1576031 h 4428000"/>
                  <a:gd name="connsiteX149" fmla="*/ 1573872 w 4428000"/>
                  <a:gd name="connsiteY149" fmla="*/ 1486031 h 4428000"/>
                  <a:gd name="connsiteX150" fmla="*/ 1573872 w 4428000"/>
                  <a:gd name="connsiteY150" fmla="*/ 1306031 h 4428000"/>
                  <a:gd name="connsiteX151" fmla="*/ 1843872 w 4428000"/>
                  <a:gd name="connsiteY151" fmla="*/ 1576031 h 4428000"/>
                  <a:gd name="connsiteX152" fmla="*/ 1573872 w 4428000"/>
                  <a:gd name="connsiteY152" fmla="*/ 1846031 h 4428000"/>
                  <a:gd name="connsiteX153" fmla="*/ 1303872 w 4428000"/>
                  <a:gd name="connsiteY153" fmla="*/ 1576031 h 4428000"/>
                  <a:gd name="connsiteX154" fmla="*/ 1573872 w 4428000"/>
                  <a:gd name="connsiteY154" fmla="*/ 1306031 h 4428000"/>
                  <a:gd name="connsiteX155" fmla="*/ 1573873 w 4428000"/>
                  <a:gd name="connsiteY155" fmla="*/ 1000031 h 4428000"/>
                  <a:gd name="connsiteX156" fmla="*/ 1520102 w 4428000"/>
                  <a:gd name="connsiteY156" fmla="*/ 1005452 h 4428000"/>
                  <a:gd name="connsiteX157" fmla="*/ 1520102 w 4428000"/>
                  <a:gd name="connsiteY157" fmla="*/ 1072700 h 4428000"/>
                  <a:gd name="connsiteX158" fmla="*/ 1493742 w 4428000"/>
                  <a:gd name="connsiteY158" fmla="*/ 1136340 h 4428000"/>
                  <a:gd name="connsiteX159" fmla="*/ 1492389 w 4428000"/>
                  <a:gd name="connsiteY159" fmla="*/ 1137252 h 4428000"/>
                  <a:gd name="connsiteX160" fmla="*/ 1491461 w 4428000"/>
                  <a:gd name="connsiteY160" fmla="*/ 1138601 h 4428000"/>
                  <a:gd name="connsiteX161" fmla="*/ 1465409 w 4428000"/>
                  <a:gd name="connsiteY161" fmla="*/ 1155442 h 4428000"/>
                  <a:gd name="connsiteX162" fmla="*/ 1465134 w 4428000"/>
                  <a:gd name="connsiteY162" fmla="*/ 1155628 h 4428000"/>
                  <a:gd name="connsiteX163" fmla="*/ 1465117 w 4428000"/>
                  <a:gd name="connsiteY163" fmla="*/ 1155631 h 4428000"/>
                  <a:gd name="connsiteX164" fmla="*/ 1461447 w 4428000"/>
                  <a:gd name="connsiteY164" fmla="*/ 1158004 h 4428000"/>
                  <a:gd name="connsiteX165" fmla="*/ 1409183 w 4428000"/>
                  <a:gd name="connsiteY165" fmla="*/ 1178558 h 4428000"/>
                  <a:gd name="connsiteX166" fmla="*/ 1357781 w 4428000"/>
                  <a:gd name="connsiteY166" fmla="*/ 1200943 h 4428000"/>
                  <a:gd name="connsiteX167" fmla="*/ 1354453 w 4428000"/>
                  <a:gd name="connsiteY167" fmla="*/ 1201658 h 4428000"/>
                  <a:gd name="connsiteX168" fmla="*/ 1352228 w 4428000"/>
                  <a:gd name="connsiteY168" fmla="*/ 1203136 h 4428000"/>
                  <a:gd name="connsiteX169" fmla="*/ 1254721 w 4428000"/>
                  <a:gd name="connsiteY169" fmla="*/ 1183365 h 4428000"/>
                  <a:gd name="connsiteX170" fmla="*/ 1207040 w 4428000"/>
                  <a:gd name="connsiteY170" fmla="*/ 1135686 h 4428000"/>
                  <a:gd name="connsiteX171" fmla="*/ 1166580 w 4428000"/>
                  <a:gd name="connsiteY171" fmla="*/ 1168735 h 4428000"/>
                  <a:gd name="connsiteX172" fmla="*/ 1132392 w 4428000"/>
                  <a:gd name="connsiteY172" fmla="*/ 1210591 h 4428000"/>
                  <a:gd name="connsiteX173" fmla="*/ 1179943 w 4428000"/>
                  <a:gd name="connsiteY173" fmla="*/ 1258143 h 4428000"/>
                  <a:gd name="connsiteX174" fmla="*/ 1206304 w 4428000"/>
                  <a:gd name="connsiteY174" fmla="*/ 1321782 h 4428000"/>
                  <a:gd name="connsiteX175" fmla="*/ 1205992 w 4428000"/>
                  <a:gd name="connsiteY175" fmla="*/ 1323384 h 4428000"/>
                  <a:gd name="connsiteX176" fmla="*/ 1206290 w 4428000"/>
                  <a:gd name="connsiteY176" fmla="*/ 1324994 h 4428000"/>
                  <a:gd name="connsiteX177" fmla="*/ 1199777 w 4428000"/>
                  <a:gd name="connsiteY177" fmla="*/ 1355324 h 4428000"/>
                  <a:gd name="connsiteX178" fmla="*/ 1199714 w 4428000"/>
                  <a:gd name="connsiteY178" fmla="*/ 1355650 h 4428000"/>
                  <a:gd name="connsiteX179" fmla="*/ 1199704 w 4428000"/>
                  <a:gd name="connsiteY179" fmla="*/ 1355664 h 4428000"/>
                  <a:gd name="connsiteX180" fmla="*/ 1198787 w 4428000"/>
                  <a:gd name="connsiteY180" fmla="*/ 1359937 h 4428000"/>
                  <a:gd name="connsiteX181" fmla="*/ 1176366 w 4428000"/>
                  <a:gd name="connsiteY181" fmla="*/ 1411423 h 4428000"/>
                  <a:gd name="connsiteX182" fmla="*/ 1155845 w 4428000"/>
                  <a:gd name="connsiteY182" fmla="*/ 1463604 h 4428000"/>
                  <a:gd name="connsiteX183" fmla="*/ 1153997 w 4428000"/>
                  <a:gd name="connsiteY183" fmla="*/ 1466462 h 4428000"/>
                  <a:gd name="connsiteX184" fmla="*/ 1153469 w 4428000"/>
                  <a:gd name="connsiteY184" fmla="*/ 1469081 h 4428000"/>
                  <a:gd name="connsiteX185" fmla="*/ 1070541 w 4428000"/>
                  <a:gd name="connsiteY185" fmla="*/ 1524049 h 4428000"/>
                  <a:gd name="connsiteX186" fmla="*/ 1003112 w 4428000"/>
                  <a:gd name="connsiteY186" fmla="*/ 1524049 h 4428000"/>
                  <a:gd name="connsiteX187" fmla="*/ 997872 w 4428000"/>
                  <a:gd name="connsiteY187" fmla="*/ 1576028 h 4428000"/>
                  <a:gd name="connsiteX188" fmla="*/ 1003293 w 4428000"/>
                  <a:gd name="connsiteY188" fmla="*/ 1629799 h 4428000"/>
                  <a:gd name="connsiteX189" fmla="*/ 1070541 w 4428000"/>
                  <a:gd name="connsiteY189" fmla="*/ 1629799 h 4428000"/>
                  <a:gd name="connsiteX190" fmla="*/ 1134181 w 4428000"/>
                  <a:gd name="connsiteY190" fmla="*/ 1656159 h 4428000"/>
                  <a:gd name="connsiteX191" fmla="*/ 1135093 w 4428000"/>
                  <a:gd name="connsiteY191" fmla="*/ 1657512 h 4428000"/>
                  <a:gd name="connsiteX192" fmla="*/ 1136442 w 4428000"/>
                  <a:gd name="connsiteY192" fmla="*/ 1658440 h 4428000"/>
                  <a:gd name="connsiteX193" fmla="*/ 1153283 w 4428000"/>
                  <a:gd name="connsiteY193" fmla="*/ 1684492 h 4428000"/>
                  <a:gd name="connsiteX194" fmla="*/ 1153469 w 4428000"/>
                  <a:gd name="connsiteY194" fmla="*/ 1684767 h 4428000"/>
                  <a:gd name="connsiteX195" fmla="*/ 1153472 w 4428000"/>
                  <a:gd name="connsiteY195" fmla="*/ 1684784 h 4428000"/>
                  <a:gd name="connsiteX196" fmla="*/ 1155845 w 4428000"/>
                  <a:gd name="connsiteY196" fmla="*/ 1688454 h 4428000"/>
                  <a:gd name="connsiteX197" fmla="*/ 1176399 w 4428000"/>
                  <a:gd name="connsiteY197" fmla="*/ 1740719 h 4428000"/>
                  <a:gd name="connsiteX198" fmla="*/ 1198784 w 4428000"/>
                  <a:gd name="connsiteY198" fmla="*/ 1792123 h 4428000"/>
                  <a:gd name="connsiteX199" fmla="*/ 1199498 w 4428000"/>
                  <a:gd name="connsiteY199" fmla="*/ 1795451 h 4428000"/>
                  <a:gd name="connsiteX200" fmla="*/ 1200977 w 4428000"/>
                  <a:gd name="connsiteY200" fmla="*/ 1797676 h 4428000"/>
                  <a:gd name="connsiteX201" fmla="*/ 1181206 w 4428000"/>
                  <a:gd name="connsiteY201" fmla="*/ 1895183 h 4428000"/>
                  <a:gd name="connsiteX202" fmla="*/ 1133527 w 4428000"/>
                  <a:gd name="connsiteY202" fmla="*/ 1942862 h 4428000"/>
                  <a:gd name="connsiteX203" fmla="*/ 1166576 w 4428000"/>
                  <a:gd name="connsiteY203" fmla="*/ 1983322 h 4428000"/>
                  <a:gd name="connsiteX204" fmla="*/ 1208431 w 4428000"/>
                  <a:gd name="connsiteY204" fmla="*/ 2017511 h 4428000"/>
                  <a:gd name="connsiteX205" fmla="*/ 1255984 w 4428000"/>
                  <a:gd name="connsiteY205" fmla="*/ 1969960 h 4428000"/>
                  <a:gd name="connsiteX206" fmla="*/ 1319623 w 4428000"/>
                  <a:gd name="connsiteY206" fmla="*/ 1943599 h 4428000"/>
                  <a:gd name="connsiteX207" fmla="*/ 1321225 w 4428000"/>
                  <a:gd name="connsiteY207" fmla="*/ 1943910 h 4428000"/>
                  <a:gd name="connsiteX208" fmla="*/ 1322835 w 4428000"/>
                  <a:gd name="connsiteY208" fmla="*/ 1943613 h 4428000"/>
                  <a:gd name="connsiteX209" fmla="*/ 1353165 w 4428000"/>
                  <a:gd name="connsiteY209" fmla="*/ 1950126 h 4428000"/>
                  <a:gd name="connsiteX210" fmla="*/ 1353491 w 4428000"/>
                  <a:gd name="connsiteY210" fmla="*/ 1950189 h 4428000"/>
                  <a:gd name="connsiteX211" fmla="*/ 1353505 w 4428000"/>
                  <a:gd name="connsiteY211" fmla="*/ 1950199 h 4428000"/>
                  <a:gd name="connsiteX212" fmla="*/ 1357778 w 4428000"/>
                  <a:gd name="connsiteY212" fmla="*/ 1951116 h 4428000"/>
                  <a:gd name="connsiteX213" fmla="*/ 1409265 w 4428000"/>
                  <a:gd name="connsiteY213" fmla="*/ 1973537 h 4428000"/>
                  <a:gd name="connsiteX214" fmla="*/ 1461445 w 4428000"/>
                  <a:gd name="connsiteY214" fmla="*/ 1994058 h 4428000"/>
                  <a:gd name="connsiteX215" fmla="*/ 1464303 w 4428000"/>
                  <a:gd name="connsiteY215" fmla="*/ 1995906 h 4428000"/>
                  <a:gd name="connsiteX216" fmla="*/ 1466922 w 4428000"/>
                  <a:gd name="connsiteY216" fmla="*/ 1996434 h 4428000"/>
                  <a:gd name="connsiteX217" fmla="*/ 1521890 w 4428000"/>
                  <a:gd name="connsiteY217" fmla="*/ 2079362 h 4428000"/>
                  <a:gd name="connsiteX218" fmla="*/ 1521890 w 4428000"/>
                  <a:gd name="connsiteY218" fmla="*/ 2146791 h 4428000"/>
                  <a:gd name="connsiteX219" fmla="*/ 1573869 w 4428000"/>
                  <a:gd name="connsiteY219" fmla="*/ 2152031 h 4428000"/>
                  <a:gd name="connsiteX220" fmla="*/ 1627640 w 4428000"/>
                  <a:gd name="connsiteY220" fmla="*/ 2146610 h 4428000"/>
                  <a:gd name="connsiteX221" fmla="*/ 1627640 w 4428000"/>
                  <a:gd name="connsiteY221" fmla="*/ 2079362 h 4428000"/>
                  <a:gd name="connsiteX222" fmla="*/ 1654000 w 4428000"/>
                  <a:gd name="connsiteY222" fmla="*/ 2015722 h 4428000"/>
                  <a:gd name="connsiteX223" fmla="*/ 1655353 w 4428000"/>
                  <a:gd name="connsiteY223" fmla="*/ 2014810 h 4428000"/>
                  <a:gd name="connsiteX224" fmla="*/ 1656281 w 4428000"/>
                  <a:gd name="connsiteY224" fmla="*/ 2013461 h 4428000"/>
                  <a:gd name="connsiteX225" fmla="*/ 1682333 w 4428000"/>
                  <a:gd name="connsiteY225" fmla="*/ 1996620 h 4428000"/>
                  <a:gd name="connsiteX226" fmla="*/ 1682608 w 4428000"/>
                  <a:gd name="connsiteY226" fmla="*/ 1996434 h 4428000"/>
                  <a:gd name="connsiteX227" fmla="*/ 1682625 w 4428000"/>
                  <a:gd name="connsiteY227" fmla="*/ 1996431 h 4428000"/>
                  <a:gd name="connsiteX228" fmla="*/ 1686295 w 4428000"/>
                  <a:gd name="connsiteY228" fmla="*/ 1994058 h 4428000"/>
                  <a:gd name="connsiteX229" fmla="*/ 1738567 w 4428000"/>
                  <a:gd name="connsiteY229" fmla="*/ 1973501 h 4428000"/>
                  <a:gd name="connsiteX230" fmla="*/ 1789964 w 4428000"/>
                  <a:gd name="connsiteY230" fmla="*/ 1951119 h 4428000"/>
                  <a:gd name="connsiteX231" fmla="*/ 1793292 w 4428000"/>
                  <a:gd name="connsiteY231" fmla="*/ 1950404 h 4428000"/>
                  <a:gd name="connsiteX232" fmla="*/ 1795517 w 4428000"/>
                  <a:gd name="connsiteY232" fmla="*/ 1948926 h 4428000"/>
                  <a:gd name="connsiteX233" fmla="*/ 1893024 w 4428000"/>
                  <a:gd name="connsiteY233" fmla="*/ 1968697 h 4428000"/>
                  <a:gd name="connsiteX234" fmla="*/ 1940704 w 4428000"/>
                  <a:gd name="connsiteY234" fmla="*/ 2016376 h 4428000"/>
                  <a:gd name="connsiteX235" fmla="*/ 1981164 w 4428000"/>
                  <a:gd name="connsiteY235" fmla="*/ 1983327 h 4428000"/>
                  <a:gd name="connsiteX236" fmla="*/ 2015352 w 4428000"/>
                  <a:gd name="connsiteY236" fmla="*/ 1941471 h 4428000"/>
                  <a:gd name="connsiteX237" fmla="*/ 1967801 w 4428000"/>
                  <a:gd name="connsiteY237" fmla="*/ 1893920 h 4428000"/>
                  <a:gd name="connsiteX238" fmla="*/ 1941440 w 4428000"/>
                  <a:gd name="connsiteY238" fmla="*/ 1830280 h 4428000"/>
                  <a:gd name="connsiteX239" fmla="*/ 1941752 w 4428000"/>
                  <a:gd name="connsiteY239" fmla="*/ 1828679 h 4428000"/>
                  <a:gd name="connsiteX240" fmla="*/ 1941454 w 4428000"/>
                  <a:gd name="connsiteY240" fmla="*/ 1827069 h 4428000"/>
                  <a:gd name="connsiteX241" fmla="*/ 1947967 w 4428000"/>
                  <a:gd name="connsiteY241" fmla="*/ 1796739 h 4428000"/>
                  <a:gd name="connsiteX242" fmla="*/ 1948030 w 4428000"/>
                  <a:gd name="connsiteY242" fmla="*/ 1796413 h 4428000"/>
                  <a:gd name="connsiteX243" fmla="*/ 1948040 w 4428000"/>
                  <a:gd name="connsiteY243" fmla="*/ 1796399 h 4428000"/>
                  <a:gd name="connsiteX244" fmla="*/ 1948957 w 4428000"/>
                  <a:gd name="connsiteY244" fmla="*/ 1792126 h 4428000"/>
                  <a:gd name="connsiteX245" fmla="*/ 1971374 w 4428000"/>
                  <a:gd name="connsiteY245" fmla="*/ 1740649 h 4428000"/>
                  <a:gd name="connsiteX246" fmla="*/ 1991899 w 4428000"/>
                  <a:gd name="connsiteY246" fmla="*/ 1688457 h 4428000"/>
                  <a:gd name="connsiteX247" fmla="*/ 1993747 w 4428000"/>
                  <a:gd name="connsiteY247" fmla="*/ 1685599 h 4428000"/>
                  <a:gd name="connsiteX248" fmla="*/ 1994275 w 4428000"/>
                  <a:gd name="connsiteY248" fmla="*/ 1682980 h 4428000"/>
                  <a:gd name="connsiteX249" fmla="*/ 2077203 w 4428000"/>
                  <a:gd name="connsiteY249" fmla="*/ 1628012 h 4428000"/>
                  <a:gd name="connsiteX250" fmla="*/ 2144632 w 4428000"/>
                  <a:gd name="connsiteY250" fmla="*/ 1628012 h 4428000"/>
                  <a:gd name="connsiteX251" fmla="*/ 2149872 w 4428000"/>
                  <a:gd name="connsiteY251" fmla="*/ 1576033 h 4428000"/>
                  <a:gd name="connsiteX252" fmla="*/ 2144451 w 4428000"/>
                  <a:gd name="connsiteY252" fmla="*/ 1522262 h 4428000"/>
                  <a:gd name="connsiteX253" fmla="*/ 2077203 w 4428000"/>
                  <a:gd name="connsiteY253" fmla="*/ 1522262 h 4428000"/>
                  <a:gd name="connsiteX254" fmla="*/ 2013563 w 4428000"/>
                  <a:gd name="connsiteY254" fmla="*/ 1495902 h 4428000"/>
                  <a:gd name="connsiteX255" fmla="*/ 2012651 w 4428000"/>
                  <a:gd name="connsiteY255" fmla="*/ 1494549 h 4428000"/>
                  <a:gd name="connsiteX256" fmla="*/ 2011302 w 4428000"/>
                  <a:gd name="connsiteY256" fmla="*/ 1493621 h 4428000"/>
                  <a:gd name="connsiteX257" fmla="*/ 1994461 w 4428000"/>
                  <a:gd name="connsiteY257" fmla="*/ 1467569 h 4428000"/>
                  <a:gd name="connsiteX258" fmla="*/ 1994275 w 4428000"/>
                  <a:gd name="connsiteY258" fmla="*/ 1467294 h 4428000"/>
                  <a:gd name="connsiteX259" fmla="*/ 1994272 w 4428000"/>
                  <a:gd name="connsiteY259" fmla="*/ 1467277 h 4428000"/>
                  <a:gd name="connsiteX260" fmla="*/ 1991899 w 4428000"/>
                  <a:gd name="connsiteY260" fmla="*/ 1463607 h 4428000"/>
                  <a:gd name="connsiteX261" fmla="*/ 1971365 w 4428000"/>
                  <a:gd name="connsiteY261" fmla="*/ 1411392 h 4428000"/>
                  <a:gd name="connsiteX262" fmla="*/ 1948958 w 4428000"/>
                  <a:gd name="connsiteY262" fmla="*/ 1359939 h 4428000"/>
                  <a:gd name="connsiteX263" fmla="*/ 1948243 w 4428000"/>
                  <a:gd name="connsiteY263" fmla="*/ 1356611 h 4428000"/>
                  <a:gd name="connsiteX264" fmla="*/ 1946765 w 4428000"/>
                  <a:gd name="connsiteY264" fmla="*/ 1354386 h 4428000"/>
                  <a:gd name="connsiteX265" fmla="*/ 1966536 w 4428000"/>
                  <a:gd name="connsiteY265" fmla="*/ 1256879 h 4428000"/>
                  <a:gd name="connsiteX266" fmla="*/ 2014215 w 4428000"/>
                  <a:gd name="connsiteY266" fmla="*/ 1209199 h 4428000"/>
                  <a:gd name="connsiteX267" fmla="*/ 1981166 w 4428000"/>
                  <a:gd name="connsiteY267" fmla="*/ 1168739 h 4428000"/>
                  <a:gd name="connsiteX268" fmla="*/ 1939310 w 4428000"/>
                  <a:gd name="connsiteY268" fmla="*/ 1134551 h 4428000"/>
                  <a:gd name="connsiteX269" fmla="*/ 1891759 w 4428000"/>
                  <a:gd name="connsiteY269" fmla="*/ 1182102 h 4428000"/>
                  <a:gd name="connsiteX270" fmla="*/ 1828119 w 4428000"/>
                  <a:gd name="connsiteY270" fmla="*/ 1208463 h 4428000"/>
                  <a:gd name="connsiteX271" fmla="*/ 1826518 w 4428000"/>
                  <a:gd name="connsiteY271" fmla="*/ 1208151 h 4428000"/>
                  <a:gd name="connsiteX272" fmla="*/ 1824908 w 4428000"/>
                  <a:gd name="connsiteY272" fmla="*/ 1208449 h 4428000"/>
                  <a:gd name="connsiteX273" fmla="*/ 1794578 w 4428000"/>
                  <a:gd name="connsiteY273" fmla="*/ 1201936 h 4428000"/>
                  <a:gd name="connsiteX274" fmla="*/ 1794252 w 4428000"/>
                  <a:gd name="connsiteY274" fmla="*/ 1201873 h 4428000"/>
                  <a:gd name="connsiteX275" fmla="*/ 1794238 w 4428000"/>
                  <a:gd name="connsiteY275" fmla="*/ 1201863 h 4428000"/>
                  <a:gd name="connsiteX276" fmla="*/ 1789965 w 4428000"/>
                  <a:gd name="connsiteY276" fmla="*/ 1200946 h 4428000"/>
                  <a:gd name="connsiteX277" fmla="*/ 1738479 w 4428000"/>
                  <a:gd name="connsiteY277" fmla="*/ 1178525 h 4428000"/>
                  <a:gd name="connsiteX278" fmla="*/ 1686297 w 4428000"/>
                  <a:gd name="connsiteY278" fmla="*/ 1158004 h 4428000"/>
                  <a:gd name="connsiteX279" fmla="*/ 1683439 w 4428000"/>
                  <a:gd name="connsiteY279" fmla="*/ 1156156 h 4428000"/>
                  <a:gd name="connsiteX280" fmla="*/ 1680820 w 4428000"/>
                  <a:gd name="connsiteY280" fmla="*/ 1155628 h 4428000"/>
                  <a:gd name="connsiteX281" fmla="*/ 1625852 w 4428000"/>
                  <a:gd name="connsiteY281" fmla="*/ 1072700 h 4428000"/>
                  <a:gd name="connsiteX282" fmla="*/ 1625852 w 4428000"/>
                  <a:gd name="connsiteY282" fmla="*/ 1005271 h 4428000"/>
                  <a:gd name="connsiteX283" fmla="*/ 2242842 w 4428000"/>
                  <a:gd name="connsiteY283" fmla="*/ 835093 h 4428000"/>
                  <a:gd name="connsiteX284" fmla="*/ 3430842 w 4428000"/>
                  <a:gd name="connsiteY284" fmla="*/ 2023093 h 4428000"/>
                  <a:gd name="connsiteX285" fmla="*/ 3428669 w 4428000"/>
                  <a:gd name="connsiteY285" fmla="*/ 2066109 h 4428000"/>
                  <a:gd name="connsiteX286" fmla="*/ 3482697 w 4428000"/>
                  <a:gd name="connsiteY286" fmla="*/ 2176559 h 4428000"/>
                  <a:gd name="connsiteX287" fmla="*/ 3483597 w 4428000"/>
                  <a:gd name="connsiteY287" fmla="*/ 2176559 h 4428000"/>
                  <a:gd name="connsiteX288" fmla="*/ 3585631 w 4428000"/>
                  <a:gd name="connsiteY288" fmla="*/ 2385148 h 4428000"/>
                  <a:gd name="connsiteX289" fmla="*/ 3475351 w 4428000"/>
                  <a:gd name="connsiteY289" fmla="*/ 2706626 h 4428000"/>
                  <a:gd name="connsiteX290" fmla="*/ 3358189 w 4428000"/>
                  <a:gd name="connsiteY290" fmla="*/ 2763938 h 4428000"/>
                  <a:gd name="connsiteX291" fmla="*/ 3358189 w 4428000"/>
                  <a:gd name="connsiteY291" fmla="*/ 2858071 h 4428000"/>
                  <a:gd name="connsiteX292" fmla="*/ 3358189 w 4428000"/>
                  <a:gd name="connsiteY292" fmla="*/ 2900124 h 4428000"/>
                  <a:gd name="connsiteX293" fmla="*/ 3358189 w 4428000"/>
                  <a:gd name="connsiteY293" fmla="*/ 3097725 h 4428000"/>
                  <a:gd name="connsiteX294" fmla="*/ 3076350 w 4428000"/>
                  <a:gd name="connsiteY294" fmla="*/ 3379564 h 4428000"/>
                  <a:gd name="connsiteX295" fmla="*/ 2800912 w 4428000"/>
                  <a:gd name="connsiteY295" fmla="*/ 3379564 h 4428000"/>
                  <a:gd name="connsiteX296" fmla="*/ 2802768 w 4428000"/>
                  <a:gd name="connsiteY296" fmla="*/ 3517969 h 4428000"/>
                  <a:gd name="connsiteX297" fmla="*/ 2712768 w 4428000"/>
                  <a:gd name="connsiteY297" fmla="*/ 3607969 h 4428000"/>
                  <a:gd name="connsiteX298" fmla="*/ 1560768 w 4428000"/>
                  <a:gd name="connsiteY298" fmla="*/ 3607969 h 4428000"/>
                  <a:gd name="connsiteX299" fmla="*/ 1470768 w 4428000"/>
                  <a:gd name="connsiteY299" fmla="*/ 3517969 h 4428000"/>
                  <a:gd name="connsiteX300" fmla="*/ 1472321 w 4428000"/>
                  <a:gd name="connsiteY300" fmla="*/ 3510275 h 4428000"/>
                  <a:gd name="connsiteX301" fmla="*/ 1470768 w 4428000"/>
                  <a:gd name="connsiteY301" fmla="*/ 3502581 h 4428000"/>
                  <a:gd name="connsiteX302" fmla="*/ 1470768 w 4428000"/>
                  <a:gd name="connsiteY302" fmla="*/ 2925523 h 4428000"/>
                  <a:gd name="connsiteX303" fmla="*/ 1465384 w 4428000"/>
                  <a:gd name="connsiteY303" fmla="*/ 2921396 h 4428000"/>
                  <a:gd name="connsiteX304" fmla="*/ 1083626 w 4428000"/>
                  <a:gd name="connsiteY304" fmla="*/ 2284194 h 4428000"/>
                  <a:gd name="connsiteX305" fmla="*/ 1074736 w 4428000"/>
                  <a:gd name="connsiteY305" fmla="*/ 2230991 h 4428000"/>
                  <a:gd name="connsiteX306" fmla="*/ 1118838 w 4428000"/>
                  <a:gd name="connsiteY306" fmla="*/ 2263414 h 4428000"/>
                  <a:gd name="connsiteX307" fmla="*/ 1145807 w 4428000"/>
                  <a:gd name="connsiteY307" fmla="*/ 2277402 h 4428000"/>
                  <a:gd name="connsiteX308" fmla="*/ 1252601 w 4428000"/>
                  <a:gd name="connsiteY308" fmla="*/ 2255749 h 4428000"/>
                  <a:gd name="connsiteX309" fmla="*/ 1260800 w 4428000"/>
                  <a:gd name="connsiteY309" fmla="*/ 2247550 h 4428000"/>
                  <a:gd name="connsiteX310" fmla="*/ 1280159 w 4428000"/>
                  <a:gd name="connsiteY310" fmla="*/ 2322842 h 4428000"/>
                  <a:gd name="connsiteX311" fmla="*/ 1530078 w 4428000"/>
                  <a:gd name="connsiteY311" fmla="*/ 2735857 h 4428000"/>
                  <a:gd name="connsiteX312" fmla="*/ 1613293 w 4428000"/>
                  <a:gd name="connsiteY312" fmla="*/ 2804516 h 4428000"/>
                  <a:gd name="connsiteX313" fmla="*/ 1624408 w 4428000"/>
                  <a:gd name="connsiteY313" fmla="*/ 2812009 h 4428000"/>
                  <a:gd name="connsiteX314" fmla="*/ 1650768 w 4428000"/>
                  <a:gd name="connsiteY314" fmla="*/ 2875649 h 4428000"/>
                  <a:gd name="connsiteX315" fmla="*/ 1650768 w 4428000"/>
                  <a:gd name="connsiteY315" fmla="*/ 3427969 h 4428000"/>
                  <a:gd name="connsiteX316" fmla="*/ 2605115 w 4428000"/>
                  <a:gd name="connsiteY316" fmla="*/ 3427969 h 4428000"/>
                  <a:gd name="connsiteX317" fmla="*/ 2609204 w 4428000"/>
                  <a:gd name="connsiteY317" fmla="*/ 3430727 h 4428000"/>
                  <a:gd name="connsiteX318" fmla="*/ 2620912 w 4428000"/>
                  <a:gd name="connsiteY318" fmla="*/ 3433091 h 4428000"/>
                  <a:gd name="connsiteX319" fmla="*/ 2620912 w 4428000"/>
                  <a:gd name="connsiteY319" fmla="*/ 3287605 h 4428000"/>
                  <a:gd name="connsiteX320" fmla="*/ 2710912 w 4428000"/>
                  <a:gd name="connsiteY320" fmla="*/ 3197605 h 4428000"/>
                  <a:gd name="connsiteX321" fmla="*/ 2742289 w 4428000"/>
                  <a:gd name="connsiteY321" fmla="*/ 3199564 h 4428000"/>
                  <a:gd name="connsiteX322" fmla="*/ 3038089 w 4428000"/>
                  <a:gd name="connsiteY322" fmla="*/ 3199564 h 4428000"/>
                  <a:gd name="connsiteX323" fmla="*/ 3178189 w 4428000"/>
                  <a:gd name="connsiteY323" fmla="*/ 3059464 h 4428000"/>
                  <a:gd name="connsiteX324" fmla="*/ 3178189 w 4428000"/>
                  <a:gd name="connsiteY324" fmla="*/ 2900124 h 4428000"/>
                  <a:gd name="connsiteX325" fmla="*/ 3178189 w 4428000"/>
                  <a:gd name="connsiteY325" fmla="*/ 2858071 h 4428000"/>
                  <a:gd name="connsiteX326" fmla="*/ 3178189 w 4428000"/>
                  <a:gd name="connsiteY326" fmla="*/ 2707407 h 4428000"/>
                  <a:gd name="connsiteX327" fmla="*/ 3204549 w 4428000"/>
                  <a:gd name="connsiteY327" fmla="*/ 2643767 h 4428000"/>
                  <a:gd name="connsiteX328" fmla="*/ 3230817 w 4428000"/>
                  <a:gd name="connsiteY328" fmla="*/ 2626057 h 4428000"/>
                  <a:gd name="connsiteX329" fmla="*/ 3230817 w 4428000"/>
                  <a:gd name="connsiteY329" fmla="*/ 2625861 h 4428000"/>
                  <a:gd name="connsiteX330" fmla="*/ 3231876 w 4428000"/>
                  <a:gd name="connsiteY330" fmla="*/ 2625343 h 4428000"/>
                  <a:gd name="connsiteX331" fmla="*/ 3233156 w 4428000"/>
                  <a:gd name="connsiteY331" fmla="*/ 2624480 h 4428000"/>
                  <a:gd name="connsiteX332" fmla="*/ 3233981 w 4428000"/>
                  <a:gd name="connsiteY332" fmla="*/ 2624313 h 4428000"/>
                  <a:gd name="connsiteX333" fmla="*/ 3384584 w 4428000"/>
                  <a:gd name="connsiteY333" fmla="*/ 2550645 h 4428000"/>
                  <a:gd name="connsiteX334" fmla="*/ 3418228 w 4428000"/>
                  <a:gd name="connsiteY334" fmla="*/ 2452567 h 4428000"/>
                  <a:gd name="connsiteX335" fmla="*/ 3358183 w 4428000"/>
                  <a:gd name="connsiteY335" fmla="*/ 2329817 h 4428000"/>
                  <a:gd name="connsiteX336" fmla="*/ 3357284 w 4428000"/>
                  <a:gd name="connsiteY336" fmla="*/ 2329817 h 4428000"/>
                  <a:gd name="connsiteX337" fmla="*/ 3257753 w 4428000"/>
                  <a:gd name="connsiteY337" fmla="*/ 2126344 h 4428000"/>
                  <a:gd name="connsiteX338" fmla="*/ 3248713 w 4428000"/>
                  <a:gd name="connsiteY338" fmla="*/ 2091768 h 4428000"/>
                  <a:gd name="connsiteX339" fmla="*/ 3250842 w 4428000"/>
                  <a:gd name="connsiteY339" fmla="*/ 2023093 h 4428000"/>
                  <a:gd name="connsiteX340" fmla="*/ 2242842 w 4428000"/>
                  <a:gd name="connsiteY340" fmla="*/ 1015093 h 4428000"/>
                  <a:gd name="connsiteX341" fmla="*/ 2189008 w 4428000"/>
                  <a:gd name="connsiteY341" fmla="*/ 1017812 h 4428000"/>
                  <a:gd name="connsiteX342" fmla="*/ 2159920 w 4428000"/>
                  <a:gd name="connsiteY342" fmla="*/ 986349 h 4428000"/>
                  <a:gd name="connsiteX343" fmla="*/ 2030030 w 4428000"/>
                  <a:gd name="connsiteY343" fmla="*/ 880249 h 4428000"/>
                  <a:gd name="connsiteX344" fmla="*/ 2003060 w 4428000"/>
                  <a:gd name="connsiteY344" fmla="*/ 866260 h 4428000"/>
                  <a:gd name="connsiteX345" fmla="*/ 1989235 w 4428000"/>
                  <a:gd name="connsiteY345" fmla="*/ 862876 h 4428000"/>
                  <a:gd name="connsiteX346" fmla="*/ 2003418 w 4428000"/>
                  <a:gd name="connsiteY346" fmla="*/ 859229 h 4428000"/>
                  <a:gd name="connsiteX347" fmla="*/ 2242842 w 4428000"/>
                  <a:gd name="connsiteY347" fmla="*/ 835093 h 4428000"/>
                  <a:gd name="connsiteX348" fmla="*/ 1573873 w 4428000"/>
                  <a:gd name="connsiteY348" fmla="*/ 820031 h 4428000"/>
                  <a:gd name="connsiteX349" fmla="*/ 1721102 w 4428000"/>
                  <a:gd name="connsiteY349" fmla="*/ 834873 h 4428000"/>
                  <a:gd name="connsiteX350" fmla="*/ 1750884 w 4428000"/>
                  <a:gd name="connsiteY350" fmla="*/ 843771 h 4428000"/>
                  <a:gd name="connsiteX351" fmla="*/ 1805852 w 4428000"/>
                  <a:gd name="connsiteY351" fmla="*/ 926698 h 4428000"/>
                  <a:gd name="connsiteX352" fmla="*/ 1805852 w 4428000"/>
                  <a:gd name="connsiteY352" fmla="*/ 1011538 h 4428000"/>
                  <a:gd name="connsiteX353" fmla="*/ 1807185 w 4428000"/>
                  <a:gd name="connsiteY353" fmla="*/ 1012118 h 4428000"/>
                  <a:gd name="connsiteX354" fmla="*/ 1867719 w 4428000"/>
                  <a:gd name="connsiteY354" fmla="*/ 951584 h 4428000"/>
                  <a:gd name="connsiteX355" fmla="*/ 1965225 w 4428000"/>
                  <a:gd name="connsiteY355" fmla="*/ 931814 h 4428000"/>
                  <a:gd name="connsiteX356" fmla="*/ 1989850 w 4428000"/>
                  <a:gd name="connsiteY356" fmla="*/ 944586 h 4428000"/>
                  <a:gd name="connsiteX357" fmla="*/ 2108445 w 4428000"/>
                  <a:gd name="connsiteY357" fmla="*/ 1041460 h 4428000"/>
                  <a:gd name="connsiteX358" fmla="*/ 2202057 w 4428000"/>
                  <a:gd name="connsiteY358" fmla="*/ 1156062 h 4428000"/>
                  <a:gd name="connsiteX359" fmla="*/ 2216824 w 4428000"/>
                  <a:gd name="connsiteY359" fmla="*/ 1183413 h 4428000"/>
                  <a:gd name="connsiteX360" fmla="*/ 2197054 w 4428000"/>
                  <a:gd name="connsiteY360" fmla="*/ 1280919 h 4428000"/>
                  <a:gd name="connsiteX361" fmla="*/ 2137065 w 4428000"/>
                  <a:gd name="connsiteY361" fmla="*/ 1340908 h 4428000"/>
                  <a:gd name="connsiteX362" fmla="*/ 2137597 w 4428000"/>
                  <a:gd name="connsiteY362" fmla="*/ 1342262 h 4428000"/>
                  <a:gd name="connsiteX363" fmla="*/ 2223205 w 4428000"/>
                  <a:gd name="connsiteY363" fmla="*/ 1342262 h 4428000"/>
                  <a:gd name="connsiteX364" fmla="*/ 2306132 w 4428000"/>
                  <a:gd name="connsiteY364" fmla="*/ 1397230 h 4428000"/>
                  <a:gd name="connsiteX365" fmla="*/ 2314513 w 4428000"/>
                  <a:gd name="connsiteY365" fmla="*/ 1423673 h 4428000"/>
                  <a:gd name="connsiteX366" fmla="*/ 2329872 w 4428000"/>
                  <a:gd name="connsiteY366" fmla="*/ 1576033 h 4428000"/>
                  <a:gd name="connsiteX367" fmla="*/ 2315030 w 4428000"/>
                  <a:gd name="connsiteY367" fmla="*/ 1723262 h 4428000"/>
                  <a:gd name="connsiteX368" fmla="*/ 2306132 w 4428000"/>
                  <a:gd name="connsiteY368" fmla="*/ 1753044 h 4428000"/>
                  <a:gd name="connsiteX369" fmla="*/ 2223205 w 4428000"/>
                  <a:gd name="connsiteY369" fmla="*/ 1808012 h 4428000"/>
                  <a:gd name="connsiteX370" fmla="*/ 2138366 w 4428000"/>
                  <a:gd name="connsiteY370" fmla="*/ 1808012 h 4428000"/>
                  <a:gd name="connsiteX371" fmla="*/ 2137785 w 4428000"/>
                  <a:gd name="connsiteY371" fmla="*/ 1809346 h 4428000"/>
                  <a:gd name="connsiteX372" fmla="*/ 2198319 w 4428000"/>
                  <a:gd name="connsiteY372" fmla="*/ 1869880 h 4428000"/>
                  <a:gd name="connsiteX373" fmla="*/ 2218089 w 4428000"/>
                  <a:gd name="connsiteY373" fmla="*/ 1967386 h 4428000"/>
                  <a:gd name="connsiteX374" fmla="*/ 2205317 w 4428000"/>
                  <a:gd name="connsiteY374" fmla="*/ 1992011 h 4428000"/>
                  <a:gd name="connsiteX375" fmla="*/ 2108443 w 4428000"/>
                  <a:gd name="connsiteY375" fmla="*/ 2110606 h 4428000"/>
                  <a:gd name="connsiteX376" fmla="*/ 1993841 w 4428000"/>
                  <a:gd name="connsiteY376" fmla="*/ 2204218 h 4428000"/>
                  <a:gd name="connsiteX377" fmla="*/ 1966490 w 4428000"/>
                  <a:gd name="connsiteY377" fmla="*/ 2218985 h 4428000"/>
                  <a:gd name="connsiteX378" fmla="*/ 1868984 w 4428000"/>
                  <a:gd name="connsiteY378" fmla="*/ 2199215 h 4428000"/>
                  <a:gd name="connsiteX379" fmla="*/ 1808993 w 4428000"/>
                  <a:gd name="connsiteY379" fmla="*/ 2139224 h 4428000"/>
                  <a:gd name="connsiteX380" fmla="*/ 1807640 w 4428000"/>
                  <a:gd name="connsiteY380" fmla="*/ 2139756 h 4428000"/>
                  <a:gd name="connsiteX381" fmla="*/ 1807640 w 4428000"/>
                  <a:gd name="connsiteY381" fmla="*/ 2225364 h 4428000"/>
                  <a:gd name="connsiteX382" fmla="*/ 1752672 w 4428000"/>
                  <a:gd name="connsiteY382" fmla="*/ 2308291 h 4428000"/>
                  <a:gd name="connsiteX383" fmla="*/ 1726229 w 4428000"/>
                  <a:gd name="connsiteY383" fmla="*/ 2316672 h 4428000"/>
                  <a:gd name="connsiteX384" fmla="*/ 1573869 w 4428000"/>
                  <a:gd name="connsiteY384" fmla="*/ 2332031 h 4428000"/>
                  <a:gd name="connsiteX385" fmla="*/ 1426640 w 4428000"/>
                  <a:gd name="connsiteY385" fmla="*/ 2317189 h 4428000"/>
                  <a:gd name="connsiteX386" fmla="*/ 1396858 w 4428000"/>
                  <a:gd name="connsiteY386" fmla="*/ 2308291 h 4428000"/>
                  <a:gd name="connsiteX387" fmla="*/ 1341890 w 4428000"/>
                  <a:gd name="connsiteY387" fmla="*/ 2225364 h 4428000"/>
                  <a:gd name="connsiteX388" fmla="*/ 1341890 w 4428000"/>
                  <a:gd name="connsiteY388" fmla="*/ 2140524 h 4428000"/>
                  <a:gd name="connsiteX389" fmla="*/ 1340558 w 4428000"/>
                  <a:gd name="connsiteY389" fmla="*/ 2139944 h 4428000"/>
                  <a:gd name="connsiteX390" fmla="*/ 1280024 w 4428000"/>
                  <a:gd name="connsiteY390" fmla="*/ 2200478 h 4428000"/>
                  <a:gd name="connsiteX391" fmla="*/ 1182516 w 4428000"/>
                  <a:gd name="connsiteY391" fmla="*/ 2220248 h 4428000"/>
                  <a:gd name="connsiteX392" fmla="*/ 1157892 w 4428000"/>
                  <a:gd name="connsiteY392" fmla="*/ 2207476 h 4428000"/>
                  <a:gd name="connsiteX393" fmla="*/ 1039297 w 4428000"/>
                  <a:gd name="connsiteY393" fmla="*/ 2110602 h 4428000"/>
                  <a:gd name="connsiteX394" fmla="*/ 945685 w 4428000"/>
                  <a:gd name="connsiteY394" fmla="*/ 1996000 h 4428000"/>
                  <a:gd name="connsiteX395" fmla="*/ 930918 w 4428000"/>
                  <a:gd name="connsiteY395" fmla="*/ 1968649 h 4428000"/>
                  <a:gd name="connsiteX396" fmla="*/ 950688 w 4428000"/>
                  <a:gd name="connsiteY396" fmla="*/ 1871143 h 4428000"/>
                  <a:gd name="connsiteX397" fmla="*/ 1010679 w 4428000"/>
                  <a:gd name="connsiteY397" fmla="*/ 1811152 h 4428000"/>
                  <a:gd name="connsiteX398" fmla="*/ 1010147 w 4428000"/>
                  <a:gd name="connsiteY398" fmla="*/ 1809799 h 4428000"/>
                  <a:gd name="connsiteX399" fmla="*/ 924539 w 4428000"/>
                  <a:gd name="connsiteY399" fmla="*/ 1809799 h 4428000"/>
                  <a:gd name="connsiteX400" fmla="*/ 841612 w 4428000"/>
                  <a:gd name="connsiteY400" fmla="*/ 1754831 h 4428000"/>
                  <a:gd name="connsiteX401" fmla="*/ 833231 w 4428000"/>
                  <a:gd name="connsiteY401" fmla="*/ 1728388 h 4428000"/>
                  <a:gd name="connsiteX402" fmla="*/ 817872 w 4428000"/>
                  <a:gd name="connsiteY402" fmla="*/ 1576028 h 4428000"/>
                  <a:gd name="connsiteX403" fmla="*/ 832714 w 4428000"/>
                  <a:gd name="connsiteY403" fmla="*/ 1428799 h 4428000"/>
                  <a:gd name="connsiteX404" fmla="*/ 841612 w 4428000"/>
                  <a:gd name="connsiteY404" fmla="*/ 1399017 h 4428000"/>
                  <a:gd name="connsiteX405" fmla="*/ 924539 w 4428000"/>
                  <a:gd name="connsiteY405" fmla="*/ 1344049 h 4428000"/>
                  <a:gd name="connsiteX406" fmla="*/ 1009379 w 4428000"/>
                  <a:gd name="connsiteY406" fmla="*/ 1344049 h 4428000"/>
                  <a:gd name="connsiteX407" fmla="*/ 1009959 w 4428000"/>
                  <a:gd name="connsiteY407" fmla="*/ 1342717 h 4428000"/>
                  <a:gd name="connsiteX408" fmla="*/ 949425 w 4428000"/>
                  <a:gd name="connsiteY408" fmla="*/ 1282183 h 4428000"/>
                  <a:gd name="connsiteX409" fmla="*/ 929655 w 4428000"/>
                  <a:gd name="connsiteY409" fmla="*/ 1184676 h 4428000"/>
                  <a:gd name="connsiteX410" fmla="*/ 942427 w 4428000"/>
                  <a:gd name="connsiteY410" fmla="*/ 1160051 h 4428000"/>
                  <a:gd name="connsiteX411" fmla="*/ 1039301 w 4428000"/>
                  <a:gd name="connsiteY411" fmla="*/ 1041456 h 4428000"/>
                  <a:gd name="connsiteX412" fmla="*/ 1153902 w 4428000"/>
                  <a:gd name="connsiteY412" fmla="*/ 947844 h 4428000"/>
                  <a:gd name="connsiteX413" fmla="*/ 1181253 w 4428000"/>
                  <a:gd name="connsiteY413" fmla="*/ 933077 h 4428000"/>
                  <a:gd name="connsiteX414" fmla="*/ 1278761 w 4428000"/>
                  <a:gd name="connsiteY414" fmla="*/ 952847 h 4428000"/>
                  <a:gd name="connsiteX415" fmla="*/ 1338751 w 4428000"/>
                  <a:gd name="connsiteY415" fmla="*/ 1012838 h 4428000"/>
                  <a:gd name="connsiteX416" fmla="*/ 1340102 w 4428000"/>
                  <a:gd name="connsiteY416" fmla="*/ 1012306 h 4428000"/>
                  <a:gd name="connsiteX417" fmla="*/ 1340102 w 4428000"/>
                  <a:gd name="connsiteY417" fmla="*/ 926698 h 4428000"/>
                  <a:gd name="connsiteX418" fmla="*/ 1395070 w 4428000"/>
                  <a:gd name="connsiteY418" fmla="*/ 843771 h 4428000"/>
                  <a:gd name="connsiteX419" fmla="*/ 1421513 w 4428000"/>
                  <a:gd name="connsiteY419" fmla="*/ 835390 h 4428000"/>
                  <a:gd name="connsiteX420" fmla="*/ 1573873 w 4428000"/>
                  <a:gd name="connsiteY420" fmla="*/ 820031 h 4428000"/>
                  <a:gd name="connsiteX421" fmla="*/ 2214000 w 4428000"/>
                  <a:gd name="connsiteY421" fmla="*/ 180000 h 4428000"/>
                  <a:gd name="connsiteX422" fmla="*/ 180000 w 4428000"/>
                  <a:gd name="connsiteY422" fmla="*/ 2214000 h 4428000"/>
                  <a:gd name="connsiteX423" fmla="*/ 2214000 w 4428000"/>
                  <a:gd name="connsiteY423" fmla="*/ 4248000 h 4428000"/>
                  <a:gd name="connsiteX424" fmla="*/ 4248000 w 4428000"/>
                  <a:gd name="connsiteY424" fmla="*/ 2214000 h 4428000"/>
                  <a:gd name="connsiteX425" fmla="*/ 2214000 w 4428000"/>
                  <a:gd name="connsiteY425" fmla="*/ 180000 h 4428000"/>
                  <a:gd name="connsiteX426" fmla="*/ 2214000 w 4428000"/>
                  <a:gd name="connsiteY426" fmla="*/ 0 h 4428000"/>
                  <a:gd name="connsiteX427" fmla="*/ 4428000 w 4428000"/>
                  <a:gd name="connsiteY427" fmla="*/ 2214000 h 4428000"/>
                  <a:gd name="connsiteX428" fmla="*/ 2214000 w 4428000"/>
                  <a:gd name="connsiteY428" fmla="*/ 4428000 h 4428000"/>
                  <a:gd name="connsiteX429" fmla="*/ 0 w 4428000"/>
                  <a:gd name="connsiteY429" fmla="*/ 2214000 h 4428000"/>
                  <a:gd name="connsiteX430" fmla="*/ 2214000 w 4428000"/>
                  <a:gd name="connsiteY430"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Lst>
                <a:rect l="l" t="t" r="r" b="b"/>
                <a:pathLst>
                  <a:path w="4428000" h="4428000">
                    <a:moveTo>
                      <a:pt x="2313170" y="2033348"/>
                    </a:moveTo>
                    <a:cubicBezTo>
                      <a:pt x="2362876" y="2033348"/>
                      <a:pt x="2403170" y="2073642"/>
                      <a:pt x="2403170" y="2123348"/>
                    </a:cubicBezTo>
                    <a:cubicBezTo>
                      <a:pt x="2403170" y="2173054"/>
                      <a:pt x="2362876" y="2213348"/>
                      <a:pt x="2313170" y="2213348"/>
                    </a:cubicBezTo>
                    <a:cubicBezTo>
                      <a:pt x="2263464" y="2213348"/>
                      <a:pt x="2223170" y="2173054"/>
                      <a:pt x="2223170" y="2123348"/>
                    </a:cubicBezTo>
                    <a:cubicBezTo>
                      <a:pt x="2223170" y="2073642"/>
                      <a:pt x="2263464" y="2033348"/>
                      <a:pt x="2313170" y="2033348"/>
                    </a:cubicBezTo>
                    <a:close/>
                    <a:moveTo>
                      <a:pt x="2402337" y="1574336"/>
                    </a:moveTo>
                    <a:lnTo>
                      <a:pt x="2413228" y="1575434"/>
                    </a:lnTo>
                    <a:lnTo>
                      <a:pt x="2414374" y="1575203"/>
                    </a:lnTo>
                    <a:lnTo>
                      <a:pt x="2417806" y="1575896"/>
                    </a:lnTo>
                    <a:lnTo>
                      <a:pt x="2419623" y="1576079"/>
                    </a:lnTo>
                    <a:lnTo>
                      <a:pt x="2419623" y="1576263"/>
                    </a:lnTo>
                    <a:lnTo>
                      <a:pt x="2449406" y="1582276"/>
                    </a:lnTo>
                    <a:cubicBezTo>
                      <a:pt x="2465558" y="1589107"/>
                      <a:pt x="2479300" y="1600519"/>
                      <a:pt x="2489004" y="1614883"/>
                    </a:cubicBezTo>
                    <a:lnTo>
                      <a:pt x="2503704" y="1663010"/>
                    </a:lnTo>
                    <a:lnTo>
                      <a:pt x="2531700" y="1644419"/>
                    </a:lnTo>
                    <a:cubicBezTo>
                      <a:pt x="2564202" y="1631239"/>
                      <a:pt x="2602846" y="1637829"/>
                      <a:pt x="2629207" y="1664190"/>
                    </a:cubicBezTo>
                    <a:lnTo>
                      <a:pt x="2629853" y="1665164"/>
                    </a:lnTo>
                    <a:lnTo>
                      <a:pt x="2707737" y="1728783"/>
                    </a:lnTo>
                    <a:lnTo>
                      <a:pt x="2771356" y="1806666"/>
                    </a:lnTo>
                    <a:lnTo>
                      <a:pt x="2772329" y="1807313"/>
                    </a:lnTo>
                    <a:lnTo>
                      <a:pt x="2774266" y="1810229"/>
                    </a:lnTo>
                    <a:lnTo>
                      <a:pt x="2775422" y="1811644"/>
                    </a:lnTo>
                    <a:lnTo>
                      <a:pt x="2775292" y="1811774"/>
                    </a:lnTo>
                    <a:lnTo>
                      <a:pt x="2792099" y="1837085"/>
                    </a:lnTo>
                    <a:cubicBezTo>
                      <a:pt x="2798690" y="1853336"/>
                      <a:pt x="2800338" y="1871123"/>
                      <a:pt x="2797042" y="1888142"/>
                    </a:cubicBezTo>
                    <a:lnTo>
                      <a:pt x="2773406" y="1932567"/>
                    </a:lnTo>
                    <a:lnTo>
                      <a:pt x="2806348" y="1939218"/>
                    </a:lnTo>
                    <a:cubicBezTo>
                      <a:pt x="2838651" y="1952881"/>
                      <a:pt x="2861316" y="1984866"/>
                      <a:pt x="2861316" y="2022145"/>
                    </a:cubicBezTo>
                    <a:cubicBezTo>
                      <a:pt x="2861239" y="2022527"/>
                      <a:pt x="2861161" y="2022909"/>
                      <a:pt x="2861084" y="2023291"/>
                    </a:cubicBezTo>
                    <a:lnTo>
                      <a:pt x="2871171" y="2123348"/>
                    </a:lnTo>
                    <a:lnTo>
                      <a:pt x="2861085" y="2223405"/>
                    </a:lnTo>
                    <a:lnTo>
                      <a:pt x="2861316" y="2224551"/>
                    </a:lnTo>
                    <a:lnTo>
                      <a:pt x="2860623" y="2227983"/>
                    </a:lnTo>
                    <a:lnTo>
                      <a:pt x="2860440" y="2229800"/>
                    </a:lnTo>
                    <a:lnTo>
                      <a:pt x="2860256" y="2229800"/>
                    </a:lnTo>
                    <a:lnTo>
                      <a:pt x="2854243" y="2259583"/>
                    </a:lnTo>
                    <a:cubicBezTo>
                      <a:pt x="2843997" y="2283811"/>
                      <a:pt x="2823443" y="2302616"/>
                      <a:pt x="2798079" y="2310505"/>
                    </a:cubicBezTo>
                    <a:lnTo>
                      <a:pt x="2773714" y="2314189"/>
                    </a:lnTo>
                    <a:lnTo>
                      <a:pt x="2792100" y="2341877"/>
                    </a:lnTo>
                    <a:cubicBezTo>
                      <a:pt x="2805281" y="2374380"/>
                      <a:pt x="2798690" y="2413024"/>
                      <a:pt x="2772330" y="2439384"/>
                    </a:cubicBezTo>
                    <a:lnTo>
                      <a:pt x="2771355" y="2440030"/>
                    </a:lnTo>
                    <a:lnTo>
                      <a:pt x="2707737" y="2517914"/>
                    </a:lnTo>
                    <a:lnTo>
                      <a:pt x="2629854" y="2581533"/>
                    </a:lnTo>
                    <a:lnTo>
                      <a:pt x="2629207" y="2582507"/>
                    </a:lnTo>
                    <a:lnTo>
                      <a:pt x="2626290" y="2584444"/>
                    </a:lnTo>
                    <a:lnTo>
                      <a:pt x="2624876" y="2585599"/>
                    </a:lnTo>
                    <a:lnTo>
                      <a:pt x="2624746" y="2585469"/>
                    </a:lnTo>
                    <a:lnTo>
                      <a:pt x="2599434" y="2602277"/>
                    </a:lnTo>
                    <a:cubicBezTo>
                      <a:pt x="2583183" y="2608868"/>
                      <a:pt x="2565396" y="2610515"/>
                      <a:pt x="2548378" y="2607220"/>
                    </a:cubicBezTo>
                    <a:lnTo>
                      <a:pt x="2503952" y="2583584"/>
                    </a:lnTo>
                    <a:lnTo>
                      <a:pt x="2497302" y="2616526"/>
                    </a:lnTo>
                    <a:cubicBezTo>
                      <a:pt x="2483639" y="2648828"/>
                      <a:pt x="2451654" y="2671493"/>
                      <a:pt x="2414374" y="2671493"/>
                    </a:cubicBezTo>
                    <a:lnTo>
                      <a:pt x="2413228" y="2671261"/>
                    </a:lnTo>
                    <a:lnTo>
                      <a:pt x="2313171" y="2681348"/>
                    </a:lnTo>
                    <a:lnTo>
                      <a:pt x="2213114" y="2671263"/>
                    </a:lnTo>
                    <a:lnTo>
                      <a:pt x="2211968" y="2671494"/>
                    </a:lnTo>
                    <a:lnTo>
                      <a:pt x="2208537" y="2670800"/>
                    </a:lnTo>
                    <a:lnTo>
                      <a:pt x="2206719" y="2670618"/>
                    </a:lnTo>
                    <a:lnTo>
                      <a:pt x="2206719" y="2670433"/>
                    </a:lnTo>
                    <a:lnTo>
                      <a:pt x="2176936" y="2664421"/>
                    </a:lnTo>
                    <a:cubicBezTo>
                      <a:pt x="2160785" y="2657590"/>
                      <a:pt x="2147042" y="2646178"/>
                      <a:pt x="2137338" y="2631813"/>
                    </a:cubicBezTo>
                    <a:lnTo>
                      <a:pt x="2122638" y="2583687"/>
                    </a:lnTo>
                    <a:lnTo>
                      <a:pt x="2094642" y="2602277"/>
                    </a:lnTo>
                    <a:cubicBezTo>
                      <a:pt x="2062140" y="2615458"/>
                      <a:pt x="2023496" y="2608867"/>
                      <a:pt x="1997135" y="2582507"/>
                    </a:cubicBezTo>
                    <a:lnTo>
                      <a:pt x="1996489" y="2581532"/>
                    </a:lnTo>
                    <a:lnTo>
                      <a:pt x="1918605" y="2517914"/>
                    </a:lnTo>
                    <a:lnTo>
                      <a:pt x="1854986" y="2440031"/>
                    </a:lnTo>
                    <a:lnTo>
                      <a:pt x="1854013" y="2439384"/>
                    </a:lnTo>
                    <a:lnTo>
                      <a:pt x="1852076" y="2436467"/>
                    </a:lnTo>
                    <a:lnTo>
                      <a:pt x="1850921" y="2435053"/>
                    </a:lnTo>
                    <a:lnTo>
                      <a:pt x="1851051" y="2434923"/>
                    </a:lnTo>
                    <a:lnTo>
                      <a:pt x="1834243" y="2409611"/>
                    </a:lnTo>
                    <a:cubicBezTo>
                      <a:pt x="1827652" y="2393360"/>
                      <a:pt x="1826004" y="2375573"/>
                      <a:pt x="1829299" y="2358555"/>
                    </a:cubicBezTo>
                    <a:lnTo>
                      <a:pt x="1852936" y="2314129"/>
                    </a:lnTo>
                    <a:lnTo>
                      <a:pt x="1826566" y="2308806"/>
                    </a:lnTo>
                    <a:lnTo>
                      <a:pt x="1830466" y="2283005"/>
                    </a:lnTo>
                    <a:lnTo>
                      <a:pt x="1830466" y="2189244"/>
                    </a:lnTo>
                    <a:lnTo>
                      <a:pt x="1831948" y="2188662"/>
                    </a:lnTo>
                    <a:lnTo>
                      <a:pt x="1897653" y="2254366"/>
                    </a:lnTo>
                    <a:cubicBezTo>
                      <a:pt x="1926523" y="2283237"/>
                      <a:pt x="1968848" y="2290455"/>
                      <a:pt x="2004445" y="2276019"/>
                    </a:cubicBezTo>
                    <a:lnTo>
                      <a:pt x="2034401" y="2259846"/>
                    </a:lnTo>
                    <a:lnTo>
                      <a:pt x="2056523" y="2244005"/>
                    </a:lnTo>
                    <a:lnTo>
                      <a:pt x="2077341" y="2282359"/>
                    </a:lnTo>
                    <a:lnTo>
                      <a:pt x="2080266" y="2285904"/>
                    </a:lnTo>
                    <a:lnTo>
                      <a:pt x="2083072" y="2300325"/>
                    </a:lnTo>
                    <a:cubicBezTo>
                      <a:pt x="2083072" y="2323358"/>
                      <a:pt x="2074285" y="2346391"/>
                      <a:pt x="2056711" y="2363965"/>
                    </a:cubicBezTo>
                    <a:lnTo>
                      <a:pt x="2038762" y="2381914"/>
                    </a:lnTo>
                    <a:lnTo>
                      <a:pt x="2045885" y="2390635"/>
                    </a:lnTo>
                    <a:lnTo>
                      <a:pt x="2054605" y="2397757"/>
                    </a:lnTo>
                    <a:lnTo>
                      <a:pt x="2072555" y="2379808"/>
                    </a:lnTo>
                    <a:cubicBezTo>
                      <a:pt x="2090129" y="2362235"/>
                      <a:pt x="2113162" y="2353448"/>
                      <a:pt x="2136195" y="2353448"/>
                    </a:cubicBezTo>
                    <a:lnTo>
                      <a:pt x="2150617" y="2356254"/>
                    </a:lnTo>
                    <a:lnTo>
                      <a:pt x="2154159" y="2359177"/>
                    </a:lnTo>
                    <a:cubicBezTo>
                      <a:pt x="2184420" y="2379621"/>
                      <a:pt x="2218826" y="2394393"/>
                      <a:pt x="2255854" y="2401970"/>
                    </a:cubicBezTo>
                    <a:lnTo>
                      <a:pt x="2262994" y="2402690"/>
                    </a:lnTo>
                    <a:lnTo>
                      <a:pt x="2275608" y="2411195"/>
                    </a:lnTo>
                    <a:cubicBezTo>
                      <a:pt x="2291895" y="2427482"/>
                      <a:pt x="2301968" y="2449982"/>
                      <a:pt x="2301968" y="2474834"/>
                    </a:cubicBezTo>
                    <a:lnTo>
                      <a:pt x="2301968" y="2500218"/>
                    </a:lnTo>
                    <a:lnTo>
                      <a:pt x="2313171" y="2501349"/>
                    </a:lnTo>
                    <a:lnTo>
                      <a:pt x="2324374" y="2500219"/>
                    </a:lnTo>
                    <a:lnTo>
                      <a:pt x="2324374" y="2474835"/>
                    </a:lnTo>
                    <a:cubicBezTo>
                      <a:pt x="2324374" y="2449982"/>
                      <a:pt x="2334448" y="2427481"/>
                      <a:pt x="2350735" y="2411195"/>
                    </a:cubicBezTo>
                    <a:lnTo>
                      <a:pt x="2363349" y="2402690"/>
                    </a:lnTo>
                    <a:lnTo>
                      <a:pt x="2370487" y="2401970"/>
                    </a:lnTo>
                    <a:cubicBezTo>
                      <a:pt x="2407514" y="2394393"/>
                      <a:pt x="2441921" y="2379621"/>
                      <a:pt x="2472181" y="2359177"/>
                    </a:cubicBezTo>
                    <a:lnTo>
                      <a:pt x="2475723" y="2356255"/>
                    </a:lnTo>
                    <a:lnTo>
                      <a:pt x="2490148" y="2353448"/>
                    </a:lnTo>
                    <a:cubicBezTo>
                      <a:pt x="2513181" y="2353448"/>
                      <a:pt x="2536214" y="2362235"/>
                      <a:pt x="2553788" y="2379808"/>
                    </a:cubicBezTo>
                    <a:lnTo>
                      <a:pt x="2571737" y="2397757"/>
                    </a:lnTo>
                    <a:lnTo>
                      <a:pt x="2580458" y="2390635"/>
                    </a:lnTo>
                    <a:lnTo>
                      <a:pt x="2587580" y="2381914"/>
                    </a:lnTo>
                    <a:lnTo>
                      <a:pt x="2569631" y="2363965"/>
                    </a:lnTo>
                    <a:cubicBezTo>
                      <a:pt x="2552058" y="2346391"/>
                      <a:pt x="2543271" y="2323358"/>
                      <a:pt x="2543271" y="2300325"/>
                    </a:cubicBezTo>
                    <a:lnTo>
                      <a:pt x="2546078" y="2285900"/>
                    </a:lnTo>
                    <a:lnTo>
                      <a:pt x="2548999" y="2282359"/>
                    </a:lnTo>
                    <a:cubicBezTo>
                      <a:pt x="2569443" y="2252099"/>
                      <a:pt x="2584215" y="2217692"/>
                      <a:pt x="2591792" y="2180665"/>
                    </a:cubicBezTo>
                    <a:lnTo>
                      <a:pt x="2592512" y="2173527"/>
                    </a:lnTo>
                    <a:lnTo>
                      <a:pt x="2601018" y="2160911"/>
                    </a:lnTo>
                    <a:cubicBezTo>
                      <a:pt x="2617304" y="2144625"/>
                      <a:pt x="2639804" y="2134551"/>
                      <a:pt x="2664657" y="2134551"/>
                    </a:cubicBezTo>
                    <a:lnTo>
                      <a:pt x="2690041" y="2134551"/>
                    </a:lnTo>
                    <a:lnTo>
                      <a:pt x="2691171" y="2123348"/>
                    </a:lnTo>
                    <a:lnTo>
                      <a:pt x="2690041" y="2112145"/>
                    </a:lnTo>
                    <a:lnTo>
                      <a:pt x="2664657" y="2112145"/>
                    </a:lnTo>
                    <a:cubicBezTo>
                      <a:pt x="2639804" y="2112145"/>
                      <a:pt x="2617304" y="2102072"/>
                      <a:pt x="2601018" y="2085785"/>
                    </a:cubicBezTo>
                    <a:lnTo>
                      <a:pt x="2592512" y="2073169"/>
                    </a:lnTo>
                    <a:lnTo>
                      <a:pt x="2591792" y="2066032"/>
                    </a:lnTo>
                    <a:cubicBezTo>
                      <a:pt x="2584215" y="2029004"/>
                      <a:pt x="2569443" y="1994598"/>
                      <a:pt x="2548999" y="1964337"/>
                    </a:cubicBezTo>
                    <a:lnTo>
                      <a:pt x="2546077" y="1960796"/>
                    </a:lnTo>
                    <a:lnTo>
                      <a:pt x="2543270" y="1946372"/>
                    </a:lnTo>
                    <a:cubicBezTo>
                      <a:pt x="2543270" y="1923339"/>
                      <a:pt x="2552057" y="1900306"/>
                      <a:pt x="2569631" y="1882732"/>
                    </a:cubicBezTo>
                    <a:lnTo>
                      <a:pt x="2587580" y="1864783"/>
                    </a:lnTo>
                    <a:lnTo>
                      <a:pt x="2580457" y="1856062"/>
                    </a:lnTo>
                    <a:lnTo>
                      <a:pt x="2571737" y="1848939"/>
                    </a:lnTo>
                    <a:lnTo>
                      <a:pt x="2553787" y="1866888"/>
                    </a:lnTo>
                    <a:cubicBezTo>
                      <a:pt x="2536214" y="1884462"/>
                      <a:pt x="2513181" y="1893249"/>
                      <a:pt x="2490148" y="1893249"/>
                    </a:cubicBezTo>
                    <a:lnTo>
                      <a:pt x="2475724" y="1890442"/>
                    </a:lnTo>
                    <a:lnTo>
                      <a:pt x="2472181" y="1887519"/>
                    </a:lnTo>
                    <a:cubicBezTo>
                      <a:pt x="2441921" y="1867076"/>
                      <a:pt x="2407514" y="1852303"/>
                      <a:pt x="2370487" y="1844726"/>
                    </a:cubicBezTo>
                    <a:lnTo>
                      <a:pt x="2363349" y="1844007"/>
                    </a:lnTo>
                    <a:lnTo>
                      <a:pt x="2350735" y="1835502"/>
                    </a:lnTo>
                    <a:lnTo>
                      <a:pt x="2334825" y="1811906"/>
                    </a:lnTo>
                    <a:lnTo>
                      <a:pt x="2340721" y="1809071"/>
                    </a:lnTo>
                    <a:cubicBezTo>
                      <a:pt x="2356453" y="1798443"/>
                      <a:pt x="2368952" y="1783392"/>
                      <a:pt x="2376434" y="1765703"/>
                    </a:cubicBezTo>
                    <a:lnTo>
                      <a:pt x="2386179" y="1733084"/>
                    </a:lnTo>
                    <a:cubicBezTo>
                      <a:pt x="2392801" y="1706209"/>
                      <a:pt x="2396814" y="1680638"/>
                      <a:pt x="2399197" y="1654415"/>
                    </a:cubicBezTo>
                    <a:close/>
                    <a:moveTo>
                      <a:pt x="1573872" y="1486031"/>
                    </a:moveTo>
                    <a:cubicBezTo>
                      <a:pt x="1524166" y="1486031"/>
                      <a:pt x="1483872" y="1526325"/>
                      <a:pt x="1483872" y="1576031"/>
                    </a:cubicBezTo>
                    <a:cubicBezTo>
                      <a:pt x="1483872" y="1625737"/>
                      <a:pt x="1524166" y="1666031"/>
                      <a:pt x="1573872" y="1666031"/>
                    </a:cubicBezTo>
                    <a:cubicBezTo>
                      <a:pt x="1623578" y="1666031"/>
                      <a:pt x="1663872" y="1625737"/>
                      <a:pt x="1663872" y="1576031"/>
                    </a:cubicBezTo>
                    <a:cubicBezTo>
                      <a:pt x="1663872" y="1526325"/>
                      <a:pt x="1623578" y="1486031"/>
                      <a:pt x="1573872" y="1486031"/>
                    </a:cubicBezTo>
                    <a:close/>
                    <a:moveTo>
                      <a:pt x="1573872" y="1306031"/>
                    </a:moveTo>
                    <a:cubicBezTo>
                      <a:pt x="1722989" y="1306031"/>
                      <a:pt x="1843872" y="1426914"/>
                      <a:pt x="1843872" y="1576031"/>
                    </a:cubicBezTo>
                    <a:cubicBezTo>
                      <a:pt x="1843872" y="1725148"/>
                      <a:pt x="1722989" y="1846031"/>
                      <a:pt x="1573872" y="1846031"/>
                    </a:cubicBezTo>
                    <a:cubicBezTo>
                      <a:pt x="1424755" y="1846031"/>
                      <a:pt x="1303872" y="1725148"/>
                      <a:pt x="1303872" y="1576031"/>
                    </a:cubicBezTo>
                    <a:cubicBezTo>
                      <a:pt x="1303872" y="1426914"/>
                      <a:pt x="1424755" y="1306031"/>
                      <a:pt x="1573872" y="1306031"/>
                    </a:cubicBezTo>
                    <a:close/>
                    <a:moveTo>
                      <a:pt x="1573873" y="1000031"/>
                    </a:moveTo>
                    <a:lnTo>
                      <a:pt x="1520102" y="1005452"/>
                    </a:lnTo>
                    <a:lnTo>
                      <a:pt x="1520102" y="1072700"/>
                    </a:lnTo>
                    <a:cubicBezTo>
                      <a:pt x="1520102" y="1097553"/>
                      <a:pt x="1510029" y="1120053"/>
                      <a:pt x="1493742" y="1136340"/>
                    </a:cubicBezTo>
                    <a:lnTo>
                      <a:pt x="1492389" y="1137252"/>
                    </a:lnTo>
                    <a:lnTo>
                      <a:pt x="1491461" y="1138601"/>
                    </a:lnTo>
                    <a:lnTo>
                      <a:pt x="1465409" y="1155442"/>
                    </a:lnTo>
                    <a:lnTo>
                      <a:pt x="1465134" y="1155628"/>
                    </a:lnTo>
                    <a:lnTo>
                      <a:pt x="1465117" y="1155631"/>
                    </a:lnTo>
                    <a:lnTo>
                      <a:pt x="1461447" y="1158004"/>
                    </a:lnTo>
                    <a:lnTo>
                      <a:pt x="1409183" y="1178558"/>
                    </a:lnTo>
                    <a:lnTo>
                      <a:pt x="1357781" y="1200943"/>
                    </a:lnTo>
                    <a:lnTo>
                      <a:pt x="1354453" y="1201658"/>
                    </a:lnTo>
                    <a:lnTo>
                      <a:pt x="1352228" y="1203136"/>
                    </a:lnTo>
                    <a:cubicBezTo>
                      <a:pt x="1319726" y="1216316"/>
                      <a:pt x="1281082" y="1209726"/>
                      <a:pt x="1254721" y="1183365"/>
                    </a:cubicBezTo>
                    <a:lnTo>
                      <a:pt x="1207040" y="1135686"/>
                    </a:lnTo>
                    <a:lnTo>
                      <a:pt x="1166580" y="1168735"/>
                    </a:lnTo>
                    <a:lnTo>
                      <a:pt x="1132392" y="1210591"/>
                    </a:lnTo>
                    <a:lnTo>
                      <a:pt x="1179943" y="1258143"/>
                    </a:lnTo>
                    <a:cubicBezTo>
                      <a:pt x="1197517" y="1275716"/>
                      <a:pt x="1206304" y="1298749"/>
                      <a:pt x="1206304" y="1321782"/>
                    </a:cubicBezTo>
                    <a:lnTo>
                      <a:pt x="1205992" y="1323384"/>
                    </a:lnTo>
                    <a:lnTo>
                      <a:pt x="1206290" y="1324994"/>
                    </a:lnTo>
                    <a:lnTo>
                      <a:pt x="1199777" y="1355324"/>
                    </a:lnTo>
                    <a:lnTo>
                      <a:pt x="1199714" y="1355650"/>
                    </a:lnTo>
                    <a:lnTo>
                      <a:pt x="1199704" y="1355664"/>
                    </a:lnTo>
                    <a:lnTo>
                      <a:pt x="1198787" y="1359937"/>
                    </a:lnTo>
                    <a:lnTo>
                      <a:pt x="1176366" y="1411423"/>
                    </a:lnTo>
                    <a:lnTo>
                      <a:pt x="1155845" y="1463604"/>
                    </a:lnTo>
                    <a:lnTo>
                      <a:pt x="1153997" y="1466462"/>
                    </a:lnTo>
                    <a:lnTo>
                      <a:pt x="1153469" y="1469081"/>
                    </a:lnTo>
                    <a:cubicBezTo>
                      <a:pt x="1139806" y="1501383"/>
                      <a:pt x="1107821" y="1524049"/>
                      <a:pt x="1070541" y="1524049"/>
                    </a:cubicBezTo>
                    <a:lnTo>
                      <a:pt x="1003112" y="1524049"/>
                    </a:lnTo>
                    <a:lnTo>
                      <a:pt x="997872" y="1576028"/>
                    </a:lnTo>
                    <a:lnTo>
                      <a:pt x="1003293" y="1629799"/>
                    </a:lnTo>
                    <a:lnTo>
                      <a:pt x="1070541" y="1629799"/>
                    </a:lnTo>
                    <a:cubicBezTo>
                      <a:pt x="1095394" y="1629799"/>
                      <a:pt x="1117894" y="1639872"/>
                      <a:pt x="1134181" y="1656159"/>
                    </a:cubicBezTo>
                    <a:lnTo>
                      <a:pt x="1135093" y="1657512"/>
                    </a:lnTo>
                    <a:lnTo>
                      <a:pt x="1136442" y="1658440"/>
                    </a:lnTo>
                    <a:lnTo>
                      <a:pt x="1153283" y="1684492"/>
                    </a:lnTo>
                    <a:lnTo>
                      <a:pt x="1153469" y="1684767"/>
                    </a:lnTo>
                    <a:lnTo>
                      <a:pt x="1153472" y="1684784"/>
                    </a:lnTo>
                    <a:lnTo>
                      <a:pt x="1155845" y="1688454"/>
                    </a:lnTo>
                    <a:lnTo>
                      <a:pt x="1176399" y="1740719"/>
                    </a:lnTo>
                    <a:lnTo>
                      <a:pt x="1198784" y="1792123"/>
                    </a:lnTo>
                    <a:lnTo>
                      <a:pt x="1199498" y="1795451"/>
                    </a:lnTo>
                    <a:lnTo>
                      <a:pt x="1200977" y="1797676"/>
                    </a:lnTo>
                    <a:cubicBezTo>
                      <a:pt x="1214157" y="1830178"/>
                      <a:pt x="1207567" y="1868822"/>
                      <a:pt x="1181206" y="1895183"/>
                    </a:cubicBezTo>
                    <a:lnTo>
                      <a:pt x="1133527" y="1942862"/>
                    </a:lnTo>
                    <a:lnTo>
                      <a:pt x="1166576" y="1983322"/>
                    </a:lnTo>
                    <a:lnTo>
                      <a:pt x="1208431" y="2017511"/>
                    </a:lnTo>
                    <a:lnTo>
                      <a:pt x="1255984" y="1969960"/>
                    </a:lnTo>
                    <a:cubicBezTo>
                      <a:pt x="1273557" y="1952386"/>
                      <a:pt x="1296590" y="1943599"/>
                      <a:pt x="1319623" y="1943599"/>
                    </a:cubicBezTo>
                    <a:lnTo>
                      <a:pt x="1321225" y="1943910"/>
                    </a:lnTo>
                    <a:lnTo>
                      <a:pt x="1322835" y="1943613"/>
                    </a:lnTo>
                    <a:lnTo>
                      <a:pt x="1353165" y="1950126"/>
                    </a:lnTo>
                    <a:lnTo>
                      <a:pt x="1353491" y="1950189"/>
                    </a:lnTo>
                    <a:lnTo>
                      <a:pt x="1353505" y="1950199"/>
                    </a:lnTo>
                    <a:lnTo>
                      <a:pt x="1357778" y="1951116"/>
                    </a:lnTo>
                    <a:lnTo>
                      <a:pt x="1409265" y="1973537"/>
                    </a:lnTo>
                    <a:lnTo>
                      <a:pt x="1461445" y="1994058"/>
                    </a:lnTo>
                    <a:lnTo>
                      <a:pt x="1464303" y="1995906"/>
                    </a:lnTo>
                    <a:lnTo>
                      <a:pt x="1466922" y="1996434"/>
                    </a:lnTo>
                    <a:cubicBezTo>
                      <a:pt x="1499224" y="2010097"/>
                      <a:pt x="1521890" y="2042082"/>
                      <a:pt x="1521890" y="2079362"/>
                    </a:cubicBezTo>
                    <a:lnTo>
                      <a:pt x="1521890" y="2146791"/>
                    </a:lnTo>
                    <a:lnTo>
                      <a:pt x="1573869" y="2152031"/>
                    </a:lnTo>
                    <a:lnTo>
                      <a:pt x="1627640" y="2146610"/>
                    </a:lnTo>
                    <a:lnTo>
                      <a:pt x="1627640" y="2079362"/>
                    </a:lnTo>
                    <a:cubicBezTo>
                      <a:pt x="1627640" y="2054509"/>
                      <a:pt x="1637713" y="2032009"/>
                      <a:pt x="1654000" y="2015722"/>
                    </a:cubicBezTo>
                    <a:lnTo>
                      <a:pt x="1655353" y="2014810"/>
                    </a:lnTo>
                    <a:lnTo>
                      <a:pt x="1656281" y="2013461"/>
                    </a:lnTo>
                    <a:lnTo>
                      <a:pt x="1682333" y="1996620"/>
                    </a:lnTo>
                    <a:lnTo>
                      <a:pt x="1682608" y="1996434"/>
                    </a:lnTo>
                    <a:lnTo>
                      <a:pt x="1682625" y="1996431"/>
                    </a:lnTo>
                    <a:lnTo>
                      <a:pt x="1686295" y="1994058"/>
                    </a:lnTo>
                    <a:lnTo>
                      <a:pt x="1738567" y="1973501"/>
                    </a:lnTo>
                    <a:lnTo>
                      <a:pt x="1789964" y="1951119"/>
                    </a:lnTo>
                    <a:lnTo>
                      <a:pt x="1793292" y="1950404"/>
                    </a:lnTo>
                    <a:lnTo>
                      <a:pt x="1795517" y="1948926"/>
                    </a:lnTo>
                    <a:cubicBezTo>
                      <a:pt x="1828019" y="1935746"/>
                      <a:pt x="1866663" y="1942336"/>
                      <a:pt x="1893024" y="1968697"/>
                    </a:cubicBezTo>
                    <a:lnTo>
                      <a:pt x="1940704" y="2016376"/>
                    </a:lnTo>
                    <a:lnTo>
                      <a:pt x="1981164" y="1983327"/>
                    </a:lnTo>
                    <a:lnTo>
                      <a:pt x="2015352" y="1941471"/>
                    </a:lnTo>
                    <a:lnTo>
                      <a:pt x="1967801" y="1893920"/>
                    </a:lnTo>
                    <a:cubicBezTo>
                      <a:pt x="1950227" y="1876346"/>
                      <a:pt x="1941440" y="1853314"/>
                      <a:pt x="1941440" y="1830280"/>
                    </a:cubicBezTo>
                    <a:lnTo>
                      <a:pt x="1941752" y="1828679"/>
                    </a:lnTo>
                    <a:lnTo>
                      <a:pt x="1941454" y="1827069"/>
                    </a:lnTo>
                    <a:lnTo>
                      <a:pt x="1947967" y="1796739"/>
                    </a:lnTo>
                    <a:lnTo>
                      <a:pt x="1948030" y="1796413"/>
                    </a:lnTo>
                    <a:lnTo>
                      <a:pt x="1948040" y="1796399"/>
                    </a:lnTo>
                    <a:lnTo>
                      <a:pt x="1948957" y="1792126"/>
                    </a:lnTo>
                    <a:lnTo>
                      <a:pt x="1971374" y="1740649"/>
                    </a:lnTo>
                    <a:lnTo>
                      <a:pt x="1991899" y="1688457"/>
                    </a:lnTo>
                    <a:lnTo>
                      <a:pt x="1993747" y="1685599"/>
                    </a:lnTo>
                    <a:lnTo>
                      <a:pt x="1994275" y="1682980"/>
                    </a:lnTo>
                    <a:cubicBezTo>
                      <a:pt x="2007938" y="1650678"/>
                      <a:pt x="2039923" y="1628012"/>
                      <a:pt x="2077203" y="1628012"/>
                    </a:cubicBezTo>
                    <a:lnTo>
                      <a:pt x="2144632" y="1628012"/>
                    </a:lnTo>
                    <a:lnTo>
                      <a:pt x="2149872" y="1576033"/>
                    </a:lnTo>
                    <a:lnTo>
                      <a:pt x="2144451" y="1522262"/>
                    </a:lnTo>
                    <a:lnTo>
                      <a:pt x="2077203" y="1522262"/>
                    </a:lnTo>
                    <a:cubicBezTo>
                      <a:pt x="2052350" y="1522262"/>
                      <a:pt x="2029850" y="1512189"/>
                      <a:pt x="2013563" y="1495902"/>
                    </a:cubicBezTo>
                    <a:lnTo>
                      <a:pt x="2012651" y="1494549"/>
                    </a:lnTo>
                    <a:lnTo>
                      <a:pt x="2011302" y="1493621"/>
                    </a:lnTo>
                    <a:lnTo>
                      <a:pt x="1994461" y="1467569"/>
                    </a:lnTo>
                    <a:lnTo>
                      <a:pt x="1994275" y="1467294"/>
                    </a:lnTo>
                    <a:lnTo>
                      <a:pt x="1994272" y="1467277"/>
                    </a:lnTo>
                    <a:lnTo>
                      <a:pt x="1991899" y="1463607"/>
                    </a:lnTo>
                    <a:lnTo>
                      <a:pt x="1971365" y="1411392"/>
                    </a:lnTo>
                    <a:lnTo>
                      <a:pt x="1948958" y="1359939"/>
                    </a:lnTo>
                    <a:lnTo>
                      <a:pt x="1948243" y="1356611"/>
                    </a:lnTo>
                    <a:lnTo>
                      <a:pt x="1946765" y="1354386"/>
                    </a:lnTo>
                    <a:cubicBezTo>
                      <a:pt x="1933585" y="1321884"/>
                      <a:pt x="1940175" y="1283240"/>
                      <a:pt x="1966536" y="1256879"/>
                    </a:cubicBezTo>
                    <a:lnTo>
                      <a:pt x="2014215" y="1209199"/>
                    </a:lnTo>
                    <a:lnTo>
                      <a:pt x="1981166" y="1168739"/>
                    </a:lnTo>
                    <a:lnTo>
                      <a:pt x="1939310" y="1134551"/>
                    </a:lnTo>
                    <a:lnTo>
                      <a:pt x="1891759" y="1182102"/>
                    </a:lnTo>
                    <a:cubicBezTo>
                      <a:pt x="1874185" y="1199676"/>
                      <a:pt x="1851153" y="1208463"/>
                      <a:pt x="1828119" y="1208463"/>
                    </a:cubicBezTo>
                    <a:lnTo>
                      <a:pt x="1826518" y="1208151"/>
                    </a:lnTo>
                    <a:lnTo>
                      <a:pt x="1824908" y="1208449"/>
                    </a:lnTo>
                    <a:lnTo>
                      <a:pt x="1794578" y="1201936"/>
                    </a:lnTo>
                    <a:lnTo>
                      <a:pt x="1794252" y="1201873"/>
                    </a:lnTo>
                    <a:lnTo>
                      <a:pt x="1794238" y="1201863"/>
                    </a:lnTo>
                    <a:lnTo>
                      <a:pt x="1789965" y="1200946"/>
                    </a:lnTo>
                    <a:lnTo>
                      <a:pt x="1738479" y="1178525"/>
                    </a:lnTo>
                    <a:lnTo>
                      <a:pt x="1686297" y="1158004"/>
                    </a:lnTo>
                    <a:lnTo>
                      <a:pt x="1683439" y="1156156"/>
                    </a:lnTo>
                    <a:lnTo>
                      <a:pt x="1680820" y="1155628"/>
                    </a:lnTo>
                    <a:cubicBezTo>
                      <a:pt x="1648518" y="1141965"/>
                      <a:pt x="1625852" y="1109980"/>
                      <a:pt x="1625852" y="1072700"/>
                    </a:cubicBezTo>
                    <a:lnTo>
                      <a:pt x="1625852" y="1005271"/>
                    </a:lnTo>
                    <a:close/>
                    <a:moveTo>
                      <a:pt x="2242842" y="835093"/>
                    </a:moveTo>
                    <a:cubicBezTo>
                      <a:pt x="2898956" y="835093"/>
                      <a:pt x="3430842" y="1366979"/>
                      <a:pt x="3430842" y="2023093"/>
                    </a:cubicBezTo>
                    <a:lnTo>
                      <a:pt x="3428669" y="2066109"/>
                    </a:lnTo>
                    <a:lnTo>
                      <a:pt x="3482697" y="2176559"/>
                    </a:lnTo>
                    <a:lnTo>
                      <a:pt x="3483597" y="2176559"/>
                    </a:lnTo>
                    <a:lnTo>
                      <a:pt x="3585631" y="2385148"/>
                    </a:lnTo>
                    <a:cubicBezTo>
                      <a:pt x="3643951" y="2504374"/>
                      <a:pt x="3594578" y="2648305"/>
                      <a:pt x="3475351" y="2706626"/>
                    </a:cubicBezTo>
                    <a:lnTo>
                      <a:pt x="3358189" y="2763938"/>
                    </a:lnTo>
                    <a:lnTo>
                      <a:pt x="3358189" y="2858071"/>
                    </a:lnTo>
                    <a:lnTo>
                      <a:pt x="3358189" y="2900124"/>
                    </a:lnTo>
                    <a:lnTo>
                      <a:pt x="3358189" y="3097725"/>
                    </a:lnTo>
                    <a:cubicBezTo>
                      <a:pt x="3358189" y="3253380"/>
                      <a:pt x="3232005" y="3379564"/>
                      <a:pt x="3076350" y="3379564"/>
                    </a:cubicBezTo>
                    <a:lnTo>
                      <a:pt x="2800912" y="3379564"/>
                    </a:lnTo>
                    <a:cubicBezTo>
                      <a:pt x="2806293" y="3423317"/>
                      <a:pt x="2802149" y="3471834"/>
                      <a:pt x="2802768" y="3517969"/>
                    </a:cubicBezTo>
                    <a:cubicBezTo>
                      <a:pt x="2802768" y="3567675"/>
                      <a:pt x="2762474" y="3607969"/>
                      <a:pt x="2712768" y="3607969"/>
                    </a:cubicBezTo>
                    <a:lnTo>
                      <a:pt x="1560768" y="3607969"/>
                    </a:lnTo>
                    <a:cubicBezTo>
                      <a:pt x="1511062" y="3607969"/>
                      <a:pt x="1470768" y="3567675"/>
                      <a:pt x="1470768" y="3517969"/>
                    </a:cubicBezTo>
                    <a:lnTo>
                      <a:pt x="1472321" y="3510275"/>
                    </a:lnTo>
                    <a:lnTo>
                      <a:pt x="1470768" y="3502581"/>
                    </a:lnTo>
                    <a:lnTo>
                      <a:pt x="1470768" y="2925523"/>
                    </a:lnTo>
                    <a:lnTo>
                      <a:pt x="1465384" y="2921396"/>
                    </a:lnTo>
                    <a:cubicBezTo>
                      <a:pt x="1276781" y="2758023"/>
                      <a:pt x="1140153" y="2536246"/>
                      <a:pt x="1083626" y="2284194"/>
                    </a:cubicBezTo>
                    <a:lnTo>
                      <a:pt x="1074736" y="2230991"/>
                    </a:lnTo>
                    <a:lnTo>
                      <a:pt x="1118838" y="2263414"/>
                    </a:lnTo>
                    <a:lnTo>
                      <a:pt x="1145807" y="2277402"/>
                    </a:lnTo>
                    <a:cubicBezTo>
                      <a:pt x="1181404" y="2291837"/>
                      <a:pt x="1223731" y="2284620"/>
                      <a:pt x="1252601" y="2255749"/>
                    </a:cubicBezTo>
                    <a:lnTo>
                      <a:pt x="1260800" y="2247550"/>
                    </a:lnTo>
                    <a:lnTo>
                      <a:pt x="1280159" y="2322842"/>
                    </a:lnTo>
                    <a:cubicBezTo>
                      <a:pt x="1329246" y="2480659"/>
                      <a:pt x="1416070" y="2621850"/>
                      <a:pt x="1530078" y="2735857"/>
                    </a:cubicBezTo>
                    <a:lnTo>
                      <a:pt x="1613293" y="2804516"/>
                    </a:lnTo>
                    <a:lnTo>
                      <a:pt x="1624408" y="2812009"/>
                    </a:lnTo>
                    <a:cubicBezTo>
                      <a:pt x="1640694" y="2828296"/>
                      <a:pt x="1650768" y="2850796"/>
                      <a:pt x="1650768" y="2875649"/>
                    </a:cubicBezTo>
                    <a:lnTo>
                      <a:pt x="1650768" y="3427969"/>
                    </a:lnTo>
                    <a:lnTo>
                      <a:pt x="2605115" y="3427969"/>
                    </a:lnTo>
                    <a:lnTo>
                      <a:pt x="2609204" y="3430727"/>
                    </a:lnTo>
                    <a:lnTo>
                      <a:pt x="2620912" y="3433091"/>
                    </a:lnTo>
                    <a:lnTo>
                      <a:pt x="2620912" y="3287605"/>
                    </a:lnTo>
                    <a:cubicBezTo>
                      <a:pt x="2620912" y="3237899"/>
                      <a:pt x="2661206" y="3197605"/>
                      <a:pt x="2710912" y="3197605"/>
                    </a:cubicBezTo>
                    <a:lnTo>
                      <a:pt x="2742289" y="3199564"/>
                    </a:lnTo>
                    <a:lnTo>
                      <a:pt x="3038089" y="3199564"/>
                    </a:lnTo>
                    <a:cubicBezTo>
                      <a:pt x="3115464" y="3199564"/>
                      <a:pt x="3178189" y="3136839"/>
                      <a:pt x="3178189" y="3059464"/>
                    </a:cubicBezTo>
                    <a:lnTo>
                      <a:pt x="3178189" y="2900124"/>
                    </a:lnTo>
                    <a:lnTo>
                      <a:pt x="3178189" y="2858071"/>
                    </a:lnTo>
                    <a:lnTo>
                      <a:pt x="3178189" y="2707407"/>
                    </a:lnTo>
                    <a:cubicBezTo>
                      <a:pt x="3178189" y="2682554"/>
                      <a:pt x="3188262" y="2660054"/>
                      <a:pt x="3204549" y="2643767"/>
                    </a:cubicBezTo>
                    <a:lnTo>
                      <a:pt x="3230817" y="2626057"/>
                    </a:lnTo>
                    <a:lnTo>
                      <a:pt x="3230817" y="2625861"/>
                    </a:lnTo>
                    <a:lnTo>
                      <a:pt x="3231876" y="2625343"/>
                    </a:lnTo>
                    <a:lnTo>
                      <a:pt x="3233156" y="2624480"/>
                    </a:lnTo>
                    <a:lnTo>
                      <a:pt x="3233981" y="2624313"/>
                    </a:lnTo>
                    <a:lnTo>
                      <a:pt x="3384584" y="2550645"/>
                    </a:lnTo>
                    <a:cubicBezTo>
                      <a:pt x="3420957" y="2532853"/>
                      <a:pt x="3436021" y="2488941"/>
                      <a:pt x="3418228" y="2452567"/>
                    </a:cubicBezTo>
                    <a:lnTo>
                      <a:pt x="3358183" y="2329817"/>
                    </a:lnTo>
                    <a:lnTo>
                      <a:pt x="3357284" y="2329817"/>
                    </a:lnTo>
                    <a:lnTo>
                      <a:pt x="3257753" y="2126344"/>
                    </a:lnTo>
                    <a:cubicBezTo>
                      <a:pt x="3252292" y="2115182"/>
                      <a:pt x="3249353" y="2103441"/>
                      <a:pt x="3248713" y="2091768"/>
                    </a:cubicBezTo>
                    <a:cubicBezTo>
                      <a:pt x="3249423" y="2068876"/>
                      <a:pt x="3250132" y="2045985"/>
                      <a:pt x="3250842" y="2023093"/>
                    </a:cubicBezTo>
                    <a:cubicBezTo>
                      <a:pt x="3250842" y="1466390"/>
                      <a:pt x="2799545" y="1015093"/>
                      <a:pt x="2242842" y="1015093"/>
                    </a:cubicBezTo>
                    <a:lnTo>
                      <a:pt x="2189008" y="1017812"/>
                    </a:lnTo>
                    <a:lnTo>
                      <a:pt x="2159920" y="986349"/>
                    </a:lnTo>
                    <a:cubicBezTo>
                      <a:pt x="2119500" y="945930"/>
                      <a:pt x="2075942" y="910564"/>
                      <a:pt x="2030030" y="880249"/>
                    </a:cubicBezTo>
                    <a:lnTo>
                      <a:pt x="2003060" y="866260"/>
                    </a:lnTo>
                    <a:lnTo>
                      <a:pt x="1989235" y="862876"/>
                    </a:lnTo>
                    <a:lnTo>
                      <a:pt x="2003418" y="859229"/>
                    </a:lnTo>
                    <a:cubicBezTo>
                      <a:pt x="2080754" y="843404"/>
                      <a:pt x="2160828" y="835093"/>
                      <a:pt x="2242842" y="835093"/>
                    </a:cubicBezTo>
                    <a:close/>
                    <a:moveTo>
                      <a:pt x="1573873" y="820031"/>
                    </a:moveTo>
                    <a:cubicBezTo>
                      <a:pt x="1627712" y="820216"/>
                      <a:pt x="1672026" y="822782"/>
                      <a:pt x="1721102" y="834873"/>
                    </a:cubicBezTo>
                    <a:lnTo>
                      <a:pt x="1750884" y="843771"/>
                    </a:lnTo>
                    <a:cubicBezTo>
                      <a:pt x="1783187" y="857433"/>
                      <a:pt x="1805852" y="889419"/>
                      <a:pt x="1805852" y="926698"/>
                    </a:cubicBezTo>
                    <a:lnTo>
                      <a:pt x="1805852" y="1011538"/>
                    </a:lnTo>
                    <a:lnTo>
                      <a:pt x="1807185" y="1012118"/>
                    </a:lnTo>
                    <a:lnTo>
                      <a:pt x="1867719" y="951584"/>
                    </a:lnTo>
                    <a:cubicBezTo>
                      <a:pt x="1894079" y="925224"/>
                      <a:pt x="1932724" y="918634"/>
                      <a:pt x="1965225" y="931814"/>
                    </a:cubicBezTo>
                    <a:lnTo>
                      <a:pt x="1989850" y="944586"/>
                    </a:lnTo>
                    <a:cubicBezTo>
                      <a:pt x="2031770" y="972265"/>
                      <a:pt x="2071540" y="1004556"/>
                      <a:pt x="2108445" y="1041460"/>
                    </a:cubicBezTo>
                    <a:cubicBezTo>
                      <a:pt x="2146384" y="1079661"/>
                      <a:pt x="2175904" y="1112810"/>
                      <a:pt x="2202057" y="1156062"/>
                    </a:cubicBezTo>
                    <a:lnTo>
                      <a:pt x="2216824" y="1183413"/>
                    </a:lnTo>
                    <a:cubicBezTo>
                      <a:pt x="2230005" y="1215915"/>
                      <a:pt x="2223414" y="1254559"/>
                      <a:pt x="2197054" y="1280919"/>
                    </a:cubicBezTo>
                    <a:lnTo>
                      <a:pt x="2137065" y="1340908"/>
                    </a:lnTo>
                    <a:lnTo>
                      <a:pt x="2137597" y="1342262"/>
                    </a:lnTo>
                    <a:lnTo>
                      <a:pt x="2223205" y="1342262"/>
                    </a:lnTo>
                    <a:cubicBezTo>
                      <a:pt x="2260484" y="1342262"/>
                      <a:pt x="2292470" y="1364928"/>
                      <a:pt x="2306132" y="1397230"/>
                    </a:cubicBezTo>
                    <a:lnTo>
                      <a:pt x="2314513" y="1423673"/>
                    </a:lnTo>
                    <a:cubicBezTo>
                      <a:pt x="2324583" y="1472887"/>
                      <a:pt x="2329872" y="1523842"/>
                      <a:pt x="2329872" y="1576033"/>
                    </a:cubicBezTo>
                    <a:cubicBezTo>
                      <a:pt x="2329687" y="1629872"/>
                      <a:pt x="2327121" y="1674186"/>
                      <a:pt x="2315030" y="1723262"/>
                    </a:cubicBezTo>
                    <a:lnTo>
                      <a:pt x="2306132" y="1753044"/>
                    </a:lnTo>
                    <a:cubicBezTo>
                      <a:pt x="2292470" y="1785347"/>
                      <a:pt x="2260484" y="1808012"/>
                      <a:pt x="2223205" y="1808012"/>
                    </a:cubicBezTo>
                    <a:lnTo>
                      <a:pt x="2138366" y="1808012"/>
                    </a:lnTo>
                    <a:lnTo>
                      <a:pt x="2137785" y="1809346"/>
                    </a:lnTo>
                    <a:lnTo>
                      <a:pt x="2198319" y="1869880"/>
                    </a:lnTo>
                    <a:cubicBezTo>
                      <a:pt x="2224679" y="1896240"/>
                      <a:pt x="2231269" y="1934885"/>
                      <a:pt x="2218089" y="1967386"/>
                    </a:cubicBezTo>
                    <a:lnTo>
                      <a:pt x="2205317" y="1992011"/>
                    </a:lnTo>
                    <a:cubicBezTo>
                      <a:pt x="2177638" y="2033931"/>
                      <a:pt x="2145347" y="2073701"/>
                      <a:pt x="2108443" y="2110606"/>
                    </a:cubicBezTo>
                    <a:cubicBezTo>
                      <a:pt x="2070242" y="2148545"/>
                      <a:pt x="2037093" y="2178065"/>
                      <a:pt x="1993841" y="2204218"/>
                    </a:cubicBezTo>
                    <a:lnTo>
                      <a:pt x="1966490" y="2218985"/>
                    </a:lnTo>
                    <a:cubicBezTo>
                      <a:pt x="1933988" y="2232166"/>
                      <a:pt x="1895344" y="2225575"/>
                      <a:pt x="1868984" y="2199215"/>
                    </a:cubicBezTo>
                    <a:lnTo>
                      <a:pt x="1808993" y="2139224"/>
                    </a:lnTo>
                    <a:lnTo>
                      <a:pt x="1807640" y="2139756"/>
                    </a:lnTo>
                    <a:lnTo>
                      <a:pt x="1807640" y="2225364"/>
                    </a:lnTo>
                    <a:cubicBezTo>
                      <a:pt x="1807640" y="2262643"/>
                      <a:pt x="1784974" y="2294629"/>
                      <a:pt x="1752672" y="2308291"/>
                    </a:cubicBezTo>
                    <a:lnTo>
                      <a:pt x="1726229" y="2316672"/>
                    </a:lnTo>
                    <a:cubicBezTo>
                      <a:pt x="1677015" y="2326742"/>
                      <a:pt x="1626060" y="2332031"/>
                      <a:pt x="1573869" y="2332031"/>
                    </a:cubicBezTo>
                    <a:cubicBezTo>
                      <a:pt x="1520030" y="2331846"/>
                      <a:pt x="1475716" y="2329280"/>
                      <a:pt x="1426640" y="2317189"/>
                    </a:cubicBezTo>
                    <a:lnTo>
                      <a:pt x="1396858" y="2308291"/>
                    </a:lnTo>
                    <a:cubicBezTo>
                      <a:pt x="1364555" y="2294629"/>
                      <a:pt x="1341890" y="2262643"/>
                      <a:pt x="1341890" y="2225364"/>
                    </a:cubicBezTo>
                    <a:lnTo>
                      <a:pt x="1341890" y="2140524"/>
                    </a:lnTo>
                    <a:lnTo>
                      <a:pt x="1340558" y="2139944"/>
                    </a:lnTo>
                    <a:lnTo>
                      <a:pt x="1280024" y="2200478"/>
                    </a:lnTo>
                    <a:cubicBezTo>
                      <a:pt x="1253664" y="2226838"/>
                      <a:pt x="1215018" y="2233428"/>
                      <a:pt x="1182516" y="2220248"/>
                    </a:cubicBezTo>
                    <a:lnTo>
                      <a:pt x="1157892" y="2207476"/>
                    </a:lnTo>
                    <a:cubicBezTo>
                      <a:pt x="1115972" y="2179797"/>
                      <a:pt x="1076201" y="2147506"/>
                      <a:pt x="1039297" y="2110602"/>
                    </a:cubicBezTo>
                    <a:cubicBezTo>
                      <a:pt x="1001358" y="2072401"/>
                      <a:pt x="971837" y="2039252"/>
                      <a:pt x="945685" y="1996000"/>
                    </a:cubicBezTo>
                    <a:lnTo>
                      <a:pt x="930918" y="1968649"/>
                    </a:lnTo>
                    <a:cubicBezTo>
                      <a:pt x="917737" y="1936147"/>
                      <a:pt x="924328" y="1897503"/>
                      <a:pt x="950688" y="1871143"/>
                    </a:cubicBezTo>
                    <a:lnTo>
                      <a:pt x="1010679" y="1811152"/>
                    </a:lnTo>
                    <a:lnTo>
                      <a:pt x="1010147" y="1809799"/>
                    </a:lnTo>
                    <a:lnTo>
                      <a:pt x="924539" y="1809799"/>
                    </a:lnTo>
                    <a:cubicBezTo>
                      <a:pt x="887260" y="1809799"/>
                      <a:pt x="855274" y="1787133"/>
                      <a:pt x="841612" y="1754831"/>
                    </a:cubicBezTo>
                    <a:lnTo>
                      <a:pt x="833231" y="1728388"/>
                    </a:lnTo>
                    <a:cubicBezTo>
                      <a:pt x="823161" y="1679174"/>
                      <a:pt x="817872" y="1628219"/>
                      <a:pt x="817872" y="1576028"/>
                    </a:cubicBezTo>
                    <a:cubicBezTo>
                      <a:pt x="818057" y="1522189"/>
                      <a:pt x="820623" y="1477875"/>
                      <a:pt x="832714" y="1428799"/>
                    </a:cubicBezTo>
                    <a:lnTo>
                      <a:pt x="841612" y="1399017"/>
                    </a:lnTo>
                    <a:cubicBezTo>
                      <a:pt x="855274" y="1366714"/>
                      <a:pt x="887260" y="1344049"/>
                      <a:pt x="924539" y="1344049"/>
                    </a:cubicBezTo>
                    <a:lnTo>
                      <a:pt x="1009379" y="1344049"/>
                    </a:lnTo>
                    <a:lnTo>
                      <a:pt x="1009959" y="1342717"/>
                    </a:lnTo>
                    <a:lnTo>
                      <a:pt x="949425" y="1282183"/>
                    </a:lnTo>
                    <a:cubicBezTo>
                      <a:pt x="923065" y="1255823"/>
                      <a:pt x="916474" y="1217177"/>
                      <a:pt x="929655" y="1184676"/>
                    </a:cubicBezTo>
                    <a:lnTo>
                      <a:pt x="942427" y="1160051"/>
                    </a:lnTo>
                    <a:cubicBezTo>
                      <a:pt x="970106" y="1118131"/>
                      <a:pt x="1002396" y="1078361"/>
                      <a:pt x="1039301" y="1041456"/>
                    </a:cubicBezTo>
                    <a:cubicBezTo>
                      <a:pt x="1077502" y="1003517"/>
                      <a:pt x="1110651" y="973997"/>
                      <a:pt x="1153902" y="947844"/>
                    </a:cubicBezTo>
                    <a:lnTo>
                      <a:pt x="1181253" y="933077"/>
                    </a:lnTo>
                    <a:cubicBezTo>
                      <a:pt x="1213756" y="919896"/>
                      <a:pt x="1252401" y="926487"/>
                      <a:pt x="1278761" y="952847"/>
                    </a:cubicBezTo>
                    <a:lnTo>
                      <a:pt x="1338751" y="1012838"/>
                    </a:lnTo>
                    <a:lnTo>
                      <a:pt x="1340102" y="1012306"/>
                    </a:lnTo>
                    <a:lnTo>
                      <a:pt x="1340102" y="926698"/>
                    </a:lnTo>
                    <a:cubicBezTo>
                      <a:pt x="1340102" y="889419"/>
                      <a:pt x="1362768" y="857433"/>
                      <a:pt x="1395070" y="843771"/>
                    </a:cubicBezTo>
                    <a:lnTo>
                      <a:pt x="1421513" y="835390"/>
                    </a:lnTo>
                    <a:cubicBezTo>
                      <a:pt x="1470727" y="825320"/>
                      <a:pt x="1521682" y="820031"/>
                      <a:pt x="1573873" y="820031"/>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kumimoji="1" lang="ja-JP" altLang="en-US" sz="975" dirty="0">
                  <a:sym typeface="+mn-lt"/>
                </a:endParaRPr>
              </a:p>
            </p:txBody>
          </p:sp>
          <p:grpSp>
            <p:nvGrpSpPr>
              <p:cNvPr id="1032" name="Graphic 4">
                <a:extLst>
                  <a:ext uri="{FF2B5EF4-FFF2-40B4-BE49-F238E27FC236}">
                    <a16:creationId xmlns:a16="http://schemas.microsoft.com/office/drawing/2014/main" id="{69B7F2AE-1A3E-FAC7-3B3C-FC6DA0A97E6E}"/>
                  </a:ext>
                </a:extLst>
              </p:cNvPr>
              <p:cNvGrpSpPr>
                <a:grpSpLocks noChangeAspect="1"/>
              </p:cNvGrpSpPr>
              <p:nvPr/>
            </p:nvGrpSpPr>
            <p:grpSpPr bwMode="gray">
              <a:xfrm>
                <a:off x="7035166" y="4405765"/>
                <a:ext cx="554943" cy="554943"/>
                <a:chOff x="3607758" y="918179"/>
                <a:chExt cx="362313" cy="361971"/>
              </a:xfrm>
              <a:solidFill>
                <a:schemeClr val="tx1"/>
              </a:solidFill>
            </p:grpSpPr>
            <p:sp>
              <p:nvSpPr>
                <p:cNvPr id="1033" name="Graphic 4">
                  <a:extLst>
                    <a:ext uri="{FF2B5EF4-FFF2-40B4-BE49-F238E27FC236}">
                      <a16:creationId xmlns:a16="http://schemas.microsoft.com/office/drawing/2014/main" id="{9CFDCE67-F4E2-59AC-BDB3-B41A816EFC91}"/>
                    </a:ext>
                  </a:extLst>
                </p:cNvPr>
                <p:cNvSpPr/>
                <p:nvPr/>
              </p:nvSpPr>
              <p:spPr bwMode="gray">
                <a:xfrm>
                  <a:off x="3607758" y="918179"/>
                  <a:ext cx="362313" cy="361971"/>
                </a:xfrm>
                <a:custGeom>
                  <a:avLst/>
                  <a:gdLst>
                    <a:gd name="connsiteX0" fmla="*/ 181474 w 362313"/>
                    <a:gd name="connsiteY0" fmla="*/ 0 h 361971"/>
                    <a:gd name="connsiteX1" fmla="*/ 0 w 362313"/>
                    <a:gd name="connsiteY1" fmla="*/ 180667 h 361971"/>
                    <a:gd name="connsiteX2" fmla="*/ 180836 w 362313"/>
                    <a:gd name="connsiteY2" fmla="*/ 361972 h 361971"/>
                    <a:gd name="connsiteX3" fmla="*/ 362310 w 362313"/>
                    <a:gd name="connsiteY3" fmla="*/ 181305 h 361971"/>
                    <a:gd name="connsiteX4" fmla="*/ 362310 w 362313"/>
                    <a:gd name="connsiteY4" fmla="*/ 181305 h 361971"/>
                    <a:gd name="connsiteX5" fmla="*/ 181474 w 362313"/>
                    <a:gd name="connsiteY5" fmla="*/ 0 h 361971"/>
                    <a:gd name="connsiteX6" fmla="*/ 181474 w 362313"/>
                    <a:gd name="connsiteY6" fmla="*/ 0 h 361971"/>
                    <a:gd name="connsiteX7" fmla="*/ 181474 w 362313"/>
                    <a:gd name="connsiteY7" fmla="*/ 349204 h 361971"/>
                    <a:gd name="connsiteX8" fmla="*/ 12780 w 362313"/>
                    <a:gd name="connsiteY8" fmla="*/ 181305 h 361971"/>
                    <a:gd name="connsiteX9" fmla="*/ 180836 w 362313"/>
                    <a:gd name="connsiteY9" fmla="*/ 12768 h 361971"/>
                    <a:gd name="connsiteX10" fmla="*/ 349530 w 362313"/>
                    <a:gd name="connsiteY10" fmla="*/ 180667 h 361971"/>
                    <a:gd name="connsiteX11" fmla="*/ 349530 w 362313"/>
                    <a:gd name="connsiteY11" fmla="*/ 180667 h 361971"/>
                    <a:gd name="connsiteX12" fmla="*/ 181474 w 362313"/>
                    <a:gd name="connsiteY12"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13" h="361971">
                      <a:moveTo>
                        <a:pt x="181474" y="0"/>
                      </a:moveTo>
                      <a:cubicBezTo>
                        <a:pt x="81152" y="0"/>
                        <a:pt x="0" y="81077"/>
                        <a:pt x="0" y="180667"/>
                      </a:cubicBezTo>
                      <a:cubicBezTo>
                        <a:pt x="0" y="280257"/>
                        <a:pt x="81152" y="361972"/>
                        <a:pt x="180836" y="361972"/>
                      </a:cubicBezTo>
                      <a:cubicBezTo>
                        <a:pt x="280518" y="361972"/>
                        <a:pt x="362310" y="280895"/>
                        <a:pt x="362310" y="181305"/>
                      </a:cubicBezTo>
                      <a:lnTo>
                        <a:pt x="362310" y="181305"/>
                      </a:lnTo>
                      <a:cubicBezTo>
                        <a:pt x="362949" y="81077"/>
                        <a:pt x="281796" y="0"/>
                        <a:pt x="181474" y="0"/>
                      </a:cubicBezTo>
                      <a:cubicBezTo>
                        <a:pt x="181474" y="0"/>
                        <a:pt x="181474" y="0"/>
                        <a:pt x="181474" y="0"/>
                      </a:cubicBezTo>
                      <a:close/>
                      <a:moveTo>
                        <a:pt x="181474" y="349204"/>
                      </a:moveTo>
                      <a:cubicBezTo>
                        <a:pt x="88181" y="349204"/>
                        <a:pt x="12780" y="273873"/>
                        <a:pt x="12780" y="181305"/>
                      </a:cubicBezTo>
                      <a:cubicBezTo>
                        <a:pt x="12780" y="88737"/>
                        <a:pt x="88181" y="12768"/>
                        <a:pt x="180836" y="12768"/>
                      </a:cubicBezTo>
                      <a:cubicBezTo>
                        <a:pt x="274128" y="12768"/>
                        <a:pt x="349530" y="88099"/>
                        <a:pt x="349530" y="180667"/>
                      </a:cubicBezTo>
                      <a:lnTo>
                        <a:pt x="349530" y="180667"/>
                      </a:lnTo>
                      <a:cubicBezTo>
                        <a:pt x="349530" y="273873"/>
                        <a:pt x="274128" y="349204"/>
                        <a:pt x="181474" y="349204"/>
                      </a:cubicBezTo>
                      <a:close/>
                    </a:path>
                  </a:pathLst>
                </a:custGeom>
                <a:grp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1034" name="Graphic 4">
                  <a:extLst>
                    <a:ext uri="{FF2B5EF4-FFF2-40B4-BE49-F238E27FC236}">
                      <a16:creationId xmlns:a16="http://schemas.microsoft.com/office/drawing/2014/main" id="{75FAF1C0-E0D2-046D-3C08-2EDB77D40C89}"/>
                    </a:ext>
                  </a:extLst>
                </p:cNvPr>
                <p:cNvSpPr/>
                <p:nvPr/>
              </p:nvSpPr>
              <p:spPr bwMode="gray">
                <a:xfrm>
                  <a:off x="3682898" y="993510"/>
                  <a:ext cx="211596" cy="212586"/>
                </a:xfrm>
                <a:custGeom>
                  <a:avLst/>
                  <a:gdLst>
                    <a:gd name="connsiteX0" fmla="*/ 183653 w 211596"/>
                    <a:gd name="connsiteY0" fmla="*/ 45965 h 212586"/>
                    <a:gd name="connsiteX1" fmla="*/ 172790 w 211596"/>
                    <a:gd name="connsiteY1" fmla="*/ 47880 h 212586"/>
                    <a:gd name="connsiteX2" fmla="*/ 132533 w 211596"/>
                    <a:gd name="connsiteY2" fmla="*/ 24259 h 212586"/>
                    <a:gd name="connsiteX3" fmla="*/ 108251 w 211596"/>
                    <a:gd name="connsiteY3" fmla="*/ 0 h 212586"/>
                    <a:gd name="connsiteX4" fmla="*/ 83970 w 211596"/>
                    <a:gd name="connsiteY4" fmla="*/ 24259 h 212586"/>
                    <a:gd name="connsiteX5" fmla="*/ 85248 w 211596"/>
                    <a:gd name="connsiteY5" fmla="*/ 31281 h 212586"/>
                    <a:gd name="connsiteX6" fmla="*/ 54576 w 211596"/>
                    <a:gd name="connsiteY6" fmla="*/ 57456 h 212586"/>
                    <a:gd name="connsiteX7" fmla="*/ 44991 w 211596"/>
                    <a:gd name="connsiteY7" fmla="*/ 54902 h 212586"/>
                    <a:gd name="connsiteX8" fmla="*/ 26460 w 211596"/>
                    <a:gd name="connsiteY8" fmla="*/ 74693 h 212586"/>
                    <a:gd name="connsiteX9" fmla="*/ 31572 w 211596"/>
                    <a:gd name="connsiteY9" fmla="*/ 87461 h 212586"/>
                    <a:gd name="connsiteX10" fmla="*/ 20709 w 211596"/>
                    <a:gd name="connsiteY10" fmla="*/ 81715 h 212586"/>
                    <a:gd name="connsiteX11" fmla="*/ 11764 w 211596"/>
                    <a:gd name="connsiteY11" fmla="*/ 84269 h 212586"/>
                    <a:gd name="connsiteX12" fmla="*/ 901 w 211596"/>
                    <a:gd name="connsiteY12" fmla="*/ 102782 h 212586"/>
                    <a:gd name="connsiteX13" fmla="*/ 3457 w 211596"/>
                    <a:gd name="connsiteY13" fmla="*/ 111720 h 212586"/>
                    <a:gd name="connsiteX14" fmla="*/ 12402 w 211596"/>
                    <a:gd name="connsiteY14" fmla="*/ 109166 h 212586"/>
                    <a:gd name="connsiteX15" fmla="*/ 20070 w 211596"/>
                    <a:gd name="connsiteY15" fmla="*/ 96398 h 212586"/>
                    <a:gd name="connsiteX16" fmla="*/ 35406 w 211596"/>
                    <a:gd name="connsiteY16" fmla="*/ 105336 h 212586"/>
                    <a:gd name="connsiteX17" fmla="*/ 27738 w 211596"/>
                    <a:gd name="connsiteY17" fmla="*/ 118104 h 212586"/>
                    <a:gd name="connsiteX18" fmla="*/ 30294 w 211596"/>
                    <a:gd name="connsiteY18" fmla="*/ 127041 h 212586"/>
                    <a:gd name="connsiteX19" fmla="*/ 33489 w 211596"/>
                    <a:gd name="connsiteY19" fmla="*/ 127680 h 212586"/>
                    <a:gd name="connsiteX20" fmla="*/ 39240 w 211596"/>
                    <a:gd name="connsiteY20" fmla="*/ 124488 h 212586"/>
                    <a:gd name="connsiteX21" fmla="*/ 49464 w 211596"/>
                    <a:gd name="connsiteY21" fmla="*/ 105974 h 212586"/>
                    <a:gd name="connsiteX22" fmla="*/ 46908 w 211596"/>
                    <a:gd name="connsiteY22" fmla="*/ 97037 h 212586"/>
                    <a:gd name="connsiteX23" fmla="*/ 39879 w 211596"/>
                    <a:gd name="connsiteY23" fmla="*/ 93206 h 212586"/>
                    <a:gd name="connsiteX24" fmla="*/ 44352 w 211596"/>
                    <a:gd name="connsiteY24" fmla="*/ 93845 h 212586"/>
                    <a:gd name="connsiteX25" fmla="*/ 63522 w 211596"/>
                    <a:gd name="connsiteY25" fmla="*/ 74693 h 212586"/>
                    <a:gd name="connsiteX26" fmla="*/ 62244 w 211596"/>
                    <a:gd name="connsiteY26" fmla="*/ 68309 h 212586"/>
                    <a:gd name="connsiteX27" fmla="*/ 91638 w 211596"/>
                    <a:gd name="connsiteY27" fmla="*/ 43411 h 212586"/>
                    <a:gd name="connsiteX28" fmla="*/ 126143 w 211596"/>
                    <a:gd name="connsiteY28" fmla="*/ 41496 h 212586"/>
                    <a:gd name="connsiteX29" fmla="*/ 128699 w 211596"/>
                    <a:gd name="connsiteY29" fmla="*/ 37665 h 212586"/>
                    <a:gd name="connsiteX30" fmla="*/ 161927 w 211596"/>
                    <a:gd name="connsiteY30" fmla="*/ 56817 h 212586"/>
                    <a:gd name="connsiteX31" fmla="*/ 155537 w 211596"/>
                    <a:gd name="connsiteY31" fmla="*/ 74693 h 212586"/>
                    <a:gd name="connsiteX32" fmla="*/ 165122 w 211596"/>
                    <a:gd name="connsiteY32" fmla="*/ 95760 h 212586"/>
                    <a:gd name="connsiteX33" fmla="*/ 126782 w 211596"/>
                    <a:gd name="connsiteY33" fmla="*/ 144916 h 212586"/>
                    <a:gd name="connsiteX34" fmla="*/ 82692 w 211596"/>
                    <a:gd name="connsiteY34" fmla="*/ 151939 h 212586"/>
                    <a:gd name="connsiteX35" fmla="*/ 89721 w 211596"/>
                    <a:gd name="connsiteY35" fmla="*/ 195988 h 212586"/>
                    <a:gd name="connsiteX36" fmla="*/ 96750 w 211596"/>
                    <a:gd name="connsiteY36" fmla="*/ 199819 h 212586"/>
                    <a:gd name="connsiteX37" fmla="*/ 63522 w 211596"/>
                    <a:gd name="connsiteY37" fmla="*/ 199819 h 212586"/>
                    <a:gd name="connsiteX38" fmla="*/ 57132 w 211596"/>
                    <a:gd name="connsiteY38" fmla="*/ 206203 h 212586"/>
                    <a:gd name="connsiteX39" fmla="*/ 63522 w 211596"/>
                    <a:gd name="connsiteY39" fmla="*/ 212587 h 212586"/>
                    <a:gd name="connsiteX40" fmla="*/ 153620 w 211596"/>
                    <a:gd name="connsiteY40" fmla="*/ 212587 h 212586"/>
                    <a:gd name="connsiteX41" fmla="*/ 160010 w 211596"/>
                    <a:gd name="connsiteY41" fmla="*/ 206203 h 212586"/>
                    <a:gd name="connsiteX42" fmla="*/ 153620 w 211596"/>
                    <a:gd name="connsiteY42" fmla="*/ 199819 h 212586"/>
                    <a:gd name="connsiteX43" fmla="*/ 119753 w 211596"/>
                    <a:gd name="connsiteY43" fmla="*/ 199819 h 212586"/>
                    <a:gd name="connsiteX44" fmla="*/ 137645 w 211596"/>
                    <a:gd name="connsiteY44" fmla="*/ 159600 h 212586"/>
                    <a:gd name="connsiteX45" fmla="*/ 135089 w 211596"/>
                    <a:gd name="connsiteY45" fmla="*/ 155131 h 212586"/>
                    <a:gd name="connsiteX46" fmla="*/ 175985 w 211596"/>
                    <a:gd name="connsiteY46" fmla="*/ 102782 h 212586"/>
                    <a:gd name="connsiteX47" fmla="*/ 210490 w 211596"/>
                    <a:gd name="connsiteY47" fmla="*/ 82992 h 212586"/>
                    <a:gd name="connsiteX48" fmla="*/ 190682 w 211596"/>
                    <a:gd name="connsiteY48" fmla="*/ 48518 h 212586"/>
                    <a:gd name="connsiteX49" fmla="*/ 183653 w 211596"/>
                    <a:gd name="connsiteY49" fmla="*/ 45965 h 212586"/>
                    <a:gd name="connsiteX50" fmla="*/ 183653 w 211596"/>
                    <a:gd name="connsiteY50" fmla="*/ 45965 h 212586"/>
                    <a:gd name="connsiteX51" fmla="*/ 108251 w 211596"/>
                    <a:gd name="connsiteY51" fmla="*/ 187689 h 212586"/>
                    <a:gd name="connsiteX52" fmla="*/ 89721 w 211596"/>
                    <a:gd name="connsiteY52" fmla="*/ 168537 h 212586"/>
                    <a:gd name="connsiteX53" fmla="*/ 108891 w 211596"/>
                    <a:gd name="connsiteY53" fmla="*/ 150024 h 212586"/>
                    <a:gd name="connsiteX54" fmla="*/ 127421 w 211596"/>
                    <a:gd name="connsiteY54" fmla="*/ 168537 h 212586"/>
                    <a:gd name="connsiteX55" fmla="*/ 108251 w 211596"/>
                    <a:gd name="connsiteY55" fmla="*/ 187689 h 212586"/>
                    <a:gd name="connsiteX56" fmla="*/ 108251 w 211596"/>
                    <a:gd name="connsiteY56" fmla="*/ 187689 h 212586"/>
                    <a:gd name="connsiteX57" fmla="*/ 44352 w 211596"/>
                    <a:gd name="connsiteY57" fmla="*/ 79800 h 212586"/>
                    <a:gd name="connsiteX58" fmla="*/ 36684 w 211596"/>
                    <a:gd name="connsiteY58" fmla="*/ 74693 h 212586"/>
                    <a:gd name="connsiteX59" fmla="*/ 41796 w 211596"/>
                    <a:gd name="connsiteY59" fmla="*/ 67032 h 212586"/>
                    <a:gd name="connsiteX60" fmla="*/ 44352 w 211596"/>
                    <a:gd name="connsiteY60" fmla="*/ 67032 h 212586"/>
                    <a:gd name="connsiteX61" fmla="*/ 49464 w 211596"/>
                    <a:gd name="connsiteY61" fmla="*/ 74693 h 212586"/>
                    <a:gd name="connsiteX62" fmla="*/ 44352 w 211596"/>
                    <a:gd name="connsiteY62" fmla="*/ 79800 h 212586"/>
                    <a:gd name="connsiteX63" fmla="*/ 108251 w 211596"/>
                    <a:gd name="connsiteY63" fmla="*/ 35750 h 212586"/>
                    <a:gd name="connsiteX64" fmla="*/ 96750 w 211596"/>
                    <a:gd name="connsiteY64" fmla="*/ 24259 h 212586"/>
                    <a:gd name="connsiteX65" fmla="*/ 108251 w 211596"/>
                    <a:gd name="connsiteY65" fmla="*/ 12768 h 212586"/>
                    <a:gd name="connsiteX66" fmla="*/ 119753 w 211596"/>
                    <a:gd name="connsiteY66" fmla="*/ 24259 h 212586"/>
                    <a:gd name="connsiteX67" fmla="*/ 108251 w 211596"/>
                    <a:gd name="connsiteY67" fmla="*/ 35750 h 212586"/>
                    <a:gd name="connsiteX68" fmla="*/ 108251 w 211596"/>
                    <a:gd name="connsiteY68" fmla="*/ 35750 h 212586"/>
                    <a:gd name="connsiteX69" fmla="*/ 183653 w 211596"/>
                    <a:gd name="connsiteY69" fmla="*/ 88737 h 212586"/>
                    <a:gd name="connsiteX70" fmla="*/ 168317 w 211596"/>
                    <a:gd name="connsiteY70" fmla="*/ 73416 h 212586"/>
                    <a:gd name="connsiteX71" fmla="*/ 183653 w 211596"/>
                    <a:gd name="connsiteY71" fmla="*/ 58094 h 212586"/>
                    <a:gd name="connsiteX72" fmla="*/ 198989 w 211596"/>
                    <a:gd name="connsiteY72" fmla="*/ 73416 h 212586"/>
                    <a:gd name="connsiteX73" fmla="*/ 198989 w 211596"/>
                    <a:gd name="connsiteY73" fmla="*/ 73416 h 212586"/>
                    <a:gd name="connsiteX74" fmla="*/ 183653 w 211596"/>
                    <a:gd name="connsiteY74" fmla="*/ 88737 h 212586"/>
                    <a:gd name="connsiteX75" fmla="*/ 183653 w 211596"/>
                    <a:gd name="connsiteY75" fmla="*/ 88737 h 212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11596" h="212586">
                      <a:moveTo>
                        <a:pt x="183653" y="45965"/>
                      </a:moveTo>
                      <a:cubicBezTo>
                        <a:pt x="179819" y="45965"/>
                        <a:pt x="176624" y="46603"/>
                        <a:pt x="172790" y="47880"/>
                      </a:cubicBezTo>
                      <a:lnTo>
                        <a:pt x="132533" y="24259"/>
                      </a:lnTo>
                      <a:cubicBezTo>
                        <a:pt x="132533" y="10853"/>
                        <a:pt x="121671" y="0"/>
                        <a:pt x="108251" y="0"/>
                      </a:cubicBezTo>
                      <a:cubicBezTo>
                        <a:pt x="94833" y="0"/>
                        <a:pt x="83970" y="10853"/>
                        <a:pt x="83970" y="24259"/>
                      </a:cubicBezTo>
                      <a:cubicBezTo>
                        <a:pt x="83970" y="26813"/>
                        <a:pt x="84609" y="29366"/>
                        <a:pt x="85248" y="31281"/>
                      </a:cubicBezTo>
                      <a:lnTo>
                        <a:pt x="54576" y="57456"/>
                      </a:lnTo>
                      <a:cubicBezTo>
                        <a:pt x="51381" y="55541"/>
                        <a:pt x="48186" y="54902"/>
                        <a:pt x="44991" y="54902"/>
                      </a:cubicBezTo>
                      <a:cubicBezTo>
                        <a:pt x="34128" y="54902"/>
                        <a:pt x="25822" y="63840"/>
                        <a:pt x="26460" y="74693"/>
                      </a:cubicBezTo>
                      <a:cubicBezTo>
                        <a:pt x="26460" y="79161"/>
                        <a:pt x="28377" y="84269"/>
                        <a:pt x="31572" y="87461"/>
                      </a:cubicBezTo>
                      <a:lnTo>
                        <a:pt x="20709" y="81715"/>
                      </a:lnTo>
                      <a:cubicBezTo>
                        <a:pt x="17514" y="79800"/>
                        <a:pt x="13680" y="81077"/>
                        <a:pt x="11764" y="84269"/>
                      </a:cubicBezTo>
                      <a:lnTo>
                        <a:pt x="901" y="102782"/>
                      </a:lnTo>
                      <a:cubicBezTo>
                        <a:pt x="-1016" y="105974"/>
                        <a:pt x="262" y="109804"/>
                        <a:pt x="3457" y="111720"/>
                      </a:cubicBezTo>
                      <a:cubicBezTo>
                        <a:pt x="6652" y="113635"/>
                        <a:pt x="10486" y="112358"/>
                        <a:pt x="12402" y="109166"/>
                      </a:cubicBezTo>
                      <a:lnTo>
                        <a:pt x="20070" y="96398"/>
                      </a:lnTo>
                      <a:lnTo>
                        <a:pt x="35406" y="105336"/>
                      </a:lnTo>
                      <a:lnTo>
                        <a:pt x="27738" y="118104"/>
                      </a:lnTo>
                      <a:cubicBezTo>
                        <a:pt x="25822" y="121296"/>
                        <a:pt x="27099" y="125126"/>
                        <a:pt x="30294" y="127041"/>
                      </a:cubicBezTo>
                      <a:cubicBezTo>
                        <a:pt x="30933" y="127680"/>
                        <a:pt x="32211" y="127680"/>
                        <a:pt x="33489" y="127680"/>
                      </a:cubicBezTo>
                      <a:cubicBezTo>
                        <a:pt x="36045" y="127680"/>
                        <a:pt x="37962" y="126403"/>
                        <a:pt x="39240" y="124488"/>
                      </a:cubicBezTo>
                      <a:lnTo>
                        <a:pt x="49464" y="105974"/>
                      </a:lnTo>
                      <a:cubicBezTo>
                        <a:pt x="51381" y="102782"/>
                        <a:pt x="50103" y="98952"/>
                        <a:pt x="46908" y="97037"/>
                      </a:cubicBezTo>
                      <a:lnTo>
                        <a:pt x="39879" y="93206"/>
                      </a:lnTo>
                      <a:cubicBezTo>
                        <a:pt x="41157" y="93845"/>
                        <a:pt x="43074" y="93845"/>
                        <a:pt x="44352" y="93845"/>
                      </a:cubicBezTo>
                      <a:cubicBezTo>
                        <a:pt x="55215" y="93845"/>
                        <a:pt x="63522" y="85545"/>
                        <a:pt x="63522" y="74693"/>
                      </a:cubicBezTo>
                      <a:cubicBezTo>
                        <a:pt x="63522" y="72777"/>
                        <a:pt x="62883" y="70224"/>
                        <a:pt x="62244" y="68309"/>
                      </a:cubicBezTo>
                      <a:lnTo>
                        <a:pt x="91638" y="43411"/>
                      </a:lnTo>
                      <a:cubicBezTo>
                        <a:pt x="101223" y="52349"/>
                        <a:pt x="116558" y="51710"/>
                        <a:pt x="126143" y="41496"/>
                      </a:cubicBezTo>
                      <a:cubicBezTo>
                        <a:pt x="127421" y="40219"/>
                        <a:pt x="128061" y="38942"/>
                        <a:pt x="128699" y="37665"/>
                      </a:cubicBezTo>
                      <a:lnTo>
                        <a:pt x="161927" y="56817"/>
                      </a:lnTo>
                      <a:cubicBezTo>
                        <a:pt x="158093" y="61925"/>
                        <a:pt x="155537" y="67670"/>
                        <a:pt x="155537" y="74693"/>
                      </a:cubicBezTo>
                      <a:cubicBezTo>
                        <a:pt x="155537" y="82992"/>
                        <a:pt x="159371" y="90653"/>
                        <a:pt x="165122" y="95760"/>
                      </a:cubicBezTo>
                      <a:lnTo>
                        <a:pt x="126782" y="144916"/>
                      </a:lnTo>
                      <a:cubicBezTo>
                        <a:pt x="112725" y="134702"/>
                        <a:pt x="92916" y="137894"/>
                        <a:pt x="82692" y="151939"/>
                      </a:cubicBezTo>
                      <a:cubicBezTo>
                        <a:pt x="72468" y="165984"/>
                        <a:pt x="75663" y="185774"/>
                        <a:pt x="89721" y="195988"/>
                      </a:cubicBezTo>
                      <a:cubicBezTo>
                        <a:pt x="91638" y="197265"/>
                        <a:pt x="94194" y="198542"/>
                        <a:pt x="96750" y="199819"/>
                      </a:cubicBezTo>
                      <a:lnTo>
                        <a:pt x="63522" y="199819"/>
                      </a:lnTo>
                      <a:cubicBezTo>
                        <a:pt x="59688" y="199819"/>
                        <a:pt x="57132" y="202372"/>
                        <a:pt x="57132" y="206203"/>
                      </a:cubicBezTo>
                      <a:cubicBezTo>
                        <a:pt x="57132" y="210033"/>
                        <a:pt x="59688" y="212587"/>
                        <a:pt x="63522" y="212587"/>
                      </a:cubicBezTo>
                      <a:lnTo>
                        <a:pt x="153620" y="212587"/>
                      </a:lnTo>
                      <a:cubicBezTo>
                        <a:pt x="157454" y="212587"/>
                        <a:pt x="160010" y="210033"/>
                        <a:pt x="160010" y="206203"/>
                      </a:cubicBezTo>
                      <a:cubicBezTo>
                        <a:pt x="160010" y="202372"/>
                        <a:pt x="157454" y="199819"/>
                        <a:pt x="153620" y="199819"/>
                      </a:cubicBezTo>
                      <a:lnTo>
                        <a:pt x="119753" y="199819"/>
                      </a:lnTo>
                      <a:cubicBezTo>
                        <a:pt x="135728" y="193435"/>
                        <a:pt x="144035" y="175560"/>
                        <a:pt x="137645" y="159600"/>
                      </a:cubicBezTo>
                      <a:cubicBezTo>
                        <a:pt x="137006" y="157684"/>
                        <a:pt x="136367" y="156408"/>
                        <a:pt x="135089" y="155131"/>
                      </a:cubicBezTo>
                      <a:lnTo>
                        <a:pt x="175985" y="102782"/>
                      </a:lnTo>
                      <a:cubicBezTo>
                        <a:pt x="190682" y="106612"/>
                        <a:pt x="206017" y="97675"/>
                        <a:pt x="210490" y="82992"/>
                      </a:cubicBezTo>
                      <a:cubicBezTo>
                        <a:pt x="214964" y="68309"/>
                        <a:pt x="205379" y="52987"/>
                        <a:pt x="190682" y="48518"/>
                      </a:cubicBezTo>
                      <a:cubicBezTo>
                        <a:pt x="188765" y="45326"/>
                        <a:pt x="186209" y="45326"/>
                        <a:pt x="183653" y="45965"/>
                      </a:cubicBezTo>
                      <a:lnTo>
                        <a:pt x="183653" y="45965"/>
                      </a:lnTo>
                      <a:close/>
                      <a:moveTo>
                        <a:pt x="108251" y="187689"/>
                      </a:moveTo>
                      <a:cubicBezTo>
                        <a:pt x="98028" y="187689"/>
                        <a:pt x="89721" y="178752"/>
                        <a:pt x="89721" y="168537"/>
                      </a:cubicBezTo>
                      <a:cubicBezTo>
                        <a:pt x="89721" y="158323"/>
                        <a:pt x="98667" y="150024"/>
                        <a:pt x="108891" y="150024"/>
                      </a:cubicBezTo>
                      <a:cubicBezTo>
                        <a:pt x="119114" y="150024"/>
                        <a:pt x="127421" y="158323"/>
                        <a:pt x="127421" y="168537"/>
                      </a:cubicBezTo>
                      <a:cubicBezTo>
                        <a:pt x="127421" y="179390"/>
                        <a:pt x="119114" y="187689"/>
                        <a:pt x="108251" y="187689"/>
                      </a:cubicBezTo>
                      <a:cubicBezTo>
                        <a:pt x="108251" y="187689"/>
                        <a:pt x="108251" y="187689"/>
                        <a:pt x="108251" y="187689"/>
                      </a:cubicBezTo>
                      <a:close/>
                      <a:moveTo>
                        <a:pt x="44352" y="79800"/>
                      </a:moveTo>
                      <a:cubicBezTo>
                        <a:pt x="41157" y="80438"/>
                        <a:pt x="37323" y="78523"/>
                        <a:pt x="36684" y="74693"/>
                      </a:cubicBezTo>
                      <a:cubicBezTo>
                        <a:pt x="36045" y="71501"/>
                        <a:pt x="37962" y="67670"/>
                        <a:pt x="41796" y="67032"/>
                      </a:cubicBezTo>
                      <a:cubicBezTo>
                        <a:pt x="42435" y="67032"/>
                        <a:pt x="43713" y="67032"/>
                        <a:pt x="44352" y="67032"/>
                      </a:cubicBezTo>
                      <a:cubicBezTo>
                        <a:pt x="47547" y="67670"/>
                        <a:pt x="50103" y="71501"/>
                        <a:pt x="49464" y="74693"/>
                      </a:cubicBezTo>
                      <a:cubicBezTo>
                        <a:pt x="48825" y="77885"/>
                        <a:pt x="46908" y="79161"/>
                        <a:pt x="44352" y="79800"/>
                      </a:cubicBezTo>
                      <a:close/>
                      <a:moveTo>
                        <a:pt x="108251" y="35750"/>
                      </a:moveTo>
                      <a:cubicBezTo>
                        <a:pt x="101862" y="35750"/>
                        <a:pt x="96750" y="30643"/>
                        <a:pt x="96750" y="24259"/>
                      </a:cubicBezTo>
                      <a:cubicBezTo>
                        <a:pt x="96750" y="17875"/>
                        <a:pt x="101862" y="12768"/>
                        <a:pt x="108251" y="12768"/>
                      </a:cubicBezTo>
                      <a:cubicBezTo>
                        <a:pt x="114641" y="12768"/>
                        <a:pt x="119753" y="17875"/>
                        <a:pt x="119753" y="24259"/>
                      </a:cubicBezTo>
                      <a:cubicBezTo>
                        <a:pt x="119753" y="30643"/>
                        <a:pt x="114641" y="35750"/>
                        <a:pt x="108251" y="35750"/>
                      </a:cubicBezTo>
                      <a:lnTo>
                        <a:pt x="108251" y="35750"/>
                      </a:lnTo>
                      <a:close/>
                      <a:moveTo>
                        <a:pt x="183653" y="88737"/>
                      </a:moveTo>
                      <a:cubicBezTo>
                        <a:pt x="175346" y="88737"/>
                        <a:pt x="168317" y="81715"/>
                        <a:pt x="168317" y="73416"/>
                      </a:cubicBezTo>
                      <a:cubicBezTo>
                        <a:pt x="168317" y="65117"/>
                        <a:pt x="175346" y="58094"/>
                        <a:pt x="183653" y="58094"/>
                      </a:cubicBezTo>
                      <a:cubicBezTo>
                        <a:pt x="191960" y="58094"/>
                        <a:pt x="198989" y="65117"/>
                        <a:pt x="198989" y="73416"/>
                      </a:cubicBezTo>
                      <a:cubicBezTo>
                        <a:pt x="198989" y="73416"/>
                        <a:pt x="198989" y="73416"/>
                        <a:pt x="198989" y="73416"/>
                      </a:cubicBezTo>
                      <a:cubicBezTo>
                        <a:pt x="198989" y="82353"/>
                        <a:pt x="191960" y="88737"/>
                        <a:pt x="183653" y="88737"/>
                      </a:cubicBezTo>
                      <a:lnTo>
                        <a:pt x="183653" y="88737"/>
                      </a:lnTo>
                      <a:close/>
                    </a:path>
                  </a:pathLst>
                </a:custGeom>
                <a:grp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grpSp>
        </p:grpSp>
      </p:grpSp>
      <p:sp>
        <p:nvSpPr>
          <p:cNvPr id="1040" name="正方形/長方形 1039">
            <a:extLst>
              <a:ext uri="{FF2B5EF4-FFF2-40B4-BE49-F238E27FC236}">
                <a16:creationId xmlns:a16="http://schemas.microsoft.com/office/drawing/2014/main" id="{7625EBDE-7A58-5EEB-9D39-0712A17DC509}"/>
              </a:ext>
            </a:extLst>
          </p:cNvPr>
          <p:cNvSpPr/>
          <p:nvPr/>
        </p:nvSpPr>
        <p:spPr>
          <a:xfrm>
            <a:off x="3049969" y="5236609"/>
            <a:ext cx="2482627" cy="950645"/>
          </a:xfrm>
          <a:prstGeom prst="rect">
            <a:avLst/>
          </a:prstGeom>
          <a:solidFill>
            <a:schemeClr val="tx1">
              <a:lumMod val="50000"/>
              <a:lumOff val="50000"/>
            </a:schemeClr>
          </a:solidFill>
          <a:ln w="9525">
            <a:solidFill>
              <a:srgbClr val="97898D"/>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n-ea"/>
            </a:endParaRPr>
          </a:p>
        </p:txBody>
      </p:sp>
      <p:sp>
        <p:nvSpPr>
          <p:cNvPr id="1041" name="吹き出し: 四角形 1040">
            <a:extLst>
              <a:ext uri="{FF2B5EF4-FFF2-40B4-BE49-F238E27FC236}">
                <a16:creationId xmlns:a16="http://schemas.microsoft.com/office/drawing/2014/main" id="{6E1B88C0-9853-7E05-4768-C4354920327D}"/>
              </a:ext>
            </a:extLst>
          </p:cNvPr>
          <p:cNvSpPr/>
          <p:nvPr/>
        </p:nvSpPr>
        <p:spPr>
          <a:xfrm>
            <a:off x="2950422" y="5209061"/>
            <a:ext cx="2557853" cy="950645"/>
          </a:xfrm>
          <a:prstGeom prst="wedgeRectCallout">
            <a:avLst>
              <a:gd name="adj1" fmla="val -27973"/>
              <a:gd name="adj2" fmla="val -73284"/>
            </a:avLst>
          </a:prstGeom>
          <a:solidFill>
            <a:schemeClr val="bg2">
              <a:lumMod val="20000"/>
              <a:lumOff val="80000"/>
            </a:schemeClr>
          </a:solidFill>
          <a:ln w="9525">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chemeClr val="tx1"/>
                </a:solidFill>
                <a:effectLst/>
                <a:uLnTx/>
                <a:uFillTx/>
                <a:latin typeface="+mn-ea"/>
                <a:cs typeface="+mn-cs"/>
              </a:rPr>
              <a:t>【</a:t>
            </a:r>
            <a:r>
              <a:rPr kumimoji="1" lang="ja-JP" altLang="en-US" sz="1400" b="1" i="0" u="none" strike="noStrike" kern="1200" cap="none" spc="0" normalizeH="0" baseline="0" noProof="0" dirty="0">
                <a:ln>
                  <a:noFill/>
                </a:ln>
                <a:solidFill>
                  <a:schemeClr val="tx1"/>
                </a:solidFill>
                <a:effectLst/>
                <a:uLnTx/>
                <a:uFillTx/>
                <a:latin typeface="+mn-ea"/>
                <a:cs typeface="+mn-cs"/>
              </a:rPr>
              <a:t>現状の課題</a:t>
            </a:r>
            <a:r>
              <a:rPr kumimoji="1" lang="en-US" altLang="ja-JP" sz="1400" b="1" i="0" u="none" strike="noStrike" kern="1200" cap="none" spc="0" normalizeH="0" baseline="0" noProof="0" dirty="0">
                <a:ln>
                  <a:noFill/>
                </a:ln>
                <a:solidFill>
                  <a:schemeClr val="tx1"/>
                </a:solidFill>
                <a:effectLst/>
                <a:uLnTx/>
                <a:uFillTx/>
                <a:latin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ja-JP" sz="1400" dirty="0">
                <a:solidFill>
                  <a:schemeClr val="tx1"/>
                </a:solidFill>
                <a:latin typeface="+mn-ea"/>
              </a:rPr>
              <a:t>DX</a:t>
            </a:r>
            <a:r>
              <a:rPr lang="ja-JP" altLang="en-US" sz="1400" dirty="0">
                <a:solidFill>
                  <a:schemeClr val="tx1"/>
                </a:solidFill>
                <a:latin typeface="+mn-ea"/>
              </a:rPr>
              <a:t>への投資が困難</a:t>
            </a:r>
            <a:endParaRPr lang="en-US" altLang="ja-JP" sz="1400" dirty="0">
              <a:solidFill>
                <a:schemeClr val="tx1"/>
              </a:solidFill>
              <a:latin typeface="+mn-ea"/>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ja-JP" sz="1400" dirty="0">
                <a:solidFill>
                  <a:schemeClr val="tx1"/>
                </a:solidFill>
                <a:latin typeface="+mn-ea"/>
              </a:rPr>
              <a:t>M&amp;A</a:t>
            </a:r>
            <a:r>
              <a:rPr lang="ja-JP" altLang="en-US" sz="1400" dirty="0">
                <a:solidFill>
                  <a:schemeClr val="tx1"/>
                </a:solidFill>
                <a:latin typeface="+mn-ea"/>
              </a:rPr>
              <a:t>促進を阻む市場構造</a:t>
            </a:r>
            <a:endParaRPr lang="en-US" altLang="ja-JP" sz="1400" dirty="0">
              <a:solidFill>
                <a:schemeClr val="tx1"/>
              </a:solidFill>
              <a:latin typeface="+mn-ea"/>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a:solidFill>
                  <a:schemeClr val="tx1"/>
                </a:solidFill>
                <a:latin typeface="+mn-ea"/>
              </a:rPr>
              <a:t>事業承継制度</a:t>
            </a:r>
            <a:r>
              <a:rPr lang="ja-JP" altLang="en-US" sz="1400" dirty="0">
                <a:solidFill>
                  <a:schemeClr val="tx1"/>
                </a:solidFill>
                <a:latin typeface="+mn-ea"/>
              </a:rPr>
              <a:t>の目詰まり</a:t>
            </a:r>
            <a:endParaRPr lang="en-US" altLang="ja-JP" sz="1400" dirty="0">
              <a:solidFill>
                <a:schemeClr val="tx1"/>
              </a:solidFill>
              <a:latin typeface="+mn-ea"/>
            </a:endParaRPr>
          </a:p>
        </p:txBody>
      </p:sp>
      <p:sp>
        <p:nvSpPr>
          <p:cNvPr id="1043" name="矢印: 右 1042">
            <a:extLst>
              <a:ext uri="{FF2B5EF4-FFF2-40B4-BE49-F238E27FC236}">
                <a16:creationId xmlns:a16="http://schemas.microsoft.com/office/drawing/2014/main" id="{0A03F9AF-09C3-8F6F-8677-A643802D070C}"/>
              </a:ext>
            </a:extLst>
          </p:cNvPr>
          <p:cNvSpPr/>
          <p:nvPr/>
        </p:nvSpPr>
        <p:spPr>
          <a:xfrm rot="19118840">
            <a:off x="2098660" y="4870221"/>
            <a:ext cx="992235" cy="555656"/>
          </a:xfrm>
          <a:prstGeom prst="rightArrow">
            <a:avLst>
              <a:gd name="adj1" fmla="val 50000"/>
              <a:gd name="adj2" fmla="val 30489"/>
            </a:avLst>
          </a:prstGeom>
          <a:solidFill>
            <a:schemeClr val="tx1">
              <a:lumMod val="10000"/>
              <a:lumOff val="90000"/>
            </a:schemeClr>
          </a:solidFill>
          <a:ln>
            <a:solidFill>
              <a:schemeClr val="bg1">
                <a:lumMod val="65000"/>
              </a:schemeClr>
            </a:solidFill>
            <a:prstDash val="solid"/>
          </a:ln>
          <a:effectLst>
            <a:outerShdw blurRad="508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endParaRPr>
          </a:p>
        </p:txBody>
      </p:sp>
      <p:pic>
        <p:nvPicPr>
          <p:cNvPr id="1044" name="図 1043">
            <a:extLst>
              <a:ext uri="{FF2B5EF4-FFF2-40B4-BE49-F238E27FC236}">
                <a16:creationId xmlns:a16="http://schemas.microsoft.com/office/drawing/2014/main" id="{B8DCFFAC-428A-E405-1B5C-F5C214455092}"/>
              </a:ext>
            </a:extLst>
          </p:cNvPr>
          <p:cNvPicPr>
            <a:picLocks noChangeAspect="1"/>
          </p:cNvPicPr>
          <p:nvPr/>
        </p:nvPicPr>
        <p:blipFill>
          <a:blip r:embed="rId4"/>
          <a:stretch>
            <a:fillRect/>
          </a:stretch>
        </p:blipFill>
        <p:spPr>
          <a:xfrm>
            <a:off x="1369855" y="5306907"/>
            <a:ext cx="1499746" cy="810838"/>
          </a:xfrm>
          <a:prstGeom prst="rect">
            <a:avLst/>
          </a:prstGeom>
        </p:spPr>
      </p:pic>
      <p:pic>
        <p:nvPicPr>
          <p:cNvPr id="1046" name="図 1045">
            <a:extLst>
              <a:ext uri="{FF2B5EF4-FFF2-40B4-BE49-F238E27FC236}">
                <a16:creationId xmlns:a16="http://schemas.microsoft.com/office/drawing/2014/main" id="{58A8D790-D3E1-CC34-1871-3A0DAA38E8F7}"/>
              </a:ext>
            </a:extLst>
          </p:cNvPr>
          <p:cNvPicPr>
            <a:picLocks noChangeAspect="1"/>
          </p:cNvPicPr>
          <p:nvPr/>
        </p:nvPicPr>
        <p:blipFill>
          <a:blip r:embed="rId5"/>
          <a:stretch>
            <a:fillRect/>
          </a:stretch>
        </p:blipFill>
        <p:spPr>
          <a:xfrm>
            <a:off x="5636992" y="2453042"/>
            <a:ext cx="3883489" cy="1444877"/>
          </a:xfrm>
          <a:prstGeom prst="rect">
            <a:avLst/>
          </a:prstGeom>
        </p:spPr>
      </p:pic>
      <p:sp>
        <p:nvSpPr>
          <p:cNvPr id="1047" name="矢印: 右 1046">
            <a:extLst>
              <a:ext uri="{FF2B5EF4-FFF2-40B4-BE49-F238E27FC236}">
                <a16:creationId xmlns:a16="http://schemas.microsoft.com/office/drawing/2014/main" id="{7B27B5E3-65DB-9213-3A97-B1E52DF5C0AF}"/>
              </a:ext>
            </a:extLst>
          </p:cNvPr>
          <p:cNvSpPr/>
          <p:nvPr/>
        </p:nvSpPr>
        <p:spPr>
          <a:xfrm rot="20309439">
            <a:off x="4008790" y="3591023"/>
            <a:ext cx="1795887" cy="555656"/>
          </a:xfrm>
          <a:prstGeom prst="rightArrow">
            <a:avLst>
              <a:gd name="adj1" fmla="val 50000"/>
              <a:gd name="adj2" fmla="val 30312"/>
            </a:avLst>
          </a:prstGeom>
          <a:solidFill>
            <a:schemeClr val="tx2">
              <a:lumMod val="20000"/>
              <a:lumOff val="80000"/>
            </a:schemeClr>
          </a:solidFill>
          <a:ln>
            <a:solidFill>
              <a:schemeClr val="accent1"/>
            </a:solidFill>
          </a:ln>
          <a:effectLst>
            <a:outerShdw blurRad="508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231F20"/>
              </a:solidFill>
              <a:effectLst/>
              <a:uLnTx/>
              <a:uFillTx/>
              <a:latin typeface="Calibri" panose="020F0502020204030204"/>
              <a:ea typeface="ＭＳ Ｐゴシック" panose="020B0600070205080204" pitchFamily="50" charset="-128"/>
              <a:cs typeface="+mn-cs"/>
            </a:endParaRPr>
          </a:p>
        </p:txBody>
      </p:sp>
      <p:pic>
        <p:nvPicPr>
          <p:cNvPr id="1049" name="図 1048">
            <a:extLst>
              <a:ext uri="{FF2B5EF4-FFF2-40B4-BE49-F238E27FC236}">
                <a16:creationId xmlns:a16="http://schemas.microsoft.com/office/drawing/2014/main" id="{8963DD33-54ED-39C3-946F-1790CD8F16AE}"/>
              </a:ext>
            </a:extLst>
          </p:cNvPr>
          <p:cNvPicPr>
            <a:picLocks noChangeAspect="1"/>
          </p:cNvPicPr>
          <p:nvPr/>
        </p:nvPicPr>
        <p:blipFill>
          <a:blip r:embed="rId6"/>
          <a:stretch>
            <a:fillRect/>
          </a:stretch>
        </p:blipFill>
        <p:spPr>
          <a:xfrm>
            <a:off x="2621942" y="3828572"/>
            <a:ext cx="1664352" cy="1231499"/>
          </a:xfrm>
          <a:prstGeom prst="rect">
            <a:avLst/>
          </a:prstGeom>
        </p:spPr>
      </p:pic>
    </p:spTree>
    <p:extLst>
      <p:ext uri="{BB962C8B-B14F-4D97-AF65-F5344CB8AC3E}">
        <p14:creationId xmlns:p14="http://schemas.microsoft.com/office/powerpoint/2010/main" val="127370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F31E79-4168-438E-B0FD-0208BE15C9D3}"/>
              </a:ext>
            </a:extLst>
          </p:cNvPr>
          <p:cNvSpPr>
            <a:spLocks noGrp="1"/>
          </p:cNvSpPr>
          <p:nvPr>
            <p:ph type="title"/>
          </p:nvPr>
        </p:nvSpPr>
        <p:spPr/>
        <p:txBody>
          <a:bodyPr/>
          <a:lstStyle/>
          <a:p>
            <a:r>
              <a:rPr lang="ja-JP" altLang="en-US" dirty="0"/>
              <a:t>循環経済の実現を国家戦略として位置づけ、日本をハブにして、</a:t>
            </a:r>
            <a:br>
              <a:rPr lang="en-US" altLang="ja-JP" dirty="0"/>
            </a:br>
            <a:r>
              <a:rPr lang="ja-JP" altLang="en-US"/>
              <a:t>人材・資源・資金・データが</a:t>
            </a:r>
            <a:r>
              <a:rPr lang="ja-JP" altLang="en-US" dirty="0"/>
              <a:t>循環する経済圏を国際的に形作る</a:t>
            </a:r>
          </a:p>
        </p:txBody>
      </p:sp>
      <p:sp>
        <p:nvSpPr>
          <p:cNvPr id="3" name="スライド番号プレースホルダー 2">
            <a:extLst>
              <a:ext uri="{FF2B5EF4-FFF2-40B4-BE49-F238E27FC236}">
                <a16:creationId xmlns:a16="http://schemas.microsoft.com/office/drawing/2014/main" id="{88DF418D-C37A-660D-DBA6-A7508CBA6444}"/>
              </a:ext>
            </a:extLst>
          </p:cNvPr>
          <p:cNvSpPr>
            <a:spLocks noGrp="1"/>
          </p:cNvSpPr>
          <p:nvPr>
            <p:ph type="sldNum" sz="quarter" idx="12"/>
          </p:nvPr>
        </p:nvSpPr>
        <p:spPr/>
        <p:txBody>
          <a:bodyPr/>
          <a:lstStyle/>
          <a:p>
            <a:fld id="{D08BAF99-255C-412B-9BE2-A34BCE385131}" type="slidenum">
              <a:rPr lang="ja-JP" altLang="en-US" smtClean="0"/>
              <a:pPr/>
              <a:t>7</a:t>
            </a:fld>
            <a:endParaRPr lang="ja-JP" altLang="en-US" dirty="0"/>
          </a:p>
        </p:txBody>
      </p:sp>
      <p:sp>
        <p:nvSpPr>
          <p:cNvPr id="4" name="テキスト プレースホルダー 3">
            <a:extLst>
              <a:ext uri="{FF2B5EF4-FFF2-40B4-BE49-F238E27FC236}">
                <a16:creationId xmlns:a16="http://schemas.microsoft.com/office/drawing/2014/main" id="{149AAA54-C87D-FE5A-1465-6F47B460A6FE}"/>
              </a:ext>
            </a:extLst>
          </p:cNvPr>
          <p:cNvSpPr>
            <a:spLocks noGrp="1"/>
          </p:cNvSpPr>
          <p:nvPr>
            <p:ph type="body" sz="quarter" idx="13"/>
          </p:nvPr>
        </p:nvSpPr>
        <p:spPr/>
        <p:txBody>
          <a:bodyPr/>
          <a:lstStyle/>
          <a:p>
            <a:r>
              <a:rPr lang="ja-JP" altLang="en-US" dirty="0"/>
              <a:t>●</a:t>
            </a:r>
            <a:r>
              <a:rPr lang="en-US" altLang="ja-JP" dirty="0"/>
              <a:t>3.</a:t>
            </a:r>
            <a:r>
              <a:rPr lang="ja-JP" altLang="en-US" dirty="0"/>
              <a:t>（</a:t>
            </a:r>
            <a:r>
              <a:rPr lang="en-US" altLang="ja-JP" dirty="0"/>
              <a:t>2</a:t>
            </a:r>
            <a:r>
              <a:rPr lang="ja-JP" altLang="en-US" dirty="0"/>
              <a:t>）①循環型の経済構造に対応した資源循環市場の創出</a:t>
            </a:r>
          </a:p>
        </p:txBody>
      </p:sp>
      <p:grpSp>
        <p:nvGrpSpPr>
          <p:cNvPr id="15" name="Group 2">
            <a:extLst>
              <a:ext uri="{FF2B5EF4-FFF2-40B4-BE49-F238E27FC236}">
                <a16:creationId xmlns:a16="http://schemas.microsoft.com/office/drawing/2014/main" id="{DDA11664-063F-275C-32BB-B800E97C7C7F}"/>
              </a:ext>
            </a:extLst>
          </p:cNvPr>
          <p:cNvGrpSpPr/>
          <p:nvPr/>
        </p:nvGrpSpPr>
        <p:grpSpPr>
          <a:xfrm>
            <a:off x="2567607" y="2492896"/>
            <a:ext cx="8961184" cy="4203393"/>
            <a:chOff x="425450" y="1987465"/>
            <a:chExt cx="8295480" cy="3891134"/>
          </a:xfrm>
          <a:solidFill>
            <a:schemeClr val="bg1">
              <a:lumMod val="85000"/>
            </a:schemeClr>
          </a:solidFill>
        </p:grpSpPr>
        <p:grpSp>
          <p:nvGrpSpPr>
            <p:cNvPr id="31" name="Group 126">
              <a:extLst>
                <a:ext uri="{FF2B5EF4-FFF2-40B4-BE49-F238E27FC236}">
                  <a16:creationId xmlns:a16="http://schemas.microsoft.com/office/drawing/2014/main" id="{0DD9B29D-E31A-B2DC-E732-22830E1B937A}"/>
                </a:ext>
              </a:extLst>
            </p:cNvPr>
            <p:cNvGrpSpPr/>
            <p:nvPr/>
          </p:nvGrpSpPr>
          <p:grpSpPr>
            <a:xfrm>
              <a:off x="425450" y="2117699"/>
              <a:ext cx="4741862" cy="3584609"/>
              <a:chOff x="3830638" y="2117699"/>
              <a:chExt cx="4741862" cy="3584609"/>
            </a:xfrm>
            <a:grpFill/>
          </p:grpSpPr>
          <p:sp>
            <p:nvSpPr>
              <p:cNvPr id="2748" name="Freeform 11">
                <a:extLst>
                  <a:ext uri="{FF2B5EF4-FFF2-40B4-BE49-F238E27FC236}">
                    <a16:creationId xmlns:a16="http://schemas.microsoft.com/office/drawing/2014/main" id="{610A546D-09B4-EA24-00D6-A9E82917697E}"/>
                  </a:ext>
                </a:extLst>
              </p:cNvPr>
              <p:cNvSpPr>
                <a:spLocks/>
              </p:cNvSpPr>
              <p:nvPr/>
            </p:nvSpPr>
            <p:spPr bwMode="auto">
              <a:xfrm>
                <a:off x="5886451" y="5672131"/>
                <a:ext cx="42863" cy="30177"/>
              </a:xfrm>
              <a:custGeom>
                <a:avLst/>
                <a:gdLst>
                  <a:gd name="T0" fmla="*/ 4 w 27"/>
                  <a:gd name="T1" fmla="*/ 0 h 19"/>
                  <a:gd name="T2" fmla="*/ 13 w 27"/>
                  <a:gd name="T3" fmla="*/ 6 h 19"/>
                  <a:gd name="T4" fmla="*/ 25 w 27"/>
                  <a:gd name="T5" fmla="*/ 8 h 19"/>
                  <a:gd name="T6" fmla="*/ 27 w 27"/>
                  <a:gd name="T7" fmla="*/ 11 h 19"/>
                  <a:gd name="T8" fmla="*/ 23 w 27"/>
                  <a:gd name="T9" fmla="*/ 19 h 19"/>
                  <a:gd name="T10" fmla="*/ 2 w 27"/>
                  <a:gd name="T11" fmla="*/ 19 h 19"/>
                  <a:gd name="T12" fmla="*/ 0 w 27"/>
                  <a:gd name="T13" fmla="*/ 11 h 19"/>
                  <a:gd name="T14" fmla="*/ 4 w 27"/>
                  <a:gd name="T15" fmla="*/ 4 h 19"/>
                  <a:gd name="T16" fmla="*/ 4 w 2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19">
                    <a:moveTo>
                      <a:pt x="4" y="0"/>
                    </a:moveTo>
                    <a:lnTo>
                      <a:pt x="13" y="6"/>
                    </a:lnTo>
                    <a:lnTo>
                      <a:pt x="25" y="8"/>
                    </a:lnTo>
                    <a:lnTo>
                      <a:pt x="27" y="11"/>
                    </a:lnTo>
                    <a:lnTo>
                      <a:pt x="23" y="19"/>
                    </a:lnTo>
                    <a:lnTo>
                      <a:pt x="2" y="19"/>
                    </a:lnTo>
                    <a:lnTo>
                      <a:pt x="0" y="11"/>
                    </a:lnTo>
                    <a:lnTo>
                      <a:pt x="4"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9" name="Freeform 13">
                <a:extLst>
                  <a:ext uri="{FF2B5EF4-FFF2-40B4-BE49-F238E27FC236}">
                    <a16:creationId xmlns:a16="http://schemas.microsoft.com/office/drawing/2014/main" id="{4528DF4F-657B-C16B-3493-7F1696C44B56}"/>
                  </a:ext>
                </a:extLst>
              </p:cNvPr>
              <p:cNvSpPr>
                <a:spLocks/>
              </p:cNvSpPr>
              <p:nvPr/>
            </p:nvSpPr>
            <p:spPr bwMode="auto">
              <a:xfrm>
                <a:off x="7567612" y="5452957"/>
                <a:ext cx="82550" cy="82587"/>
              </a:xfrm>
              <a:custGeom>
                <a:avLst/>
                <a:gdLst>
                  <a:gd name="T0" fmla="*/ 0 w 52"/>
                  <a:gd name="T1" fmla="*/ 0 h 52"/>
                  <a:gd name="T2" fmla="*/ 10 w 52"/>
                  <a:gd name="T3" fmla="*/ 2 h 52"/>
                  <a:gd name="T4" fmla="*/ 23 w 52"/>
                  <a:gd name="T5" fmla="*/ 9 h 52"/>
                  <a:gd name="T6" fmla="*/ 31 w 52"/>
                  <a:gd name="T7" fmla="*/ 5 h 52"/>
                  <a:gd name="T8" fmla="*/ 42 w 52"/>
                  <a:gd name="T9" fmla="*/ 2 h 52"/>
                  <a:gd name="T10" fmla="*/ 52 w 52"/>
                  <a:gd name="T11" fmla="*/ 4 h 52"/>
                  <a:gd name="T12" fmla="*/ 52 w 52"/>
                  <a:gd name="T13" fmla="*/ 25 h 52"/>
                  <a:gd name="T14" fmla="*/ 48 w 52"/>
                  <a:gd name="T15" fmla="*/ 29 h 52"/>
                  <a:gd name="T16" fmla="*/ 46 w 52"/>
                  <a:gd name="T17" fmla="*/ 42 h 52"/>
                  <a:gd name="T18" fmla="*/ 40 w 52"/>
                  <a:gd name="T19" fmla="*/ 40 h 52"/>
                  <a:gd name="T20" fmla="*/ 31 w 52"/>
                  <a:gd name="T21" fmla="*/ 52 h 52"/>
                  <a:gd name="T22" fmla="*/ 27 w 52"/>
                  <a:gd name="T23" fmla="*/ 50 h 52"/>
                  <a:gd name="T24" fmla="*/ 17 w 52"/>
                  <a:gd name="T25" fmla="*/ 50 h 52"/>
                  <a:gd name="T26" fmla="*/ 10 w 52"/>
                  <a:gd name="T27" fmla="*/ 34 h 52"/>
                  <a:gd name="T28" fmla="*/ 8 w 52"/>
                  <a:gd name="T29" fmla="*/ 23 h 52"/>
                  <a:gd name="T30" fmla="*/ 0 w 52"/>
                  <a:gd name="T31" fmla="*/ 9 h 52"/>
                  <a:gd name="T32" fmla="*/ 0 w 52"/>
                  <a:gd name="T33"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 h="52">
                    <a:moveTo>
                      <a:pt x="0" y="0"/>
                    </a:moveTo>
                    <a:lnTo>
                      <a:pt x="10" y="2"/>
                    </a:lnTo>
                    <a:lnTo>
                      <a:pt x="23" y="9"/>
                    </a:lnTo>
                    <a:lnTo>
                      <a:pt x="31" y="5"/>
                    </a:lnTo>
                    <a:lnTo>
                      <a:pt x="42" y="2"/>
                    </a:lnTo>
                    <a:lnTo>
                      <a:pt x="52" y="4"/>
                    </a:lnTo>
                    <a:lnTo>
                      <a:pt x="52" y="25"/>
                    </a:lnTo>
                    <a:lnTo>
                      <a:pt x="48" y="29"/>
                    </a:lnTo>
                    <a:lnTo>
                      <a:pt x="46" y="42"/>
                    </a:lnTo>
                    <a:lnTo>
                      <a:pt x="40" y="40"/>
                    </a:lnTo>
                    <a:lnTo>
                      <a:pt x="31" y="52"/>
                    </a:lnTo>
                    <a:lnTo>
                      <a:pt x="27" y="50"/>
                    </a:lnTo>
                    <a:lnTo>
                      <a:pt x="17" y="50"/>
                    </a:lnTo>
                    <a:lnTo>
                      <a:pt x="10" y="34"/>
                    </a:lnTo>
                    <a:lnTo>
                      <a:pt x="8" y="23"/>
                    </a:lnTo>
                    <a:lnTo>
                      <a:pt x="0"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50" name="Freeform 15">
                <a:extLst>
                  <a:ext uri="{FF2B5EF4-FFF2-40B4-BE49-F238E27FC236}">
                    <a16:creationId xmlns:a16="http://schemas.microsoft.com/office/drawing/2014/main" id="{804C9155-5D14-6E7F-B90C-4987A19BAA44}"/>
                  </a:ext>
                </a:extLst>
              </p:cNvPr>
              <p:cNvSpPr>
                <a:spLocks/>
              </p:cNvSpPr>
              <p:nvPr/>
            </p:nvSpPr>
            <p:spPr bwMode="auto">
              <a:xfrm>
                <a:off x="8051800" y="5449780"/>
                <a:ext cx="171450" cy="163587"/>
              </a:xfrm>
              <a:custGeom>
                <a:avLst/>
                <a:gdLst>
                  <a:gd name="T0" fmla="*/ 87 w 108"/>
                  <a:gd name="T1" fmla="*/ 0 h 103"/>
                  <a:gd name="T2" fmla="*/ 90 w 108"/>
                  <a:gd name="T3" fmla="*/ 6 h 103"/>
                  <a:gd name="T4" fmla="*/ 94 w 108"/>
                  <a:gd name="T5" fmla="*/ 13 h 103"/>
                  <a:gd name="T6" fmla="*/ 104 w 108"/>
                  <a:gd name="T7" fmla="*/ 6 h 103"/>
                  <a:gd name="T8" fmla="*/ 108 w 108"/>
                  <a:gd name="T9" fmla="*/ 15 h 103"/>
                  <a:gd name="T10" fmla="*/ 108 w 108"/>
                  <a:gd name="T11" fmla="*/ 21 h 103"/>
                  <a:gd name="T12" fmla="*/ 102 w 108"/>
                  <a:gd name="T13" fmla="*/ 27 h 103"/>
                  <a:gd name="T14" fmla="*/ 92 w 108"/>
                  <a:gd name="T15" fmla="*/ 42 h 103"/>
                  <a:gd name="T16" fmla="*/ 85 w 108"/>
                  <a:gd name="T17" fmla="*/ 48 h 103"/>
                  <a:gd name="T18" fmla="*/ 90 w 108"/>
                  <a:gd name="T19" fmla="*/ 55 h 103"/>
                  <a:gd name="T20" fmla="*/ 81 w 108"/>
                  <a:gd name="T21" fmla="*/ 55 h 103"/>
                  <a:gd name="T22" fmla="*/ 69 w 108"/>
                  <a:gd name="T23" fmla="*/ 63 h 103"/>
                  <a:gd name="T24" fmla="*/ 64 w 108"/>
                  <a:gd name="T25" fmla="*/ 73 h 103"/>
                  <a:gd name="T26" fmla="*/ 58 w 108"/>
                  <a:gd name="T27" fmla="*/ 92 h 103"/>
                  <a:gd name="T28" fmla="*/ 46 w 108"/>
                  <a:gd name="T29" fmla="*/ 100 h 103"/>
                  <a:gd name="T30" fmla="*/ 39 w 108"/>
                  <a:gd name="T31" fmla="*/ 103 h 103"/>
                  <a:gd name="T32" fmla="*/ 25 w 108"/>
                  <a:gd name="T33" fmla="*/ 103 h 103"/>
                  <a:gd name="T34" fmla="*/ 18 w 108"/>
                  <a:gd name="T35" fmla="*/ 98 h 103"/>
                  <a:gd name="T36" fmla="*/ 2 w 108"/>
                  <a:gd name="T37" fmla="*/ 96 h 103"/>
                  <a:gd name="T38" fmla="*/ 0 w 108"/>
                  <a:gd name="T39" fmla="*/ 90 h 103"/>
                  <a:gd name="T40" fmla="*/ 8 w 108"/>
                  <a:gd name="T41" fmla="*/ 78 h 103"/>
                  <a:gd name="T42" fmla="*/ 23 w 108"/>
                  <a:gd name="T43" fmla="*/ 61 h 103"/>
                  <a:gd name="T44" fmla="*/ 35 w 108"/>
                  <a:gd name="T45" fmla="*/ 57 h 103"/>
                  <a:gd name="T46" fmla="*/ 44 w 108"/>
                  <a:gd name="T47" fmla="*/ 52 h 103"/>
                  <a:gd name="T48" fmla="*/ 56 w 108"/>
                  <a:gd name="T49" fmla="*/ 42 h 103"/>
                  <a:gd name="T50" fmla="*/ 64 w 108"/>
                  <a:gd name="T51" fmla="*/ 32 h 103"/>
                  <a:gd name="T52" fmla="*/ 71 w 108"/>
                  <a:gd name="T53" fmla="*/ 21 h 103"/>
                  <a:gd name="T54" fmla="*/ 75 w 108"/>
                  <a:gd name="T55" fmla="*/ 17 h 103"/>
                  <a:gd name="T56" fmla="*/ 77 w 108"/>
                  <a:gd name="T57" fmla="*/ 7 h 103"/>
                  <a:gd name="T58" fmla="*/ 87 w 108"/>
                  <a:gd name="T5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 h="103">
                    <a:moveTo>
                      <a:pt x="87" y="0"/>
                    </a:moveTo>
                    <a:lnTo>
                      <a:pt x="90" y="6"/>
                    </a:lnTo>
                    <a:lnTo>
                      <a:pt x="94" y="13"/>
                    </a:lnTo>
                    <a:lnTo>
                      <a:pt x="104" y="6"/>
                    </a:lnTo>
                    <a:lnTo>
                      <a:pt x="108" y="15"/>
                    </a:lnTo>
                    <a:lnTo>
                      <a:pt x="108" y="21"/>
                    </a:lnTo>
                    <a:lnTo>
                      <a:pt x="102" y="27"/>
                    </a:lnTo>
                    <a:lnTo>
                      <a:pt x="92" y="42"/>
                    </a:lnTo>
                    <a:lnTo>
                      <a:pt x="85" y="48"/>
                    </a:lnTo>
                    <a:lnTo>
                      <a:pt x="90" y="55"/>
                    </a:lnTo>
                    <a:lnTo>
                      <a:pt x="81" y="55"/>
                    </a:lnTo>
                    <a:lnTo>
                      <a:pt x="69" y="63"/>
                    </a:lnTo>
                    <a:lnTo>
                      <a:pt x="64" y="73"/>
                    </a:lnTo>
                    <a:lnTo>
                      <a:pt x="58" y="92"/>
                    </a:lnTo>
                    <a:lnTo>
                      <a:pt x="46" y="100"/>
                    </a:lnTo>
                    <a:lnTo>
                      <a:pt x="39" y="103"/>
                    </a:lnTo>
                    <a:lnTo>
                      <a:pt x="25" y="103"/>
                    </a:lnTo>
                    <a:lnTo>
                      <a:pt x="18" y="98"/>
                    </a:lnTo>
                    <a:lnTo>
                      <a:pt x="2" y="96"/>
                    </a:lnTo>
                    <a:lnTo>
                      <a:pt x="0" y="90"/>
                    </a:lnTo>
                    <a:lnTo>
                      <a:pt x="8" y="78"/>
                    </a:lnTo>
                    <a:lnTo>
                      <a:pt x="23" y="61"/>
                    </a:lnTo>
                    <a:lnTo>
                      <a:pt x="35" y="57"/>
                    </a:lnTo>
                    <a:lnTo>
                      <a:pt x="44" y="52"/>
                    </a:lnTo>
                    <a:lnTo>
                      <a:pt x="56" y="42"/>
                    </a:lnTo>
                    <a:lnTo>
                      <a:pt x="64" y="32"/>
                    </a:lnTo>
                    <a:lnTo>
                      <a:pt x="71" y="21"/>
                    </a:lnTo>
                    <a:lnTo>
                      <a:pt x="75" y="17"/>
                    </a:lnTo>
                    <a:lnTo>
                      <a:pt x="77" y="7"/>
                    </a:lnTo>
                    <a:lnTo>
                      <a:pt x="8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51" name="Freeform 17">
                <a:extLst>
                  <a:ext uri="{FF2B5EF4-FFF2-40B4-BE49-F238E27FC236}">
                    <a16:creationId xmlns:a16="http://schemas.microsoft.com/office/drawing/2014/main" id="{530A3477-C81E-846C-AD16-89D0CCA9DEA3}"/>
                  </a:ext>
                </a:extLst>
              </p:cNvPr>
              <p:cNvSpPr>
                <a:spLocks/>
              </p:cNvSpPr>
              <p:nvPr/>
            </p:nvSpPr>
            <p:spPr bwMode="auto">
              <a:xfrm>
                <a:off x="8186737" y="5294135"/>
                <a:ext cx="127000" cy="185822"/>
              </a:xfrm>
              <a:custGeom>
                <a:avLst/>
                <a:gdLst>
                  <a:gd name="T0" fmla="*/ 5 w 80"/>
                  <a:gd name="T1" fmla="*/ 0 h 117"/>
                  <a:gd name="T2" fmla="*/ 13 w 80"/>
                  <a:gd name="T3" fmla="*/ 10 h 117"/>
                  <a:gd name="T4" fmla="*/ 25 w 80"/>
                  <a:gd name="T5" fmla="*/ 13 h 117"/>
                  <a:gd name="T6" fmla="*/ 27 w 80"/>
                  <a:gd name="T7" fmla="*/ 27 h 117"/>
                  <a:gd name="T8" fmla="*/ 36 w 80"/>
                  <a:gd name="T9" fmla="*/ 44 h 117"/>
                  <a:gd name="T10" fmla="*/ 36 w 80"/>
                  <a:gd name="T11" fmla="*/ 34 h 117"/>
                  <a:gd name="T12" fmla="*/ 44 w 80"/>
                  <a:gd name="T13" fmla="*/ 38 h 117"/>
                  <a:gd name="T14" fmla="*/ 46 w 80"/>
                  <a:gd name="T15" fmla="*/ 50 h 117"/>
                  <a:gd name="T16" fmla="*/ 57 w 80"/>
                  <a:gd name="T17" fmla="*/ 56 h 117"/>
                  <a:gd name="T18" fmla="*/ 67 w 80"/>
                  <a:gd name="T19" fmla="*/ 56 h 117"/>
                  <a:gd name="T20" fmla="*/ 75 w 80"/>
                  <a:gd name="T21" fmla="*/ 50 h 117"/>
                  <a:gd name="T22" fmla="*/ 80 w 80"/>
                  <a:gd name="T23" fmla="*/ 52 h 117"/>
                  <a:gd name="T24" fmla="*/ 76 w 80"/>
                  <a:gd name="T25" fmla="*/ 65 h 117"/>
                  <a:gd name="T26" fmla="*/ 75 w 80"/>
                  <a:gd name="T27" fmla="*/ 77 h 117"/>
                  <a:gd name="T28" fmla="*/ 65 w 80"/>
                  <a:gd name="T29" fmla="*/ 77 h 117"/>
                  <a:gd name="T30" fmla="*/ 59 w 80"/>
                  <a:gd name="T31" fmla="*/ 81 h 117"/>
                  <a:gd name="T32" fmla="*/ 61 w 80"/>
                  <a:gd name="T33" fmla="*/ 86 h 117"/>
                  <a:gd name="T34" fmla="*/ 59 w 80"/>
                  <a:gd name="T35" fmla="*/ 90 h 117"/>
                  <a:gd name="T36" fmla="*/ 55 w 80"/>
                  <a:gd name="T37" fmla="*/ 98 h 117"/>
                  <a:gd name="T38" fmla="*/ 48 w 80"/>
                  <a:gd name="T39" fmla="*/ 111 h 117"/>
                  <a:gd name="T40" fmla="*/ 36 w 80"/>
                  <a:gd name="T41" fmla="*/ 117 h 117"/>
                  <a:gd name="T42" fmla="*/ 34 w 80"/>
                  <a:gd name="T43" fmla="*/ 113 h 117"/>
                  <a:gd name="T44" fmla="*/ 27 w 80"/>
                  <a:gd name="T45" fmla="*/ 111 h 117"/>
                  <a:gd name="T46" fmla="*/ 36 w 80"/>
                  <a:gd name="T47" fmla="*/ 98 h 117"/>
                  <a:gd name="T48" fmla="*/ 30 w 80"/>
                  <a:gd name="T49" fmla="*/ 86 h 117"/>
                  <a:gd name="T50" fmla="*/ 15 w 80"/>
                  <a:gd name="T51" fmla="*/ 82 h 117"/>
                  <a:gd name="T52" fmla="*/ 17 w 80"/>
                  <a:gd name="T53" fmla="*/ 77 h 117"/>
                  <a:gd name="T54" fmla="*/ 27 w 80"/>
                  <a:gd name="T55" fmla="*/ 71 h 117"/>
                  <a:gd name="T56" fmla="*/ 28 w 80"/>
                  <a:gd name="T57" fmla="*/ 57 h 117"/>
                  <a:gd name="T58" fmla="*/ 28 w 80"/>
                  <a:gd name="T59" fmla="*/ 48 h 117"/>
                  <a:gd name="T60" fmla="*/ 23 w 80"/>
                  <a:gd name="T61" fmla="*/ 36 h 117"/>
                  <a:gd name="T62" fmla="*/ 25 w 80"/>
                  <a:gd name="T63" fmla="*/ 34 h 117"/>
                  <a:gd name="T64" fmla="*/ 17 w 80"/>
                  <a:gd name="T65" fmla="*/ 27 h 117"/>
                  <a:gd name="T66" fmla="*/ 5 w 80"/>
                  <a:gd name="T67" fmla="*/ 11 h 117"/>
                  <a:gd name="T68" fmla="*/ 0 w 80"/>
                  <a:gd name="T69" fmla="*/ 2 h 117"/>
                  <a:gd name="T70" fmla="*/ 5 w 80"/>
                  <a:gd name="T7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 h="117">
                    <a:moveTo>
                      <a:pt x="5" y="0"/>
                    </a:moveTo>
                    <a:lnTo>
                      <a:pt x="13" y="10"/>
                    </a:lnTo>
                    <a:lnTo>
                      <a:pt x="25" y="13"/>
                    </a:lnTo>
                    <a:lnTo>
                      <a:pt x="27" y="27"/>
                    </a:lnTo>
                    <a:lnTo>
                      <a:pt x="36" y="44"/>
                    </a:lnTo>
                    <a:lnTo>
                      <a:pt x="36" y="34"/>
                    </a:lnTo>
                    <a:lnTo>
                      <a:pt x="44" y="38"/>
                    </a:lnTo>
                    <a:lnTo>
                      <a:pt x="46" y="50"/>
                    </a:lnTo>
                    <a:lnTo>
                      <a:pt x="57" y="56"/>
                    </a:lnTo>
                    <a:lnTo>
                      <a:pt x="67" y="56"/>
                    </a:lnTo>
                    <a:lnTo>
                      <a:pt x="75" y="50"/>
                    </a:lnTo>
                    <a:lnTo>
                      <a:pt x="80" y="52"/>
                    </a:lnTo>
                    <a:lnTo>
                      <a:pt x="76" y="65"/>
                    </a:lnTo>
                    <a:lnTo>
                      <a:pt x="75" y="77"/>
                    </a:lnTo>
                    <a:lnTo>
                      <a:pt x="65" y="77"/>
                    </a:lnTo>
                    <a:lnTo>
                      <a:pt x="59" y="81"/>
                    </a:lnTo>
                    <a:lnTo>
                      <a:pt x="61" y="86"/>
                    </a:lnTo>
                    <a:lnTo>
                      <a:pt x="59" y="90"/>
                    </a:lnTo>
                    <a:lnTo>
                      <a:pt x="55" y="98"/>
                    </a:lnTo>
                    <a:lnTo>
                      <a:pt x="48" y="111"/>
                    </a:lnTo>
                    <a:lnTo>
                      <a:pt x="36" y="117"/>
                    </a:lnTo>
                    <a:lnTo>
                      <a:pt x="34" y="113"/>
                    </a:lnTo>
                    <a:lnTo>
                      <a:pt x="27" y="111"/>
                    </a:lnTo>
                    <a:lnTo>
                      <a:pt x="36" y="98"/>
                    </a:lnTo>
                    <a:lnTo>
                      <a:pt x="30" y="86"/>
                    </a:lnTo>
                    <a:lnTo>
                      <a:pt x="15" y="82"/>
                    </a:lnTo>
                    <a:lnTo>
                      <a:pt x="17" y="77"/>
                    </a:lnTo>
                    <a:lnTo>
                      <a:pt x="27" y="71"/>
                    </a:lnTo>
                    <a:lnTo>
                      <a:pt x="28" y="57"/>
                    </a:lnTo>
                    <a:lnTo>
                      <a:pt x="28" y="48"/>
                    </a:lnTo>
                    <a:lnTo>
                      <a:pt x="23" y="36"/>
                    </a:lnTo>
                    <a:lnTo>
                      <a:pt x="25" y="34"/>
                    </a:lnTo>
                    <a:lnTo>
                      <a:pt x="17" y="27"/>
                    </a:lnTo>
                    <a:lnTo>
                      <a:pt x="5" y="11"/>
                    </a:lnTo>
                    <a:lnTo>
                      <a:pt x="0" y="2"/>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1" name="Freeform 19">
                <a:extLst>
                  <a:ext uri="{FF2B5EF4-FFF2-40B4-BE49-F238E27FC236}">
                    <a16:creationId xmlns:a16="http://schemas.microsoft.com/office/drawing/2014/main" id="{2E89A5C4-C970-4AE0-813A-B8164328FD4F}"/>
                  </a:ext>
                </a:extLst>
              </p:cNvPr>
              <p:cNvSpPr>
                <a:spLocks/>
              </p:cNvSpPr>
              <p:nvPr/>
            </p:nvSpPr>
            <p:spPr bwMode="auto">
              <a:xfrm>
                <a:off x="7997825" y="4952668"/>
                <a:ext cx="66675" cy="52412"/>
              </a:xfrm>
              <a:custGeom>
                <a:avLst/>
                <a:gdLst>
                  <a:gd name="T0" fmla="*/ 0 w 42"/>
                  <a:gd name="T1" fmla="*/ 0 h 33"/>
                  <a:gd name="T2" fmla="*/ 4 w 42"/>
                  <a:gd name="T3" fmla="*/ 0 h 33"/>
                  <a:gd name="T4" fmla="*/ 13 w 42"/>
                  <a:gd name="T5" fmla="*/ 6 h 33"/>
                  <a:gd name="T6" fmla="*/ 19 w 42"/>
                  <a:gd name="T7" fmla="*/ 10 h 33"/>
                  <a:gd name="T8" fmla="*/ 23 w 42"/>
                  <a:gd name="T9" fmla="*/ 15 h 33"/>
                  <a:gd name="T10" fmla="*/ 34 w 42"/>
                  <a:gd name="T11" fmla="*/ 23 h 33"/>
                  <a:gd name="T12" fmla="*/ 42 w 42"/>
                  <a:gd name="T13" fmla="*/ 29 h 33"/>
                  <a:gd name="T14" fmla="*/ 36 w 42"/>
                  <a:gd name="T15" fmla="*/ 33 h 33"/>
                  <a:gd name="T16" fmla="*/ 30 w 42"/>
                  <a:gd name="T17" fmla="*/ 29 h 33"/>
                  <a:gd name="T18" fmla="*/ 19 w 42"/>
                  <a:gd name="T19" fmla="*/ 23 h 33"/>
                  <a:gd name="T20" fmla="*/ 11 w 42"/>
                  <a:gd name="T21" fmla="*/ 15 h 33"/>
                  <a:gd name="T22" fmla="*/ 2 w 42"/>
                  <a:gd name="T23" fmla="*/ 6 h 33"/>
                  <a:gd name="T24" fmla="*/ 0 w 42"/>
                  <a:gd name="T2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33">
                    <a:moveTo>
                      <a:pt x="0" y="0"/>
                    </a:moveTo>
                    <a:lnTo>
                      <a:pt x="4" y="0"/>
                    </a:lnTo>
                    <a:lnTo>
                      <a:pt x="13" y="6"/>
                    </a:lnTo>
                    <a:lnTo>
                      <a:pt x="19" y="10"/>
                    </a:lnTo>
                    <a:lnTo>
                      <a:pt x="23" y="15"/>
                    </a:lnTo>
                    <a:lnTo>
                      <a:pt x="34" y="23"/>
                    </a:lnTo>
                    <a:lnTo>
                      <a:pt x="42" y="29"/>
                    </a:lnTo>
                    <a:lnTo>
                      <a:pt x="36" y="33"/>
                    </a:lnTo>
                    <a:lnTo>
                      <a:pt x="30" y="29"/>
                    </a:lnTo>
                    <a:lnTo>
                      <a:pt x="19" y="23"/>
                    </a:lnTo>
                    <a:lnTo>
                      <a:pt x="11" y="15"/>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2" name="Freeform 21">
                <a:extLst>
                  <a:ext uri="{FF2B5EF4-FFF2-40B4-BE49-F238E27FC236}">
                    <a16:creationId xmlns:a16="http://schemas.microsoft.com/office/drawing/2014/main" id="{B160457B-0FEE-3F09-C020-F666471467D2}"/>
                  </a:ext>
                </a:extLst>
              </p:cNvPr>
              <p:cNvSpPr>
                <a:spLocks/>
              </p:cNvSpPr>
              <p:nvPr/>
            </p:nvSpPr>
            <p:spPr bwMode="auto">
              <a:xfrm>
                <a:off x="8289925" y="4889139"/>
                <a:ext cx="30163" cy="20647"/>
              </a:xfrm>
              <a:custGeom>
                <a:avLst/>
                <a:gdLst>
                  <a:gd name="T0" fmla="*/ 13 w 19"/>
                  <a:gd name="T1" fmla="*/ 0 h 13"/>
                  <a:gd name="T2" fmla="*/ 19 w 19"/>
                  <a:gd name="T3" fmla="*/ 4 h 13"/>
                  <a:gd name="T4" fmla="*/ 17 w 19"/>
                  <a:gd name="T5" fmla="*/ 11 h 13"/>
                  <a:gd name="T6" fmla="*/ 10 w 19"/>
                  <a:gd name="T7" fmla="*/ 13 h 13"/>
                  <a:gd name="T8" fmla="*/ 0 w 19"/>
                  <a:gd name="T9" fmla="*/ 11 h 13"/>
                  <a:gd name="T10" fmla="*/ 0 w 19"/>
                  <a:gd name="T11" fmla="*/ 5 h 13"/>
                  <a:gd name="T12" fmla="*/ 4 w 19"/>
                  <a:gd name="T13" fmla="*/ 2 h 13"/>
                  <a:gd name="T14" fmla="*/ 11 w 19"/>
                  <a:gd name="T15" fmla="*/ 4 h 13"/>
                  <a:gd name="T16" fmla="*/ 13 w 1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3">
                    <a:moveTo>
                      <a:pt x="13" y="0"/>
                    </a:moveTo>
                    <a:lnTo>
                      <a:pt x="19" y="4"/>
                    </a:lnTo>
                    <a:lnTo>
                      <a:pt x="17" y="11"/>
                    </a:lnTo>
                    <a:lnTo>
                      <a:pt x="10" y="13"/>
                    </a:lnTo>
                    <a:lnTo>
                      <a:pt x="0" y="11"/>
                    </a:lnTo>
                    <a:lnTo>
                      <a:pt x="0" y="5"/>
                    </a:lnTo>
                    <a:lnTo>
                      <a:pt x="4" y="2"/>
                    </a:lnTo>
                    <a:lnTo>
                      <a:pt x="11"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3" name="Freeform 23">
                <a:extLst>
                  <a:ext uri="{FF2B5EF4-FFF2-40B4-BE49-F238E27FC236}">
                    <a16:creationId xmlns:a16="http://schemas.microsoft.com/office/drawing/2014/main" id="{A40F87C8-831A-C7EB-2FB5-66D5507A599E}"/>
                  </a:ext>
                </a:extLst>
              </p:cNvPr>
              <p:cNvSpPr>
                <a:spLocks/>
              </p:cNvSpPr>
              <p:nvPr/>
            </p:nvSpPr>
            <p:spPr bwMode="auto">
              <a:xfrm>
                <a:off x="8316912" y="4860551"/>
                <a:ext cx="36513" cy="22235"/>
              </a:xfrm>
              <a:custGeom>
                <a:avLst/>
                <a:gdLst>
                  <a:gd name="T0" fmla="*/ 23 w 23"/>
                  <a:gd name="T1" fmla="*/ 0 h 14"/>
                  <a:gd name="T2" fmla="*/ 21 w 23"/>
                  <a:gd name="T3" fmla="*/ 8 h 14"/>
                  <a:gd name="T4" fmla="*/ 12 w 23"/>
                  <a:gd name="T5" fmla="*/ 10 h 14"/>
                  <a:gd name="T6" fmla="*/ 2 w 23"/>
                  <a:gd name="T7" fmla="*/ 14 h 14"/>
                  <a:gd name="T8" fmla="*/ 0 w 23"/>
                  <a:gd name="T9" fmla="*/ 8 h 14"/>
                  <a:gd name="T10" fmla="*/ 8 w 23"/>
                  <a:gd name="T11" fmla="*/ 6 h 14"/>
                  <a:gd name="T12" fmla="*/ 12 w 23"/>
                  <a:gd name="T13" fmla="*/ 4 h 14"/>
                  <a:gd name="T14" fmla="*/ 21 w 23"/>
                  <a:gd name="T15" fmla="*/ 0 h 14"/>
                  <a:gd name="T16" fmla="*/ 23 w 23"/>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14">
                    <a:moveTo>
                      <a:pt x="23" y="0"/>
                    </a:moveTo>
                    <a:lnTo>
                      <a:pt x="21" y="8"/>
                    </a:lnTo>
                    <a:lnTo>
                      <a:pt x="12" y="10"/>
                    </a:lnTo>
                    <a:lnTo>
                      <a:pt x="2" y="14"/>
                    </a:lnTo>
                    <a:lnTo>
                      <a:pt x="0" y="8"/>
                    </a:lnTo>
                    <a:lnTo>
                      <a:pt x="8" y="6"/>
                    </a:lnTo>
                    <a:lnTo>
                      <a:pt x="12" y="4"/>
                    </a:lnTo>
                    <a:lnTo>
                      <a:pt x="21"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4" name="Freeform 25">
                <a:extLst>
                  <a:ext uri="{FF2B5EF4-FFF2-40B4-BE49-F238E27FC236}">
                    <a16:creationId xmlns:a16="http://schemas.microsoft.com/office/drawing/2014/main" id="{556676C9-21ED-7ADA-5D8B-4C1905F381F6}"/>
                  </a:ext>
                </a:extLst>
              </p:cNvPr>
              <p:cNvSpPr>
                <a:spLocks/>
              </p:cNvSpPr>
              <p:nvPr/>
            </p:nvSpPr>
            <p:spPr bwMode="auto">
              <a:xfrm>
                <a:off x="8064500" y="4857375"/>
                <a:ext cx="15875" cy="15882"/>
              </a:xfrm>
              <a:custGeom>
                <a:avLst/>
                <a:gdLst>
                  <a:gd name="T0" fmla="*/ 0 w 10"/>
                  <a:gd name="T1" fmla="*/ 0 h 10"/>
                  <a:gd name="T2" fmla="*/ 10 w 10"/>
                  <a:gd name="T3" fmla="*/ 8 h 10"/>
                  <a:gd name="T4" fmla="*/ 6 w 10"/>
                  <a:gd name="T5" fmla="*/ 10 h 10"/>
                  <a:gd name="T6" fmla="*/ 0 w 10"/>
                  <a:gd name="T7" fmla="*/ 2 h 10"/>
                  <a:gd name="T8" fmla="*/ 0 w 10"/>
                  <a:gd name="T9" fmla="*/ 0 h 10"/>
                </a:gdLst>
                <a:ahLst/>
                <a:cxnLst>
                  <a:cxn ang="0">
                    <a:pos x="T0" y="T1"/>
                  </a:cxn>
                  <a:cxn ang="0">
                    <a:pos x="T2" y="T3"/>
                  </a:cxn>
                  <a:cxn ang="0">
                    <a:pos x="T4" y="T5"/>
                  </a:cxn>
                  <a:cxn ang="0">
                    <a:pos x="T6" y="T7"/>
                  </a:cxn>
                  <a:cxn ang="0">
                    <a:pos x="T8" y="T9"/>
                  </a:cxn>
                </a:cxnLst>
                <a:rect l="0" t="0" r="r" b="b"/>
                <a:pathLst>
                  <a:path w="10" h="10">
                    <a:moveTo>
                      <a:pt x="0" y="0"/>
                    </a:moveTo>
                    <a:lnTo>
                      <a:pt x="10" y="8"/>
                    </a:lnTo>
                    <a:lnTo>
                      <a:pt x="6" y="10"/>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27" name="Freeform 27">
                <a:extLst>
                  <a:ext uri="{FF2B5EF4-FFF2-40B4-BE49-F238E27FC236}">
                    <a16:creationId xmlns:a16="http://schemas.microsoft.com/office/drawing/2014/main" id="{73C6F27F-F3A5-AA7A-5DAA-DF98C62F3555}"/>
                  </a:ext>
                </a:extLst>
              </p:cNvPr>
              <p:cNvSpPr>
                <a:spLocks/>
              </p:cNvSpPr>
              <p:nvPr/>
            </p:nvSpPr>
            <p:spPr bwMode="auto">
              <a:xfrm>
                <a:off x="8054975" y="4827199"/>
                <a:ext cx="12700" cy="28588"/>
              </a:xfrm>
              <a:custGeom>
                <a:avLst/>
                <a:gdLst>
                  <a:gd name="T0" fmla="*/ 0 w 8"/>
                  <a:gd name="T1" fmla="*/ 0 h 18"/>
                  <a:gd name="T2" fmla="*/ 6 w 8"/>
                  <a:gd name="T3" fmla="*/ 4 h 18"/>
                  <a:gd name="T4" fmla="*/ 8 w 8"/>
                  <a:gd name="T5" fmla="*/ 18 h 18"/>
                  <a:gd name="T6" fmla="*/ 6 w 8"/>
                  <a:gd name="T7" fmla="*/ 16 h 18"/>
                  <a:gd name="T8" fmla="*/ 2 w 8"/>
                  <a:gd name="T9" fmla="*/ 16 h 18"/>
                  <a:gd name="T10" fmla="*/ 0 w 8"/>
                  <a:gd name="T11" fmla="*/ 12 h 18"/>
                  <a:gd name="T12" fmla="*/ 0 w 8"/>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8" h="18">
                    <a:moveTo>
                      <a:pt x="0" y="0"/>
                    </a:moveTo>
                    <a:lnTo>
                      <a:pt x="6" y="4"/>
                    </a:lnTo>
                    <a:lnTo>
                      <a:pt x="8" y="18"/>
                    </a:lnTo>
                    <a:lnTo>
                      <a:pt x="6" y="16"/>
                    </a:lnTo>
                    <a:lnTo>
                      <a:pt x="2" y="16"/>
                    </a:lnTo>
                    <a:lnTo>
                      <a:pt x="0" y="1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32" name="Freeform 29">
                <a:extLst>
                  <a:ext uri="{FF2B5EF4-FFF2-40B4-BE49-F238E27FC236}">
                    <a16:creationId xmlns:a16="http://schemas.microsoft.com/office/drawing/2014/main" id="{C65C4C37-965E-3A7F-AD83-E428C67AC7F5}"/>
                  </a:ext>
                </a:extLst>
              </p:cNvPr>
              <p:cNvSpPr>
                <a:spLocks/>
              </p:cNvSpPr>
              <p:nvPr/>
            </p:nvSpPr>
            <p:spPr bwMode="auto">
              <a:xfrm>
                <a:off x="5326063" y="4770023"/>
                <a:ext cx="158750" cy="311291"/>
              </a:xfrm>
              <a:custGeom>
                <a:avLst/>
                <a:gdLst>
                  <a:gd name="T0" fmla="*/ 82 w 100"/>
                  <a:gd name="T1" fmla="*/ 0 h 196"/>
                  <a:gd name="T2" fmla="*/ 86 w 100"/>
                  <a:gd name="T3" fmla="*/ 6 h 196"/>
                  <a:gd name="T4" fmla="*/ 92 w 100"/>
                  <a:gd name="T5" fmla="*/ 11 h 196"/>
                  <a:gd name="T6" fmla="*/ 94 w 100"/>
                  <a:gd name="T7" fmla="*/ 21 h 196"/>
                  <a:gd name="T8" fmla="*/ 96 w 100"/>
                  <a:gd name="T9" fmla="*/ 38 h 196"/>
                  <a:gd name="T10" fmla="*/ 100 w 100"/>
                  <a:gd name="T11" fmla="*/ 44 h 196"/>
                  <a:gd name="T12" fmla="*/ 98 w 100"/>
                  <a:gd name="T13" fmla="*/ 52 h 196"/>
                  <a:gd name="T14" fmla="*/ 96 w 100"/>
                  <a:gd name="T15" fmla="*/ 57 h 196"/>
                  <a:gd name="T16" fmla="*/ 92 w 100"/>
                  <a:gd name="T17" fmla="*/ 48 h 196"/>
                  <a:gd name="T18" fmla="*/ 88 w 100"/>
                  <a:gd name="T19" fmla="*/ 52 h 196"/>
                  <a:gd name="T20" fmla="*/ 92 w 100"/>
                  <a:gd name="T21" fmla="*/ 63 h 196"/>
                  <a:gd name="T22" fmla="*/ 90 w 100"/>
                  <a:gd name="T23" fmla="*/ 67 h 196"/>
                  <a:gd name="T24" fmla="*/ 86 w 100"/>
                  <a:gd name="T25" fmla="*/ 71 h 196"/>
                  <a:gd name="T26" fmla="*/ 84 w 100"/>
                  <a:gd name="T27" fmla="*/ 84 h 196"/>
                  <a:gd name="T28" fmla="*/ 81 w 100"/>
                  <a:gd name="T29" fmla="*/ 102 h 196"/>
                  <a:gd name="T30" fmla="*/ 73 w 100"/>
                  <a:gd name="T31" fmla="*/ 121 h 196"/>
                  <a:gd name="T32" fmla="*/ 63 w 100"/>
                  <a:gd name="T33" fmla="*/ 148 h 196"/>
                  <a:gd name="T34" fmla="*/ 59 w 100"/>
                  <a:gd name="T35" fmla="*/ 169 h 196"/>
                  <a:gd name="T36" fmla="*/ 54 w 100"/>
                  <a:gd name="T37" fmla="*/ 184 h 196"/>
                  <a:gd name="T38" fmla="*/ 40 w 100"/>
                  <a:gd name="T39" fmla="*/ 190 h 196"/>
                  <a:gd name="T40" fmla="*/ 29 w 100"/>
                  <a:gd name="T41" fmla="*/ 196 h 196"/>
                  <a:gd name="T42" fmla="*/ 21 w 100"/>
                  <a:gd name="T43" fmla="*/ 192 h 196"/>
                  <a:gd name="T44" fmla="*/ 11 w 100"/>
                  <a:gd name="T45" fmla="*/ 186 h 196"/>
                  <a:gd name="T46" fmla="*/ 6 w 100"/>
                  <a:gd name="T47" fmla="*/ 178 h 196"/>
                  <a:gd name="T48" fmla="*/ 6 w 100"/>
                  <a:gd name="T49" fmla="*/ 165 h 196"/>
                  <a:gd name="T50" fmla="*/ 0 w 100"/>
                  <a:gd name="T51" fmla="*/ 153 h 196"/>
                  <a:gd name="T52" fmla="*/ 0 w 100"/>
                  <a:gd name="T53" fmla="*/ 142 h 196"/>
                  <a:gd name="T54" fmla="*/ 0 w 100"/>
                  <a:gd name="T55" fmla="*/ 132 h 196"/>
                  <a:gd name="T56" fmla="*/ 8 w 100"/>
                  <a:gd name="T57" fmla="*/ 130 h 196"/>
                  <a:gd name="T58" fmla="*/ 8 w 100"/>
                  <a:gd name="T59" fmla="*/ 128 h 196"/>
                  <a:gd name="T60" fmla="*/ 8 w 100"/>
                  <a:gd name="T61" fmla="*/ 125 h 196"/>
                  <a:gd name="T62" fmla="*/ 15 w 100"/>
                  <a:gd name="T63" fmla="*/ 115 h 196"/>
                  <a:gd name="T64" fmla="*/ 15 w 100"/>
                  <a:gd name="T65" fmla="*/ 103 h 196"/>
                  <a:gd name="T66" fmla="*/ 13 w 100"/>
                  <a:gd name="T67" fmla="*/ 98 h 196"/>
                  <a:gd name="T68" fmla="*/ 11 w 100"/>
                  <a:gd name="T69" fmla="*/ 90 h 196"/>
                  <a:gd name="T70" fmla="*/ 10 w 100"/>
                  <a:gd name="T71" fmla="*/ 77 h 196"/>
                  <a:gd name="T72" fmla="*/ 15 w 100"/>
                  <a:gd name="T73" fmla="*/ 67 h 196"/>
                  <a:gd name="T74" fmla="*/ 15 w 100"/>
                  <a:gd name="T75" fmla="*/ 59 h 196"/>
                  <a:gd name="T76" fmla="*/ 23 w 100"/>
                  <a:gd name="T77" fmla="*/ 57 h 196"/>
                  <a:gd name="T78" fmla="*/ 31 w 100"/>
                  <a:gd name="T79" fmla="*/ 57 h 196"/>
                  <a:gd name="T80" fmla="*/ 36 w 100"/>
                  <a:gd name="T81" fmla="*/ 54 h 196"/>
                  <a:gd name="T82" fmla="*/ 40 w 100"/>
                  <a:gd name="T83" fmla="*/ 54 h 196"/>
                  <a:gd name="T84" fmla="*/ 50 w 100"/>
                  <a:gd name="T85" fmla="*/ 44 h 196"/>
                  <a:gd name="T86" fmla="*/ 61 w 100"/>
                  <a:gd name="T87" fmla="*/ 36 h 196"/>
                  <a:gd name="T88" fmla="*/ 65 w 100"/>
                  <a:gd name="T89" fmla="*/ 29 h 196"/>
                  <a:gd name="T90" fmla="*/ 63 w 100"/>
                  <a:gd name="T91" fmla="*/ 23 h 196"/>
                  <a:gd name="T92" fmla="*/ 69 w 100"/>
                  <a:gd name="T93" fmla="*/ 25 h 196"/>
                  <a:gd name="T94" fmla="*/ 79 w 100"/>
                  <a:gd name="T95" fmla="*/ 15 h 196"/>
                  <a:gd name="T96" fmla="*/ 79 w 100"/>
                  <a:gd name="T97" fmla="*/ 6 h 196"/>
                  <a:gd name="T98" fmla="*/ 82 w 100"/>
                  <a:gd name="T99"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0" h="196">
                    <a:moveTo>
                      <a:pt x="82" y="0"/>
                    </a:moveTo>
                    <a:lnTo>
                      <a:pt x="86" y="6"/>
                    </a:lnTo>
                    <a:lnTo>
                      <a:pt x="92" y="11"/>
                    </a:lnTo>
                    <a:lnTo>
                      <a:pt x="94" y="21"/>
                    </a:lnTo>
                    <a:lnTo>
                      <a:pt x="96" y="38"/>
                    </a:lnTo>
                    <a:lnTo>
                      <a:pt x="100" y="44"/>
                    </a:lnTo>
                    <a:lnTo>
                      <a:pt x="98" y="52"/>
                    </a:lnTo>
                    <a:lnTo>
                      <a:pt x="96" y="57"/>
                    </a:lnTo>
                    <a:lnTo>
                      <a:pt x="92" y="48"/>
                    </a:lnTo>
                    <a:lnTo>
                      <a:pt x="88" y="52"/>
                    </a:lnTo>
                    <a:lnTo>
                      <a:pt x="92" y="63"/>
                    </a:lnTo>
                    <a:lnTo>
                      <a:pt x="90" y="67"/>
                    </a:lnTo>
                    <a:lnTo>
                      <a:pt x="86" y="71"/>
                    </a:lnTo>
                    <a:lnTo>
                      <a:pt x="84" y="84"/>
                    </a:lnTo>
                    <a:lnTo>
                      <a:pt x="81" y="102"/>
                    </a:lnTo>
                    <a:lnTo>
                      <a:pt x="73" y="121"/>
                    </a:lnTo>
                    <a:lnTo>
                      <a:pt x="63" y="148"/>
                    </a:lnTo>
                    <a:lnTo>
                      <a:pt x="59" y="169"/>
                    </a:lnTo>
                    <a:lnTo>
                      <a:pt x="54" y="184"/>
                    </a:lnTo>
                    <a:lnTo>
                      <a:pt x="40" y="190"/>
                    </a:lnTo>
                    <a:lnTo>
                      <a:pt x="29" y="196"/>
                    </a:lnTo>
                    <a:lnTo>
                      <a:pt x="21" y="192"/>
                    </a:lnTo>
                    <a:lnTo>
                      <a:pt x="11" y="186"/>
                    </a:lnTo>
                    <a:lnTo>
                      <a:pt x="6" y="178"/>
                    </a:lnTo>
                    <a:lnTo>
                      <a:pt x="6" y="165"/>
                    </a:lnTo>
                    <a:lnTo>
                      <a:pt x="0" y="153"/>
                    </a:lnTo>
                    <a:lnTo>
                      <a:pt x="0" y="142"/>
                    </a:lnTo>
                    <a:lnTo>
                      <a:pt x="0" y="132"/>
                    </a:lnTo>
                    <a:lnTo>
                      <a:pt x="8" y="130"/>
                    </a:lnTo>
                    <a:lnTo>
                      <a:pt x="8" y="128"/>
                    </a:lnTo>
                    <a:lnTo>
                      <a:pt x="8" y="125"/>
                    </a:lnTo>
                    <a:lnTo>
                      <a:pt x="15" y="115"/>
                    </a:lnTo>
                    <a:lnTo>
                      <a:pt x="15" y="103"/>
                    </a:lnTo>
                    <a:lnTo>
                      <a:pt x="13" y="98"/>
                    </a:lnTo>
                    <a:lnTo>
                      <a:pt x="11" y="90"/>
                    </a:lnTo>
                    <a:lnTo>
                      <a:pt x="10" y="77"/>
                    </a:lnTo>
                    <a:lnTo>
                      <a:pt x="15" y="67"/>
                    </a:lnTo>
                    <a:lnTo>
                      <a:pt x="15" y="59"/>
                    </a:lnTo>
                    <a:lnTo>
                      <a:pt x="23" y="57"/>
                    </a:lnTo>
                    <a:lnTo>
                      <a:pt x="31" y="57"/>
                    </a:lnTo>
                    <a:lnTo>
                      <a:pt x="36" y="54"/>
                    </a:lnTo>
                    <a:lnTo>
                      <a:pt x="40" y="54"/>
                    </a:lnTo>
                    <a:lnTo>
                      <a:pt x="50" y="44"/>
                    </a:lnTo>
                    <a:lnTo>
                      <a:pt x="61" y="36"/>
                    </a:lnTo>
                    <a:lnTo>
                      <a:pt x="65" y="29"/>
                    </a:lnTo>
                    <a:lnTo>
                      <a:pt x="63" y="23"/>
                    </a:lnTo>
                    <a:lnTo>
                      <a:pt x="69" y="25"/>
                    </a:lnTo>
                    <a:lnTo>
                      <a:pt x="79" y="15"/>
                    </a:lnTo>
                    <a:lnTo>
                      <a:pt x="79" y="6"/>
                    </a:lnTo>
                    <a:lnTo>
                      <a:pt x="8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48" name="Freeform 31">
                <a:extLst>
                  <a:ext uri="{FF2B5EF4-FFF2-40B4-BE49-F238E27FC236}">
                    <a16:creationId xmlns:a16="http://schemas.microsoft.com/office/drawing/2014/main" id="{533A86E7-750C-EB25-C214-BC4FE211BB89}"/>
                  </a:ext>
                </a:extLst>
              </p:cNvPr>
              <p:cNvSpPr>
                <a:spLocks/>
              </p:cNvSpPr>
              <p:nvPr/>
            </p:nvSpPr>
            <p:spPr bwMode="auto">
              <a:xfrm>
                <a:off x="6873875" y="4739847"/>
                <a:ext cx="892175" cy="673404"/>
              </a:xfrm>
              <a:custGeom>
                <a:avLst/>
                <a:gdLst>
                  <a:gd name="T0" fmla="*/ 416 w 562"/>
                  <a:gd name="T1" fmla="*/ 17 h 424"/>
                  <a:gd name="T2" fmla="*/ 420 w 562"/>
                  <a:gd name="T3" fmla="*/ 44 h 424"/>
                  <a:gd name="T4" fmla="*/ 447 w 562"/>
                  <a:gd name="T5" fmla="*/ 59 h 424"/>
                  <a:gd name="T6" fmla="*/ 454 w 562"/>
                  <a:gd name="T7" fmla="*/ 88 h 424"/>
                  <a:gd name="T8" fmla="*/ 476 w 562"/>
                  <a:gd name="T9" fmla="*/ 124 h 424"/>
                  <a:gd name="T10" fmla="*/ 502 w 562"/>
                  <a:gd name="T11" fmla="*/ 151 h 424"/>
                  <a:gd name="T12" fmla="*/ 522 w 562"/>
                  <a:gd name="T13" fmla="*/ 167 h 424"/>
                  <a:gd name="T14" fmla="*/ 552 w 562"/>
                  <a:gd name="T15" fmla="*/ 209 h 424"/>
                  <a:gd name="T16" fmla="*/ 562 w 562"/>
                  <a:gd name="T17" fmla="*/ 253 h 424"/>
                  <a:gd name="T18" fmla="*/ 554 w 562"/>
                  <a:gd name="T19" fmla="*/ 293 h 424"/>
                  <a:gd name="T20" fmla="*/ 531 w 562"/>
                  <a:gd name="T21" fmla="*/ 339 h 424"/>
                  <a:gd name="T22" fmla="*/ 512 w 562"/>
                  <a:gd name="T23" fmla="*/ 382 h 424"/>
                  <a:gd name="T24" fmla="*/ 489 w 562"/>
                  <a:gd name="T25" fmla="*/ 403 h 424"/>
                  <a:gd name="T26" fmla="*/ 449 w 562"/>
                  <a:gd name="T27" fmla="*/ 416 h 424"/>
                  <a:gd name="T28" fmla="*/ 422 w 562"/>
                  <a:gd name="T29" fmla="*/ 420 h 424"/>
                  <a:gd name="T30" fmla="*/ 380 w 562"/>
                  <a:gd name="T31" fmla="*/ 406 h 424"/>
                  <a:gd name="T32" fmla="*/ 359 w 562"/>
                  <a:gd name="T33" fmla="*/ 368 h 424"/>
                  <a:gd name="T34" fmla="*/ 341 w 562"/>
                  <a:gd name="T35" fmla="*/ 360 h 424"/>
                  <a:gd name="T36" fmla="*/ 341 w 562"/>
                  <a:gd name="T37" fmla="*/ 335 h 424"/>
                  <a:gd name="T38" fmla="*/ 314 w 562"/>
                  <a:gd name="T39" fmla="*/ 357 h 424"/>
                  <a:gd name="T40" fmla="*/ 289 w 562"/>
                  <a:gd name="T41" fmla="*/ 324 h 424"/>
                  <a:gd name="T42" fmla="*/ 251 w 562"/>
                  <a:gd name="T43" fmla="*/ 303 h 424"/>
                  <a:gd name="T44" fmla="*/ 180 w 562"/>
                  <a:gd name="T45" fmla="*/ 314 h 424"/>
                  <a:gd name="T46" fmla="*/ 144 w 562"/>
                  <a:gd name="T47" fmla="*/ 341 h 424"/>
                  <a:gd name="T48" fmla="*/ 101 w 562"/>
                  <a:gd name="T49" fmla="*/ 341 h 424"/>
                  <a:gd name="T50" fmla="*/ 73 w 562"/>
                  <a:gd name="T51" fmla="*/ 355 h 424"/>
                  <a:gd name="T52" fmla="*/ 30 w 562"/>
                  <a:gd name="T53" fmla="*/ 347 h 424"/>
                  <a:gd name="T54" fmla="*/ 34 w 562"/>
                  <a:gd name="T55" fmla="*/ 332 h 424"/>
                  <a:gd name="T56" fmla="*/ 27 w 562"/>
                  <a:gd name="T57" fmla="*/ 289 h 424"/>
                  <a:gd name="T58" fmla="*/ 19 w 562"/>
                  <a:gd name="T59" fmla="*/ 257 h 424"/>
                  <a:gd name="T60" fmla="*/ 0 w 562"/>
                  <a:gd name="T61" fmla="*/ 222 h 424"/>
                  <a:gd name="T62" fmla="*/ 13 w 562"/>
                  <a:gd name="T63" fmla="*/ 226 h 424"/>
                  <a:gd name="T64" fmla="*/ 0 w 562"/>
                  <a:gd name="T65" fmla="*/ 197 h 424"/>
                  <a:gd name="T66" fmla="*/ 5 w 562"/>
                  <a:gd name="T67" fmla="*/ 169 h 424"/>
                  <a:gd name="T68" fmla="*/ 30 w 562"/>
                  <a:gd name="T69" fmla="*/ 153 h 424"/>
                  <a:gd name="T70" fmla="*/ 57 w 562"/>
                  <a:gd name="T71" fmla="*/ 144 h 424"/>
                  <a:gd name="T72" fmla="*/ 82 w 562"/>
                  <a:gd name="T73" fmla="*/ 132 h 424"/>
                  <a:gd name="T74" fmla="*/ 117 w 562"/>
                  <a:gd name="T75" fmla="*/ 113 h 424"/>
                  <a:gd name="T76" fmla="*/ 134 w 562"/>
                  <a:gd name="T77" fmla="*/ 80 h 424"/>
                  <a:gd name="T78" fmla="*/ 146 w 562"/>
                  <a:gd name="T79" fmla="*/ 76 h 424"/>
                  <a:gd name="T80" fmla="*/ 165 w 562"/>
                  <a:gd name="T81" fmla="*/ 57 h 424"/>
                  <a:gd name="T82" fmla="*/ 178 w 562"/>
                  <a:gd name="T83" fmla="*/ 48 h 424"/>
                  <a:gd name="T84" fmla="*/ 209 w 562"/>
                  <a:gd name="T85" fmla="*/ 57 h 424"/>
                  <a:gd name="T86" fmla="*/ 232 w 562"/>
                  <a:gd name="T87" fmla="*/ 42 h 424"/>
                  <a:gd name="T88" fmla="*/ 249 w 562"/>
                  <a:gd name="T89" fmla="*/ 19 h 424"/>
                  <a:gd name="T90" fmla="*/ 259 w 562"/>
                  <a:gd name="T91" fmla="*/ 9 h 424"/>
                  <a:gd name="T92" fmla="*/ 293 w 562"/>
                  <a:gd name="T93" fmla="*/ 19 h 424"/>
                  <a:gd name="T94" fmla="*/ 320 w 562"/>
                  <a:gd name="T95" fmla="*/ 19 h 424"/>
                  <a:gd name="T96" fmla="*/ 320 w 562"/>
                  <a:gd name="T97" fmla="*/ 36 h 424"/>
                  <a:gd name="T98" fmla="*/ 309 w 562"/>
                  <a:gd name="T99" fmla="*/ 57 h 424"/>
                  <a:gd name="T100" fmla="*/ 339 w 562"/>
                  <a:gd name="T101" fmla="*/ 78 h 424"/>
                  <a:gd name="T102" fmla="*/ 362 w 562"/>
                  <a:gd name="T103" fmla="*/ 96 h 424"/>
                  <a:gd name="T104" fmla="*/ 387 w 562"/>
                  <a:gd name="T105" fmla="*/ 80 h 424"/>
                  <a:gd name="T106" fmla="*/ 393 w 562"/>
                  <a:gd name="T107" fmla="*/ 50 h 424"/>
                  <a:gd name="T108" fmla="*/ 395 w 562"/>
                  <a:gd name="T109" fmla="*/ 23 h 424"/>
                  <a:gd name="T110" fmla="*/ 406 w 562"/>
                  <a:gd name="T111"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2" h="424">
                    <a:moveTo>
                      <a:pt x="406" y="0"/>
                    </a:moveTo>
                    <a:lnTo>
                      <a:pt x="410" y="7"/>
                    </a:lnTo>
                    <a:lnTo>
                      <a:pt x="412" y="15"/>
                    </a:lnTo>
                    <a:lnTo>
                      <a:pt x="416" y="17"/>
                    </a:lnTo>
                    <a:lnTo>
                      <a:pt x="416" y="23"/>
                    </a:lnTo>
                    <a:lnTo>
                      <a:pt x="420" y="30"/>
                    </a:lnTo>
                    <a:lnTo>
                      <a:pt x="422" y="38"/>
                    </a:lnTo>
                    <a:lnTo>
                      <a:pt x="420" y="44"/>
                    </a:lnTo>
                    <a:lnTo>
                      <a:pt x="426" y="53"/>
                    </a:lnTo>
                    <a:lnTo>
                      <a:pt x="435" y="48"/>
                    </a:lnTo>
                    <a:lnTo>
                      <a:pt x="441" y="55"/>
                    </a:lnTo>
                    <a:lnTo>
                      <a:pt x="447" y="59"/>
                    </a:lnTo>
                    <a:lnTo>
                      <a:pt x="445" y="67"/>
                    </a:lnTo>
                    <a:lnTo>
                      <a:pt x="449" y="78"/>
                    </a:lnTo>
                    <a:lnTo>
                      <a:pt x="451" y="86"/>
                    </a:lnTo>
                    <a:lnTo>
                      <a:pt x="454" y="88"/>
                    </a:lnTo>
                    <a:lnTo>
                      <a:pt x="456" y="99"/>
                    </a:lnTo>
                    <a:lnTo>
                      <a:pt x="454" y="107"/>
                    </a:lnTo>
                    <a:lnTo>
                      <a:pt x="460" y="117"/>
                    </a:lnTo>
                    <a:lnTo>
                      <a:pt x="476" y="124"/>
                    </a:lnTo>
                    <a:lnTo>
                      <a:pt x="487" y="132"/>
                    </a:lnTo>
                    <a:lnTo>
                      <a:pt x="497" y="140"/>
                    </a:lnTo>
                    <a:lnTo>
                      <a:pt x="493" y="142"/>
                    </a:lnTo>
                    <a:lnTo>
                      <a:pt x="502" y="151"/>
                    </a:lnTo>
                    <a:lnTo>
                      <a:pt x="506" y="167"/>
                    </a:lnTo>
                    <a:lnTo>
                      <a:pt x="512" y="163"/>
                    </a:lnTo>
                    <a:lnTo>
                      <a:pt x="518" y="169"/>
                    </a:lnTo>
                    <a:lnTo>
                      <a:pt x="522" y="167"/>
                    </a:lnTo>
                    <a:lnTo>
                      <a:pt x="525" y="182"/>
                    </a:lnTo>
                    <a:lnTo>
                      <a:pt x="533" y="192"/>
                    </a:lnTo>
                    <a:lnTo>
                      <a:pt x="541" y="197"/>
                    </a:lnTo>
                    <a:lnTo>
                      <a:pt x="552" y="209"/>
                    </a:lnTo>
                    <a:lnTo>
                      <a:pt x="554" y="222"/>
                    </a:lnTo>
                    <a:lnTo>
                      <a:pt x="554" y="230"/>
                    </a:lnTo>
                    <a:lnTo>
                      <a:pt x="554" y="240"/>
                    </a:lnTo>
                    <a:lnTo>
                      <a:pt x="562" y="253"/>
                    </a:lnTo>
                    <a:lnTo>
                      <a:pt x="560" y="264"/>
                    </a:lnTo>
                    <a:lnTo>
                      <a:pt x="558" y="272"/>
                    </a:lnTo>
                    <a:lnTo>
                      <a:pt x="554" y="286"/>
                    </a:lnTo>
                    <a:lnTo>
                      <a:pt x="554" y="293"/>
                    </a:lnTo>
                    <a:lnTo>
                      <a:pt x="552" y="305"/>
                    </a:lnTo>
                    <a:lnTo>
                      <a:pt x="545" y="320"/>
                    </a:lnTo>
                    <a:lnTo>
                      <a:pt x="535" y="328"/>
                    </a:lnTo>
                    <a:lnTo>
                      <a:pt x="531" y="339"/>
                    </a:lnTo>
                    <a:lnTo>
                      <a:pt x="527" y="347"/>
                    </a:lnTo>
                    <a:lnTo>
                      <a:pt x="522" y="360"/>
                    </a:lnTo>
                    <a:lnTo>
                      <a:pt x="516" y="368"/>
                    </a:lnTo>
                    <a:lnTo>
                      <a:pt x="512" y="382"/>
                    </a:lnTo>
                    <a:lnTo>
                      <a:pt x="512" y="391"/>
                    </a:lnTo>
                    <a:lnTo>
                      <a:pt x="512" y="397"/>
                    </a:lnTo>
                    <a:lnTo>
                      <a:pt x="502" y="403"/>
                    </a:lnTo>
                    <a:lnTo>
                      <a:pt x="489" y="403"/>
                    </a:lnTo>
                    <a:lnTo>
                      <a:pt x="474" y="408"/>
                    </a:lnTo>
                    <a:lnTo>
                      <a:pt x="468" y="416"/>
                    </a:lnTo>
                    <a:lnTo>
                      <a:pt x="458" y="424"/>
                    </a:lnTo>
                    <a:lnTo>
                      <a:pt x="449" y="416"/>
                    </a:lnTo>
                    <a:lnTo>
                      <a:pt x="439" y="412"/>
                    </a:lnTo>
                    <a:lnTo>
                      <a:pt x="443" y="405"/>
                    </a:lnTo>
                    <a:lnTo>
                      <a:pt x="433" y="406"/>
                    </a:lnTo>
                    <a:lnTo>
                      <a:pt x="422" y="420"/>
                    </a:lnTo>
                    <a:lnTo>
                      <a:pt x="410" y="414"/>
                    </a:lnTo>
                    <a:lnTo>
                      <a:pt x="403" y="412"/>
                    </a:lnTo>
                    <a:lnTo>
                      <a:pt x="393" y="410"/>
                    </a:lnTo>
                    <a:lnTo>
                      <a:pt x="380" y="406"/>
                    </a:lnTo>
                    <a:lnTo>
                      <a:pt x="372" y="397"/>
                    </a:lnTo>
                    <a:lnTo>
                      <a:pt x="368" y="385"/>
                    </a:lnTo>
                    <a:lnTo>
                      <a:pt x="366" y="376"/>
                    </a:lnTo>
                    <a:lnTo>
                      <a:pt x="359" y="368"/>
                    </a:lnTo>
                    <a:lnTo>
                      <a:pt x="345" y="368"/>
                    </a:lnTo>
                    <a:lnTo>
                      <a:pt x="351" y="360"/>
                    </a:lnTo>
                    <a:lnTo>
                      <a:pt x="347" y="347"/>
                    </a:lnTo>
                    <a:lnTo>
                      <a:pt x="341" y="360"/>
                    </a:lnTo>
                    <a:lnTo>
                      <a:pt x="326" y="362"/>
                    </a:lnTo>
                    <a:lnTo>
                      <a:pt x="335" y="353"/>
                    </a:lnTo>
                    <a:lnTo>
                      <a:pt x="337" y="345"/>
                    </a:lnTo>
                    <a:lnTo>
                      <a:pt x="341" y="335"/>
                    </a:lnTo>
                    <a:lnTo>
                      <a:pt x="341" y="326"/>
                    </a:lnTo>
                    <a:lnTo>
                      <a:pt x="330" y="339"/>
                    </a:lnTo>
                    <a:lnTo>
                      <a:pt x="322" y="345"/>
                    </a:lnTo>
                    <a:lnTo>
                      <a:pt x="314" y="357"/>
                    </a:lnTo>
                    <a:lnTo>
                      <a:pt x="305" y="349"/>
                    </a:lnTo>
                    <a:lnTo>
                      <a:pt x="305" y="341"/>
                    </a:lnTo>
                    <a:lnTo>
                      <a:pt x="297" y="332"/>
                    </a:lnTo>
                    <a:lnTo>
                      <a:pt x="289" y="324"/>
                    </a:lnTo>
                    <a:lnTo>
                      <a:pt x="291" y="322"/>
                    </a:lnTo>
                    <a:lnTo>
                      <a:pt x="274" y="311"/>
                    </a:lnTo>
                    <a:lnTo>
                      <a:pt x="264" y="311"/>
                    </a:lnTo>
                    <a:lnTo>
                      <a:pt x="251" y="303"/>
                    </a:lnTo>
                    <a:lnTo>
                      <a:pt x="226" y="303"/>
                    </a:lnTo>
                    <a:lnTo>
                      <a:pt x="207" y="311"/>
                    </a:lnTo>
                    <a:lnTo>
                      <a:pt x="192" y="316"/>
                    </a:lnTo>
                    <a:lnTo>
                      <a:pt x="180" y="314"/>
                    </a:lnTo>
                    <a:lnTo>
                      <a:pt x="165" y="322"/>
                    </a:lnTo>
                    <a:lnTo>
                      <a:pt x="151" y="326"/>
                    </a:lnTo>
                    <a:lnTo>
                      <a:pt x="149" y="334"/>
                    </a:lnTo>
                    <a:lnTo>
                      <a:pt x="144" y="341"/>
                    </a:lnTo>
                    <a:lnTo>
                      <a:pt x="132" y="341"/>
                    </a:lnTo>
                    <a:lnTo>
                      <a:pt x="124" y="343"/>
                    </a:lnTo>
                    <a:lnTo>
                      <a:pt x="111" y="339"/>
                    </a:lnTo>
                    <a:lnTo>
                      <a:pt x="101" y="341"/>
                    </a:lnTo>
                    <a:lnTo>
                      <a:pt x="92" y="343"/>
                    </a:lnTo>
                    <a:lnTo>
                      <a:pt x="84" y="351"/>
                    </a:lnTo>
                    <a:lnTo>
                      <a:pt x="78" y="349"/>
                    </a:lnTo>
                    <a:lnTo>
                      <a:pt x="73" y="355"/>
                    </a:lnTo>
                    <a:lnTo>
                      <a:pt x="65" y="360"/>
                    </a:lnTo>
                    <a:lnTo>
                      <a:pt x="55" y="359"/>
                    </a:lnTo>
                    <a:lnTo>
                      <a:pt x="46" y="359"/>
                    </a:lnTo>
                    <a:lnTo>
                      <a:pt x="30" y="347"/>
                    </a:lnTo>
                    <a:lnTo>
                      <a:pt x="25" y="345"/>
                    </a:lnTo>
                    <a:lnTo>
                      <a:pt x="25" y="335"/>
                    </a:lnTo>
                    <a:lnTo>
                      <a:pt x="30" y="334"/>
                    </a:lnTo>
                    <a:lnTo>
                      <a:pt x="34" y="332"/>
                    </a:lnTo>
                    <a:lnTo>
                      <a:pt x="32" y="326"/>
                    </a:lnTo>
                    <a:lnTo>
                      <a:pt x="34" y="314"/>
                    </a:lnTo>
                    <a:lnTo>
                      <a:pt x="32" y="305"/>
                    </a:lnTo>
                    <a:lnTo>
                      <a:pt x="27" y="289"/>
                    </a:lnTo>
                    <a:lnTo>
                      <a:pt x="25" y="282"/>
                    </a:lnTo>
                    <a:lnTo>
                      <a:pt x="25" y="272"/>
                    </a:lnTo>
                    <a:lnTo>
                      <a:pt x="19" y="263"/>
                    </a:lnTo>
                    <a:lnTo>
                      <a:pt x="19" y="257"/>
                    </a:lnTo>
                    <a:lnTo>
                      <a:pt x="13" y="253"/>
                    </a:lnTo>
                    <a:lnTo>
                      <a:pt x="11" y="241"/>
                    </a:lnTo>
                    <a:lnTo>
                      <a:pt x="2" y="228"/>
                    </a:lnTo>
                    <a:lnTo>
                      <a:pt x="0" y="222"/>
                    </a:lnTo>
                    <a:lnTo>
                      <a:pt x="7" y="228"/>
                    </a:lnTo>
                    <a:lnTo>
                      <a:pt x="2" y="216"/>
                    </a:lnTo>
                    <a:lnTo>
                      <a:pt x="9" y="218"/>
                    </a:lnTo>
                    <a:lnTo>
                      <a:pt x="13" y="226"/>
                    </a:lnTo>
                    <a:lnTo>
                      <a:pt x="13" y="218"/>
                    </a:lnTo>
                    <a:lnTo>
                      <a:pt x="5" y="205"/>
                    </a:lnTo>
                    <a:lnTo>
                      <a:pt x="4" y="201"/>
                    </a:lnTo>
                    <a:lnTo>
                      <a:pt x="0" y="197"/>
                    </a:lnTo>
                    <a:lnTo>
                      <a:pt x="2" y="188"/>
                    </a:lnTo>
                    <a:lnTo>
                      <a:pt x="5" y="184"/>
                    </a:lnTo>
                    <a:lnTo>
                      <a:pt x="7" y="178"/>
                    </a:lnTo>
                    <a:lnTo>
                      <a:pt x="5" y="169"/>
                    </a:lnTo>
                    <a:lnTo>
                      <a:pt x="13" y="159"/>
                    </a:lnTo>
                    <a:lnTo>
                      <a:pt x="13" y="169"/>
                    </a:lnTo>
                    <a:lnTo>
                      <a:pt x="19" y="159"/>
                    </a:lnTo>
                    <a:lnTo>
                      <a:pt x="30" y="153"/>
                    </a:lnTo>
                    <a:lnTo>
                      <a:pt x="36" y="149"/>
                    </a:lnTo>
                    <a:lnTo>
                      <a:pt x="48" y="142"/>
                    </a:lnTo>
                    <a:lnTo>
                      <a:pt x="55" y="142"/>
                    </a:lnTo>
                    <a:lnTo>
                      <a:pt x="57" y="144"/>
                    </a:lnTo>
                    <a:lnTo>
                      <a:pt x="69" y="138"/>
                    </a:lnTo>
                    <a:lnTo>
                      <a:pt x="76" y="138"/>
                    </a:lnTo>
                    <a:lnTo>
                      <a:pt x="78" y="134"/>
                    </a:lnTo>
                    <a:lnTo>
                      <a:pt x="82" y="132"/>
                    </a:lnTo>
                    <a:lnTo>
                      <a:pt x="92" y="132"/>
                    </a:lnTo>
                    <a:lnTo>
                      <a:pt x="103" y="128"/>
                    </a:lnTo>
                    <a:lnTo>
                      <a:pt x="113" y="122"/>
                    </a:lnTo>
                    <a:lnTo>
                      <a:pt x="117" y="113"/>
                    </a:lnTo>
                    <a:lnTo>
                      <a:pt x="124" y="107"/>
                    </a:lnTo>
                    <a:lnTo>
                      <a:pt x="124" y="99"/>
                    </a:lnTo>
                    <a:lnTo>
                      <a:pt x="126" y="94"/>
                    </a:lnTo>
                    <a:lnTo>
                      <a:pt x="134" y="80"/>
                    </a:lnTo>
                    <a:lnTo>
                      <a:pt x="142" y="94"/>
                    </a:lnTo>
                    <a:lnTo>
                      <a:pt x="146" y="90"/>
                    </a:lnTo>
                    <a:lnTo>
                      <a:pt x="142" y="84"/>
                    </a:lnTo>
                    <a:lnTo>
                      <a:pt x="146" y="76"/>
                    </a:lnTo>
                    <a:lnTo>
                      <a:pt x="153" y="80"/>
                    </a:lnTo>
                    <a:lnTo>
                      <a:pt x="155" y="69"/>
                    </a:lnTo>
                    <a:lnTo>
                      <a:pt x="161" y="61"/>
                    </a:lnTo>
                    <a:lnTo>
                      <a:pt x="165" y="57"/>
                    </a:lnTo>
                    <a:lnTo>
                      <a:pt x="172" y="53"/>
                    </a:lnTo>
                    <a:lnTo>
                      <a:pt x="172" y="50"/>
                    </a:lnTo>
                    <a:lnTo>
                      <a:pt x="178" y="51"/>
                    </a:lnTo>
                    <a:lnTo>
                      <a:pt x="178" y="48"/>
                    </a:lnTo>
                    <a:lnTo>
                      <a:pt x="184" y="46"/>
                    </a:lnTo>
                    <a:lnTo>
                      <a:pt x="192" y="44"/>
                    </a:lnTo>
                    <a:lnTo>
                      <a:pt x="201" y="50"/>
                    </a:lnTo>
                    <a:lnTo>
                      <a:pt x="209" y="57"/>
                    </a:lnTo>
                    <a:lnTo>
                      <a:pt x="218" y="57"/>
                    </a:lnTo>
                    <a:lnTo>
                      <a:pt x="226" y="59"/>
                    </a:lnTo>
                    <a:lnTo>
                      <a:pt x="224" y="51"/>
                    </a:lnTo>
                    <a:lnTo>
                      <a:pt x="232" y="42"/>
                    </a:lnTo>
                    <a:lnTo>
                      <a:pt x="236" y="36"/>
                    </a:lnTo>
                    <a:lnTo>
                      <a:pt x="236" y="34"/>
                    </a:lnTo>
                    <a:lnTo>
                      <a:pt x="241" y="25"/>
                    </a:lnTo>
                    <a:lnTo>
                      <a:pt x="249" y="19"/>
                    </a:lnTo>
                    <a:lnTo>
                      <a:pt x="257" y="21"/>
                    </a:lnTo>
                    <a:lnTo>
                      <a:pt x="268" y="19"/>
                    </a:lnTo>
                    <a:lnTo>
                      <a:pt x="268" y="13"/>
                    </a:lnTo>
                    <a:lnTo>
                      <a:pt x="259" y="9"/>
                    </a:lnTo>
                    <a:lnTo>
                      <a:pt x="264" y="7"/>
                    </a:lnTo>
                    <a:lnTo>
                      <a:pt x="274" y="9"/>
                    </a:lnTo>
                    <a:lnTo>
                      <a:pt x="282" y="15"/>
                    </a:lnTo>
                    <a:lnTo>
                      <a:pt x="293" y="19"/>
                    </a:lnTo>
                    <a:lnTo>
                      <a:pt x="299" y="17"/>
                    </a:lnTo>
                    <a:lnTo>
                      <a:pt x="307" y="21"/>
                    </a:lnTo>
                    <a:lnTo>
                      <a:pt x="314" y="19"/>
                    </a:lnTo>
                    <a:lnTo>
                      <a:pt x="320" y="19"/>
                    </a:lnTo>
                    <a:lnTo>
                      <a:pt x="324" y="17"/>
                    </a:lnTo>
                    <a:lnTo>
                      <a:pt x="328" y="23"/>
                    </a:lnTo>
                    <a:lnTo>
                      <a:pt x="324" y="30"/>
                    </a:lnTo>
                    <a:lnTo>
                      <a:pt x="320" y="36"/>
                    </a:lnTo>
                    <a:lnTo>
                      <a:pt x="314" y="36"/>
                    </a:lnTo>
                    <a:lnTo>
                      <a:pt x="316" y="42"/>
                    </a:lnTo>
                    <a:lnTo>
                      <a:pt x="312" y="50"/>
                    </a:lnTo>
                    <a:lnTo>
                      <a:pt x="309" y="57"/>
                    </a:lnTo>
                    <a:lnTo>
                      <a:pt x="309" y="59"/>
                    </a:lnTo>
                    <a:lnTo>
                      <a:pt x="320" y="69"/>
                    </a:lnTo>
                    <a:lnTo>
                      <a:pt x="330" y="74"/>
                    </a:lnTo>
                    <a:lnTo>
                      <a:pt x="339" y="78"/>
                    </a:lnTo>
                    <a:lnTo>
                      <a:pt x="349" y="86"/>
                    </a:lnTo>
                    <a:lnTo>
                      <a:pt x="351" y="86"/>
                    </a:lnTo>
                    <a:lnTo>
                      <a:pt x="359" y="90"/>
                    </a:lnTo>
                    <a:lnTo>
                      <a:pt x="362" y="96"/>
                    </a:lnTo>
                    <a:lnTo>
                      <a:pt x="376" y="99"/>
                    </a:lnTo>
                    <a:lnTo>
                      <a:pt x="383" y="96"/>
                    </a:lnTo>
                    <a:lnTo>
                      <a:pt x="387" y="86"/>
                    </a:lnTo>
                    <a:lnTo>
                      <a:pt x="387" y="80"/>
                    </a:lnTo>
                    <a:lnTo>
                      <a:pt x="389" y="73"/>
                    </a:lnTo>
                    <a:lnTo>
                      <a:pt x="395" y="61"/>
                    </a:lnTo>
                    <a:lnTo>
                      <a:pt x="393" y="55"/>
                    </a:lnTo>
                    <a:lnTo>
                      <a:pt x="393" y="50"/>
                    </a:lnTo>
                    <a:lnTo>
                      <a:pt x="391" y="42"/>
                    </a:lnTo>
                    <a:lnTo>
                      <a:pt x="395" y="32"/>
                    </a:lnTo>
                    <a:lnTo>
                      <a:pt x="397" y="28"/>
                    </a:lnTo>
                    <a:lnTo>
                      <a:pt x="395" y="23"/>
                    </a:lnTo>
                    <a:lnTo>
                      <a:pt x="399" y="17"/>
                    </a:lnTo>
                    <a:lnTo>
                      <a:pt x="401" y="9"/>
                    </a:lnTo>
                    <a:lnTo>
                      <a:pt x="403" y="5"/>
                    </a:lnTo>
                    <a:lnTo>
                      <a:pt x="40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49" name="Freeform 33">
                <a:extLst>
                  <a:ext uri="{FF2B5EF4-FFF2-40B4-BE49-F238E27FC236}">
                    <a16:creationId xmlns:a16="http://schemas.microsoft.com/office/drawing/2014/main" id="{7A8627C6-7457-5BFB-D99C-0E5405206A5D}"/>
                  </a:ext>
                </a:extLst>
              </p:cNvPr>
              <p:cNvSpPr>
                <a:spLocks/>
              </p:cNvSpPr>
              <p:nvPr/>
            </p:nvSpPr>
            <p:spPr bwMode="auto">
              <a:xfrm>
                <a:off x="7935912" y="4730317"/>
                <a:ext cx="22225" cy="12706"/>
              </a:xfrm>
              <a:custGeom>
                <a:avLst/>
                <a:gdLst>
                  <a:gd name="T0" fmla="*/ 0 w 14"/>
                  <a:gd name="T1" fmla="*/ 0 h 8"/>
                  <a:gd name="T2" fmla="*/ 8 w 14"/>
                  <a:gd name="T3" fmla="*/ 2 h 8"/>
                  <a:gd name="T4" fmla="*/ 12 w 14"/>
                  <a:gd name="T5" fmla="*/ 2 h 8"/>
                  <a:gd name="T6" fmla="*/ 14 w 14"/>
                  <a:gd name="T7" fmla="*/ 8 h 8"/>
                  <a:gd name="T8" fmla="*/ 4 w 14"/>
                  <a:gd name="T9" fmla="*/ 8 h 8"/>
                  <a:gd name="T10" fmla="*/ 0 w 14"/>
                  <a:gd name="T11" fmla="*/ 0 h 8"/>
                </a:gdLst>
                <a:ahLst/>
                <a:cxnLst>
                  <a:cxn ang="0">
                    <a:pos x="T0" y="T1"/>
                  </a:cxn>
                  <a:cxn ang="0">
                    <a:pos x="T2" y="T3"/>
                  </a:cxn>
                  <a:cxn ang="0">
                    <a:pos x="T4" y="T5"/>
                  </a:cxn>
                  <a:cxn ang="0">
                    <a:pos x="T6" y="T7"/>
                  </a:cxn>
                  <a:cxn ang="0">
                    <a:pos x="T8" y="T9"/>
                  </a:cxn>
                  <a:cxn ang="0">
                    <a:pos x="T10" y="T11"/>
                  </a:cxn>
                </a:cxnLst>
                <a:rect l="0" t="0" r="r" b="b"/>
                <a:pathLst>
                  <a:path w="14" h="8">
                    <a:moveTo>
                      <a:pt x="0" y="0"/>
                    </a:moveTo>
                    <a:lnTo>
                      <a:pt x="8" y="2"/>
                    </a:lnTo>
                    <a:lnTo>
                      <a:pt x="12" y="2"/>
                    </a:lnTo>
                    <a:lnTo>
                      <a:pt x="14" y="8"/>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51" name="Freeform 35">
                <a:extLst>
                  <a:ext uri="{FF2B5EF4-FFF2-40B4-BE49-F238E27FC236}">
                    <a16:creationId xmlns:a16="http://schemas.microsoft.com/office/drawing/2014/main" id="{EFA48935-ED67-5AAA-33D3-757D365039FE}"/>
                  </a:ext>
                </a:extLst>
              </p:cNvPr>
              <p:cNvSpPr>
                <a:spLocks/>
              </p:cNvSpPr>
              <p:nvPr/>
            </p:nvSpPr>
            <p:spPr bwMode="auto">
              <a:xfrm>
                <a:off x="6997700" y="4708082"/>
                <a:ext cx="39688" cy="22235"/>
              </a:xfrm>
              <a:custGeom>
                <a:avLst/>
                <a:gdLst>
                  <a:gd name="T0" fmla="*/ 16 w 25"/>
                  <a:gd name="T1" fmla="*/ 0 h 14"/>
                  <a:gd name="T2" fmla="*/ 21 w 25"/>
                  <a:gd name="T3" fmla="*/ 4 h 14"/>
                  <a:gd name="T4" fmla="*/ 25 w 25"/>
                  <a:gd name="T5" fmla="*/ 10 h 14"/>
                  <a:gd name="T6" fmla="*/ 25 w 25"/>
                  <a:gd name="T7" fmla="*/ 14 h 14"/>
                  <a:gd name="T8" fmla="*/ 20 w 25"/>
                  <a:gd name="T9" fmla="*/ 14 h 14"/>
                  <a:gd name="T10" fmla="*/ 0 w 25"/>
                  <a:gd name="T11" fmla="*/ 2 h 14"/>
                  <a:gd name="T12" fmla="*/ 16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6" y="0"/>
                    </a:moveTo>
                    <a:lnTo>
                      <a:pt x="21" y="4"/>
                    </a:lnTo>
                    <a:lnTo>
                      <a:pt x="25" y="10"/>
                    </a:lnTo>
                    <a:lnTo>
                      <a:pt x="25" y="14"/>
                    </a:lnTo>
                    <a:lnTo>
                      <a:pt x="20" y="14"/>
                    </a:lnTo>
                    <a:lnTo>
                      <a:pt x="0" y="2"/>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58" name="Freeform 37">
                <a:extLst>
                  <a:ext uri="{FF2B5EF4-FFF2-40B4-BE49-F238E27FC236}">
                    <a16:creationId xmlns:a16="http://schemas.microsoft.com/office/drawing/2014/main" id="{CBD1089A-78F9-C2AD-52FF-AF591B289D85}"/>
                  </a:ext>
                </a:extLst>
              </p:cNvPr>
              <p:cNvSpPr>
                <a:spLocks/>
              </p:cNvSpPr>
              <p:nvPr/>
            </p:nvSpPr>
            <p:spPr bwMode="auto">
              <a:xfrm>
                <a:off x="7896225" y="4708082"/>
                <a:ext cx="28575" cy="12706"/>
              </a:xfrm>
              <a:custGeom>
                <a:avLst/>
                <a:gdLst>
                  <a:gd name="T0" fmla="*/ 2 w 18"/>
                  <a:gd name="T1" fmla="*/ 0 h 8"/>
                  <a:gd name="T2" fmla="*/ 12 w 18"/>
                  <a:gd name="T3" fmla="*/ 0 h 8"/>
                  <a:gd name="T4" fmla="*/ 16 w 18"/>
                  <a:gd name="T5" fmla="*/ 4 h 8"/>
                  <a:gd name="T6" fmla="*/ 18 w 18"/>
                  <a:gd name="T7" fmla="*/ 8 h 8"/>
                  <a:gd name="T8" fmla="*/ 12 w 18"/>
                  <a:gd name="T9" fmla="*/ 8 h 8"/>
                  <a:gd name="T10" fmla="*/ 4 w 18"/>
                  <a:gd name="T11" fmla="*/ 6 h 8"/>
                  <a:gd name="T12" fmla="*/ 0 w 18"/>
                  <a:gd name="T13" fmla="*/ 4 h 8"/>
                  <a:gd name="T14" fmla="*/ 2 w 1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8">
                    <a:moveTo>
                      <a:pt x="2" y="0"/>
                    </a:moveTo>
                    <a:lnTo>
                      <a:pt x="12" y="0"/>
                    </a:lnTo>
                    <a:lnTo>
                      <a:pt x="16" y="4"/>
                    </a:lnTo>
                    <a:lnTo>
                      <a:pt x="18" y="8"/>
                    </a:lnTo>
                    <a:lnTo>
                      <a:pt x="12" y="8"/>
                    </a:lnTo>
                    <a:lnTo>
                      <a:pt x="4" y="6"/>
                    </a:lnTo>
                    <a:lnTo>
                      <a:pt x="0" y="4"/>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59" name="Freeform 39">
                <a:extLst>
                  <a:ext uri="{FF2B5EF4-FFF2-40B4-BE49-F238E27FC236}">
                    <a16:creationId xmlns:a16="http://schemas.microsoft.com/office/drawing/2014/main" id="{A6148136-71CC-9A22-CA12-B6DB62B117D1}"/>
                  </a:ext>
                </a:extLst>
              </p:cNvPr>
              <p:cNvSpPr>
                <a:spLocks/>
              </p:cNvSpPr>
              <p:nvPr/>
            </p:nvSpPr>
            <p:spPr bwMode="auto">
              <a:xfrm>
                <a:off x="7918450" y="4687436"/>
                <a:ext cx="23813" cy="30177"/>
              </a:xfrm>
              <a:custGeom>
                <a:avLst/>
                <a:gdLst>
                  <a:gd name="T0" fmla="*/ 0 w 15"/>
                  <a:gd name="T1" fmla="*/ 0 h 19"/>
                  <a:gd name="T2" fmla="*/ 6 w 15"/>
                  <a:gd name="T3" fmla="*/ 0 h 19"/>
                  <a:gd name="T4" fmla="*/ 11 w 15"/>
                  <a:gd name="T5" fmla="*/ 12 h 19"/>
                  <a:gd name="T6" fmla="*/ 15 w 15"/>
                  <a:gd name="T7" fmla="*/ 17 h 19"/>
                  <a:gd name="T8" fmla="*/ 15 w 15"/>
                  <a:gd name="T9" fmla="*/ 19 h 19"/>
                  <a:gd name="T10" fmla="*/ 4 w 15"/>
                  <a:gd name="T11" fmla="*/ 8 h 19"/>
                  <a:gd name="T12" fmla="*/ 0 w 15"/>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5" h="19">
                    <a:moveTo>
                      <a:pt x="0" y="0"/>
                    </a:moveTo>
                    <a:lnTo>
                      <a:pt x="6" y="0"/>
                    </a:lnTo>
                    <a:lnTo>
                      <a:pt x="11" y="12"/>
                    </a:lnTo>
                    <a:lnTo>
                      <a:pt x="15" y="17"/>
                    </a:lnTo>
                    <a:lnTo>
                      <a:pt x="15" y="19"/>
                    </a:lnTo>
                    <a:lnTo>
                      <a:pt x="4"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0" name="Freeform 41">
                <a:extLst>
                  <a:ext uri="{FF2B5EF4-FFF2-40B4-BE49-F238E27FC236}">
                    <a16:creationId xmlns:a16="http://schemas.microsoft.com/office/drawing/2014/main" id="{FD469BE4-6092-B3C6-64BE-00D6DC6E0F12}"/>
                  </a:ext>
                </a:extLst>
              </p:cNvPr>
              <p:cNvSpPr>
                <a:spLocks/>
              </p:cNvSpPr>
              <p:nvPr/>
            </p:nvSpPr>
            <p:spPr bwMode="auto">
              <a:xfrm>
                <a:off x="7099300" y="4687436"/>
                <a:ext cx="84138" cy="46059"/>
              </a:xfrm>
              <a:custGeom>
                <a:avLst/>
                <a:gdLst>
                  <a:gd name="T0" fmla="*/ 48 w 53"/>
                  <a:gd name="T1" fmla="*/ 0 h 29"/>
                  <a:gd name="T2" fmla="*/ 53 w 53"/>
                  <a:gd name="T3" fmla="*/ 2 h 29"/>
                  <a:gd name="T4" fmla="*/ 48 w 53"/>
                  <a:gd name="T5" fmla="*/ 4 h 29"/>
                  <a:gd name="T6" fmla="*/ 34 w 53"/>
                  <a:gd name="T7" fmla="*/ 12 h 29"/>
                  <a:gd name="T8" fmla="*/ 23 w 53"/>
                  <a:gd name="T9" fmla="*/ 13 h 29"/>
                  <a:gd name="T10" fmla="*/ 23 w 53"/>
                  <a:gd name="T11" fmla="*/ 10 h 29"/>
                  <a:gd name="T12" fmla="*/ 21 w 53"/>
                  <a:gd name="T13" fmla="*/ 10 h 29"/>
                  <a:gd name="T14" fmla="*/ 23 w 53"/>
                  <a:gd name="T15" fmla="*/ 10 h 29"/>
                  <a:gd name="T16" fmla="*/ 23 w 53"/>
                  <a:gd name="T17" fmla="*/ 13 h 29"/>
                  <a:gd name="T18" fmla="*/ 13 w 53"/>
                  <a:gd name="T19" fmla="*/ 25 h 29"/>
                  <a:gd name="T20" fmla="*/ 0 w 53"/>
                  <a:gd name="T21" fmla="*/ 29 h 29"/>
                  <a:gd name="T22" fmla="*/ 0 w 53"/>
                  <a:gd name="T23" fmla="*/ 27 h 29"/>
                  <a:gd name="T24" fmla="*/ 0 w 53"/>
                  <a:gd name="T25" fmla="*/ 21 h 29"/>
                  <a:gd name="T26" fmla="*/ 5 w 53"/>
                  <a:gd name="T27" fmla="*/ 13 h 29"/>
                  <a:gd name="T28" fmla="*/ 21 w 53"/>
                  <a:gd name="T29" fmla="*/ 8 h 29"/>
                  <a:gd name="T30" fmla="*/ 23 w 53"/>
                  <a:gd name="T31" fmla="*/ 4 h 29"/>
                  <a:gd name="T32" fmla="*/ 34 w 53"/>
                  <a:gd name="T33" fmla="*/ 2 h 29"/>
                  <a:gd name="T34" fmla="*/ 44 w 53"/>
                  <a:gd name="T35" fmla="*/ 2 h 29"/>
                  <a:gd name="T36" fmla="*/ 48 w 53"/>
                  <a:gd name="T3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29">
                    <a:moveTo>
                      <a:pt x="48" y="0"/>
                    </a:moveTo>
                    <a:lnTo>
                      <a:pt x="53" y="2"/>
                    </a:lnTo>
                    <a:lnTo>
                      <a:pt x="48" y="4"/>
                    </a:lnTo>
                    <a:lnTo>
                      <a:pt x="34" y="12"/>
                    </a:lnTo>
                    <a:lnTo>
                      <a:pt x="23" y="13"/>
                    </a:lnTo>
                    <a:lnTo>
                      <a:pt x="23" y="10"/>
                    </a:lnTo>
                    <a:lnTo>
                      <a:pt x="21" y="10"/>
                    </a:lnTo>
                    <a:lnTo>
                      <a:pt x="23" y="10"/>
                    </a:lnTo>
                    <a:lnTo>
                      <a:pt x="23" y="13"/>
                    </a:lnTo>
                    <a:lnTo>
                      <a:pt x="13" y="25"/>
                    </a:lnTo>
                    <a:lnTo>
                      <a:pt x="0" y="29"/>
                    </a:lnTo>
                    <a:lnTo>
                      <a:pt x="0" y="27"/>
                    </a:lnTo>
                    <a:lnTo>
                      <a:pt x="0" y="21"/>
                    </a:lnTo>
                    <a:lnTo>
                      <a:pt x="5" y="13"/>
                    </a:lnTo>
                    <a:lnTo>
                      <a:pt x="21" y="8"/>
                    </a:lnTo>
                    <a:lnTo>
                      <a:pt x="23" y="4"/>
                    </a:lnTo>
                    <a:lnTo>
                      <a:pt x="34" y="2"/>
                    </a:lnTo>
                    <a:lnTo>
                      <a:pt x="44" y="2"/>
                    </a:lnTo>
                    <a:lnTo>
                      <a:pt x="4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1" name="Freeform 43">
                <a:extLst>
                  <a:ext uri="{FF2B5EF4-FFF2-40B4-BE49-F238E27FC236}">
                    <a16:creationId xmlns:a16="http://schemas.microsoft.com/office/drawing/2014/main" id="{B1904133-80FE-382F-E80A-E4CB842E1497}"/>
                  </a:ext>
                </a:extLst>
              </p:cNvPr>
              <p:cNvSpPr>
                <a:spLocks/>
              </p:cNvSpPr>
              <p:nvPr/>
            </p:nvSpPr>
            <p:spPr bwMode="auto">
              <a:xfrm>
                <a:off x="6950075" y="4681083"/>
                <a:ext cx="50800" cy="22235"/>
              </a:xfrm>
              <a:custGeom>
                <a:avLst/>
                <a:gdLst>
                  <a:gd name="T0" fmla="*/ 17 w 32"/>
                  <a:gd name="T1" fmla="*/ 0 h 14"/>
                  <a:gd name="T2" fmla="*/ 21 w 32"/>
                  <a:gd name="T3" fmla="*/ 4 h 14"/>
                  <a:gd name="T4" fmla="*/ 28 w 32"/>
                  <a:gd name="T5" fmla="*/ 4 h 14"/>
                  <a:gd name="T6" fmla="*/ 32 w 32"/>
                  <a:gd name="T7" fmla="*/ 8 h 14"/>
                  <a:gd name="T8" fmla="*/ 17 w 32"/>
                  <a:gd name="T9" fmla="*/ 12 h 14"/>
                  <a:gd name="T10" fmla="*/ 7 w 32"/>
                  <a:gd name="T11" fmla="*/ 14 h 14"/>
                  <a:gd name="T12" fmla="*/ 0 w 32"/>
                  <a:gd name="T13" fmla="*/ 14 h 14"/>
                  <a:gd name="T14" fmla="*/ 5 w 32"/>
                  <a:gd name="T15" fmla="*/ 6 h 14"/>
                  <a:gd name="T16" fmla="*/ 13 w 32"/>
                  <a:gd name="T17" fmla="*/ 6 h 14"/>
                  <a:gd name="T18" fmla="*/ 17 w 3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4">
                    <a:moveTo>
                      <a:pt x="17" y="0"/>
                    </a:moveTo>
                    <a:lnTo>
                      <a:pt x="21" y="4"/>
                    </a:lnTo>
                    <a:lnTo>
                      <a:pt x="28" y="4"/>
                    </a:lnTo>
                    <a:lnTo>
                      <a:pt x="32" y="8"/>
                    </a:lnTo>
                    <a:lnTo>
                      <a:pt x="17" y="12"/>
                    </a:lnTo>
                    <a:lnTo>
                      <a:pt x="7" y="14"/>
                    </a:lnTo>
                    <a:lnTo>
                      <a:pt x="0" y="14"/>
                    </a:lnTo>
                    <a:lnTo>
                      <a:pt x="5" y="6"/>
                    </a:lnTo>
                    <a:lnTo>
                      <a:pt x="13" y="6"/>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2" name="Freeform 45">
                <a:extLst>
                  <a:ext uri="{FF2B5EF4-FFF2-40B4-BE49-F238E27FC236}">
                    <a16:creationId xmlns:a16="http://schemas.microsoft.com/office/drawing/2014/main" id="{007DA373-470C-32A6-F1DD-AD8D1004A4C4}"/>
                  </a:ext>
                </a:extLst>
              </p:cNvPr>
              <p:cNvSpPr>
                <a:spLocks/>
              </p:cNvSpPr>
              <p:nvPr/>
            </p:nvSpPr>
            <p:spPr bwMode="auto">
              <a:xfrm>
                <a:off x="7023100" y="4681083"/>
                <a:ext cx="63500" cy="19059"/>
              </a:xfrm>
              <a:custGeom>
                <a:avLst/>
                <a:gdLst>
                  <a:gd name="T0" fmla="*/ 40 w 40"/>
                  <a:gd name="T1" fmla="*/ 0 h 12"/>
                  <a:gd name="T2" fmla="*/ 38 w 40"/>
                  <a:gd name="T3" fmla="*/ 8 h 12"/>
                  <a:gd name="T4" fmla="*/ 17 w 40"/>
                  <a:gd name="T5" fmla="*/ 12 h 12"/>
                  <a:gd name="T6" fmla="*/ 0 w 40"/>
                  <a:gd name="T7" fmla="*/ 10 h 12"/>
                  <a:gd name="T8" fmla="*/ 0 w 40"/>
                  <a:gd name="T9" fmla="*/ 6 h 12"/>
                  <a:gd name="T10" fmla="*/ 9 w 40"/>
                  <a:gd name="T11" fmla="*/ 2 h 12"/>
                  <a:gd name="T12" fmla="*/ 19 w 40"/>
                  <a:gd name="T13" fmla="*/ 8 h 12"/>
                  <a:gd name="T14" fmla="*/ 27 w 40"/>
                  <a:gd name="T15" fmla="*/ 6 h 12"/>
                  <a:gd name="T16" fmla="*/ 40 w 40"/>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12">
                    <a:moveTo>
                      <a:pt x="40" y="0"/>
                    </a:moveTo>
                    <a:lnTo>
                      <a:pt x="38" y="8"/>
                    </a:lnTo>
                    <a:lnTo>
                      <a:pt x="17" y="12"/>
                    </a:lnTo>
                    <a:lnTo>
                      <a:pt x="0" y="10"/>
                    </a:lnTo>
                    <a:lnTo>
                      <a:pt x="0" y="6"/>
                    </a:lnTo>
                    <a:lnTo>
                      <a:pt x="9" y="2"/>
                    </a:lnTo>
                    <a:lnTo>
                      <a:pt x="19" y="8"/>
                    </a:lnTo>
                    <a:lnTo>
                      <a:pt x="27" y="6"/>
                    </a:lnTo>
                    <a:lnTo>
                      <a:pt x="4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3" name="Freeform 47">
                <a:extLst>
                  <a:ext uri="{FF2B5EF4-FFF2-40B4-BE49-F238E27FC236}">
                    <a16:creationId xmlns:a16="http://schemas.microsoft.com/office/drawing/2014/main" id="{12092C3A-C72D-D361-CD14-A18D9E8EA203}"/>
                  </a:ext>
                </a:extLst>
              </p:cNvPr>
              <p:cNvSpPr>
                <a:spLocks/>
              </p:cNvSpPr>
              <p:nvPr/>
            </p:nvSpPr>
            <p:spPr bwMode="auto">
              <a:xfrm>
                <a:off x="7866062" y="4666789"/>
                <a:ext cx="39688" cy="27000"/>
              </a:xfrm>
              <a:custGeom>
                <a:avLst/>
                <a:gdLst>
                  <a:gd name="T0" fmla="*/ 4 w 25"/>
                  <a:gd name="T1" fmla="*/ 0 h 17"/>
                  <a:gd name="T2" fmla="*/ 10 w 25"/>
                  <a:gd name="T3" fmla="*/ 1 h 17"/>
                  <a:gd name="T4" fmla="*/ 19 w 25"/>
                  <a:gd name="T5" fmla="*/ 7 h 17"/>
                  <a:gd name="T6" fmla="*/ 23 w 25"/>
                  <a:gd name="T7" fmla="*/ 13 h 17"/>
                  <a:gd name="T8" fmla="*/ 25 w 25"/>
                  <a:gd name="T9" fmla="*/ 17 h 17"/>
                  <a:gd name="T10" fmla="*/ 14 w 25"/>
                  <a:gd name="T11" fmla="*/ 9 h 17"/>
                  <a:gd name="T12" fmla="*/ 8 w 25"/>
                  <a:gd name="T13" fmla="*/ 3 h 17"/>
                  <a:gd name="T14" fmla="*/ 0 w 25"/>
                  <a:gd name="T15" fmla="*/ 0 h 17"/>
                  <a:gd name="T16" fmla="*/ 4 w 25"/>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7">
                    <a:moveTo>
                      <a:pt x="4" y="0"/>
                    </a:moveTo>
                    <a:lnTo>
                      <a:pt x="10" y="1"/>
                    </a:lnTo>
                    <a:lnTo>
                      <a:pt x="19" y="7"/>
                    </a:lnTo>
                    <a:lnTo>
                      <a:pt x="23" y="13"/>
                    </a:lnTo>
                    <a:lnTo>
                      <a:pt x="25" y="17"/>
                    </a:lnTo>
                    <a:lnTo>
                      <a:pt x="14" y="9"/>
                    </a:lnTo>
                    <a:lnTo>
                      <a:pt x="8" y="3"/>
                    </a:lnTo>
                    <a:lnTo>
                      <a:pt x="0" y="0"/>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4" name="Freeform 49">
                <a:extLst>
                  <a:ext uri="{FF2B5EF4-FFF2-40B4-BE49-F238E27FC236}">
                    <a16:creationId xmlns:a16="http://schemas.microsoft.com/office/drawing/2014/main" id="{60E07508-A728-309B-61C0-87BDE6E1E2AB}"/>
                  </a:ext>
                </a:extLst>
              </p:cNvPr>
              <p:cNvSpPr>
                <a:spLocks/>
              </p:cNvSpPr>
              <p:nvPr/>
            </p:nvSpPr>
            <p:spPr bwMode="auto">
              <a:xfrm>
                <a:off x="7829550" y="4650906"/>
                <a:ext cx="25400" cy="15882"/>
              </a:xfrm>
              <a:custGeom>
                <a:avLst/>
                <a:gdLst>
                  <a:gd name="T0" fmla="*/ 2 w 16"/>
                  <a:gd name="T1" fmla="*/ 0 h 10"/>
                  <a:gd name="T2" fmla="*/ 10 w 16"/>
                  <a:gd name="T3" fmla="*/ 4 h 10"/>
                  <a:gd name="T4" fmla="*/ 16 w 16"/>
                  <a:gd name="T5" fmla="*/ 10 h 10"/>
                  <a:gd name="T6" fmla="*/ 12 w 16"/>
                  <a:gd name="T7" fmla="*/ 10 h 10"/>
                  <a:gd name="T8" fmla="*/ 6 w 16"/>
                  <a:gd name="T9" fmla="*/ 6 h 10"/>
                  <a:gd name="T10" fmla="*/ 0 w 16"/>
                  <a:gd name="T11" fmla="*/ 0 h 10"/>
                  <a:gd name="T12" fmla="*/ 2 w 16"/>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6" h="10">
                    <a:moveTo>
                      <a:pt x="2" y="0"/>
                    </a:moveTo>
                    <a:lnTo>
                      <a:pt x="10" y="4"/>
                    </a:lnTo>
                    <a:lnTo>
                      <a:pt x="16" y="10"/>
                    </a:lnTo>
                    <a:lnTo>
                      <a:pt x="12" y="10"/>
                    </a:lnTo>
                    <a:lnTo>
                      <a:pt x="6" y="6"/>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5" name="Freeform 51">
                <a:extLst>
                  <a:ext uri="{FF2B5EF4-FFF2-40B4-BE49-F238E27FC236}">
                    <a16:creationId xmlns:a16="http://schemas.microsoft.com/office/drawing/2014/main" id="{942FC361-5616-334C-3CD9-CCBD5C1C704D}"/>
                  </a:ext>
                </a:extLst>
              </p:cNvPr>
              <p:cNvSpPr>
                <a:spLocks/>
              </p:cNvSpPr>
              <p:nvPr/>
            </p:nvSpPr>
            <p:spPr bwMode="auto">
              <a:xfrm>
                <a:off x="6699250" y="4635024"/>
                <a:ext cx="228600" cy="61941"/>
              </a:xfrm>
              <a:custGeom>
                <a:avLst/>
                <a:gdLst>
                  <a:gd name="T0" fmla="*/ 8 w 144"/>
                  <a:gd name="T1" fmla="*/ 0 h 39"/>
                  <a:gd name="T2" fmla="*/ 25 w 144"/>
                  <a:gd name="T3" fmla="*/ 0 h 39"/>
                  <a:gd name="T4" fmla="*/ 37 w 144"/>
                  <a:gd name="T5" fmla="*/ 4 h 39"/>
                  <a:gd name="T6" fmla="*/ 43 w 144"/>
                  <a:gd name="T7" fmla="*/ 6 h 39"/>
                  <a:gd name="T8" fmla="*/ 44 w 144"/>
                  <a:gd name="T9" fmla="*/ 10 h 39"/>
                  <a:gd name="T10" fmla="*/ 71 w 144"/>
                  <a:gd name="T11" fmla="*/ 12 h 39"/>
                  <a:gd name="T12" fmla="*/ 73 w 144"/>
                  <a:gd name="T13" fmla="*/ 6 h 39"/>
                  <a:gd name="T14" fmla="*/ 100 w 144"/>
                  <a:gd name="T15" fmla="*/ 12 h 39"/>
                  <a:gd name="T16" fmla="*/ 106 w 144"/>
                  <a:gd name="T17" fmla="*/ 21 h 39"/>
                  <a:gd name="T18" fmla="*/ 125 w 144"/>
                  <a:gd name="T19" fmla="*/ 23 h 39"/>
                  <a:gd name="T20" fmla="*/ 144 w 144"/>
                  <a:gd name="T21" fmla="*/ 33 h 39"/>
                  <a:gd name="T22" fmla="*/ 127 w 144"/>
                  <a:gd name="T23" fmla="*/ 39 h 39"/>
                  <a:gd name="T24" fmla="*/ 112 w 144"/>
                  <a:gd name="T25" fmla="*/ 33 h 39"/>
                  <a:gd name="T26" fmla="*/ 100 w 144"/>
                  <a:gd name="T27" fmla="*/ 33 h 39"/>
                  <a:gd name="T28" fmla="*/ 85 w 144"/>
                  <a:gd name="T29" fmla="*/ 33 h 39"/>
                  <a:gd name="T30" fmla="*/ 71 w 144"/>
                  <a:gd name="T31" fmla="*/ 29 h 39"/>
                  <a:gd name="T32" fmla="*/ 56 w 144"/>
                  <a:gd name="T33" fmla="*/ 23 h 39"/>
                  <a:gd name="T34" fmla="*/ 44 w 144"/>
                  <a:gd name="T35" fmla="*/ 21 h 39"/>
                  <a:gd name="T36" fmla="*/ 41 w 144"/>
                  <a:gd name="T37" fmla="*/ 23 h 39"/>
                  <a:gd name="T38" fmla="*/ 16 w 144"/>
                  <a:gd name="T39" fmla="*/ 20 h 39"/>
                  <a:gd name="T40" fmla="*/ 12 w 144"/>
                  <a:gd name="T41" fmla="*/ 12 h 39"/>
                  <a:gd name="T42" fmla="*/ 0 w 144"/>
                  <a:gd name="T43" fmla="*/ 12 h 39"/>
                  <a:gd name="T44" fmla="*/ 8 w 144"/>
                  <a:gd name="T45"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39">
                    <a:moveTo>
                      <a:pt x="8" y="0"/>
                    </a:moveTo>
                    <a:lnTo>
                      <a:pt x="25" y="0"/>
                    </a:lnTo>
                    <a:lnTo>
                      <a:pt x="37" y="4"/>
                    </a:lnTo>
                    <a:lnTo>
                      <a:pt x="43" y="6"/>
                    </a:lnTo>
                    <a:lnTo>
                      <a:pt x="44" y="10"/>
                    </a:lnTo>
                    <a:lnTo>
                      <a:pt x="71" y="12"/>
                    </a:lnTo>
                    <a:lnTo>
                      <a:pt x="73" y="6"/>
                    </a:lnTo>
                    <a:lnTo>
                      <a:pt x="100" y="12"/>
                    </a:lnTo>
                    <a:lnTo>
                      <a:pt x="106" y="21"/>
                    </a:lnTo>
                    <a:lnTo>
                      <a:pt x="125" y="23"/>
                    </a:lnTo>
                    <a:lnTo>
                      <a:pt x="144" y="33"/>
                    </a:lnTo>
                    <a:lnTo>
                      <a:pt x="127" y="39"/>
                    </a:lnTo>
                    <a:lnTo>
                      <a:pt x="112" y="33"/>
                    </a:lnTo>
                    <a:lnTo>
                      <a:pt x="100" y="33"/>
                    </a:lnTo>
                    <a:lnTo>
                      <a:pt x="85" y="33"/>
                    </a:lnTo>
                    <a:lnTo>
                      <a:pt x="71" y="29"/>
                    </a:lnTo>
                    <a:lnTo>
                      <a:pt x="56" y="23"/>
                    </a:lnTo>
                    <a:lnTo>
                      <a:pt x="44" y="21"/>
                    </a:lnTo>
                    <a:lnTo>
                      <a:pt x="41" y="23"/>
                    </a:lnTo>
                    <a:lnTo>
                      <a:pt x="16" y="20"/>
                    </a:lnTo>
                    <a:lnTo>
                      <a:pt x="12" y="12"/>
                    </a:lnTo>
                    <a:lnTo>
                      <a:pt x="0" y="1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6" name="Freeform 53">
                <a:extLst>
                  <a:ext uri="{FF2B5EF4-FFF2-40B4-BE49-F238E27FC236}">
                    <a16:creationId xmlns:a16="http://schemas.microsoft.com/office/drawing/2014/main" id="{384FF07D-B0EB-EC3C-0096-06A75614F650}"/>
                  </a:ext>
                </a:extLst>
              </p:cNvPr>
              <p:cNvSpPr>
                <a:spLocks/>
              </p:cNvSpPr>
              <p:nvPr/>
            </p:nvSpPr>
            <p:spPr bwMode="auto">
              <a:xfrm>
                <a:off x="7332662" y="4623907"/>
                <a:ext cx="15875" cy="30177"/>
              </a:xfrm>
              <a:custGeom>
                <a:avLst/>
                <a:gdLst>
                  <a:gd name="T0" fmla="*/ 6 w 10"/>
                  <a:gd name="T1" fmla="*/ 0 h 19"/>
                  <a:gd name="T2" fmla="*/ 10 w 10"/>
                  <a:gd name="T3" fmla="*/ 4 h 19"/>
                  <a:gd name="T4" fmla="*/ 10 w 10"/>
                  <a:gd name="T5" fmla="*/ 7 h 19"/>
                  <a:gd name="T6" fmla="*/ 10 w 10"/>
                  <a:gd name="T7" fmla="*/ 9 h 19"/>
                  <a:gd name="T8" fmla="*/ 2 w 10"/>
                  <a:gd name="T9" fmla="*/ 19 h 19"/>
                  <a:gd name="T10" fmla="*/ 0 w 10"/>
                  <a:gd name="T11" fmla="*/ 9 h 19"/>
                  <a:gd name="T12" fmla="*/ 2 w 10"/>
                  <a:gd name="T13" fmla="*/ 5 h 19"/>
                  <a:gd name="T14" fmla="*/ 6 w 10"/>
                  <a:gd name="T15" fmla="*/ 0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9">
                    <a:moveTo>
                      <a:pt x="6" y="0"/>
                    </a:moveTo>
                    <a:lnTo>
                      <a:pt x="10" y="4"/>
                    </a:lnTo>
                    <a:lnTo>
                      <a:pt x="10" y="7"/>
                    </a:lnTo>
                    <a:lnTo>
                      <a:pt x="10" y="9"/>
                    </a:lnTo>
                    <a:lnTo>
                      <a:pt x="2" y="19"/>
                    </a:lnTo>
                    <a:lnTo>
                      <a:pt x="0" y="9"/>
                    </a:lnTo>
                    <a:lnTo>
                      <a:pt x="2" y="5"/>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367" name="Freeform 55">
                <a:extLst>
                  <a:ext uri="{FF2B5EF4-FFF2-40B4-BE49-F238E27FC236}">
                    <a16:creationId xmlns:a16="http://schemas.microsoft.com/office/drawing/2014/main" id="{910959F8-3F09-E20F-4A1F-C4A8BEEBF18A}"/>
                  </a:ext>
                </a:extLst>
              </p:cNvPr>
              <p:cNvSpPr>
                <a:spLocks/>
              </p:cNvSpPr>
              <p:nvPr/>
            </p:nvSpPr>
            <p:spPr bwMode="auto">
              <a:xfrm>
                <a:off x="7786687" y="4614378"/>
                <a:ext cx="31750" cy="39706"/>
              </a:xfrm>
              <a:custGeom>
                <a:avLst/>
                <a:gdLst>
                  <a:gd name="T0" fmla="*/ 2 w 20"/>
                  <a:gd name="T1" fmla="*/ 0 h 25"/>
                  <a:gd name="T2" fmla="*/ 4 w 20"/>
                  <a:gd name="T3" fmla="*/ 4 h 25"/>
                  <a:gd name="T4" fmla="*/ 6 w 20"/>
                  <a:gd name="T5" fmla="*/ 8 h 25"/>
                  <a:gd name="T6" fmla="*/ 14 w 20"/>
                  <a:gd name="T7" fmla="*/ 15 h 25"/>
                  <a:gd name="T8" fmla="*/ 20 w 20"/>
                  <a:gd name="T9" fmla="*/ 21 h 25"/>
                  <a:gd name="T10" fmla="*/ 20 w 20"/>
                  <a:gd name="T11" fmla="*/ 23 h 25"/>
                  <a:gd name="T12" fmla="*/ 16 w 20"/>
                  <a:gd name="T13" fmla="*/ 25 h 25"/>
                  <a:gd name="T14" fmla="*/ 8 w 20"/>
                  <a:gd name="T15" fmla="*/ 21 h 25"/>
                  <a:gd name="T16" fmla="*/ 2 w 20"/>
                  <a:gd name="T17" fmla="*/ 13 h 25"/>
                  <a:gd name="T18" fmla="*/ 0 w 20"/>
                  <a:gd name="T19" fmla="*/ 0 h 25"/>
                  <a:gd name="T20" fmla="*/ 2 w 20"/>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5">
                    <a:moveTo>
                      <a:pt x="2" y="0"/>
                    </a:moveTo>
                    <a:lnTo>
                      <a:pt x="4" y="4"/>
                    </a:lnTo>
                    <a:lnTo>
                      <a:pt x="6" y="8"/>
                    </a:lnTo>
                    <a:lnTo>
                      <a:pt x="14" y="15"/>
                    </a:lnTo>
                    <a:lnTo>
                      <a:pt x="20" y="21"/>
                    </a:lnTo>
                    <a:lnTo>
                      <a:pt x="20" y="23"/>
                    </a:lnTo>
                    <a:lnTo>
                      <a:pt x="16" y="25"/>
                    </a:lnTo>
                    <a:lnTo>
                      <a:pt x="8" y="21"/>
                    </a:lnTo>
                    <a:lnTo>
                      <a:pt x="2" y="13"/>
                    </a:lnTo>
                    <a:lnTo>
                      <a:pt x="0" y="0"/>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50" name="Freeform 57">
                <a:extLst>
                  <a:ext uri="{FF2B5EF4-FFF2-40B4-BE49-F238E27FC236}">
                    <a16:creationId xmlns:a16="http://schemas.microsoft.com/office/drawing/2014/main" id="{4CC347DA-AA3F-938D-D5F2-8203B3ADDEF7}"/>
                  </a:ext>
                </a:extLst>
              </p:cNvPr>
              <p:cNvSpPr>
                <a:spLocks/>
              </p:cNvSpPr>
              <p:nvPr/>
            </p:nvSpPr>
            <p:spPr bwMode="auto">
              <a:xfrm>
                <a:off x="7650162" y="4593731"/>
                <a:ext cx="88900" cy="47647"/>
              </a:xfrm>
              <a:custGeom>
                <a:avLst/>
                <a:gdLst>
                  <a:gd name="T0" fmla="*/ 52 w 56"/>
                  <a:gd name="T1" fmla="*/ 0 h 30"/>
                  <a:gd name="T2" fmla="*/ 56 w 56"/>
                  <a:gd name="T3" fmla="*/ 1 h 30"/>
                  <a:gd name="T4" fmla="*/ 54 w 56"/>
                  <a:gd name="T5" fmla="*/ 9 h 30"/>
                  <a:gd name="T6" fmla="*/ 52 w 56"/>
                  <a:gd name="T7" fmla="*/ 19 h 30"/>
                  <a:gd name="T8" fmla="*/ 42 w 56"/>
                  <a:gd name="T9" fmla="*/ 21 h 30"/>
                  <a:gd name="T10" fmla="*/ 42 w 56"/>
                  <a:gd name="T11" fmla="*/ 24 h 30"/>
                  <a:gd name="T12" fmla="*/ 33 w 56"/>
                  <a:gd name="T13" fmla="*/ 26 h 30"/>
                  <a:gd name="T14" fmla="*/ 25 w 56"/>
                  <a:gd name="T15" fmla="*/ 30 h 30"/>
                  <a:gd name="T16" fmla="*/ 19 w 56"/>
                  <a:gd name="T17" fmla="*/ 30 h 30"/>
                  <a:gd name="T18" fmla="*/ 8 w 56"/>
                  <a:gd name="T19" fmla="*/ 26 h 30"/>
                  <a:gd name="T20" fmla="*/ 0 w 56"/>
                  <a:gd name="T21" fmla="*/ 23 h 30"/>
                  <a:gd name="T22" fmla="*/ 2 w 56"/>
                  <a:gd name="T23" fmla="*/ 19 h 30"/>
                  <a:gd name="T24" fmla="*/ 13 w 56"/>
                  <a:gd name="T25" fmla="*/ 21 h 30"/>
                  <a:gd name="T26" fmla="*/ 21 w 56"/>
                  <a:gd name="T27" fmla="*/ 19 h 30"/>
                  <a:gd name="T28" fmla="*/ 23 w 56"/>
                  <a:gd name="T29" fmla="*/ 11 h 30"/>
                  <a:gd name="T30" fmla="*/ 23 w 56"/>
                  <a:gd name="T31" fmla="*/ 11 h 30"/>
                  <a:gd name="T32" fmla="*/ 25 w 56"/>
                  <a:gd name="T33" fmla="*/ 21 h 30"/>
                  <a:gd name="T34" fmla="*/ 35 w 56"/>
                  <a:gd name="T35" fmla="*/ 19 h 30"/>
                  <a:gd name="T36" fmla="*/ 38 w 56"/>
                  <a:gd name="T37" fmla="*/ 13 h 30"/>
                  <a:gd name="T38" fmla="*/ 46 w 56"/>
                  <a:gd name="T39" fmla="*/ 7 h 30"/>
                  <a:gd name="T40" fmla="*/ 44 w 56"/>
                  <a:gd name="T41" fmla="*/ 0 h 30"/>
                  <a:gd name="T42" fmla="*/ 52 w 56"/>
                  <a:gd name="T4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30">
                    <a:moveTo>
                      <a:pt x="52" y="0"/>
                    </a:moveTo>
                    <a:lnTo>
                      <a:pt x="56" y="1"/>
                    </a:lnTo>
                    <a:lnTo>
                      <a:pt x="54" y="9"/>
                    </a:lnTo>
                    <a:lnTo>
                      <a:pt x="52" y="19"/>
                    </a:lnTo>
                    <a:lnTo>
                      <a:pt x="42" y="21"/>
                    </a:lnTo>
                    <a:lnTo>
                      <a:pt x="42" y="24"/>
                    </a:lnTo>
                    <a:lnTo>
                      <a:pt x="33" y="26"/>
                    </a:lnTo>
                    <a:lnTo>
                      <a:pt x="25" y="30"/>
                    </a:lnTo>
                    <a:lnTo>
                      <a:pt x="19" y="30"/>
                    </a:lnTo>
                    <a:lnTo>
                      <a:pt x="8" y="26"/>
                    </a:lnTo>
                    <a:lnTo>
                      <a:pt x="0" y="23"/>
                    </a:lnTo>
                    <a:lnTo>
                      <a:pt x="2" y="19"/>
                    </a:lnTo>
                    <a:lnTo>
                      <a:pt x="13" y="21"/>
                    </a:lnTo>
                    <a:lnTo>
                      <a:pt x="21" y="19"/>
                    </a:lnTo>
                    <a:lnTo>
                      <a:pt x="23" y="11"/>
                    </a:lnTo>
                    <a:lnTo>
                      <a:pt x="23" y="11"/>
                    </a:lnTo>
                    <a:lnTo>
                      <a:pt x="25" y="21"/>
                    </a:lnTo>
                    <a:lnTo>
                      <a:pt x="35" y="19"/>
                    </a:lnTo>
                    <a:lnTo>
                      <a:pt x="38" y="13"/>
                    </a:lnTo>
                    <a:lnTo>
                      <a:pt x="46" y="7"/>
                    </a:lnTo>
                    <a:lnTo>
                      <a:pt x="44" y="0"/>
                    </a:lnTo>
                    <a:lnTo>
                      <a:pt x="5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51" name="Freeform 59">
                <a:extLst>
                  <a:ext uri="{FF2B5EF4-FFF2-40B4-BE49-F238E27FC236}">
                    <a16:creationId xmlns:a16="http://schemas.microsoft.com/office/drawing/2014/main" id="{F26D0C65-B0A2-9310-DD0F-8E17B82CF681}"/>
                  </a:ext>
                </a:extLst>
              </p:cNvPr>
              <p:cNvSpPr>
                <a:spLocks/>
              </p:cNvSpPr>
              <p:nvPr/>
            </p:nvSpPr>
            <p:spPr bwMode="auto">
              <a:xfrm>
                <a:off x="7153275" y="4571495"/>
                <a:ext cx="30163" cy="15882"/>
              </a:xfrm>
              <a:custGeom>
                <a:avLst/>
                <a:gdLst>
                  <a:gd name="T0" fmla="*/ 16 w 19"/>
                  <a:gd name="T1" fmla="*/ 0 h 10"/>
                  <a:gd name="T2" fmla="*/ 19 w 19"/>
                  <a:gd name="T3" fmla="*/ 4 h 10"/>
                  <a:gd name="T4" fmla="*/ 14 w 19"/>
                  <a:gd name="T5" fmla="*/ 10 h 10"/>
                  <a:gd name="T6" fmla="*/ 4 w 19"/>
                  <a:gd name="T7" fmla="*/ 8 h 10"/>
                  <a:gd name="T8" fmla="*/ 0 w 19"/>
                  <a:gd name="T9" fmla="*/ 0 h 10"/>
                  <a:gd name="T10" fmla="*/ 16 w 19"/>
                  <a:gd name="T11" fmla="*/ 0 h 10"/>
                </a:gdLst>
                <a:ahLst/>
                <a:cxnLst>
                  <a:cxn ang="0">
                    <a:pos x="T0" y="T1"/>
                  </a:cxn>
                  <a:cxn ang="0">
                    <a:pos x="T2" y="T3"/>
                  </a:cxn>
                  <a:cxn ang="0">
                    <a:pos x="T4" y="T5"/>
                  </a:cxn>
                  <a:cxn ang="0">
                    <a:pos x="T6" y="T7"/>
                  </a:cxn>
                  <a:cxn ang="0">
                    <a:pos x="T8" y="T9"/>
                  </a:cxn>
                  <a:cxn ang="0">
                    <a:pos x="T10" y="T11"/>
                  </a:cxn>
                </a:cxnLst>
                <a:rect l="0" t="0" r="r" b="b"/>
                <a:pathLst>
                  <a:path w="19" h="10">
                    <a:moveTo>
                      <a:pt x="16" y="0"/>
                    </a:moveTo>
                    <a:lnTo>
                      <a:pt x="19" y="4"/>
                    </a:lnTo>
                    <a:lnTo>
                      <a:pt x="14" y="10"/>
                    </a:lnTo>
                    <a:lnTo>
                      <a:pt x="4" y="8"/>
                    </a:lnTo>
                    <a:lnTo>
                      <a:pt x="0" y="0"/>
                    </a:lnTo>
                    <a:lnTo>
                      <a:pt x="1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61" name="Freeform 61">
                <a:extLst>
                  <a:ext uri="{FF2B5EF4-FFF2-40B4-BE49-F238E27FC236}">
                    <a16:creationId xmlns:a16="http://schemas.microsoft.com/office/drawing/2014/main" id="{2ADF1F78-D062-B690-693A-4F9440A77DDB}"/>
                  </a:ext>
                </a:extLst>
              </p:cNvPr>
              <p:cNvSpPr>
                <a:spLocks/>
              </p:cNvSpPr>
              <p:nvPr/>
            </p:nvSpPr>
            <p:spPr bwMode="auto">
              <a:xfrm>
                <a:off x="7196137" y="4565143"/>
                <a:ext cx="66675" cy="25411"/>
              </a:xfrm>
              <a:custGeom>
                <a:avLst/>
                <a:gdLst>
                  <a:gd name="T0" fmla="*/ 19 w 42"/>
                  <a:gd name="T1" fmla="*/ 0 h 16"/>
                  <a:gd name="T2" fmla="*/ 37 w 42"/>
                  <a:gd name="T3" fmla="*/ 2 h 16"/>
                  <a:gd name="T4" fmla="*/ 42 w 42"/>
                  <a:gd name="T5" fmla="*/ 16 h 16"/>
                  <a:gd name="T6" fmla="*/ 31 w 42"/>
                  <a:gd name="T7" fmla="*/ 8 h 16"/>
                  <a:gd name="T8" fmla="*/ 17 w 42"/>
                  <a:gd name="T9" fmla="*/ 8 h 16"/>
                  <a:gd name="T10" fmla="*/ 10 w 42"/>
                  <a:gd name="T11" fmla="*/ 8 h 16"/>
                  <a:gd name="T12" fmla="*/ 0 w 42"/>
                  <a:gd name="T13" fmla="*/ 8 h 16"/>
                  <a:gd name="T14" fmla="*/ 4 w 42"/>
                  <a:gd name="T15" fmla="*/ 0 h 16"/>
                  <a:gd name="T16" fmla="*/ 19 w 42"/>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16">
                    <a:moveTo>
                      <a:pt x="19" y="0"/>
                    </a:moveTo>
                    <a:lnTo>
                      <a:pt x="37" y="2"/>
                    </a:lnTo>
                    <a:lnTo>
                      <a:pt x="42" y="16"/>
                    </a:lnTo>
                    <a:lnTo>
                      <a:pt x="31" y="8"/>
                    </a:lnTo>
                    <a:lnTo>
                      <a:pt x="17" y="8"/>
                    </a:lnTo>
                    <a:lnTo>
                      <a:pt x="10" y="8"/>
                    </a:lnTo>
                    <a:lnTo>
                      <a:pt x="0" y="8"/>
                    </a:lnTo>
                    <a:lnTo>
                      <a:pt x="4" y="0"/>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62" name="Freeform 63">
                <a:extLst>
                  <a:ext uri="{FF2B5EF4-FFF2-40B4-BE49-F238E27FC236}">
                    <a16:creationId xmlns:a16="http://schemas.microsoft.com/office/drawing/2014/main" id="{4F908294-26F8-0F91-1A17-579E845C60D8}"/>
                  </a:ext>
                </a:extLst>
              </p:cNvPr>
              <p:cNvSpPr>
                <a:spLocks/>
              </p:cNvSpPr>
              <p:nvPr/>
            </p:nvSpPr>
            <p:spPr bwMode="auto">
              <a:xfrm>
                <a:off x="7702550" y="4555613"/>
                <a:ext cx="50800" cy="49235"/>
              </a:xfrm>
              <a:custGeom>
                <a:avLst/>
                <a:gdLst>
                  <a:gd name="T0" fmla="*/ 3 w 32"/>
                  <a:gd name="T1" fmla="*/ 0 h 31"/>
                  <a:gd name="T2" fmla="*/ 9 w 32"/>
                  <a:gd name="T3" fmla="*/ 6 h 31"/>
                  <a:gd name="T4" fmla="*/ 15 w 32"/>
                  <a:gd name="T5" fmla="*/ 8 h 31"/>
                  <a:gd name="T6" fmla="*/ 21 w 32"/>
                  <a:gd name="T7" fmla="*/ 12 h 31"/>
                  <a:gd name="T8" fmla="*/ 26 w 32"/>
                  <a:gd name="T9" fmla="*/ 18 h 31"/>
                  <a:gd name="T10" fmla="*/ 30 w 32"/>
                  <a:gd name="T11" fmla="*/ 22 h 31"/>
                  <a:gd name="T12" fmla="*/ 32 w 32"/>
                  <a:gd name="T13" fmla="*/ 29 h 31"/>
                  <a:gd name="T14" fmla="*/ 30 w 32"/>
                  <a:gd name="T15" fmla="*/ 31 h 31"/>
                  <a:gd name="T16" fmla="*/ 26 w 32"/>
                  <a:gd name="T17" fmla="*/ 24 h 31"/>
                  <a:gd name="T18" fmla="*/ 23 w 32"/>
                  <a:gd name="T19" fmla="*/ 20 h 31"/>
                  <a:gd name="T20" fmla="*/ 17 w 32"/>
                  <a:gd name="T21" fmla="*/ 14 h 31"/>
                  <a:gd name="T22" fmla="*/ 9 w 32"/>
                  <a:gd name="T23" fmla="*/ 8 h 31"/>
                  <a:gd name="T24" fmla="*/ 0 w 32"/>
                  <a:gd name="T25" fmla="*/ 4 h 31"/>
                  <a:gd name="T26" fmla="*/ 3 w 32"/>
                  <a:gd name="T2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31">
                    <a:moveTo>
                      <a:pt x="3" y="0"/>
                    </a:moveTo>
                    <a:lnTo>
                      <a:pt x="9" y="6"/>
                    </a:lnTo>
                    <a:lnTo>
                      <a:pt x="15" y="8"/>
                    </a:lnTo>
                    <a:lnTo>
                      <a:pt x="21" y="12"/>
                    </a:lnTo>
                    <a:lnTo>
                      <a:pt x="26" y="18"/>
                    </a:lnTo>
                    <a:lnTo>
                      <a:pt x="30" y="22"/>
                    </a:lnTo>
                    <a:lnTo>
                      <a:pt x="32" y="29"/>
                    </a:lnTo>
                    <a:lnTo>
                      <a:pt x="30" y="31"/>
                    </a:lnTo>
                    <a:lnTo>
                      <a:pt x="26" y="24"/>
                    </a:lnTo>
                    <a:lnTo>
                      <a:pt x="23" y="20"/>
                    </a:lnTo>
                    <a:lnTo>
                      <a:pt x="17" y="14"/>
                    </a:lnTo>
                    <a:lnTo>
                      <a:pt x="9" y="8"/>
                    </a:lnTo>
                    <a:lnTo>
                      <a:pt x="0" y="4"/>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070" name="Freeform 65">
                <a:extLst>
                  <a:ext uri="{FF2B5EF4-FFF2-40B4-BE49-F238E27FC236}">
                    <a16:creationId xmlns:a16="http://schemas.microsoft.com/office/drawing/2014/main" id="{A1B5CD36-0DB9-0F98-BBFC-20DAF786A3C2}"/>
                  </a:ext>
                </a:extLst>
              </p:cNvPr>
              <p:cNvSpPr>
                <a:spLocks/>
              </p:cNvSpPr>
              <p:nvPr/>
            </p:nvSpPr>
            <p:spPr bwMode="auto">
              <a:xfrm>
                <a:off x="7254875" y="4511143"/>
                <a:ext cx="450850" cy="228703"/>
              </a:xfrm>
              <a:custGeom>
                <a:avLst/>
                <a:gdLst>
                  <a:gd name="T0" fmla="*/ 48 w 284"/>
                  <a:gd name="T1" fmla="*/ 5 h 144"/>
                  <a:gd name="T2" fmla="*/ 53 w 284"/>
                  <a:gd name="T3" fmla="*/ 34 h 144"/>
                  <a:gd name="T4" fmla="*/ 80 w 284"/>
                  <a:gd name="T5" fmla="*/ 27 h 144"/>
                  <a:gd name="T6" fmla="*/ 109 w 284"/>
                  <a:gd name="T7" fmla="*/ 19 h 144"/>
                  <a:gd name="T8" fmla="*/ 130 w 284"/>
                  <a:gd name="T9" fmla="*/ 28 h 144"/>
                  <a:gd name="T10" fmla="*/ 170 w 284"/>
                  <a:gd name="T11" fmla="*/ 40 h 144"/>
                  <a:gd name="T12" fmla="*/ 205 w 284"/>
                  <a:gd name="T13" fmla="*/ 55 h 144"/>
                  <a:gd name="T14" fmla="*/ 214 w 284"/>
                  <a:gd name="T15" fmla="*/ 71 h 144"/>
                  <a:gd name="T16" fmla="*/ 243 w 284"/>
                  <a:gd name="T17" fmla="*/ 88 h 144"/>
                  <a:gd name="T18" fmla="*/ 234 w 284"/>
                  <a:gd name="T19" fmla="*/ 98 h 144"/>
                  <a:gd name="T20" fmla="*/ 255 w 284"/>
                  <a:gd name="T21" fmla="*/ 123 h 144"/>
                  <a:gd name="T22" fmla="*/ 262 w 284"/>
                  <a:gd name="T23" fmla="*/ 126 h 144"/>
                  <a:gd name="T24" fmla="*/ 268 w 284"/>
                  <a:gd name="T25" fmla="*/ 132 h 144"/>
                  <a:gd name="T26" fmla="*/ 282 w 284"/>
                  <a:gd name="T27" fmla="*/ 142 h 144"/>
                  <a:gd name="T28" fmla="*/ 268 w 284"/>
                  <a:gd name="T29" fmla="*/ 140 h 144"/>
                  <a:gd name="T30" fmla="*/ 243 w 284"/>
                  <a:gd name="T31" fmla="*/ 136 h 144"/>
                  <a:gd name="T32" fmla="*/ 224 w 284"/>
                  <a:gd name="T33" fmla="*/ 119 h 144"/>
                  <a:gd name="T34" fmla="*/ 197 w 284"/>
                  <a:gd name="T35" fmla="*/ 99 h 144"/>
                  <a:gd name="T36" fmla="*/ 176 w 284"/>
                  <a:gd name="T37" fmla="*/ 109 h 144"/>
                  <a:gd name="T38" fmla="*/ 168 w 284"/>
                  <a:gd name="T39" fmla="*/ 124 h 144"/>
                  <a:gd name="T40" fmla="*/ 145 w 284"/>
                  <a:gd name="T41" fmla="*/ 123 h 144"/>
                  <a:gd name="T42" fmla="*/ 120 w 284"/>
                  <a:gd name="T43" fmla="*/ 107 h 144"/>
                  <a:gd name="T44" fmla="*/ 99 w 284"/>
                  <a:gd name="T45" fmla="*/ 113 h 144"/>
                  <a:gd name="T46" fmla="*/ 113 w 284"/>
                  <a:gd name="T47" fmla="*/ 98 h 144"/>
                  <a:gd name="T48" fmla="*/ 103 w 284"/>
                  <a:gd name="T49" fmla="*/ 69 h 144"/>
                  <a:gd name="T50" fmla="*/ 65 w 284"/>
                  <a:gd name="T51" fmla="*/ 57 h 144"/>
                  <a:gd name="T52" fmla="*/ 40 w 284"/>
                  <a:gd name="T53" fmla="*/ 50 h 144"/>
                  <a:gd name="T54" fmla="*/ 32 w 284"/>
                  <a:gd name="T55" fmla="*/ 48 h 144"/>
                  <a:gd name="T56" fmla="*/ 32 w 284"/>
                  <a:gd name="T57" fmla="*/ 40 h 144"/>
                  <a:gd name="T58" fmla="*/ 34 w 284"/>
                  <a:gd name="T59" fmla="*/ 28 h 144"/>
                  <a:gd name="T60" fmla="*/ 44 w 284"/>
                  <a:gd name="T61" fmla="*/ 25 h 144"/>
                  <a:gd name="T62" fmla="*/ 19 w 284"/>
                  <a:gd name="T63" fmla="*/ 17 h 144"/>
                  <a:gd name="T64" fmla="*/ 0 w 284"/>
                  <a:gd name="T65" fmla="*/ 7 h 144"/>
                  <a:gd name="T66" fmla="*/ 24 w 284"/>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4" h="144">
                    <a:moveTo>
                      <a:pt x="24" y="0"/>
                    </a:moveTo>
                    <a:lnTo>
                      <a:pt x="48" y="5"/>
                    </a:lnTo>
                    <a:lnTo>
                      <a:pt x="49" y="11"/>
                    </a:lnTo>
                    <a:lnTo>
                      <a:pt x="53" y="34"/>
                    </a:lnTo>
                    <a:lnTo>
                      <a:pt x="69" y="42"/>
                    </a:lnTo>
                    <a:lnTo>
                      <a:pt x="80" y="27"/>
                    </a:lnTo>
                    <a:lnTo>
                      <a:pt x="97" y="19"/>
                    </a:lnTo>
                    <a:lnTo>
                      <a:pt x="109" y="19"/>
                    </a:lnTo>
                    <a:lnTo>
                      <a:pt x="120" y="23"/>
                    </a:lnTo>
                    <a:lnTo>
                      <a:pt x="130" y="28"/>
                    </a:lnTo>
                    <a:lnTo>
                      <a:pt x="145" y="30"/>
                    </a:lnTo>
                    <a:lnTo>
                      <a:pt x="170" y="40"/>
                    </a:lnTo>
                    <a:lnTo>
                      <a:pt x="195" y="50"/>
                    </a:lnTo>
                    <a:lnTo>
                      <a:pt x="205" y="55"/>
                    </a:lnTo>
                    <a:lnTo>
                      <a:pt x="213" y="61"/>
                    </a:lnTo>
                    <a:lnTo>
                      <a:pt x="214" y="71"/>
                    </a:lnTo>
                    <a:lnTo>
                      <a:pt x="239" y="78"/>
                    </a:lnTo>
                    <a:lnTo>
                      <a:pt x="243" y="88"/>
                    </a:lnTo>
                    <a:lnTo>
                      <a:pt x="230" y="88"/>
                    </a:lnTo>
                    <a:lnTo>
                      <a:pt x="234" y="98"/>
                    </a:lnTo>
                    <a:lnTo>
                      <a:pt x="245" y="107"/>
                    </a:lnTo>
                    <a:lnTo>
                      <a:pt x="255" y="123"/>
                    </a:lnTo>
                    <a:lnTo>
                      <a:pt x="262" y="121"/>
                    </a:lnTo>
                    <a:lnTo>
                      <a:pt x="262" y="126"/>
                    </a:lnTo>
                    <a:lnTo>
                      <a:pt x="272" y="128"/>
                    </a:lnTo>
                    <a:lnTo>
                      <a:pt x="268" y="132"/>
                    </a:lnTo>
                    <a:lnTo>
                      <a:pt x="284" y="140"/>
                    </a:lnTo>
                    <a:lnTo>
                      <a:pt x="282" y="142"/>
                    </a:lnTo>
                    <a:lnTo>
                      <a:pt x="272" y="144"/>
                    </a:lnTo>
                    <a:lnTo>
                      <a:pt x="268" y="140"/>
                    </a:lnTo>
                    <a:lnTo>
                      <a:pt x="257" y="138"/>
                    </a:lnTo>
                    <a:lnTo>
                      <a:pt x="243" y="136"/>
                    </a:lnTo>
                    <a:lnTo>
                      <a:pt x="230" y="126"/>
                    </a:lnTo>
                    <a:lnTo>
                      <a:pt x="224" y="119"/>
                    </a:lnTo>
                    <a:lnTo>
                      <a:pt x="214" y="107"/>
                    </a:lnTo>
                    <a:lnTo>
                      <a:pt x="197" y="99"/>
                    </a:lnTo>
                    <a:lnTo>
                      <a:pt x="186" y="105"/>
                    </a:lnTo>
                    <a:lnTo>
                      <a:pt x="176" y="109"/>
                    </a:lnTo>
                    <a:lnTo>
                      <a:pt x="178" y="121"/>
                    </a:lnTo>
                    <a:lnTo>
                      <a:pt x="168" y="124"/>
                    </a:lnTo>
                    <a:lnTo>
                      <a:pt x="161" y="123"/>
                    </a:lnTo>
                    <a:lnTo>
                      <a:pt x="145" y="123"/>
                    </a:lnTo>
                    <a:lnTo>
                      <a:pt x="134" y="111"/>
                    </a:lnTo>
                    <a:lnTo>
                      <a:pt x="120" y="107"/>
                    </a:lnTo>
                    <a:lnTo>
                      <a:pt x="117" y="111"/>
                    </a:lnTo>
                    <a:lnTo>
                      <a:pt x="99" y="113"/>
                    </a:lnTo>
                    <a:lnTo>
                      <a:pt x="105" y="99"/>
                    </a:lnTo>
                    <a:lnTo>
                      <a:pt x="113" y="98"/>
                    </a:lnTo>
                    <a:lnTo>
                      <a:pt x="111" y="80"/>
                    </a:lnTo>
                    <a:lnTo>
                      <a:pt x="103" y="69"/>
                    </a:lnTo>
                    <a:lnTo>
                      <a:pt x="74" y="57"/>
                    </a:lnTo>
                    <a:lnTo>
                      <a:pt x="65" y="57"/>
                    </a:lnTo>
                    <a:lnTo>
                      <a:pt x="44" y="44"/>
                    </a:lnTo>
                    <a:lnTo>
                      <a:pt x="40" y="50"/>
                    </a:lnTo>
                    <a:lnTo>
                      <a:pt x="34" y="52"/>
                    </a:lnTo>
                    <a:lnTo>
                      <a:pt x="32" y="48"/>
                    </a:lnTo>
                    <a:lnTo>
                      <a:pt x="32" y="44"/>
                    </a:lnTo>
                    <a:lnTo>
                      <a:pt x="32" y="40"/>
                    </a:lnTo>
                    <a:lnTo>
                      <a:pt x="21" y="34"/>
                    </a:lnTo>
                    <a:lnTo>
                      <a:pt x="34" y="28"/>
                    </a:lnTo>
                    <a:lnTo>
                      <a:pt x="44" y="28"/>
                    </a:lnTo>
                    <a:lnTo>
                      <a:pt x="44" y="25"/>
                    </a:lnTo>
                    <a:lnTo>
                      <a:pt x="23" y="25"/>
                    </a:lnTo>
                    <a:lnTo>
                      <a:pt x="19" y="17"/>
                    </a:lnTo>
                    <a:lnTo>
                      <a:pt x="5" y="13"/>
                    </a:lnTo>
                    <a:lnTo>
                      <a:pt x="0" y="7"/>
                    </a:lnTo>
                    <a:lnTo>
                      <a:pt x="19" y="4"/>
                    </a:lnTo>
                    <a:lnTo>
                      <a:pt x="2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4" name="Freeform 67">
                <a:extLst>
                  <a:ext uri="{FF2B5EF4-FFF2-40B4-BE49-F238E27FC236}">
                    <a16:creationId xmlns:a16="http://schemas.microsoft.com/office/drawing/2014/main" id="{ED9100FD-8AA8-96DC-FD8C-C06144D5E091}"/>
                  </a:ext>
                </a:extLst>
              </p:cNvPr>
              <p:cNvSpPr>
                <a:spLocks/>
              </p:cNvSpPr>
              <p:nvPr/>
            </p:nvSpPr>
            <p:spPr bwMode="auto">
              <a:xfrm>
                <a:off x="6994525" y="4468262"/>
                <a:ext cx="144463" cy="161998"/>
              </a:xfrm>
              <a:custGeom>
                <a:avLst/>
                <a:gdLst>
                  <a:gd name="T0" fmla="*/ 89 w 91"/>
                  <a:gd name="T1" fmla="*/ 0 h 102"/>
                  <a:gd name="T2" fmla="*/ 91 w 91"/>
                  <a:gd name="T3" fmla="*/ 2 h 102"/>
                  <a:gd name="T4" fmla="*/ 79 w 91"/>
                  <a:gd name="T5" fmla="*/ 15 h 102"/>
                  <a:gd name="T6" fmla="*/ 68 w 91"/>
                  <a:gd name="T7" fmla="*/ 19 h 102"/>
                  <a:gd name="T8" fmla="*/ 56 w 91"/>
                  <a:gd name="T9" fmla="*/ 15 h 102"/>
                  <a:gd name="T10" fmla="*/ 31 w 91"/>
                  <a:gd name="T11" fmla="*/ 15 h 102"/>
                  <a:gd name="T12" fmla="*/ 20 w 91"/>
                  <a:gd name="T13" fmla="*/ 19 h 102"/>
                  <a:gd name="T14" fmla="*/ 18 w 91"/>
                  <a:gd name="T15" fmla="*/ 29 h 102"/>
                  <a:gd name="T16" fmla="*/ 29 w 91"/>
                  <a:gd name="T17" fmla="*/ 40 h 102"/>
                  <a:gd name="T18" fmla="*/ 39 w 91"/>
                  <a:gd name="T19" fmla="*/ 36 h 102"/>
                  <a:gd name="T20" fmla="*/ 64 w 91"/>
                  <a:gd name="T21" fmla="*/ 31 h 102"/>
                  <a:gd name="T22" fmla="*/ 62 w 91"/>
                  <a:gd name="T23" fmla="*/ 38 h 102"/>
                  <a:gd name="T24" fmla="*/ 56 w 91"/>
                  <a:gd name="T25" fmla="*/ 34 h 102"/>
                  <a:gd name="T26" fmla="*/ 50 w 91"/>
                  <a:gd name="T27" fmla="*/ 42 h 102"/>
                  <a:gd name="T28" fmla="*/ 39 w 91"/>
                  <a:gd name="T29" fmla="*/ 48 h 102"/>
                  <a:gd name="T30" fmla="*/ 52 w 91"/>
                  <a:gd name="T31" fmla="*/ 65 h 102"/>
                  <a:gd name="T32" fmla="*/ 48 w 91"/>
                  <a:gd name="T33" fmla="*/ 71 h 102"/>
                  <a:gd name="T34" fmla="*/ 62 w 91"/>
                  <a:gd name="T35" fmla="*/ 86 h 102"/>
                  <a:gd name="T36" fmla="*/ 62 w 91"/>
                  <a:gd name="T37" fmla="*/ 90 h 102"/>
                  <a:gd name="T38" fmla="*/ 62 w 91"/>
                  <a:gd name="T39" fmla="*/ 96 h 102"/>
                  <a:gd name="T40" fmla="*/ 54 w 91"/>
                  <a:gd name="T41" fmla="*/ 100 h 102"/>
                  <a:gd name="T42" fmla="*/ 48 w 91"/>
                  <a:gd name="T43" fmla="*/ 96 h 102"/>
                  <a:gd name="T44" fmla="*/ 56 w 91"/>
                  <a:gd name="T45" fmla="*/ 84 h 102"/>
                  <a:gd name="T46" fmla="*/ 43 w 91"/>
                  <a:gd name="T47" fmla="*/ 88 h 102"/>
                  <a:gd name="T48" fmla="*/ 39 w 91"/>
                  <a:gd name="T49" fmla="*/ 86 h 102"/>
                  <a:gd name="T50" fmla="*/ 41 w 91"/>
                  <a:gd name="T51" fmla="*/ 79 h 102"/>
                  <a:gd name="T52" fmla="*/ 29 w 91"/>
                  <a:gd name="T53" fmla="*/ 73 h 102"/>
                  <a:gd name="T54" fmla="*/ 29 w 91"/>
                  <a:gd name="T55" fmla="*/ 57 h 102"/>
                  <a:gd name="T56" fmla="*/ 22 w 91"/>
                  <a:gd name="T57" fmla="*/ 63 h 102"/>
                  <a:gd name="T58" fmla="*/ 23 w 91"/>
                  <a:gd name="T59" fmla="*/ 79 h 102"/>
                  <a:gd name="T60" fmla="*/ 23 w 91"/>
                  <a:gd name="T61" fmla="*/ 100 h 102"/>
                  <a:gd name="T62" fmla="*/ 16 w 91"/>
                  <a:gd name="T63" fmla="*/ 102 h 102"/>
                  <a:gd name="T64" fmla="*/ 8 w 91"/>
                  <a:gd name="T65" fmla="*/ 96 h 102"/>
                  <a:gd name="T66" fmla="*/ 12 w 91"/>
                  <a:gd name="T67" fmla="*/ 84 h 102"/>
                  <a:gd name="T68" fmla="*/ 10 w 91"/>
                  <a:gd name="T69" fmla="*/ 71 h 102"/>
                  <a:gd name="T70" fmla="*/ 4 w 91"/>
                  <a:gd name="T71" fmla="*/ 71 h 102"/>
                  <a:gd name="T72" fmla="*/ 0 w 91"/>
                  <a:gd name="T73" fmla="*/ 61 h 102"/>
                  <a:gd name="T74" fmla="*/ 6 w 91"/>
                  <a:gd name="T75" fmla="*/ 50 h 102"/>
                  <a:gd name="T76" fmla="*/ 8 w 91"/>
                  <a:gd name="T77" fmla="*/ 40 h 102"/>
                  <a:gd name="T78" fmla="*/ 16 w 91"/>
                  <a:gd name="T79" fmla="*/ 19 h 102"/>
                  <a:gd name="T80" fmla="*/ 18 w 91"/>
                  <a:gd name="T81" fmla="*/ 13 h 102"/>
                  <a:gd name="T82" fmla="*/ 29 w 91"/>
                  <a:gd name="T83" fmla="*/ 4 h 102"/>
                  <a:gd name="T84" fmla="*/ 41 w 91"/>
                  <a:gd name="T85" fmla="*/ 7 h 102"/>
                  <a:gd name="T86" fmla="*/ 58 w 91"/>
                  <a:gd name="T87" fmla="*/ 9 h 102"/>
                  <a:gd name="T88" fmla="*/ 73 w 91"/>
                  <a:gd name="T89" fmla="*/ 9 h 102"/>
                  <a:gd name="T90" fmla="*/ 89 w 91"/>
                  <a:gd name="T91"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1" h="102">
                    <a:moveTo>
                      <a:pt x="89" y="0"/>
                    </a:moveTo>
                    <a:lnTo>
                      <a:pt x="91" y="2"/>
                    </a:lnTo>
                    <a:lnTo>
                      <a:pt x="79" y="15"/>
                    </a:lnTo>
                    <a:lnTo>
                      <a:pt x="68" y="19"/>
                    </a:lnTo>
                    <a:lnTo>
                      <a:pt x="56" y="15"/>
                    </a:lnTo>
                    <a:lnTo>
                      <a:pt x="31" y="15"/>
                    </a:lnTo>
                    <a:lnTo>
                      <a:pt x="20" y="19"/>
                    </a:lnTo>
                    <a:lnTo>
                      <a:pt x="18" y="29"/>
                    </a:lnTo>
                    <a:lnTo>
                      <a:pt x="29" y="40"/>
                    </a:lnTo>
                    <a:lnTo>
                      <a:pt x="39" y="36"/>
                    </a:lnTo>
                    <a:lnTo>
                      <a:pt x="64" y="31"/>
                    </a:lnTo>
                    <a:lnTo>
                      <a:pt x="62" y="38"/>
                    </a:lnTo>
                    <a:lnTo>
                      <a:pt x="56" y="34"/>
                    </a:lnTo>
                    <a:lnTo>
                      <a:pt x="50" y="42"/>
                    </a:lnTo>
                    <a:lnTo>
                      <a:pt x="39" y="48"/>
                    </a:lnTo>
                    <a:lnTo>
                      <a:pt x="52" y="65"/>
                    </a:lnTo>
                    <a:lnTo>
                      <a:pt x="48" y="71"/>
                    </a:lnTo>
                    <a:lnTo>
                      <a:pt x="62" y="86"/>
                    </a:lnTo>
                    <a:lnTo>
                      <a:pt x="62" y="90"/>
                    </a:lnTo>
                    <a:lnTo>
                      <a:pt x="62" y="96"/>
                    </a:lnTo>
                    <a:lnTo>
                      <a:pt x="54" y="100"/>
                    </a:lnTo>
                    <a:lnTo>
                      <a:pt x="48" y="96"/>
                    </a:lnTo>
                    <a:lnTo>
                      <a:pt x="56" y="84"/>
                    </a:lnTo>
                    <a:lnTo>
                      <a:pt x="43" y="88"/>
                    </a:lnTo>
                    <a:lnTo>
                      <a:pt x="39" y="86"/>
                    </a:lnTo>
                    <a:lnTo>
                      <a:pt x="41" y="79"/>
                    </a:lnTo>
                    <a:lnTo>
                      <a:pt x="29" y="73"/>
                    </a:lnTo>
                    <a:lnTo>
                      <a:pt x="29" y="57"/>
                    </a:lnTo>
                    <a:lnTo>
                      <a:pt x="22" y="63"/>
                    </a:lnTo>
                    <a:lnTo>
                      <a:pt x="23" y="79"/>
                    </a:lnTo>
                    <a:lnTo>
                      <a:pt x="23" y="100"/>
                    </a:lnTo>
                    <a:lnTo>
                      <a:pt x="16" y="102"/>
                    </a:lnTo>
                    <a:lnTo>
                      <a:pt x="8" y="96"/>
                    </a:lnTo>
                    <a:lnTo>
                      <a:pt x="12" y="84"/>
                    </a:lnTo>
                    <a:lnTo>
                      <a:pt x="10" y="71"/>
                    </a:lnTo>
                    <a:lnTo>
                      <a:pt x="4" y="71"/>
                    </a:lnTo>
                    <a:lnTo>
                      <a:pt x="0" y="61"/>
                    </a:lnTo>
                    <a:lnTo>
                      <a:pt x="6" y="50"/>
                    </a:lnTo>
                    <a:lnTo>
                      <a:pt x="8" y="40"/>
                    </a:lnTo>
                    <a:lnTo>
                      <a:pt x="16" y="19"/>
                    </a:lnTo>
                    <a:lnTo>
                      <a:pt x="18" y="13"/>
                    </a:lnTo>
                    <a:lnTo>
                      <a:pt x="29" y="4"/>
                    </a:lnTo>
                    <a:lnTo>
                      <a:pt x="41" y="7"/>
                    </a:lnTo>
                    <a:lnTo>
                      <a:pt x="58" y="9"/>
                    </a:lnTo>
                    <a:lnTo>
                      <a:pt x="73" y="9"/>
                    </a:lnTo>
                    <a:lnTo>
                      <a:pt x="8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5" name="Freeform 69">
                <a:extLst>
                  <a:ext uri="{FF2B5EF4-FFF2-40B4-BE49-F238E27FC236}">
                    <a16:creationId xmlns:a16="http://schemas.microsoft.com/office/drawing/2014/main" id="{8197D77E-DE69-E855-A191-D8DC2CC62C96}"/>
                  </a:ext>
                </a:extLst>
              </p:cNvPr>
              <p:cNvSpPr>
                <a:spLocks/>
              </p:cNvSpPr>
              <p:nvPr/>
            </p:nvSpPr>
            <p:spPr bwMode="auto">
              <a:xfrm>
                <a:off x="7186612" y="4452380"/>
                <a:ext cx="28575" cy="69882"/>
              </a:xfrm>
              <a:custGeom>
                <a:avLst/>
                <a:gdLst>
                  <a:gd name="T0" fmla="*/ 6 w 18"/>
                  <a:gd name="T1" fmla="*/ 0 h 44"/>
                  <a:gd name="T2" fmla="*/ 8 w 18"/>
                  <a:gd name="T3" fmla="*/ 10 h 44"/>
                  <a:gd name="T4" fmla="*/ 16 w 18"/>
                  <a:gd name="T5" fmla="*/ 12 h 44"/>
                  <a:gd name="T6" fmla="*/ 18 w 18"/>
                  <a:gd name="T7" fmla="*/ 16 h 44"/>
                  <a:gd name="T8" fmla="*/ 16 w 18"/>
                  <a:gd name="T9" fmla="*/ 27 h 44"/>
                  <a:gd name="T10" fmla="*/ 10 w 18"/>
                  <a:gd name="T11" fmla="*/ 27 h 44"/>
                  <a:gd name="T12" fmla="*/ 8 w 18"/>
                  <a:gd name="T13" fmla="*/ 35 h 44"/>
                  <a:gd name="T14" fmla="*/ 12 w 18"/>
                  <a:gd name="T15" fmla="*/ 42 h 44"/>
                  <a:gd name="T16" fmla="*/ 10 w 18"/>
                  <a:gd name="T17" fmla="*/ 44 h 44"/>
                  <a:gd name="T18" fmla="*/ 2 w 18"/>
                  <a:gd name="T19" fmla="*/ 35 h 44"/>
                  <a:gd name="T20" fmla="*/ 0 w 18"/>
                  <a:gd name="T21" fmla="*/ 17 h 44"/>
                  <a:gd name="T22" fmla="*/ 2 w 18"/>
                  <a:gd name="T23" fmla="*/ 6 h 44"/>
                  <a:gd name="T24" fmla="*/ 6 w 18"/>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6" y="0"/>
                    </a:moveTo>
                    <a:lnTo>
                      <a:pt x="8" y="10"/>
                    </a:lnTo>
                    <a:lnTo>
                      <a:pt x="16" y="12"/>
                    </a:lnTo>
                    <a:lnTo>
                      <a:pt x="18" y="16"/>
                    </a:lnTo>
                    <a:lnTo>
                      <a:pt x="16" y="27"/>
                    </a:lnTo>
                    <a:lnTo>
                      <a:pt x="10" y="27"/>
                    </a:lnTo>
                    <a:lnTo>
                      <a:pt x="8" y="35"/>
                    </a:lnTo>
                    <a:lnTo>
                      <a:pt x="12" y="42"/>
                    </a:lnTo>
                    <a:lnTo>
                      <a:pt x="10" y="44"/>
                    </a:lnTo>
                    <a:lnTo>
                      <a:pt x="2" y="35"/>
                    </a:lnTo>
                    <a:lnTo>
                      <a:pt x="0" y="17"/>
                    </a:lnTo>
                    <a:lnTo>
                      <a:pt x="2" y="6"/>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6" name="Freeform 71">
                <a:extLst>
                  <a:ext uri="{FF2B5EF4-FFF2-40B4-BE49-F238E27FC236}">
                    <a16:creationId xmlns:a16="http://schemas.microsoft.com/office/drawing/2014/main" id="{91B26F7E-EE1F-B3F3-C8D4-F3084E72295C}"/>
                  </a:ext>
                </a:extLst>
              </p:cNvPr>
              <p:cNvSpPr>
                <a:spLocks/>
              </p:cNvSpPr>
              <p:nvPr/>
            </p:nvSpPr>
            <p:spPr bwMode="auto">
              <a:xfrm>
                <a:off x="6477001" y="4379322"/>
                <a:ext cx="238125" cy="252527"/>
              </a:xfrm>
              <a:custGeom>
                <a:avLst/>
                <a:gdLst>
                  <a:gd name="T0" fmla="*/ 0 w 150"/>
                  <a:gd name="T1" fmla="*/ 0 h 159"/>
                  <a:gd name="T2" fmla="*/ 8 w 150"/>
                  <a:gd name="T3" fmla="*/ 0 h 159"/>
                  <a:gd name="T4" fmla="*/ 31 w 150"/>
                  <a:gd name="T5" fmla="*/ 4 h 159"/>
                  <a:gd name="T6" fmla="*/ 41 w 150"/>
                  <a:gd name="T7" fmla="*/ 17 h 159"/>
                  <a:gd name="T8" fmla="*/ 54 w 150"/>
                  <a:gd name="T9" fmla="*/ 29 h 159"/>
                  <a:gd name="T10" fmla="*/ 60 w 150"/>
                  <a:gd name="T11" fmla="*/ 33 h 159"/>
                  <a:gd name="T12" fmla="*/ 73 w 150"/>
                  <a:gd name="T13" fmla="*/ 48 h 159"/>
                  <a:gd name="T14" fmla="*/ 89 w 150"/>
                  <a:gd name="T15" fmla="*/ 48 h 159"/>
                  <a:gd name="T16" fmla="*/ 100 w 150"/>
                  <a:gd name="T17" fmla="*/ 58 h 159"/>
                  <a:gd name="T18" fmla="*/ 108 w 150"/>
                  <a:gd name="T19" fmla="*/ 69 h 159"/>
                  <a:gd name="T20" fmla="*/ 119 w 150"/>
                  <a:gd name="T21" fmla="*/ 77 h 159"/>
                  <a:gd name="T22" fmla="*/ 112 w 150"/>
                  <a:gd name="T23" fmla="*/ 87 h 159"/>
                  <a:gd name="T24" fmla="*/ 121 w 150"/>
                  <a:gd name="T25" fmla="*/ 92 h 159"/>
                  <a:gd name="T26" fmla="*/ 125 w 150"/>
                  <a:gd name="T27" fmla="*/ 94 h 159"/>
                  <a:gd name="T28" fmla="*/ 129 w 150"/>
                  <a:gd name="T29" fmla="*/ 102 h 159"/>
                  <a:gd name="T30" fmla="*/ 135 w 150"/>
                  <a:gd name="T31" fmla="*/ 110 h 159"/>
                  <a:gd name="T32" fmla="*/ 144 w 150"/>
                  <a:gd name="T33" fmla="*/ 111 h 159"/>
                  <a:gd name="T34" fmla="*/ 150 w 150"/>
                  <a:gd name="T35" fmla="*/ 119 h 159"/>
                  <a:gd name="T36" fmla="*/ 146 w 150"/>
                  <a:gd name="T37" fmla="*/ 136 h 159"/>
                  <a:gd name="T38" fmla="*/ 144 w 150"/>
                  <a:gd name="T39" fmla="*/ 159 h 159"/>
                  <a:gd name="T40" fmla="*/ 131 w 150"/>
                  <a:gd name="T41" fmla="*/ 159 h 159"/>
                  <a:gd name="T42" fmla="*/ 119 w 150"/>
                  <a:gd name="T43" fmla="*/ 148 h 159"/>
                  <a:gd name="T44" fmla="*/ 100 w 150"/>
                  <a:gd name="T45" fmla="*/ 136 h 159"/>
                  <a:gd name="T46" fmla="*/ 96 w 150"/>
                  <a:gd name="T47" fmla="*/ 129 h 159"/>
                  <a:gd name="T48" fmla="*/ 85 w 150"/>
                  <a:gd name="T49" fmla="*/ 117 h 159"/>
                  <a:gd name="T50" fmla="*/ 77 w 150"/>
                  <a:gd name="T51" fmla="*/ 106 h 159"/>
                  <a:gd name="T52" fmla="*/ 67 w 150"/>
                  <a:gd name="T53" fmla="*/ 87 h 159"/>
                  <a:gd name="T54" fmla="*/ 56 w 150"/>
                  <a:gd name="T55" fmla="*/ 75 h 159"/>
                  <a:gd name="T56" fmla="*/ 50 w 150"/>
                  <a:gd name="T57" fmla="*/ 63 h 159"/>
                  <a:gd name="T58" fmla="*/ 44 w 150"/>
                  <a:gd name="T59" fmla="*/ 52 h 159"/>
                  <a:gd name="T60" fmla="*/ 33 w 150"/>
                  <a:gd name="T61" fmla="*/ 42 h 159"/>
                  <a:gd name="T62" fmla="*/ 25 w 150"/>
                  <a:gd name="T63" fmla="*/ 31 h 159"/>
                  <a:gd name="T64" fmla="*/ 16 w 150"/>
                  <a:gd name="T65" fmla="*/ 23 h 159"/>
                  <a:gd name="T66" fmla="*/ 0 w 150"/>
                  <a:gd name="T67" fmla="*/ 8 h 159"/>
                  <a:gd name="T68" fmla="*/ 0 w 150"/>
                  <a:gd name="T6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59">
                    <a:moveTo>
                      <a:pt x="0" y="0"/>
                    </a:moveTo>
                    <a:lnTo>
                      <a:pt x="8" y="0"/>
                    </a:lnTo>
                    <a:lnTo>
                      <a:pt x="31" y="4"/>
                    </a:lnTo>
                    <a:lnTo>
                      <a:pt x="41" y="17"/>
                    </a:lnTo>
                    <a:lnTo>
                      <a:pt x="54" y="29"/>
                    </a:lnTo>
                    <a:lnTo>
                      <a:pt x="60" y="33"/>
                    </a:lnTo>
                    <a:lnTo>
                      <a:pt x="73" y="48"/>
                    </a:lnTo>
                    <a:lnTo>
                      <a:pt x="89" y="48"/>
                    </a:lnTo>
                    <a:lnTo>
                      <a:pt x="100" y="58"/>
                    </a:lnTo>
                    <a:lnTo>
                      <a:pt x="108" y="69"/>
                    </a:lnTo>
                    <a:lnTo>
                      <a:pt x="119" y="77"/>
                    </a:lnTo>
                    <a:lnTo>
                      <a:pt x="112" y="87"/>
                    </a:lnTo>
                    <a:lnTo>
                      <a:pt x="121" y="92"/>
                    </a:lnTo>
                    <a:lnTo>
                      <a:pt x="125" y="94"/>
                    </a:lnTo>
                    <a:lnTo>
                      <a:pt x="129" y="102"/>
                    </a:lnTo>
                    <a:lnTo>
                      <a:pt x="135" y="110"/>
                    </a:lnTo>
                    <a:lnTo>
                      <a:pt x="144" y="111"/>
                    </a:lnTo>
                    <a:lnTo>
                      <a:pt x="150" y="119"/>
                    </a:lnTo>
                    <a:lnTo>
                      <a:pt x="146" y="136"/>
                    </a:lnTo>
                    <a:lnTo>
                      <a:pt x="144" y="159"/>
                    </a:lnTo>
                    <a:lnTo>
                      <a:pt x="131" y="159"/>
                    </a:lnTo>
                    <a:lnTo>
                      <a:pt x="119" y="148"/>
                    </a:lnTo>
                    <a:lnTo>
                      <a:pt x="100" y="136"/>
                    </a:lnTo>
                    <a:lnTo>
                      <a:pt x="96" y="129"/>
                    </a:lnTo>
                    <a:lnTo>
                      <a:pt x="85" y="117"/>
                    </a:lnTo>
                    <a:lnTo>
                      <a:pt x="77" y="106"/>
                    </a:lnTo>
                    <a:lnTo>
                      <a:pt x="67" y="87"/>
                    </a:lnTo>
                    <a:lnTo>
                      <a:pt x="56" y="75"/>
                    </a:lnTo>
                    <a:lnTo>
                      <a:pt x="50" y="63"/>
                    </a:lnTo>
                    <a:lnTo>
                      <a:pt x="44" y="52"/>
                    </a:lnTo>
                    <a:lnTo>
                      <a:pt x="33" y="42"/>
                    </a:lnTo>
                    <a:lnTo>
                      <a:pt x="25" y="31"/>
                    </a:lnTo>
                    <a:lnTo>
                      <a:pt x="16" y="23"/>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7" name="Freeform 73">
                <a:extLst>
                  <a:ext uri="{FF2B5EF4-FFF2-40B4-BE49-F238E27FC236}">
                    <a16:creationId xmlns:a16="http://schemas.microsoft.com/office/drawing/2014/main" id="{8B1E9E88-81BA-D2F4-ACB3-D96F7CED3B6F}"/>
                  </a:ext>
                </a:extLst>
              </p:cNvPr>
              <p:cNvSpPr>
                <a:spLocks/>
              </p:cNvSpPr>
              <p:nvPr/>
            </p:nvSpPr>
            <p:spPr bwMode="auto">
              <a:xfrm>
                <a:off x="6775450" y="4349145"/>
                <a:ext cx="228600" cy="244586"/>
              </a:xfrm>
              <a:custGeom>
                <a:avLst/>
                <a:gdLst>
                  <a:gd name="T0" fmla="*/ 115 w 144"/>
                  <a:gd name="T1" fmla="*/ 0 h 154"/>
                  <a:gd name="T2" fmla="*/ 123 w 144"/>
                  <a:gd name="T3" fmla="*/ 8 h 154"/>
                  <a:gd name="T4" fmla="*/ 123 w 144"/>
                  <a:gd name="T5" fmla="*/ 13 h 154"/>
                  <a:gd name="T6" fmla="*/ 133 w 144"/>
                  <a:gd name="T7" fmla="*/ 17 h 154"/>
                  <a:gd name="T8" fmla="*/ 144 w 144"/>
                  <a:gd name="T9" fmla="*/ 19 h 154"/>
                  <a:gd name="T10" fmla="*/ 142 w 144"/>
                  <a:gd name="T11" fmla="*/ 27 h 154"/>
                  <a:gd name="T12" fmla="*/ 133 w 144"/>
                  <a:gd name="T13" fmla="*/ 27 h 154"/>
                  <a:gd name="T14" fmla="*/ 137 w 144"/>
                  <a:gd name="T15" fmla="*/ 35 h 154"/>
                  <a:gd name="T16" fmla="*/ 127 w 144"/>
                  <a:gd name="T17" fmla="*/ 38 h 154"/>
                  <a:gd name="T18" fmla="*/ 117 w 144"/>
                  <a:gd name="T19" fmla="*/ 52 h 154"/>
                  <a:gd name="T20" fmla="*/ 127 w 144"/>
                  <a:gd name="T21" fmla="*/ 63 h 154"/>
                  <a:gd name="T22" fmla="*/ 127 w 144"/>
                  <a:gd name="T23" fmla="*/ 71 h 154"/>
                  <a:gd name="T24" fmla="*/ 140 w 144"/>
                  <a:gd name="T25" fmla="*/ 84 h 154"/>
                  <a:gd name="T26" fmla="*/ 125 w 144"/>
                  <a:gd name="T27" fmla="*/ 84 h 154"/>
                  <a:gd name="T28" fmla="*/ 119 w 144"/>
                  <a:gd name="T29" fmla="*/ 96 h 154"/>
                  <a:gd name="T30" fmla="*/ 121 w 144"/>
                  <a:gd name="T31" fmla="*/ 107 h 154"/>
                  <a:gd name="T32" fmla="*/ 108 w 144"/>
                  <a:gd name="T33" fmla="*/ 117 h 154"/>
                  <a:gd name="T34" fmla="*/ 106 w 144"/>
                  <a:gd name="T35" fmla="*/ 130 h 154"/>
                  <a:gd name="T36" fmla="*/ 100 w 144"/>
                  <a:gd name="T37" fmla="*/ 152 h 154"/>
                  <a:gd name="T38" fmla="*/ 98 w 144"/>
                  <a:gd name="T39" fmla="*/ 148 h 154"/>
                  <a:gd name="T40" fmla="*/ 85 w 144"/>
                  <a:gd name="T41" fmla="*/ 154 h 154"/>
                  <a:gd name="T42" fmla="*/ 77 w 144"/>
                  <a:gd name="T43" fmla="*/ 146 h 154"/>
                  <a:gd name="T44" fmla="*/ 67 w 144"/>
                  <a:gd name="T45" fmla="*/ 144 h 154"/>
                  <a:gd name="T46" fmla="*/ 62 w 144"/>
                  <a:gd name="T47" fmla="*/ 140 h 154"/>
                  <a:gd name="T48" fmla="*/ 44 w 144"/>
                  <a:gd name="T49" fmla="*/ 146 h 154"/>
                  <a:gd name="T50" fmla="*/ 39 w 144"/>
                  <a:gd name="T51" fmla="*/ 138 h 154"/>
                  <a:gd name="T52" fmla="*/ 31 w 144"/>
                  <a:gd name="T53" fmla="*/ 138 h 154"/>
                  <a:gd name="T54" fmla="*/ 19 w 144"/>
                  <a:gd name="T55" fmla="*/ 138 h 154"/>
                  <a:gd name="T56" fmla="*/ 18 w 144"/>
                  <a:gd name="T57" fmla="*/ 119 h 154"/>
                  <a:gd name="T58" fmla="*/ 12 w 144"/>
                  <a:gd name="T59" fmla="*/ 113 h 154"/>
                  <a:gd name="T60" fmla="*/ 4 w 144"/>
                  <a:gd name="T61" fmla="*/ 102 h 154"/>
                  <a:gd name="T62" fmla="*/ 0 w 144"/>
                  <a:gd name="T63" fmla="*/ 90 h 154"/>
                  <a:gd name="T64" fmla="*/ 2 w 144"/>
                  <a:gd name="T65" fmla="*/ 77 h 154"/>
                  <a:gd name="T66" fmla="*/ 12 w 144"/>
                  <a:gd name="T67" fmla="*/ 69 h 154"/>
                  <a:gd name="T68" fmla="*/ 21 w 144"/>
                  <a:gd name="T69" fmla="*/ 75 h 154"/>
                  <a:gd name="T70" fmla="*/ 33 w 144"/>
                  <a:gd name="T71" fmla="*/ 71 h 154"/>
                  <a:gd name="T72" fmla="*/ 35 w 144"/>
                  <a:gd name="T73" fmla="*/ 58 h 154"/>
                  <a:gd name="T74" fmla="*/ 41 w 144"/>
                  <a:gd name="T75" fmla="*/ 58 h 154"/>
                  <a:gd name="T76" fmla="*/ 58 w 144"/>
                  <a:gd name="T77" fmla="*/ 54 h 154"/>
                  <a:gd name="T78" fmla="*/ 67 w 144"/>
                  <a:gd name="T79" fmla="*/ 42 h 154"/>
                  <a:gd name="T80" fmla="*/ 75 w 144"/>
                  <a:gd name="T81" fmla="*/ 35 h 154"/>
                  <a:gd name="T82" fmla="*/ 79 w 144"/>
                  <a:gd name="T83" fmla="*/ 29 h 154"/>
                  <a:gd name="T84" fmla="*/ 90 w 144"/>
                  <a:gd name="T85" fmla="*/ 19 h 154"/>
                  <a:gd name="T86" fmla="*/ 102 w 144"/>
                  <a:gd name="T87" fmla="*/ 10 h 154"/>
                  <a:gd name="T88" fmla="*/ 110 w 144"/>
                  <a:gd name="T89" fmla="*/ 0 h 154"/>
                  <a:gd name="T90" fmla="*/ 115 w 144"/>
                  <a:gd name="T91"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54">
                    <a:moveTo>
                      <a:pt x="115" y="0"/>
                    </a:moveTo>
                    <a:lnTo>
                      <a:pt x="123" y="8"/>
                    </a:lnTo>
                    <a:lnTo>
                      <a:pt x="123" y="13"/>
                    </a:lnTo>
                    <a:lnTo>
                      <a:pt x="133" y="17"/>
                    </a:lnTo>
                    <a:lnTo>
                      <a:pt x="144" y="19"/>
                    </a:lnTo>
                    <a:lnTo>
                      <a:pt x="142" y="27"/>
                    </a:lnTo>
                    <a:lnTo>
                      <a:pt x="133" y="27"/>
                    </a:lnTo>
                    <a:lnTo>
                      <a:pt x="137" y="35"/>
                    </a:lnTo>
                    <a:lnTo>
                      <a:pt x="127" y="38"/>
                    </a:lnTo>
                    <a:lnTo>
                      <a:pt x="117" y="52"/>
                    </a:lnTo>
                    <a:lnTo>
                      <a:pt x="127" y="63"/>
                    </a:lnTo>
                    <a:lnTo>
                      <a:pt x="127" y="71"/>
                    </a:lnTo>
                    <a:lnTo>
                      <a:pt x="140" y="84"/>
                    </a:lnTo>
                    <a:lnTo>
                      <a:pt x="125" y="84"/>
                    </a:lnTo>
                    <a:lnTo>
                      <a:pt x="119" y="96"/>
                    </a:lnTo>
                    <a:lnTo>
                      <a:pt x="121" y="107"/>
                    </a:lnTo>
                    <a:lnTo>
                      <a:pt x="108" y="117"/>
                    </a:lnTo>
                    <a:lnTo>
                      <a:pt x="106" y="130"/>
                    </a:lnTo>
                    <a:lnTo>
                      <a:pt x="100" y="152"/>
                    </a:lnTo>
                    <a:lnTo>
                      <a:pt x="98" y="148"/>
                    </a:lnTo>
                    <a:lnTo>
                      <a:pt x="85" y="154"/>
                    </a:lnTo>
                    <a:lnTo>
                      <a:pt x="77" y="146"/>
                    </a:lnTo>
                    <a:lnTo>
                      <a:pt x="67" y="144"/>
                    </a:lnTo>
                    <a:lnTo>
                      <a:pt x="62" y="140"/>
                    </a:lnTo>
                    <a:lnTo>
                      <a:pt x="44" y="146"/>
                    </a:lnTo>
                    <a:lnTo>
                      <a:pt x="39" y="138"/>
                    </a:lnTo>
                    <a:lnTo>
                      <a:pt x="31" y="138"/>
                    </a:lnTo>
                    <a:lnTo>
                      <a:pt x="19" y="138"/>
                    </a:lnTo>
                    <a:lnTo>
                      <a:pt x="18" y="119"/>
                    </a:lnTo>
                    <a:lnTo>
                      <a:pt x="12" y="113"/>
                    </a:lnTo>
                    <a:lnTo>
                      <a:pt x="4" y="102"/>
                    </a:lnTo>
                    <a:lnTo>
                      <a:pt x="0" y="90"/>
                    </a:lnTo>
                    <a:lnTo>
                      <a:pt x="2" y="77"/>
                    </a:lnTo>
                    <a:lnTo>
                      <a:pt x="12" y="69"/>
                    </a:lnTo>
                    <a:lnTo>
                      <a:pt x="21" y="75"/>
                    </a:lnTo>
                    <a:lnTo>
                      <a:pt x="33" y="71"/>
                    </a:lnTo>
                    <a:lnTo>
                      <a:pt x="35" y="58"/>
                    </a:lnTo>
                    <a:lnTo>
                      <a:pt x="41" y="58"/>
                    </a:lnTo>
                    <a:lnTo>
                      <a:pt x="58" y="54"/>
                    </a:lnTo>
                    <a:lnTo>
                      <a:pt x="67" y="42"/>
                    </a:lnTo>
                    <a:lnTo>
                      <a:pt x="75" y="35"/>
                    </a:lnTo>
                    <a:lnTo>
                      <a:pt x="79" y="29"/>
                    </a:lnTo>
                    <a:lnTo>
                      <a:pt x="90" y="19"/>
                    </a:lnTo>
                    <a:lnTo>
                      <a:pt x="102" y="10"/>
                    </a:lnTo>
                    <a:lnTo>
                      <a:pt x="110" y="0"/>
                    </a:lnTo>
                    <a:lnTo>
                      <a:pt x="1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8" name="Freeform 75">
                <a:extLst>
                  <a:ext uri="{FF2B5EF4-FFF2-40B4-BE49-F238E27FC236}">
                    <a16:creationId xmlns:a16="http://schemas.microsoft.com/office/drawing/2014/main" id="{F0A420F0-2E5E-0105-B768-630FCD7194EF}"/>
                  </a:ext>
                </a:extLst>
              </p:cNvPr>
              <p:cNvSpPr>
                <a:spLocks/>
              </p:cNvSpPr>
              <p:nvPr/>
            </p:nvSpPr>
            <p:spPr bwMode="auto">
              <a:xfrm>
                <a:off x="7062787" y="4285616"/>
                <a:ext cx="103188" cy="93705"/>
              </a:xfrm>
              <a:custGeom>
                <a:avLst/>
                <a:gdLst>
                  <a:gd name="T0" fmla="*/ 50 w 65"/>
                  <a:gd name="T1" fmla="*/ 0 h 59"/>
                  <a:gd name="T2" fmla="*/ 61 w 65"/>
                  <a:gd name="T3" fmla="*/ 7 h 59"/>
                  <a:gd name="T4" fmla="*/ 61 w 65"/>
                  <a:gd name="T5" fmla="*/ 13 h 59"/>
                  <a:gd name="T6" fmla="*/ 61 w 65"/>
                  <a:gd name="T7" fmla="*/ 19 h 59"/>
                  <a:gd name="T8" fmla="*/ 63 w 65"/>
                  <a:gd name="T9" fmla="*/ 28 h 59"/>
                  <a:gd name="T10" fmla="*/ 65 w 65"/>
                  <a:gd name="T11" fmla="*/ 36 h 59"/>
                  <a:gd name="T12" fmla="*/ 61 w 65"/>
                  <a:gd name="T13" fmla="*/ 50 h 59"/>
                  <a:gd name="T14" fmla="*/ 55 w 65"/>
                  <a:gd name="T15" fmla="*/ 34 h 59"/>
                  <a:gd name="T16" fmla="*/ 50 w 65"/>
                  <a:gd name="T17" fmla="*/ 42 h 59"/>
                  <a:gd name="T18" fmla="*/ 53 w 65"/>
                  <a:gd name="T19" fmla="*/ 51 h 59"/>
                  <a:gd name="T20" fmla="*/ 50 w 65"/>
                  <a:gd name="T21" fmla="*/ 59 h 59"/>
                  <a:gd name="T22" fmla="*/ 32 w 65"/>
                  <a:gd name="T23" fmla="*/ 50 h 59"/>
                  <a:gd name="T24" fmla="*/ 28 w 65"/>
                  <a:gd name="T25" fmla="*/ 40 h 59"/>
                  <a:gd name="T26" fmla="*/ 34 w 65"/>
                  <a:gd name="T27" fmla="*/ 34 h 59"/>
                  <a:gd name="T28" fmla="*/ 23 w 65"/>
                  <a:gd name="T29" fmla="*/ 27 h 59"/>
                  <a:gd name="T30" fmla="*/ 21 w 65"/>
                  <a:gd name="T31" fmla="*/ 34 h 59"/>
                  <a:gd name="T32" fmla="*/ 13 w 65"/>
                  <a:gd name="T33" fmla="*/ 32 h 59"/>
                  <a:gd name="T34" fmla="*/ 3 w 65"/>
                  <a:gd name="T35" fmla="*/ 40 h 59"/>
                  <a:gd name="T36" fmla="*/ 0 w 65"/>
                  <a:gd name="T37" fmla="*/ 36 h 59"/>
                  <a:gd name="T38" fmla="*/ 7 w 65"/>
                  <a:gd name="T39" fmla="*/ 25 h 59"/>
                  <a:gd name="T40" fmla="*/ 15 w 65"/>
                  <a:gd name="T41" fmla="*/ 21 h 59"/>
                  <a:gd name="T42" fmla="*/ 23 w 65"/>
                  <a:gd name="T43" fmla="*/ 15 h 59"/>
                  <a:gd name="T44" fmla="*/ 27 w 65"/>
                  <a:gd name="T45" fmla="*/ 21 h 59"/>
                  <a:gd name="T46" fmla="*/ 40 w 65"/>
                  <a:gd name="T47" fmla="*/ 17 h 59"/>
                  <a:gd name="T48" fmla="*/ 40 w 65"/>
                  <a:gd name="T49" fmla="*/ 11 h 59"/>
                  <a:gd name="T50" fmla="*/ 51 w 65"/>
                  <a:gd name="T51" fmla="*/ 11 h 59"/>
                  <a:gd name="T52" fmla="*/ 50 w 65"/>
                  <a:gd name="T53"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59">
                    <a:moveTo>
                      <a:pt x="50" y="0"/>
                    </a:moveTo>
                    <a:lnTo>
                      <a:pt x="61" y="7"/>
                    </a:lnTo>
                    <a:lnTo>
                      <a:pt x="61" y="13"/>
                    </a:lnTo>
                    <a:lnTo>
                      <a:pt x="61" y="19"/>
                    </a:lnTo>
                    <a:lnTo>
                      <a:pt x="63" y="28"/>
                    </a:lnTo>
                    <a:lnTo>
                      <a:pt x="65" y="36"/>
                    </a:lnTo>
                    <a:lnTo>
                      <a:pt x="61" y="50"/>
                    </a:lnTo>
                    <a:lnTo>
                      <a:pt x="55" y="34"/>
                    </a:lnTo>
                    <a:lnTo>
                      <a:pt x="50" y="42"/>
                    </a:lnTo>
                    <a:lnTo>
                      <a:pt x="53" y="51"/>
                    </a:lnTo>
                    <a:lnTo>
                      <a:pt x="50" y="59"/>
                    </a:lnTo>
                    <a:lnTo>
                      <a:pt x="32" y="50"/>
                    </a:lnTo>
                    <a:lnTo>
                      <a:pt x="28" y="40"/>
                    </a:lnTo>
                    <a:lnTo>
                      <a:pt x="34" y="34"/>
                    </a:lnTo>
                    <a:lnTo>
                      <a:pt x="23" y="27"/>
                    </a:lnTo>
                    <a:lnTo>
                      <a:pt x="21" y="34"/>
                    </a:lnTo>
                    <a:lnTo>
                      <a:pt x="13" y="32"/>
                    </a:lnTo>
                    <a:lnTo>
                      <a:pt x="3" y="40"/>
                    </a:lnTo>
                    <a:lnTo>
                      <a:pt x="0" y="36"/>
                    </a:lnTo>
                    <a:lnTo>
                      <a:pt x="7" y="25"/>
                    </a:lnTo>
                    <a:lnTo>
                      <a:pt x="15" y="21"/>
                    </a:lnTo>
                    <a:lnTo>
                      <a:pt x="23" y="15"/>
                    </a:lnTo>
                    <a:lnTo>
                      <a:pt x="27" y="21"/>
                    </a:lnTo>
                    <a:lnTo>
                      <a:pt x="40" y="17"/>
                    </a:lnTo>
                    <a:lnTo>
                      <a:pt x="40" y="11"/>
                    </a:lnTo>
                    <a:lnTo>
                      <a:pt x="51" y="11"/>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29" name="Freeform 77">
                <a:extLst>
                  <a:ext uri="{FF2B5EF4-FFF2-40B4-BE49-F238E27FC236}">
                    <a16:creationId xmlns:a16="http://schemas.microsoft.com/office/drawing/2014/main" id="{07646696-5833-6EB3-CD42-DC8F13C53B7D}"/>
                  </a:ext>
                </a:extLst>
              </p:cNvPr>
              <p:cNvSpPr>
                <a:spLocks/>
              </p:cNvSpPr>
              <p:nvPr/>
            </p:nvSpPr>
            <p:spPr bwMode="auto">
              <a:xfrm>
                <a:off x="6132513" y="4285616"/>
                <a:ext cx="46038" cy="84176"/>
              </a:xfrm>
              <a:custGeom>
                <a:avLst/>
                <a:gdLst>
                  <a:gd name="T0" fmla="*/ 6 w 29"/>
                  <a:gd name="T1" fmla="*/ 0 h 53"/>
                  <a:gd name="T2" fmla="*/ 14 w 29"/>
                  <a:gd name="T3" fmla="*/ 7 h 53"/>
                  <a:gd name="T4" fmla="*/ 22 w 29"/>
                  <a:gd name="T5" fmla="*/ 17 h 53"/>
                  <a:gd name="T6" fmla="*/ 29 w 29"/>
                  <a:gd name="T7" fmla="*/ 32 h 53"/>
                  <a:gd name="T8" fmla="*/ 27 w 29"/>
                  <a:gd name="T9" fmla="*/ 48 h 53"/>
                  <a:gd name="T10" fmla="*/ 22 w 29"/>
                  <a:gd name="T11" fmla="*/ 50 h 53"/>
                  <a:gd name="T12" fmla="*/ 8 w 29"/>
                  <a:gd name="T13" fmla="*/ 53 h 53"/>
                  <a:gd name="T14" fmla="*/ 0 w 29"/>
                  <a:gd name="T15" fmla="*/ 42 h 53"/>
                  <a:gd name="T16" fmla="*/ 0 w 29"/>
                  <a:gd name="T17" fmla="*/ 21 h 53"/>
                  <a:gd name="T18" fmla="*/ 6 w 29"/>
                  <a:gd name="T19"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53">
                    <a:moveTo>
                      <a:pt x="6" y="0"/>
                    </a:moveTo>
                    <a:lnTo>
                      <a:pt x="14" y="7"/>
                    </a:lnTo>
                    <a:lnTo>
                      <a:pt x="22" y="17"/>
                    </a:lnTo>
                    <a:lnTo>
                      <a:pt x="29" y="32"/>
                    </a:lnTo>
                    <a:lnTo>
                      <a:pt x="27" y="48"/>
                    </a:lnTo>
                    <a:lnTo>
                      <a:pt x="22" y="50"/>
                    </a:lnTo>
                    <a:lnTo>
                      <a:pt x="8" y="53"/>
                    </a:lnTo>
                    <a:lnTo>
                      <a:pt x="0" y="42"/>
                    </a:lnTo>
                    <a:lnTo>
                      <a:pt x="0" y="21"/>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0" name="Freeform 81">
                <a:extLst>
                  <a:ext uri="{FF2B5EF4-FFF2-40B4-BE49-F238E27FC236}">
                    <a16:creationId xmlns:a16="http://schemas.microsoft.com/office/drawing/2014/main" id="{409F2949-5BD4-29E2-05B5-DAA16F60200B}"/>
                  </a:ext>
                </a:extLst>
              </p:cNvPr>
              <p:cNvSpPr>
                <a:spLocks/>
              </p:cNvSpPr>
              <p:nvPr/>
            </p:nvSpPr>
            <p:spPr bwMode="auto">
              <a:xfrm>
                <a:off x="7073900" y="4253852"/>
                <a:ext cx="36513" cy="49235"/>
              </a:xfrm>
              <a:custGeom>
                <a:avLst/>
                <a:gdLst>
                  <a:gd name="T0" fmla="*/ 23 w 23"/>
                  <a:gd name="T1" fmla="*/ 0 h 31"/>
                  <a:gd name="T2" fmla="*/ 23 w 23"/>
                  <a:gd name="T3" fmla="*/ 14 h 31"/>
                  <a:gd name="T4" fmla="*/ 18 w 23"/>
                  <a:gd name="T5" fmla="*/ 16 h 31"/>
                  <a:gd name="T6" fmla="*/ 14 w 23"/>
                  <a:gd name="T7" fmla="*/ 27 h 31"/>
                  <a:gd name="T8" fmla="*/ 8 w 23"/>
                  <a:gd name="T9" fmla="*/ 31 h 31"/>
                  <a:gd name="T10" fmla="*/ 0 w 23"/>
                  <a:gd name="T11" fmla="*/ 20 h 31"/>
                  <a:gd name="T12" fmla="*/ 4 w 23"/>
                  <a:gd name="T13" fmla="*/ 16 h 31"/>
                  <a:gd name="T14" fmla="*/ 6 w 23"/>
                  <a:gd name="T15" fmla="*/ 14 h 31"/>
                  <a:gd name="T16" fmla="*/ 8 w 23"/>
                  <a:gd name="T17" fmla="*/ 4 h 31"/>
                  <a:gd name="T18" fmla="*/ 16 w 23"/>
                  <a:gd name="T19" fmla="*/ 4 h 31"/>
                  <a:gd name="T20" fmla="*/ 14 w 23"/>
                  <a:gd name="T21" fmla="*/ 14 h 31"/>
                  <a:gd name="T22" fmla="*/ 23 w 2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1">
                    <a:moveTo>
                      <a:pt x="23" y="0"/>
                    </a:moveTo>
                    <a:lnTo>
                      <a:pt x="23" y="14"/>
                    </a:lnTo>
                    <a:lnTo>
                      <a:pt x="18" y="16"/>
                    </a:lnTo>
                    <a:lnTo>
                      <a:pt x="14" y="27"/>
                    </a:lnTo>
                    <a:lnTo>
                      <a:pt x="8" y="31"/>
                    </a:lnTo>
                    <a:lnTo>
                      <a:pt x="0" y="20"/>
                    </a:lnTo>
                    <a:lnTo>
                      <a:pt x="4" y="16"/>
                    </a:lnTo>
                    <a:lnTo>
                      <a:pt x="6" y="14"/>
                    </a:lnTo>
                    <a:lnTo>
                      <a:pt x="8" y="4"/>
                    </a:lnTo>
                    <a:lnTo>
                      <a:pt x="16" y="4"/>
                    </a:lnTo>
                    <a:lnTo>
                      <a:pt x="14" y="1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1" name="Freeform 83">
                <a:extLst>
                  <a:ext uri="{FF2B5EF4-FFF2-40B4-BE49-F238E27FC236}">
                    <a16:creationId xmlns:a16="http://schemas.microsoft.com/office/drawing/2014/main" id="{5A5B8290-BECD-5AAF-09F6-F1D6A51E465B}"/>
                  </a:ext>
                </a:extLst>
              </p:cNvPr>
              <p:cNvSpPr>
                <a:spLocks/>
              </p:cNvSpPr>
              <p:nvPr/>
            </p:nvSpPr>
            <p:spPr bwMode="auto">
              <a:xfrm>
                <a:off x="6961187" y="4249088"/>
                <a:ext cx="55563" cy="69882"/>
              </a:xfrm>
              <a:custGeom>
                <a:avLst/>
                <a:gdLst>
                  <a:gd name="T0" fmla="*/ 31 w 35"/>
                  <a:gd name="T1" fmla="*/ 0 h 44"/>
                  <a:gd name="T2" fmla="*/ 35 w 35"/>
                  <a:gd name="T3" fmla="*/ 11 h 44"/>
                  <a:gd name="T4" fmla="*/ 23 w 35"/>
                  <a:gd name="T5" fmla="*/ 19 h 44"/>
                  <a:gd name="T6" fmla="*/ 18 w 35"/>
                  <a:gd name="T7" fmla="*/ 30 h 44"/>
                  <a:gd name="T8" fmla="*/ 0 w 35"/>
                  <a:gd name="T9" fmla="*/ 44 h 44"/>
                  <a:gd name="T10" fmla="*/ 6 w 35"/>
                  <a:gd name="T11" fmla="*/ 34 h 44"/>
                  <a:gd name="T12" fmla="*/ 16 w 35"/>
                  <a:gd name="T13" fmla="*/ 25 h 44"/>
                  <a:gd name="T14" fmla="*/ 23 w 35"/>
                  <a:gd name="T15" fmla="*/ 15 h 44"/>
                  <a:gd name="T16" fmla="*/ 31 w 35"/>
                  <a:gd name="T1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4">
                    <a:moveTo>
                      <a:pt x="31" y="0"/>
                    </a:moveTo>
                    <a:lnTo>
                      <a:pt x="35" y="11"/>
                    </a:lnTo>
                    <a:lnTo>
                      <a:pt x="23" y="19"/>
                    </a:lnTo>
                    <a:lnTo>
                      <a:pt x="18" y="30"/>
                    </a:lnTo>
                    <a:lnTo>
                      <a:pt x="0" y="44"/>
                    </a:lnTo>
                    <a:lnTo>
                      <a:pt x="6" y="34"/>
                    </a:lnTo>
                    <a:lnTo>
                      <a:pt x="16" y="25"/>
                    </a:lnTo>
                    <a:lnTo>
                      <a:pt x="23" y="15"/>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2" name="Freeform 85">
                <a:extLst>
                  <a:ext uri="{FF2B5EF4-FFF2-40B4-BE49-F238E27FC236}">
                    <a16:creationId xmlns:a16="http://schemas.microsoft.com/office/drawing/2014/main" id="{16CF7639-73C3-0610-98A5-7C0B97DBF2CE}"/>
                  </a:ext>
                </a:extLst>
              </p:cNvPr>
              <p:cNvSpPr>
                <a:spLocks/>
              </p:cNvSpPr>
              <p:nvPr/>
            </p:nvSpPr>
            <p:spPr bwMode="auto">
              <a:xfrm>
                <a:off x="7062787" y="4239558"/>
                <a:ext cx="26988" cy="30177"/>
              </a:xfrm>
              <a:custGeom>
                <a:avLst/>
                <a:gdLst>
                  <a:gd name="T0" fmla="*/ 0 w 17"/>
                  <a:gd name="T1" fmla="*/ 0 h 19"/>
                  <a:gd name="T2" fmla="*/ 9 w 17"/>
                  <a:gd name="T3" fmla="*/ 4 h 19"/>
                  <a:gd name="T4" fmla="*/ 17 w 17"/>
                  <a:gd name="T5" fmla="*/ 4 h 19"/>
                  <a:gd name="T6" fmla="*/ 17 w 17"/>
                  <a:gd name="T7" fmla="*/ 9 h 19"/>
                  <a:gd name="T8" fmla="*/ 11 w 17"/>
                  <a:gd name="T9" fmla="*/ 15 h 19"/>
                  <a:gd name="T10" fmla="*/ 2 w 17"/>
                  <a:gd name="T11" fmla="*/ 19 h 19"/>
                  <a:gd name="T12" fmla="*/ 2 w 17"/>
                  <a:gd name="T13" fmla="*/ 13 h 19"/>
                  <a:gd name="T14" fmla="*/ 2 w 17"/>
                  <a:gd name="T15" fmla="*/ 6 h 19"/>
                  <a:gd name="T16" fmla="*/ 0 w 17"/>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0" y="0"/>
                    </a:moveTo>
                    <a:lnTo>
                      <a:pt x="9" y="4"/>
                    </a:lnTo>
                    <a:lnTo>
                      <a:pt x="17" y="4"/>
                    </a:lnTo>
                    <a:lnTo>
                      <a:pt x="17" y="9"/>
                    </a:lnTo>
                    <a:lnTo>
                      <a:pt x="11" y="15"/>
                    </a:lnTo>
                    <a:lnTo>
                      <a:pt x="2" y="19"/>
                    </a:lnTo>
                    <a:lnTo>
                      <a:pt x="2" y="13"/>
                    </a:lnTo>
                    <a:lnTo>
                      <a:pt x="2" y="6"/>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3" name="Freeform 87">
                <a:extLst>
                  <a:ext uri="{FF2B5EF4-FFF2-40B4-BE49-F238E27FC236}">
                    <a16:creationId xmlns:a16="http://schemas.microsoft.com/office/drawing/2014/main" id="{1F2B2156-8CC3-D33F-D730-6C69BF526DA3}"/>
                  </a:ext>
                </a:extLst>
              </p:cNvPr>
              <p:cNvSpPr>
                <a:spLocks/>
              </p:cNvSpPr>
              <p:nvPr/>
            </p:nvSpPr>
            <p:spPr bwMode="auto">
              <a:xfrm>
                <a:off x="7116762" y="4220500"/>
                <a:ext cx="30163" cy="55588"/>
              </a:xfrm>
              <a:custGeom>
                <a:avLst/>
                <a:gdLst>
                  <a:gd name="T0" fmla="*/ 0 w 19"/>
                  <a:gd name="T1" fmla="*/ 0 h 35"/>
                  <a:gd name="T2" fmla="*/ 14 w 19"/>
                  <a:gd name="T3" fmla="*/ 2 h 35"/>
                  <a:gd name="T4" fmla="*/ 17 w 19"/>
                  <a:gd name="T5" fmla="*/ 8 h 35"/>
                  <a:gd name="T6" fmla="*/ 19 w 19"/>
                  <a:gd name="T7" fmla="*/ 23 h 35"/>
                  <a:gd name="T8" fmla="*/ 10 w 19"/>
                  <a:gd name="T9" fmla="*/ 20 h 35"/>
                  <a:gd name="T10" fmla="*/ 10 w 19"/>
                  <a:gd name="T11" fmla="*/ 25 h 35"/>
                  <a:gd name="T12" fmla="*/ 14 w 19"/>
                  <a:gd name="T13" fmla="*/ 33 h 35"/>
                  <a:gd name="T14" fmla="*/ 6 w 19"/>
                  <a:gd name="T15" fmla="*/ 35 h 35"/>
                  <a:gd name="T16" fmla="*/ 6 w 19"/>
                  <a:gd name="T17" fmla="*/ 25 h 35"/>
                  <a:gd name="T18" fmla="*/ 2 w 19"/>
                  <a:gd name="T19" fmla="*/ 25 h 35"/>
                  <a:gd name="T20" fmla="*/ 0 w 19"/>
                  <a:gd name="T21" fmla="*/ 16 h 35"/>
                  <a:gd name="T22" fmla="*/ 8 w 19"/>
                  <a:gd name="T23" fmla="*/ 18 h 35"/>
                  <a:gd name="T24" fmla="*/ 8 w 19"/>
                  <a:gd name="T25" fmla="*/ 14 h 35"/>
                  <a:gd name="T26" fmla="*/ 0 w 19"/>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5">
                    <a:moveTo>
                      <a:pt x="0" y="0"/>
                    </a:moveTo>
                    <a:lnTo>
                      <a:pt x="14" y="2"/>
                    </a:lnTo>
                    <a:lnTo>
                      <a:pt x="17" y="8"/>
                    </a:lnTo>
                    <a:lnTo>
                      <a:pt x="19" y="23"/>
                    </a:lnTo>
                    <a:lnTo>
                      <a:pt x="10" y="20"/>
                    </a:lnTo>
                    <a:lnTo>
                      <a:pt x="10" y="25"/>
                    </a:lnTo>
                    <a:lnTo>
                      <a:pt x="14" y="33"/>
                    </a:lnTo>
                    <a:lnTo>
                      <a:pt x="6" y="35"/>
                    </a:lnTo>
                    <a:lnTo>
                      <a:pt x="6" y="25"/>
                    </a:lnTo>
                    <a:lnTo>
                      <a:pt x="2" y="25"/>
                    </a:lnTo>
                    <a:lnTo>
                      <a:pt x="0" y="16"/>
                    </a:lnTo>
                    <a:lnTo>
                      <a:pt x="8" y="18"/>
                    </a:lnTo>
                    <a:lnTo>
                      <a:pt x="8" y="14"/>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4" name="Freeform 89">
                <a:extLst>
                  <a:ext uri="{FF2B5EF4-FFF2-40B4-BE49-F238E27FC236}">
                    <a16:creationId xmlns:a16="http://schemas.microsoft.com/office/drawing/2014/main" id="{2BD0217D-25F6-E255-0379-45FB0FFB1B04}"/>
                  </a:ext>
                </a:extLst>
              </p:cNvPr>
              <p:cNvSpPr>
                <a:spLocks/>
              </p:cNvSpPr>
              <p:nvPr/>
            </p:nvSpPr>
            <p:spPr bwMode="auto">
              <a:xfrm>
                <a:off x="7029450" y="4203029"/>
                <a:ext cx="26988" cy="27000"/>
              </a:xfrm>
              <a:custGeom>
                <a:avLst/>
                <a:gdLst>
                  <a:gd name="T0" fmla="*/ 0 w 17"/>
                  <a:gd name="T1" fmla="*/ 0 h 17"/>
                  <a:gd name="T2" fmla="*/ 11 w 17"/>
                  <a:gd name="T3" fmla="*/ 0 h 17"/>
                  <a:gd name="T4" fmla="*/ 17 w 17"/>
                  <a:gd name="T5" fmla="*/ 6 h 17"/>
                  <a:gd name="T6" fmla="*/ 13 w 17"/>
                  <a:gd name="T7" fmla="*/ 17 h 17"/>
                  <a:gd name="T8" fmla="*/ 5 w 17"/>
                  <a:gd name="T9" fmla="*/ 9 h 17"/>
                  <a:gd name="T10" fmla="*/ 0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0" y="0"/>
                    </a:moveTo>
                    <a:lnTo>
                      <a:pt x="11" y="0"/>
                    </a:lnTo>
                    <a:lnTo>
                      <a:pt x="17" y="6"/>
                    </a:lnTo>
                    <a:lnTo>
                      <a:pt x="13" y="17"/>
                    </a:lnTo>
                    <a:lnTo>
                      <a:pt x="5"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5" name="Freeform 91">
                <a:extLst>
                  <a:ext uri="{FF2B5EF4-FFF2-40B4-BE49-F238E27FC236}">
                    <a16:creationId xmlns:a16="http://schemas.microsoft.com/office/drawing/2014/main" id="{EC9011AA-61DC-0A74-FC53-0077989A1278}"/>
                  </a:ext>
                </a:extLst>
              </p:cNvPr>
              <p:cNvSpPr>
                <a:spLocks/>
              </p:cNvSpPr>
              <p:nvPr/>
            </p:nvSpPr>
            <p:spPr bwMode="auto">
              <a:xfrm>
                <a:off x="7019925" y="4090266"/>
                <a:ext cx="93663" cy="133410"/>
              </a:xfrm>
              <a:custGeom>
                <a:avLst/>
                <a:gdLst>
                  <a:gd name="T0" fmla="*/ 11 w 59"/>
                  <a:gd name="T1" fmla="*/ 0 h 84"/>
                  <a:gd name="T2" fmla="*/ 19 w 59"/>
                  <a:gd name="T3" fmla="*/ 0 h 84"/>
                  <a:gd name="T4" fmla="*/ 27 w 59"/>
                  <a:gd name="T5" fmla="*/ 2 h 84"/>
                  <a:gd name="T6" fmla="*/ 32 w 59"/>
                  <a:gd name="T7" fmla="*/ 0 h 84"/>
                  <a:gd name="T8" fmla="*/ 34 w 59"/>
                  <a:gd name="T9" fmla="*/ 2 h 84"/>
                  <a:gd name="T10" fmla="*/ 30 w 59"/>
                  <a:gd name="T11" fmla="*/ 9 h 84"/>
                  <a:gd name="T12" fmla="*/ 36 w 59"/>
                  <a:gd name="T13" fmla="*/ 19 h 84"/>
                  <a:gd name="T14" fmla="*/ 32 w 59"/>
                  <a:gd name="T15" fmla="*/ 31 h 84"/>
                  <a:gd name="T16" fmla="*/ 25 w 59"/>
                  <a:gd name="T17" fmla="*/ 36 h 84"/>
                  <a:gd name="T18" fmla="*/ 23 w 59"/>
                  <a:gd name="T19" fmla="*/ 48 h 84"/>
                  <a:gd name="T20" fmla="*/ 27 w 59"/>
                  <a:gd name="T21" fmla="*/ 57 h 84"/>
                  <a:gd name="T22" fmla="*/ 32 w 59"/>
                  <a:gd name="T23" fmla="*/ 59 h 84"/>
                  <a:gd name="T24" fmla="*/ 40 w 59"/>
                  <a:gd name="T25" fmla="*/ 57 h 84"/>
                  <a:gd name="T26" fmla="*/ 55 w 59"/>
                  <a:gd name="T27" fmla="*/ 67 h 84"/>
                  <a:gd name="T28" fmla="*/ 54 w 59"/>
                  <a:gd name="T29" fmla="*/ 75 h 84"/>
                  <a:gd name="T30" fmla="*/ 59 w 59"/>
                  <a:gd name="T31" fmla="*/ 79 h 84"/>
                  <a:gd name="T32" fmla="*/ 57 w 59"/>
                  <a:gd name="T33" fmla="*/ 84 h 84"/>
                  <a:gd name="T34" fmla="*/ 48 w 59"/>
                  <a:gd name="T35" fmla="*/ 77 h 84"/>
                  <a:gd name="T36" fmla="*/ 42 w 59"/>
                  <a:gd name="T37" fmla="*/ 69 h 84"/>
                  <a:gd name="T38" fmla="*/ 40 w 59"/>
                  <a:gd name="T39" fmla="*/ 75 h 84"/>
                  <a:gd name="T40" fmla="*/ 29 w 59"/>
                  <a:gd name="T41" fmla="*/ 67 h 84"/>
                  <a:gd name="T42" fmla="*/ 17 w 59"/>
                  <a:gd name="T43" fmla="*/ 69 h 84"/>
                  <a:gd name="T44" fmla="*/ 11 w 59"/>
                  <a:gd name="T45" fmla="*/ 65 h 84"/>
                  <a:gd name="T46" fmla="*/ 11 w 59"/>
                  <a:gd name="T47" fmla="*/ 59 h 84"/>
                  <a:gd name="T48" fmla="*/ 15 w 59"/>
                  <a:gd name="T49" fmla="*/ 55 h 84"/>
                  <a:gd name="T50" fmla="*/ 11 w 59"/>
                  <a:gd name="T51" fmla="*/ 54 h 84"/>
                  <a:gd name="T52" fmla="*/ 9 w 59"/>
                  <a:gd name="T53" fmla="*/ 57 h 84"/>
                  <a:gd name="T54" fmla="*/ 2 w 59"/>
                  <a:gd name="T55" fmla="*/ 50 h 84"/>
                  <a:gd name="T56" fmla="*/ 2 w 59"/>
                  <a:gd name="T57" fmla="*/ 42 h 84"/>
                  <a:gd name="T58" fmla="*/ 0 w 59"/>
                  <a:gd name="T59" fmla="*/ 31 h 84"/>
                  <a:gd name="T60" fmla="*/ 6 w 59"/>
                  <a:gd name="T61" fmla="*/ 34 h 84"/>
                  <a:gd name="T62" fmla="*/ 7 w 59"/>
                  <a:gd name="T63" fmla="*/ 13 h 84"/>
                  <a:gd name="T64" fmla="*/ 11 w 59"/>
                  <a:gd name="T65"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84">
                    <a:moveTo>
                      <a:pt x="11" y="0"/>
                    </a:moveTo>
                    <a:lnTo>
                      <a:pt x="19" y="0"/>
                    </a:lnTo>
                    <a:lnTo>
                      <a:pt x="27" y="2"/>
                    </a:lnTo>
                    <a:lnTo>
                      <a:pt x="32" y="0"/>
                    </a:lnTo>
                    <a:lnTo>
                      <a:pt x="34" y="2"/>
                    </a:lnTo>
                    <a:lnTo>
                      <a:pt x="30" y="9"/>
                    </a:lnTo>
                    <a:lnTo>
                      <a:pt x="36" y="19"/>
                    </a:lnTo>
                    <a:lnTo>
                      <a:pt x="32" y="31"/>
                    </a:lnTo>
                    <a:lnTo>
                      <a:pt x="25" y="36"/>
                    </a:lnTo>
                    <a:lnTo>
                      <a:pt x="23" y="48"/>
                    </a:lnTo>
                    <a:lnTo>
                      <a:pt x="27" y="57"/>
                    </a:lnTo>
                    <a:lnTo>
                      <a:pt x="32" y="59"/>
                    </a:lnTo>
                    <a:lnTo>
                      <a:pt x="40" y="57"/>
                    </a:lnTo>
                    <a:lnTo>
                      <a:pt x="55" y="67"/>
                    </a:lnTo>
                    <a:lnTo>
                      <a:pt x="54" y="75"/>
                    </a:lnTo>
                    <a:lnTo>
                      <a:pt x="59" y="79"/>
                    </a:lnTo>
                    <a:lnTo>
                      <a:pt x="57" y="84"/>
                    </a:lnTo>
                    <a:lnTo>
                      <a:pt x="48" y="77"/>
                    </a:lnTo>
                    <a:lnTo>
                      <a:pt x="42" y="69"/>
                    </a:lnTo>
                    <a:lnTo>
                      <a:pt x="40" y="75"/>
                    </a:lnTo>
                    <a:lnTo>
                      <a:pt x="29" y="67"/>
                    </a:lnTo>
                    <a:lnTo>
                      <a:pt x="17" y="69"/>
                    </a:lnTo>
                    <a:lnTo>
                      <a:pt x="11" y="65"/>
                    </a:lnTo>
                    <a:lnTo>
                      <a:pt x="11" y="59"/>
                    </a:lnTo>
                    <a:lnTo>
                      <a:pt x="15" y="55"/>
                    </a:lnTo>
                    <a:lnTo>
                      <a:pt x="11" y="54"/>
                    </a:lnTo>
                    <a:lnTo>
                      <a:pt x="9" y="57"/>
                    </a:lnTo>
                    <a:lnTo>
                      <a:pt x="2" y="50"/>
                    </a:lnTo>
                    <a:lnTo>
                      <a:pt x="2" y="42"/>
                    </a:lnTo>
                    <a:lnTo>
                      <a:pt x="0" y="31"/>
                    </a:lnTo>
                    <a:lnTo>
                      <a:pt x="6" y="34"/>
                    </a:lnTo>
                    <a:lnTo>
                      <a:pt x="7" y="13"/>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6" name="Freeform 99">
                <a:extLst>
                  <a:ext uri="{FF2B5EF4-FFF2-40B4-BE49-F238E27FC236}">
                    <a16:creationId xmlns:a16="http://schemas.microsoft.com/office/drawing/2014/main" id="{70064A06-940A-B5E4-BBCC-FEEE4F7FFA23}"/>
                  </a:ext>
                </a:extLst>
              </p:cNvPr>
              <p:cNvSpPr>
                <a:spLocks/>
              </p:cNvSpPr>
              <p:nvPr/>
            </p:nvSpPr>
            <p:spPr bwMode="auto">
              <a:xfrm>
                <a:off x="6769100" y="4050560"/>
                <a:ext cx="55563" cy="42882"/>
              </a:xfrm>
              <a:custGeom>
                <a:avLst/>
                <a:gdLst>
                  <a:gd name="T0" fmla="*/ 23 w 35"/>
                  <a:gd name="T1" fmla="*/ 0 h 27"/>
                  <a:gd name="T2" fmla="*/ 31 w 35"/>
                  <a:gd name="T3" fmla="*/ 0 h 27"/>
                  <a:gd name="T4" fmla="*/ 35 w 35"/>
                  <a:gd name="T5" fmla="*/ 6 h 27"/>
                  <a:gd name="T6" fmla="*/ 27 w 35"/>
                  <a:gd name="T7" fmla="*/ 13 h 27"/>
                  <a:gd name="T8" fmla="*/ 25 w 35"/>
                  <a:gd name="T9" fmla="*/ 21 h 27"/>
                  <a:gd name="T10" fmla="*/ 14 w 35"/>
                  <a:gd name="T11" fmla="*/ 27 h 27"/>
                  <a:gd name="T12" fmla="*/ 0 w 35"/>
                  <a:gd name="T13" fmla="*/ 25 h 27"/>
                  <a:gd name="T14" fmla="*/ 0 w 35"/>
                  <a:gd name="T15" fmla="*/ 11 h 27"/>
                  <a:gd name="T16" fmla="*/ 8 w 35"/>
                  <a:gd name="T17" fmla="*/ 4 h 27"/>
                  <a:gd name="T18" fmla="*/ 23 w 35"/>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27">
                    <a:moveTo>
                      <a:pt x="23" y="0"/>
                    </a:moveTo>
                    <a:lnTo>
                      <a:pt x="31" y="0"/>
                    </a:lnTo>
                    <a:lnTo>
                      <a:pt x="35" y="6"/>
                    </a:lnTo>
                    <a:lnTo>
                      <a:pt x="27" y="13"/>
                    </a:lnTo>
                    <a:lnTo>
                      <a:pt x="25" y="21"/>
                    </a:lnTo>
                    <a:lnTo>
                      <a:pt x="14" y="27"/>
                    </a:lnTo>
                    <a:lnTo>
                      <a:pt x="0" y="25"/>
                    </a:lnTo>
                    <a:lnTo>
                      <a:pt x="0" y="11"/>
                    </a:lnTo>
                    <a:lnTo>
                      <a:pt x="8" y="4"/>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7" name="Freeform 115">
                <a:extLst>
                  <a:ext uri="{FF2B5EF4-FFF2-40B4-BE49-F238E27FC236}">
                    <a16:creationId xmlns:a16="http://schemas.microsoft.com/office/drawing/2014/main" id="{DD31E487-B93F-2445-AABC-FF77A2BABE2A}"/>
                  </a:ext>
                </a:extLst>
              </p:cNvPr>
              <p:cNvSpPr>
                <a:spLocks/>
              </p:cNvSpPr>
              <p:nvPr/>
            </p:nvSpPr>
            <p:spPr bwMode="auto">
              <a:xfrm>
                <a:off x="7023100" y="3928268"/>
                <a:ext cx="42863" cy="82587"/>
              </a:xfrm>
              <a:custGeom>
                <a:avLst/>
                <a:gdLst>
                  <a:gd name="T0" fmla="*/ 21 w 27"/>
                  <a:gd name="T1" fmla="*/ 0 h 52"/>
                  <a:gd name="T2" fmla="*/ 27 w 27"/>
                  <a:gd name="T3" fmla="*/ 6 h 52"/>
                  <a:gd name="T4" fmla="*/ 25 w 27"/>
                  <a:gd name="T5" fmla="*/ 14 h 52"/>
                  <a:gd name="T6" fmla="*/ 15 w 27"/>
                  <a:gd name="T7" fmla="*/ 39 h 52"/>
                  <a:gd name="T8" fmla="*/ 9 w 27"/>
                  <a:gd name="T9" fmla="*/ 52 h 52"/>
                  <a:gd name="T10" fmla="*/ 2 w 27"/>
                  <a:gd name="T11" fmla="*/ 39 h 52"/>
                  <a:gd name="T12" fmla="*/ 0 w 27"/>
                  <a:gd name="T13" fmla="*/ 29 h 52"/>
                  <a:gd name="T14" fmla="*/ 9 w 27"/>
                  <a:gd name="T15" fmla="*/ 14 h 52"/>
                  <a:gd name="T16" fmla="*/ 21 w 27"/>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52">
                    <a:moveTo>
                      <a:pt x="21" y="0"/>
                    </a:moveTo>
                    <a:lnTo>
                      <a:pt x="27" y="6"/>
                    </a:lnTo>
                    <a:lnTo>
                      <a:pt x="25" y="14"/>
                    </a:lnTo>
                    <a:lnTo>
                      <a:pt x="15" y="39"/>
                    </a:lnTo>
                    <a:lnTo>
                      <a:pt x="9" y="52"/>
                    </a:lnTo>
                    <a:lnTo>
                      <a:pt x="2" y="39"/>
                    </a:lnTo>
                    <a:lnTo>
                      <a:pt x="0" y="29"/>
                    </a:lnTo>
                    <a:lnTo>
                      <a:pt x="9" y="14"/>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8" name="Freeform 117">
                <a:extLst>
                  <a:ext uri="{FF2B5EF4-FFF2-40B4-BE49-F238E27FC236}">
                    <a16:creationId xmlns:a16="http://schemas.microsoft.com/office/drawing/2014/main" id="{57BEB823-6B1A-4CC1-BDE2-9980AEC08EF2}"/>
                  </a:ext>
                </a:extLst>
              </p:cNvPr>
              <p:cNvSpPr>
                <a:spLocks/>
              </p:cNvSpPr>
              <p:nvPr/>
            </p:nvSpPr>
            <p:spPr bwMode="auto">
              <a:xfrm>
                <a:off x="5608638" y="3907621"/>
                <a:ext cx="9525" cy="14294"/>
              </a:xfrm>
              <a:custGeom>
                <a:avLst/>
                <a:gdLst>
                  <a:gd name="T0" fmla="*/ 4 w 6"/>
                  <a:gd name="T1" fmla="*/ 0 h 9"/>
                  <a:gd name="T2" fmla="*/ 6 w 6"/>
                  <a:gd name="T3" fmla="*/ 0 h 9"/>
                  <a:gd name="T4" fmla="*/ 4 w 6"/>
                  <a:gd name="T5" fmla="*/ 5 h 9"/>
                  <a:gd name="T6" fmla="*/ 2 w 6"/>
                  <a:gd name="T7" fmla="*/ 9 h 9"/>
                  <a:gd name="T8" fmla="*/ 0 w 6"/>
                  <a:gd name="T9" fmla="*/ 4 h 9"/>
                  <a:gd name="T10" fmla="*/ 4 w 6"/>
                  <a:gd name="T11" fmla="*/ 0 h 9"/>
                </a:gdLst>
                <a:ahLst/>
                <a:cxnLst>
                  <a:cxn ang="0">
                    <a:pos x="T0" y="T1"/>
                  </a:cxn>
                  <a:cxn ang="0">
                    <a:pos x="T2" y="T3"/>
                  </a:cxn>
                  <a:cxn ang="0">
                    <a:pos x="T4" y="T5"/>
                  </a:cxn>
                  <a:cxn ang="0">
                    <a:pos x="T6" y="T7"/>
                  </a:cxn>
                  <a:cxn ang="0">
                    <a:pos x="T8" y="T9"/>
                  </a:cxn>
                  <a:cxn ang="0">
                    <a:pos x="T10" y="T11"/>
                  </a:cxn>
                </a:cxnLst>
                <a:rect l="0" t="0" r="r" b="b"/>
                <a:pathLst>
                  <a:path w="6" h="9">
                    <a:moveTo>
                      <a:pt x="4" y="0"/>
                    </a:moveTo>
                    <a:lnTo>
                      <a:pt x="6" y="0"/>
                    </a:lnTo>
                    <a:lnTo>
                      <a:pt x="4" y="5"/>
                    </a:lnTo>
                    <a:lnTo>
                      <a:pt x="2" y="9"/>
                    </a:lnTo>
                    <a:lnTo>
                      <a:pt x="0" y="4"/>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39" name="Freeform 123">
                <a:extLst>
                  <a:ext uri="{FF2B5EF4-FFF2-40B4-BE49-F238E27FC236}">
                    <a16:creationId xmlns:a16="http://schemas.microsoft.com/office/drawing/2014/main" id="{DA270871-C30D-9E6D-4977-F6DFCDD56BE7}"/>
                  </a:ext>
                </a:extLst>
              </p:cNvPr>
              <p:cNvSpPr>
                <a:spLocks/>
              </p:cNvSpPr>
              <p:nvPr/>
            </p:nvSpPr>
            <p:spPr bwMode="auto">
              <a:xfrm>
                <a:off x="7292975" y="3712270"/>
                <a:ext cx="55563" cy="39706"/>
              </a:xfrm>
              <a:custGeom>
                <a:avLst/>
                <a:gdLst>
                  <a:gd name="T0" fmla="*/ 22 w 35"/>
                  <a:gd name="T1" fmla="*/ 0 h 25"/>
                  <a:gd name="T2" fmla="*/ 33 w 35"/>
                  <a:gd name="T3" fmla="*/ 4 h 25"/>
                  <a:gd name="T4" fmla="*/ 35 w 35"/>
                  <a:gd name="T5" fmla="*/ 8 h 25"/>
                  <a:gd name="T6" fmla="*/ 27 w 35"/>
                  <a:gd name="T7" fmla="*/ 19 h 25"/>
                  <a:gd name="T8" fmla="*/ 20 w 35"/>
                  <a:gd name="T9" fmla="*/ 13 h 25"/>
                  <a:gd name="T10" fmla="*/ 14 w 35"/>
                  <a:gd name="T11" fmla="*/ 17 h 25"/>
                  <a:gd name="T12" fmla="*/ 10 w 35"/>
                  <a:gd name="T13" fmla="*/ 25 h 25"/>
                  <a:gd name="T14" fmla="*/ 0 w 35"/>
                  <a:gd name="T15" fmla="*/ 23 h 25"/>
                  <a:gd name="T16" fmla="*/ 0 w 35"/>
                  <a:gd name="T17" fmla="*/ 13 h 25"/>
                  <a:gd name="T18" fmla="*/ 10 w 35"/>
                  <a:gd name="T19" fmla="*/ 6 h 25"/>
                  <a:gd name="T20" fmla="*/ 18 w 35"/>
                  <a:gd name="T21" fmla="*/ 6 h 25"/>
                  <a:gd name="T22" fmla="*/ 22 w 35"/>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25">
                    <a:moveTo>
                      <a:pt x="22" y="0"/>
                    </a:moveTo>
                    <a:lnTo>
                      <a:pt x="33" y="4"/>
                    </a:lnTo>
                    <a:lnTo>
                      <a:pt x="35" y="8"/>
                    </a:lnTo>
                    <a:lnTo>
                      <a:pt x="27" y="19"/>
                    </a:lnTo>
                    <a:lnTo>
                      <a:pt x="20" y="13"/>
                    </a:lnTo>
                    <a:lnTo>
                      <a:pt x="14" y="17"/>
                    </a:lnTo>
                    <a:lnTo>
                      <a:pt x="10" y="25"/>
                    </a:lnTo>
                    <a:lnTo>
                      <a:pt x="0" y="23"/>
                    </a:lnTo>
                    <a:lnTo>
                      <a:pt x="0" y="13"/>
                    </a:lnTo>
                    <a:lnTo>
                      <a:pt x="10" y="6"/>
                    </a:lnTo>
                    <a:lnTo>
                      <a:pt x="18" y="6"/>
                    </a:lnTo>
                    <a:lnTo>
                      <a:pt x="2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0" name="Freeform 125">
                <a:extLst>
                  <a:ext uri="{FF2B5EF4-FFF2-40B4-BE49-F238E27FC236}">
                    <a16:creationId xmlns:a16="http://schemas.microsoft.com/office/drawing/2014/main" id="{EC3825A9-0DCE-7CEF-D2D9-AACF74C42D80}"/>
                  </a:ext>
                </a:extLst>
              </p:cNvPr>
              <p:cNvSpPr>
                <a:spLocks/>
              </p:cNvSpPr>
              <p:nvPr/>
            </p:nvSpPr>
            <p:spPr bwMode="auto">
              <a:xfrm>
                <a:off x="5078413" y="3678917"/>
                <a:ext cx="52388" cy="27000"/>
              </a:xfrm>
              <a:custGeom>
                <a:avLst/>
                <a:gdLst>
                  <a:gd name="T0" fmla="*/ 33 w 33"/>
                  <a:gd name="T1" fmla="*/ 0 h 17"/>
                  <a:gd name="T2" fmla="*/ 24 w 33"/>
                  <a:gd name="T3" fmla="*/ 7 h 17"/>
                  <a:gd name="T4" fmla="*/ 25 w 33"/>
                  <a:gd name="T5" fmla="*/ 9 h 17"/>
                  <a:gd name="T6" fmla="*/ 25 w 33"/>
                  <a:gd name="T7" fmla="*/ 11 h 17"/>
                  <a:gd name="T8" fmla="*/ 10 w 33"/>
                  <a:gd name="T9" fmla="*/ 17 h 17"/>
                  <a:gd name="T10" fmla="*/ 4 w 33"/>
                  <a:gd name="T11" fmla="*/ 15 h 17"/>
                  <a:gd name="T12" fmla="*/ 0 w 33"/>
                  <a:gd name="T13" fmla="*/ 9 h 17"/>
                  <a:gd name="T14" fmla="*/ 8 w 33"/>
                  <a:gd name="T15" fmla="*/ 9 h 17"/>
                  <a:gd name="T16" fmla="*/ 10 w 33"/>
                  <a:gd name="T17" fmla="*/ 9 h 17"/>
                  <a:gd name="T18" fmla="*/ 14 w 33"/>
                  <a:gd name="T19" fmla="*/ 7 h 17"/>
                  <a:gd name="T20" fmla="*/ 10 w 33"/>
                  <a:gd name="T21" fmla="*/ 9 h 17"/>
                  <a:gd name="T22" fmla="*/ 8 w 33"/>
                  <a:gd name="T23" fmla="*/ 9 h 17"/>
                  <a:gd name="T24" fmla="*/ 10 w 33"/>
                  <a:gd name="T25" fmla="*/ 7 h 17"/>
                  <a:gd name="T26" fmla="*/ 10 w 33"/>
                  <a:gd name="T27" fmla="*/ 6 h 17"/>
                  <a:gd name="T28" fmla="*/ 20 w 33"/>
                  <a:gd name="T29" fmla="*/ 6 h 17"/>
                  <a:gd name="T30" fmla="*/ 33 w 33"/>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 h="17">
                    <a:moveTo>
                      <a:pt x="33" y="0"/>
                    </a:moveTo>
                    <a:lnTo>
                      <a:pt x="24" y="7"/>
                    </a:lnTo>
                    <a:lnTo>
                      <a:pt x="25" y="9"/>
                    </a:lnTo>
                    <a:lnTo>
                      <a:pt x="25" y="11"/>
                    </a:lnTo>
                    <a:lnTo>
                      <a:pt x="10" y="17"/>
                    </a:lnTo>
                    <a:lnTo>
                      <a:pt x="4" y="15"/>
                    </a:lnTo>
                    <a:lnTo>
                      <a:pt x="0" y="9"/>
                    </a:lnTo>
                    <a:lnTo>
                      <a:pt x="8" y="9"/>
                    </a:lnTo>
                    <a:lnTo>
                      <a:pt x="10" y="9"/>
                    </a:lnTo>
                    <a:lnTo>
                      <a:pt x="14" y="7"/>
                    </a:lnTo>
                    <a:lnTo>
                      <a:pt x="10" y="9"/>
                    </a:lnTo>
                    <a:lnTo>
                      <a:pt x="8" y="9"/>
                    </a:lnTo>
                    <a:lnTo>
                      <a:pt x="10" y="7"/>
                    </a:lnTo>
                    <a:lnTo>
                      <a:pt x="10" y="6"/>
                    </a:lnTo>
                    <a:lnTo>
                      <a:pt x="20" y="6"/>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1" name="Freeform 127">
                <a:extLst>
                  <a:ext uri="{FF2B5EF4-FFF2-40B4-BE49-F238E27FC236}">
                    <a16:creationId xmlns:a16="http://schemas.microsoft.com/office/drawing/2014/main" id="{3C378814-50F4-EAFD-F8BB-8FEE421A9775}"/>
                  </a:ext>
                </a:extLst>
              </p:cNvPr>
              <p:cNvSpPr>
                <a:spLocks/>
              </p:cNvSpPr>
              <p:nvPr/>
            </p:nvSpPr>
            <p:spPr bwMode="auto">
              <a:xfrm>
                <a:off x="4887913" y="3678917"/>
                <a:ext cx="60325" cy="20647"/>
              </a:xfrm>
              <a:custGeom>
                <a:avLst/>
                <a:gdLst>
                  <a:gd name="T0" fmla="*/ 2 w 38"/>
                  <a:gd name="T1" fmla="*/ 0 h 13"/>
                  <a:gd name="T2" fmla="*/ 9 w 38"/>
                  <a:gd name="T3" fmla="*/ 6 h 13"/>
                  <a:gd name="T4" fmla="*/ 21 w 38"/>
                  <a:gd name="T5" fmla="*/ 6 h 13"/>
                  <a:gd name="T6" fmla="*/ 30 w 38"/>
                  <a:gd name="T7" fmla="*/ 6 h 13"/>
                  <a:gd name="T8" fmla="*/ 30 w 38"/>
                  <a:gd name="T9" fmla="*/ 7 h 13"/>
                  <a:gd name="T10" fmla="*/ 38 w 38"/>
                  <a:gd name="T11" fmla="*/ 6 h 13"/>
                  <a:gd name="T12" fmla="*/ 36 w 38"/>
                  <a:gd name="T13" fmla="*/ 11 h 13"/>
                  <a:gd name="T14" fmla="*/ 17 w 38"/>
                  <a:gd name="T15" fmla="*/ 13 h 13"/>
                  <a:gd name="T16" fmla="*/ 17 w 38"/>
                  <a:gd name="T17" fmla="*/ 9 h 13"/>
                  <a:gd name="T18" fmla="*/ 0 w 38"/>
                  <a:gd name="T19" fmla="*/ 6 h 13"/>
                  <a:gd name="T20" fmla="*/ 2 w 38"/>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3">
                    <a:moveTo>
                      <a:pt x="2" y="0"/>
                    </a:moveTo>
                    <a:lnTo>
                      <a:pt x="9" y="6"/>
                    </a:lnTo>
                    <a:lnTo>
                      <a:pt x="21" y="6"/>
                    </a:lnTo>
                    <a:lnTo>
                      <a:pt x="30" y="6"/>
                    </a:lnTo>
                    <a:lnTo>
                      <a:pt x="30" y="7"/>
                    </a:lnTo>
                    <a:lnTo>
                      <a:pt x="38" y="6"/>
                    </a:lnTo>
                    <a:lnTo>
                      <a:pt x="36" y="11"/>
                    </a:lnTo>
                    <a:lnTo>
                      <a:pt x="17" y="13"/>
                    </a:lnTo>
                    <a:lnTo>
                      <a:pt x="17" y="9"/>
                    </a:lnTo>
                    <a:lnTo>
                      <a:pt x="0" y="6"/>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2" name="Freeform 129">
                <a:extLst>
                  <a:ext uri="{FF2B5EF4-FFF2-40B4-BE49-F238E27FC236}">
                    <a16:creationId xmlns:a16="http://schemas.microsoft.com/office/drawing/2014/main" id="{02432296-C244-FD19-1CD7-F00D2AAADBA5}"/>
                  </a:ext>
                </a:extLst>
              </p:cNvPr>
              <p:cNvSpPr>
                <a:spLocks/>
              </p:cNvSpPr>
              <p:nvPr/>
            </p:nvSpPr>
            <p:spPr bwMode="auto">
              <a:xfrm>
                <a:off x="4640263" y="3613801"/>
                <a:ext cx="69850" cy="39706"/>
              </a:xfrm>
              <a:custGeom>
                <a:avLst/>
                <a:gdLst>
                  <a:gd name="T0" fmla="*/ 44 w 44"/>
                  <a:gd name="T1" fmla="*/ 0 h 25"/>
                  <a:gd name="T2" fmla="*/ 39 w 44"/>
                  <a:gd name="T3" fmla="*/ 14 h 25"/>
                  <a:gd name="T4" fmla="*/ 40 w 44"/>
                  <a:gd name="T5" fmla="*/ 18 h 25"/>
                  <a:gd name="T6" fmla="*/ 39 w 44"/>
                  <a:gd name="T7" fmla="*/ 25 h 25"/>
                  <a:gd name="T8" fmla="*/ 27 w 44"/>
                  <a:gd name="T9" fmla="*/ 20 h 25"/>
                  <a:gd name="T10" fmla="*/ 19 w 44"/>
                  <a:gd name="T11" fmla="*/ 18 h 25"/>
                  <a:gd name="T12" fmla="*/ 0 w 44"/>
                  <a:gd name="T13" fmla="*/ 10 h 25"/>
                  <a:gd name="T14" fmla="*/ 4 w 44"/>
                  <a:gd name="T15" fmla="*/ 2 h 25"/>
                  <a:gd name="T16" fmla="*/ 19 w 44"/>
                  <a:gd name="T17" fmla="*/ 4 h 25"/>
                  <a:gd name="T18" fmla="*/ 35 w 44"/>
                  <a:gd name="T19" fmla="*/ 2 h 25"/>
                  <a:gd name="T20" fmla="*/ 44 w 44"/>
                  <a:gd name="T21"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25">
                    <a:moveTo>
                      <a:pt x="44" y="0"/>
                    </a:moveTo>
                    <a:lnTo>
                      <a:pt x="39" y="14"/>
                    </a:lnTo>
                    <a:lnTo>
                      <a:pt x="40" y="18"/>
                    </a:lnTo>
                    <a:lnTo>
                      <a:pt x="39" y="25"/>
                    </a:lnTo>
                    <a:lnTo>
                      <a:pt x="27" y="20"/>
                    </a:lnTo>
                    <a:lnTo>
                      <a:pt x="19" y="18"/>
                    </a:lnTo>
                    <a:lnTo>
                      <a:pt x="0" y="10"/>
                    </a:lnTo>
                    <a:lnTo>
                      <a:pt x="4" y="2"/>
                    </a:lnTo>
                    <a:lnTo>
                      <a:pt x="19" y="4"/>
                    </a:lnTo>
                    <a:lnTo>
                      <a:pt x="35"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3" name="Freeform 131">
                <a:extLst>
                  <a:ext uri="{FF2B5EF4-FFF2-40B4-BE49-F238E27FC236}">
                    <a16:creationId xmlns:a16="http://schemas.microsoft.com/office/drawing/2014/main" id="{2447D61E-4788-ECDF-A96B-D5FDC8D394DF}"/>
                  </a:ext>
                </a:extLst>
              </p:cNvPr>
              <p:cNvSpPr>
                <a:spLocks/>
              </p:cNvSpPr>
              <p:nvPr/>
            </p:nvSpPr>
            <p:spPr bwMode="auto">
              <a:xfrm>
                <a:off x="4549776" y="3537566"/>
                <a:ext cx="36513" cy="58765"/>
              </a:xfrm>
              <a:custGeom>
                <a:avLst/>
                <a:gdLst>
                  <a:gd name="T0" fmla="*/ 13 w 23"/>
                  <a:gd name="T1" fmla="*/ 0 h 37"/>
                  <a:gd name="T2" fmla="*/ 23 w 23"/>
                  <a:gd name="T3" fmla="*/ 12 h 37"/>
                  <a:gd name="T4" fmla="*/ 19 w 23"/>
                  <a:gd name="T5" fmla="*/ 33 h 37"/>
                  <a:gd name="T6" fmla="*/ 13 w 23"/>
                  <a:gd name="T7" fmla="*/ 31 h 37"/>
                  <a:gd name="T8" fmla="*/ 7 w 23"/>
                  <a:gd name="T9" fmla="*/ 37 h 37"/>
                  <a:gd name="T10" fmla="*/ 2 w 23"/>
                  <a:gd name="T11" fmla="*/ 33 h 37"/>
                  <a:gd name="T12" fmla="*/ 2 w 23"/>
                  <a:gd name="T13" fmla="*/ 12 h 37"/>
                  <a:gd name="T14" fmla="*/ 0 w 23"/>
                  <a:gd name="T15" fmla="*/ 2 h 37"/>
                  <a:gd name="T16" fmla="*/ 5 w 23"/>
                  <a:gd name="T17" fmla="*/ 4 h 37"/>
                  <a:gd name="T18" fmla="*/ 13 w 23"/>
                  <a:gd name="T1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37">
                    <a:moveTo>
                      <a:pt x="13" y="0"/>
                    </a:moveTo>
                    <a:lnTo>
                      <a:pt x="23" y="12"/>
                    </a:lnTo>
                    <a:lnTo>
                      <a:pt x="19" y="33"/>
                    </a:lnTo>
                    <a:lnTo>
                      <a:pt x="13" y="31"/>
                    </a:lnTo>
                    <a:lnTo>
                      <a:pt x="7" y="37"/>
                    </a:lnTo>
                    <a:lnTo>
                      <a:pt x="2" y="33"/>
                    </a:lnTo>
                    <a:lnTo>
                      <a:pt x="2" y="12"/>
                    </a:lnTo>
                    <a:lnTo>
                      <a:pt x="0" y="2"/>
                    </a:lnTo>
                    <a:lnTo>
                      <a:pt x="5" y="4"/>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4" name="Freeform 133">
                <a:extLst>
                  <a:ext uri="{FF2B5EF4-FFF2-40B4-BE49-F238E27FC236}">
                    <a16:creationId xmlns:a16="http://schemas.microsoft.com/office/drawing/2014/main" id="{043B9E20-59D3-43A5-3840-21D9E61F7AD2}"/>
                  </a:ext>
                </a:extLst>
              </p:cNvPr>
              <p:cNvSpPr>
                <a:spLocks/>
              </p:cNvSpPr>
              <p:nvPr/>
            </p:nvSpPr>
            <p:spPr bwMode="auto">
              <a:xfrm>
                <a:off x="7229475" y="3532801"/>
                <a:ext cx="277813" cy="262056"/>
              </a:xfrm>
              <a:custGeom>
                <a:avLst/>
                <a:gdLst>
                  <a:gd name="T0" fmla="*/ 165 w 175"/>
                  <a:gd name="T1" fmla="*/ 0 h 165"/>
                  <a:gd name="T2" fmla="*/ 175 w 175"/>
                  <a:gd name="T3" fmla="*/ 23 h 165"/>
                  <a:gd name="T4" fmla="*/ 175 w 175"/>
                  <a:gd name="T5" fmla="*/ 36 h 165"/>
                  <a:gd name="T6" fmla="*/ 161 w 175"/>
                  <a:gd name="T7" fmla="*/ 53 h 165"/>
                  <a:gd name="T8" fmla="*/ 161 w 175"/>
                  <a:gd name="T9" fmla="*/ 59 h 165"/>
                  <a:gd name="T10" fmla="*/ 161 w 175"/>
                  <a:gd name="T11" fmla="*/ 69 h 165"/>
                  <a:gd name="T12" fmla="*/ 156 w 175"/>
                  <a:gd name="T13" fmla="*/ 80 h 165"/>
                  <a:gd name="T14" fmla="*/ 158 w 175"/>
                  <a:gd name="T15" fmla="*/ 90 h 165"/>
                  <a:gd name="T16" fmla="*/ 152 w 175"/>
                  <a:gd name="T17" fmla="*/ 101 h 165"/>
                  <a:gd name="T18" fmla="*/ 133 w 175"/>
                  <a:gd name="T19" fmla="*/ 107 h 165"/>
                  <a:gd name="T20" fmla="*/ 110 w 175"/>
                  <a:gd name="T21" fmla="*/ 109 h 165"/>
                  <a:gd name="T22" fmla="*/ 88 w 175"/>
                  <a:gd name="T23" fmla="*/ 126 h 165"/>
                  <a:gd name="T24" fmla="*/ 79 w 175"/>
                  <a:gd name="T25" fmla="*/ 121 h 165"/>
                  <a:gd name="T26" fmla="*/ 79 w 175"/>
                  <a:gd name="T27" fmla="*/ 109 h 165"/>
                  <a:gd name="T28" fmla="*/ 54 w 175"/>
                  <a:gd name="T29" fmla="*/ 113 h 165"/>
                  <a:gd name="T30" fmla="*/ 39 w 175"/>
                  <a:gd name="T31" fmla="*/ 119 h 165"/>
                  <a:gd name="T32" fmla="*/ 21 w 175"/>
                  <a:gd name="T33" fmla="*/ 119 h 165"/>
                  <a:gd name="T34" fmla="*/ 37 w 175"/>
                  <a:gd name="T35" fmla="*/ 132 h 165"/>
                  <a:gd name="T36" fmla="*/ 27 w 175"/>
                  <a:gd name="T37" fmla="*/ 159 h 165"/>
                  <a:gd name="T38" fmla="*/ 17 w 175"/>
                  <a:gd name="T39" fmla="*/ 165 h 165"/>
                  <a:gd name="T40" fmla="*/ 12 w 175"/>
                  <a:gd name="T41" fmla="*/ 159 h 165"/>
                  <a:gd name="T42" fmla="*/ 14 w 175"/>
                  <a:gd name="T43" fmla="*/ 145 h 165"/>
                  <a:gd name="T44" fmla="*/ 6 w 175"/>
                  <a:gd name="T45" fmla="*/ 140 h 165"/>
                  <a:gd name="T46" fmla="*/ 0 w 175"/>
                  <a:gd name="T47" fmla="*/ 130 h 165"/>
                  <a:gd name="T48" fmla="*/ 14 w 175"/>
                  <a:gd name="T49" fmla="*/ 124 h 165"/>
                  <a:gd name="T50" fmla="*/ 21 w 175"/>
                  <a:gd name="T51" fmla="*/ 115 h 165"/>
                  <a:gd name="T52" fmla="*/ 35 w 175"/>
                  <a:gd name="T53" fmla="*/ 107 h 165"/>
                  <a:gd name="T54" fmla="*/ 44 w 175"/>
                  <a:gd name="T55" fmla="*/ 98 h 165"/>
                  <a:gd name="T56" fmla="*/ 73 w 175"/>
                  <a:gd name="T57" fmla="*/ 92 h 165"/>
                  <a:gd name="T58" fmla="*/ 88 w 175"/>
                  <a:gd name="T59" fmla="*/ 96 h 165"/>
                  <a:gd name="T60" fmla="*/ 102 w 175"/>
                  <a:gd name="T61" fmla="*/ 67 h 165"/>
                  <a:gd name="T62" fmla="*/ 111 w 175"/>
                  <a:gd name="T63" fmla="*/ 73 h 165"/>
                  <a:gd name="T64" fmla="*/ 131 w 175"/>
                  <a:gd name="T65" fmla="*/ 57 h 165"/>
                  <a:gd name="T66" fmla="*/ 140 w 175"/>
                  <a:gd name="T67" fmla="*/ 51 h 165"/>
                  <a:gd name="T68" fmla="*/ 148 w 175"/>
                  <a:gd name="T69" fmla="*/ 32 h 165"/>
                  <a:gd name="T70" fmla="*/ 146 w 175"/>
                  <a:gd name="T71" fmla="*/ 13 h 165"/>
                  <a:gd name="T72" fmla="*/ 152 w 175"/>
                  <a:gd name="T73" fmla="*/ 3 h 165"/>
                  <a:gd name="T74" fmla="*/ 165 w 175"/>
                  <a:gd name="T75"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5" h="165">
                    <a:moveTo>
                      <a:pt x="165" y="0"/>
                    </a:moveTo>
                    <a:lnTo>
                      <a:pt x="175" y="23"/>
                    </a:lnTo>
                    <a:lnTo>
                      <a:pt x="175" y="36"/>
                    </a:lnTo>
                    <a:lnTo>
                      <a:pt x="161" y="53"/>
                    </a:lnTo>
                    <a:lnTo>
                      <a:pt x="161" y="59"/>
                    </a:lnTo>
                    <a:lnTo>
                      <a:pt x="161" y="69"/>
                    </a:lnTo>
                    <a:lnTo>
                      <a:pt x="156" y="80"/>
                    </a:lnTo>
                    <a:lnTo>
                      <a:pt x="158" y="90"/>
                    </a:lnTo>
                    <a:lnTo>
                      <a:pt x="152" y="101"/>
                    </a:lnTo>
                    <a:lnTo>
                      <a:pt x="133" y="107"/>
                    </a:lnTo>
                    <a:lnTo>
                      <a:pt x="110" y="109"/>
                    </a:lnTo>
                    <a:lnTo>
                      <a:pt x="88" y="126"/>
                    </a:lnTo>
                    <a:lnTo>
                      <a:pt x="79" y="121"/>
                    </a:lnTo>
                    <a:lnTo>
                      <a:pt x="79" y="109"/>
                    </a:lnTo>
                    <a:lnTo>
                      <a:pt x="54" y="113"/>
                    </a:lnTo>
                    <a:lnTo>
                      <a:pt x="39" y="119"/>
                    </a:lnTo>
                    <a:lnTo>
                      <a:pt x="21" y="119"/>
                    </a:lnTo>
                    <a:lnTo>
                      <a:pt x="37" y="132"/>
                    </a:lnTo>
                    <a:lnTo>
                      <a:pt x="27" y="159"/>
                    </a:lnTo>
                    <a:lnTo>
                      <a:pt x="17" y="165"/>
                    </a:lnTo>
                    <a:lnTo>
                      <a:pt x="12" y="159"/>
                    </a:lnTo>
                    <a:lnTo>
                      <a:pt x="14" y="145"/>
                    </a:lnTo>
                    <a:lnTo>
                      <a:pt x="6" y="140"/>
                    </a:lnTo>
                    <a:lnTo>
                      <a:pt x="0" y="130"/>
                    </a:lnTo>
                    <a:lnTo>
                      <a:pt x="14" y="124"/>
                    </a:lnTo>
                    <a:lnTo>
                      <a:pt x="21" y="115"/>
                    </a:lnTo>
                    <a:lnTo>
                      <a:pt x="35" y="107"/>
                    </a:lnTo>
                    <a:lnTo>
                      <a:pt x="44" y="98"/>
                    </a:lnTo>
                    <a:lnTo>
                      <a:pt x="73" y="92"/>
                    </a:lnTo>
                    <a:lnTo>
                      <a:pt x="88" y="96"/>
                    </a:lnTo>
                    <a:lnTo>
                      <a:pt x="102" y="67"/>
                    </a:lnTo>
                    <a:lnTo>
                      <a:pt x="111" y="73"/>
                    </a:lnTo>
                    <a:lnTo>
                      <a:pt x="131" y="57"/>
                    </a:lnTo>
                    <a:lnTo>
                      <a:pt x="140" y="51"/>
                    </a:lnTo>
                    <a:lnTo>
                      <a:pt x="148" y="32"/>
                    </a:lnTo>
                    <a:lnTo>
                      <a:pt x="146" y="13"/>
                    </a:lnTo>
                    <a:lnTo>
                      <a:pt x="152" y="3"/>
                    </a:lnTo>
                    <a:lnTo>
                      <a:pt x="16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5" name="Freeform 135">
                <a:extLst>
                  <a:ext uri="{FF2B5EF4-FFF2-40B4-BE49-F238E27FC236}">
                    <a16:creationId xmlns:a16="http://schemas.microsoft.com/office/drawing/2014/main" id="{B646EA3A-4E4F-2C6D-8D93-2EAC3F028BF1}"/>
                  </a:ext>
                </a:extLst>
              </p:cNvPr>
              <p:cNvSpPr>
                <a:spLocks/>
              </p:cNvSpPr>
              <p:nvPr/>
            </p:nvSpPr>
            <p:spPr bwMode="auto">
              <a:xfrm>
                <a:off x="4554538" y="3489920"/>
                <a:ext cx="22225" cy="42882"/>
              </a:xfrm>
              <a:custGeom>
                <a:avLst/>
                <a:gdLst>
                  <a:gd name="T0" fmla="*/ 12 w 14"/>
                  <a:gd name="T1" fmla="*/ 0 h 27"/>
                  <a:gd name="T2" fmla="*/ 14 w 14"/>
                  <a:gd name="T3" fmla="*/ 13 h 27"/>
                  <a:gd name="T4" fmla="*/ 10 w 14"/>
                  <a:gd name="T5" fmla="*/ 27 h 27"/>
                  <a:gd name="T6" fmla="*/ 4 w 14"/>
                  <a:gd name="T7" fmla="*/ 23 h 27"/>
                  <a:gd name="T8" fmla="*/ 0 w 14"/>
                  <a:gd name="T9" fmla="*/ 11 h 27"/>
                  <a:gd name="T10" fmla="*/ 4 w 14"/>
                  <a:gd name="T11" fmla="*/ 6 h 27"/>
                  <a:gd name="T12" fmla="*/ 12 w 14"/>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14" h="27">
                    <a:moveTo>
                      <a:pt x="12" y="0"/>
                    </a:moveTo>
                    <a:lnTo>
                      <a:pt x="14" y="13"/>
                    </a:lnTo>
                    <a:lnTo>
                      <a:pt x="10" y="27"/>
                    </a:lnTo>
                    <a:lnTo>
                      <a:pt x="4" y="23"/>
                    </a:lnTo>
                    <a:lnTo>
                      <a:pt x="0" y="11"/>
                    </a:lnTo>
                    <a:lnTo>
                      <a:pt x="4" y="6"/>
                    </a:lnTo>
                    <a:lnTo>
                      <a:pt x="1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6" name="Freeform 138">
                <a:extLst>
                  <a:ext uri="{FF2B5EF4-FFF2-40B4-BE49-F238E27FC236}">
                    <a16:creationId xmlns:a16="http://schemas.microsoft.com/office/drawing/2014/main" id="{EFAA54DA-7C83-B217-0470-7F54E68DDCB2}"/>
                  </a:ext>
                </a:extLst>
              </p:cNvPr>
              <p:cNvSpPr>
                <a:spLocks/>
              </p:cNvSpPr>
              <p:nvPr/>
            </p:nvSpPr>
            <p:spPr bwMode="auto">
              <a:xfrm>
                <a:off x="7458075" y="3420038"/>
                <a:ext cx="128588" cy="106411"/>
              </a:xfrm>
              <a:custGeom>
                <a:avLst/>
                <a:gdLst>
                  <a:gd name="T0" fmla="*/ 31 w 81"/>
                  <a:gd name="T1" fmla="*/ 0 h 67"/>
                  <a:gd name="T2" fmla="*/ 48 w 81"/>
                  <a:gd name="T3" fmla="*/ 19 h 67"/>
                  <a:gd name="T4" fmla="*/ 58 w 81"/>
                  <a:gd name="T5" fmla="*/ 25 h 67"/>
                  <a:gd name="T6" fmla="*/ 67 w 81"/>
                  <a:gd name="T7" fmla="*/ 26 h 67"/>
                  <a:gd name="T8" fmla="*/ 77 w 81"/>
                  <a:gd name="T9" fmla="*/ 21 h 67"/>
                  <a:gd name="T10" fmla="*/ 81 w 81"/>
                  <a:gd name="T11" fmla="*/ 38 h 67"/>
                  <a:gd name="T12" fmla="*/ 60 w 81"/>
                  <a:gd name="T13" fmla="*/ 44 h 67"/>
                  <a:gd name="T14" fmla="*/ 48 w 81"/>
                  <a:gd name="T15" fmla="*/ 61 h 67"/>
                  <a:gd name="T16" fmla="*/ 25 w 81"/>
                  <a:gd name="T17" fmla="*/ 48 h 67"/>
                  <a:gd name="T18" fmla="*/ 19 w 81"/>
                  <a:gd name="T19" fmla="*/ 67 h 67"/>
                  <a:gd name="T20" fmla="*/ 2 w 81"/>
                  <a:gd name="T21" fmla="*/ 67 h 67"/>
                  <a:gd name="T22" fmla="*/ 0 w 81"/>
                  <a:gd name="T23" fmla="*/ 50 h 67"/>
                  <a:gd name="T24" fmla="*/ 8 w 81"/>
                  <a:gd name="T25" fmla="*/ 38 h 67"/>
                  <a:gd name="T26" fmla="*/ 21 w 81"/>
                  <a:gd name="T27" fmla="*/ 36 h 67"/>
                  <a:gd name="T28" fmla="*/ 27 w 81"/>
                  <a:gd name="T29" fmla="*/ 13 h 67"/>
                  <a:gd name="T30" fmla="*/ 31 w 81"/>
                  <a:gd name="T31"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 h="67">
                    <a:moveTo>
                      <a:pt x="31" y="0"/>
                    </a:moveTo>
                    <a:lnTo>
                      <a:pt x="48" y="19"/>
                    </a:lnTo>
                    <a:lnTo>
                      <a:pt x="58" y="25"/>
                    </a:lnTo>
                    <a:lnTo>
                      <a:pt x="67" y="26"/>
                    </a:lnTo>
                    <a:lnTo>
                      <a:pt x="77" y="21"/>
                    </a:lnTo>
                    <a:lnTo>
                      <a:pt x="81" y="38"/>
                    </a:lnTo>
                    <a:lnTo>
                      <a:pt x="60" y="44"/>
                    </a:lnTo>
                    <a:lnTo>
                      <a:pt x="48" y="61"/>
                    </a:lnTo>
                    <a:lnTo>
                      <a:pt x="25" y="48"/>
                    </a:lnTo>
                    <a:lnTo>
                      <a:pt x="19" y="67"/>
                    </a:lnTo>
                    <a:lnTo>
                      <a:pt x="2" y="67"/>
                    </a:lnTo>
                    <a:lnTo>
                      <a:pt x="0" y="50"/>
                    </a:lnTo>
                    <a:lnTo>
                      <a:pt x="8" y="38"/>
                    </a:lnTo>
                    <a:lnTo>
                      <a:pt x="21" y="36"/>
                    </a:lnTo>
                    <a:lnTo>
                      <a:pt x="27" y="13"/>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7" name="Freeform 151">
                <a:extLst>
                  <a:ext uri="{FF2B5EF4-FFF2-40B4-BE49-F238E27FC236}">
                    <a16:creationId xmlns:a16="http://schemas.microsoft.com/office/drawing/2014/main" id="{05FAC340-5ED7-1E4C-1DD1-E6BE10C16A86}"/>
                  </a:ext>
                </a:extLst>
              </p:cNvPr>
              <p:cNvSpPr>
                <a:spLocks/>
              </p:cNvSpPr>
              <p:nvPr/>
            </p:nvSpPr>
            <p:spPr bwMode="auto">
              <a:xfrm>
                <a:off x="7497762" y="3162747"/>
                <a:ext cx="69850" cy="247762"/>
              </a:xfrm>
              <a:custGeom>
                <a:avLst/>
                <a:gdLst>
                  <a:gd name="T0" fmla="*/ 15 w 44"/>
                  <a:gd name="T1" fmla="*/ 0 h 156"/>
                  <a:gd name="T2" fmla="*/ 19 w 44"/>
                  <a:gd name="T3" fmla="*/ 16 h 156"/>
                  <a:gd name="T4" fmla="*/ 23 w 44"/>
                  <a:gd name="T5" fmla="*/ 31 h 156"/>
                  <a:gd name="T6" fmla="*/ 23 w 44"/>
                  <a:gd name="T7" fmla="*/ 50 h 156"/>
                  <a:gd name="T8" fmla="*/ 29 w 44"/>
                  <a:gd name="T9" fmla="*/ 69 h 156"/>
                  <a:gd name="T10" fmla="*/ 44 w 44"/>
                  <a:gd name="T11" fmla="*/ 102 h 156"/>
                  <a:gd name="T12" fmla="*/ 23 w 44"/>
                  <a:gd name="T13" fmla="*/ 94 h 156"/>
                  <a:gd name="T14" fmla="*/ 13 w 44"/>
                  <a:gd name="T15" fmla="*/ 123 h 156"/>
                  <a:gd name="T16" fmla="*/ 27 w 44"/>
                  <a:gd name="T17" fmla="*/ 139 h 156"/>
                  <a:gd name="T18" fmla="*/ 27 w 44"/>
                  <a:gd name="T19" fmla="*/ 152 h 156"/>
                  <a:gd name="T20" fmla="*/ 17 w 44"/>
                  <a:gd name="T21" fmla="*/ 141 h 156"/>
                  <a:gd name="T22" fmla="*/ 8 w 44"/>
                  <a:gd name="T23" fmla="*/ 156 h 156"/>
                  <a:gd name="T24" fmla="*/ 6 w 44"/>
                  <a:gd name="T25" fmla="*/ 141 h 156"/>
                  <a:gd name="T26" fmla="*/ 8 w 44"/>
                  <a:gd name="T27" fmla="*/ 123 h 156"/>
                  <a:gd name="T28" fmla="*/ 6 w 44"/>
                  <a:gd name="T29" fmla="*/ 104 h 156"/>
                  <a:gd name="T30" fmla="*/ 10 w 44"/>
                  <a:gd name="T31" fmla="*/ 91 h 156"/>
                  <a:gd name="T32" fmla="*/ 10 w 44"/>
                  <a:gd name="T33" fmla="*/ 66 h 156"/>
                  <a:gd name="T34" fmla="*/ 0 w 44"/>
                  <a:gd name="T35" fmla="*/ 46 h 156"/>
                  <a:gd name="T36" fmla="*/ 2 w 44"/>
                  <a:gd name="T37" fmla="*/ 22 h 156"/>
                  <a:gd name="T38" fmla="*/ 15 w 44"/>
                  <a:gd name="T39" fmla="*/ 14 h 156"/>
                  <a:gd name="T40" fmla="*/ 10 w 44"/>
                  <a:gd name="T41" fmla="*/ 4 h 156"/>
                  <a:gd name="T42" fmla="*/ 15 w 44"/>
                  <a:gd name="T4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 h="156">
                    <a:moveTo>
                      <a:pt x="15" y="0"/>
                    </a:moveTo>
                    <a:lnTo>
                      <a:pt x="19" y="16"/>
                    </a:lnTo>
                    <a:lnTo>
                      <a:pt x="23" y="31"/>
                    </a:lnTo>
                    <a:lnTo>
                      <a:pt x="23" y="50"/>
                    </a:lnTo>
                    <a:lnTo>
                      <a:pt x="29" y="69"/>
                    </a:lnTo>
                    <a:lnTo>
                      <a:pt x="44" y="102"/>
                    </a:lnTo>
                    <a:lnTo>
                      <a:pt x="23" y="94"/>
                    </a:lnTo>
                    <a:lnTo>
                      <a:pt x="13" y="123"/>
                    </a:lnTo>
                    <a:lnTo>
                      <a:pt x="27" y="139"/>
                    </a:lnTo>
                    <a:lnTo>
                      <a:pt x="27" y="152"/>
                    </a:lnTo>
                    <a:lnTo>
                      <a:pt x="17" y="141"/>
                    </a:lnTo>
                    <a:lnTo>
                      <a:pt x="8" y="156"/>
                    </a:lnTo>
                    <a:lnTo>
                      <a:pt x="6" y="141"/>
                    </a:lnTo>
                    <a:lnTo>
                      <a:pt x="8" y="123"/>
                    </a:lnTo>
                    <a:lnTo>
                      <a:pt x="6" y="104"/>
                    </a:lnTo>
                    <a:lnTo>
                      <a:pt x="10" y="91"/>
                    </a:lnTo>
                    <a:lnTo>
                      <a:pt x="10" y="66"/>
                    </a:lnTo>
                    <a:lnTo>
                      <a:pt x="0" y="46"/>
                    </a:lnTo>
                    <a:lnTo>
                      <a:pt x="2" y="22"/>
                    </a:lnTo>
                    <a:lnTo>
                      <a:pt x="15" y="14"/>
                    </a:lnTo>
                    <a:lnTo>
                      <a:pt x="10" y="4"/>
                    </a:lnTo>
                    <a:lnTo>
                      <a:pt x="1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8" name="Freeform 153">
                <a:extLst>
                  <a:ext uri="{FF2B5EF4-FFF2-40B4-BE49-F238E27FC236}">
                    <a16:creationId xmlns:a16="http://schemas.microsoft.com/office/drawing/2014/main" id="{8217A09A-2831-134A-E146-8AEF77246335}"/>
                  </a:ext>
                </a:extLst>
              </p:cNvPr>
              <p:cNvSpPr>
                <a:spLocks/>
              </p:cNvSpPr>
              <p:nvPr/>
            </p:nvSpPr>
            <p:spPr bwMode="auto">
              <a:xfrm>
                <a:off x="4146551" y="3142100"/>
                <a:ext cx="98425" cy="103235"/>
              </a:xfrm>
              <a:custGeom>
                <a:avLst/>
                <a:gdLst>
                  <a:gd name="T0" fmla="*/ 46 w 62"/>
                  <a:gd name="T1" fmla="*/ 0 h 65"/>
                  <a:gd name="T2" fmla="*/ 62 w 62"/>
                  <a:gd name="T3" fmla="*/ 11 h 65"/>
                  <a:gd name="T4" fmla="*/ 52 w 62"/>
                  <a:gd name="T5" fmla="*/ 25 h 65"/>
                  <a:gd name="T6" fmla="*/ 56 w 62"/>
                  <a:gd name="T7" fmla="*/ 38 h 65"/>
                  <a:gd name="T8" fmla="*/ 44 w 62"/>
                  <a:gd name="T9" fmla="*/ 56 h 65"/>
                  <a:gd name="T10" fmla="*/ 20 w 62"/>
                  <a:gd name="T11" fmla="*/ 65 h 65"/>
                  <a:gd name="T12" fmla="*/ 0 w 62"/>
                  <a:gd name="T13" fmla="*/ 63 h 65"/>
                  <a:gd name="T14" fmla="*/ 12 w 62"/>
                  <a:gd name="T15" fmla="*/ 42 h 65"/>
                  <a:gd name="T16" fmla="*/ 4 w 62"/>
                  <a:gd name="T17" fmla="*/ 25 h 65"/>
                  <a:gd name="T18" fmla="*/ 23 w 62"/>
                  <a:gd name="T19" fmla="*/ 10 h 65"/>
                  <a:gd name="T20" fmla="*/ 35 w 62"/>
                  <a:gd name="T21" fmla="*/ 0 h 65"/>
                  <a:gd name="T22" fmla="*/ 46 w 62"/>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65">
                    <a:moveTo>
                      <a:pt x="46" y="0"/>
                    </a:moveTo>
                    <a:lnTo>
                      <a:pt x="62" y="11"/>
                    </a:lnTo>
                    <a:lnTo>
                      <a:pt x="52" y="25"/>
                    </a:lnTo>
                    <a:lnTo>
                      <a:pt x="56" y="38"/>
                    </a:lnTo>
                    <a:lnTo>
                      <a:pt x="44" y="56"/>
                    </a:lnTo>
                    <a:lnTo>
                      <a:pt x="20" y="65"/>
                    </a:lnTo>
                    <a:lnTo>
                      <a:pt x="0" y="63"/>
                    </a:lnTo>
                    <a:lnTo>
                      <a:pt x="12" y="42"/>
                    </a:lnTo>
                    <a:lnTo>
                      <a:pt x="4" y="25"/>
                    </a:lnTo>
                    <a:lnTo>
                      <a:pt x="23" y="10"/>
                    </a:lnTo>
                    <a:lnTo>
                      <a:pt x="35" y="0"/>
                    </a:lnTo>
                    <a:lnTo>
                      <a:pt x="4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49" name="Freeform 155">
                <a:extLst>
                  <a:ext uri="{FF2B5EF4-FFF2-40B4-BE49-F238E27FC236}">
                    <a16:creationId xmlns:a16="http://schemas.microsoft.com/office/drawing/2014/main" id="{4F1F3C4E-42A5-601C-394A-38CE05215367}"/>
                  </a:ext>
                </a:extLst>
              </p:cNvPr>
              <p:cNvSpPr>
                <a:spLocks/>
              </p:cNvSpPr>
              <p:nvPr/>
            </p:nvSpPr>
            <p:spPr bwMode="auto">
              <a:xfrm>
                <a:off x="4610101" y="3111924"/>
                <a:ext cx="39688" cy="39706"/>
              </a:xfrm>
              <a:custGeom>
                <a:avLst/>
                <a:gdLst>
                  <a:gd name="T0" fmla="*/ 19 w 25"/>
                  <a:gd name="T1" fmla="*/ 0 h 25"/>
                  <a:gd name="T2" fmla="*/ 25 w 25"/>
                  <a:gd name="T3" fmla="*/ 11 h 25"/>
                  <a:gd name="T4" fmla="*/ 17 w 25"/>
                  <a:gd name="T5" fmla="*/ 25 h 25"/>
                  <a:gd name="T6" fmla="*/ 2 w 25"/>
                  <a:gd name="T7" fmla="*/ 13 h 25"/>
                  <a:gd name="T8" fmla="*/ 0 w 25"/>
                  <a:gd name="T9" fmla="*/ 7 h 25"/>
                  <a:gd name="T10" fmla="*/ 19 w 25"/>
                  <a:gd name="T11" fmla="*/ 0 h 25"/>
                </a:gdLst>
                <a:ahLst/>
                <a:cxnLst>
                  <a:cxn ang="0">
                    <a:pos x="T0" y="T1"/>
                  </a:cxn>
                  <a:cxn ang="0">
                    <a:pos x="T2" y="T3"/>
                  </a:cxn>
                  <a:cxn ang="0">
                    <a:pos x="T4" y="T5"/>
                  </a:cxn>
                  <a:cxn ang="0">
                    <a:pos x="T6" y="T7"/>
                  </a:cxn>
                  <a:cxn ang="0">
                    <a:pos x="T8" y="T9"/>
                  </a:cxn>
                  <a:cxn ang="0">
                    <a:pos x="T10" y="T11"/>
                  </a:cxn>
                </a:cxnLst>
                <a:rect l="0" t="0" r="r" b="b"/>
                <a:pathLst>
                  <a:path w="25" h="25">
                    <a:moveTo>
                      <a:pt x="19" y="0"/>
                    </a:moveTo>
                    <a:lnTo>
                      <a:pt x="25" y="11"/>
                    </a:lnTo>
                    <a:lnTo>
                      <a:pt x="17" y="25"/>
                    </a:lnTo>
                    <a:lnTo>
                      <a:pt x="2" y="13"/>
                    </a:lnTo>
                    <a:lnTo>
                      <a:pt x="0" y="7"/>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0" name="Freeform 159">
                <a:extLst>
                  <a:ext uri="{FF2B5EF4-FFF2-40B4-BE49-F238E27FC236}">
                    <a16:creationId xmlns:a16="http://schemas.microsoft.com/office/drawing/2014/main" id="{DBD122CD-38D4-CCF3-8B59-B5CFCEECD2CD}"/>
                  </a:ext>
                </a:extLst>
              </p:cNvPr>
              <p:cNvSpPr>
                <a:spLocks/>
              </p:cNvSpPr>
              <p:nvPr/>
            </p:nvSpPr>
            <p:spPr bwMode="auto">
              <a:xfrm>
                <a:off x="4232276" y="3032513"/>
                <a:ext cx="173038" cy="265233"/>
              </a:xfrm>
              <a:custGeom>
                <a:avLst/>
                <a:gdLst>
                  <a:gd name="T0" fmla="*/ 44 w 109"/>
                  <a:gd name="T1" fmla="*/ 0 h 167"/>
                  <a:gd name="T2" fmla="*/ 29 w 109"/>
                  <a:gd name="T3" fmla="*/ 23 h 167"/>
                  <a:gd name="T4" fmla="*/ 42 w 109"/>
                  <a:gd name="T5" fmla="*/ 19 h 167"/>
                  <a:gd name="T6" fmla="*/ 60 w 109"/>
                  <a:gd name="T7" fmla="*/ 19 h 167"/>
                  <a:gd name="T8" fmla="*/ 54 w 109"/>
                  <a:gd name="T9" fmla="*/ 34 h 167"/>
                  <a:gd name="T10" fmla="*/ 42 w 109"/>
                  <a:gd name="T11" fmla="*/ 52 h 167"/>
                  <a:gd name="T12" fmla="*/ 58 w 109"/>
                  <a:gd name="T13" fmla="*/ 54 h 167"/>
                  <a:gd name="T14" fmla="*/ 58 w 109"/>
                  <a:gd name="T15" fmla="*/ 56 h 167"/>
                  <a:gd name="T16" fmla="*/ 69 w 109"/>
                  <a:gd name="T17" fmla="*/ 79 h 167"/>
                  <a:gd name="T18" fmla="*/ 79 w 109"/>
                  <a:gd name="T19" fmla="*/ 82 h 167"/>
                  <a:gd name="T20" fmla="*/ 88 w 109"/>
                  <a:gd name="T21" fmla="*/ 104 h 167"/>
                  <a:gd name="T22" fmla="*/ 92 w 109"/>
                  <a:gd name="T23" fmla="*/ 111 h 167"/>
                  <a:gd name="T24" fmla="*/ 109 w 109"/>
                  <a:gd name="T25" fmla="*/ 113 h 167"/>
                  <a:gd name="T26" fmla="*/ 108 w 109"/>
                  <a:gd name="T27" fmla="*/ 127 h 167"/>
                  <a:gd name="T28" fmla="*/ 100 w 109"/>
                  <a:gd name="T29" fmla="*/ 132 h 167"/>
                  <a:gd name="T30" fmla="*/ 106 w 109"/>
                  <a:gd name="T31" fmla="*/ 142 h 167"/>
                  <a:gd name="T32" fmla="*/ 92 w 109"/>
                  <a:gd name="T33" fmla="*/ 150 h 167"/>
                  <a:gd name="T34" fmla="*/ 73 w 109"/>
                  <a:gd name="T35" fmla="*/ 150 h 167"/>
                  <a:gd name="T36" fmla="*/ 50 w 109"/>
                  <a:gd name="T37" fmla="*/ 155 h 167"/>
                  <a:gd name="T38" fmla="*/ 44 w 109"/>
                  <a:gd name="T39" fmla="*/ 151 h 167"/>
                  <a:gd name="T40" fmla="*/ 35 w 109"/>
                  <a:gd name="T41" fmla="*/ 161 h 167"/>
                  <a:gd name="T42" fmla="*/ 21 w 109"/>
                  <a:gd name="T43" fmla="*/ 159 h 167"/>
                  <a:gd name="T44" fmla="*/ 12 w 109"/>
                  <a:gd name="T45" fmla="*/ 167 h 167"/>
                  <a:gd name="T46" fmla="*/ 6 w 109"/>
                  <a:gd name="T47" fmla="*/ 163 h 167"/>
                  <a:gd name="T48" fmla="*/ 25 w 109"/>
                  <a:gd name="T49" fmla="*/ 142 h 167"/>
                  <a:gd name="T50" fmla="*/ 37 w 109"/>
                  <a:gd name="T51" fmla="*/ 138 h 167"/>
                  <a:gd name="T52" fmla="*/ 15 w 109"/>
                  <a:gd name="T53" fmla="*/ 136 h 167"/>
                  <a:gd name="T54" fmla="*/ 12 w 109"/>
                  <a:gd name="T55" fmla="*/ 128 h 167"/>
                  <a:gd name="T56" fmla="*/ 27 w 109"/>
                  <a:gd name="T57" fmla="*/ 123 h 167"/>
                  <a:gd name="T58" fmla="*/ 19 w 109"/>
                  <a:gd name="T59" fmla="*/ 111 h 167"/>
                  <a:gd name="T60" fmla="*/ 21 w 109"/>
                  <a:gd name="T61" fmla="*/ 102 h 167"/>
                  <a:gd name="T62" fmla="*/ 42 w 109"/>
                  <a:gd name="T63" fmla="*/ 102 h 167"/>
                  <a:gd name="T64" fmla="*/ 44 w 109"/>
                  <a:gd name="T65" fmla="*/ 90 h 167"/>
                  <a:gd name="T66" fmla="*/ 35 w 109"/>
                  <a:gd name="T67" fmla="*/ 79 h 167"/>
                  <a:gd name="T68" fmla="*/ 19 w 109"/>
                  <a:gd name="T69" fmla="*/ 75 h 167"/>
                  <a:gd name="T70" fmla="*/ 15 w 109"/>
                  <a:gd name="T71" fmla="*/ 71 h 167"/>
                  <a:gd name="T72" fmla="*/ 21 w 109"/>
                  <a:gd name="T73" fmla="*/ 63 h 167"/>
                  <a:gd name="T74" fmla="*/ 15 w 109"/>
                  <a:gd name="T75" fmla="*/ 57 h 167"/>
                  <a:gd name="T76" fmla="*/ 8 w 109"/>
                  <a:gd name="T77" fmla="*/ 65 h 167"/>
                  <a:gd name="T78" fmla="*/ 8 w 109"/>
                  <a:gd name="T79" fmla="*/ 46 h 167"/>
                  <a:gd name="T80" fmla="*/ 0 w 109"/>
                  <a:gd name="T81" fmla="*/ 36 h 167"/>
                  <a:gd name="T82" fmla="*/ 6 w 109"/>
                  <a:gd name="T83" fmla="*/ 15 h 167"/>
                  <a:gd name="T84" fmla="*/ 15 w 109"/>
                  <a:gd name="T85" fmla="*/ 0 h 167"/>
                  <a:gd name="T86" fmla="*/ 27 w 109"/>
                  <a:gd name="T87" fmla="*/ 2 h 167"/>
                  <a:gd name="T88" fmla="*/ 44 w 109"/>
                  <a:gd name="T8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9" h="167">
                    <a:moveTo>
                      <a:pt x="44" y="0"/>
                    </a:moveTo>
                    <a:lnTo>
                      <a:pt x="29" y="23"/>
                    </a:lnTo>
                    <a:lnTo>
                      <a:pt x="42" y="19"/>
                    </a:lnTo>
                    <a:lnTo>
                      <a:pt x="60" y="19"/>
                    </a:lnTo>
                    <a:lnTo>
                      <a:pt x="54" y="34"/>
                    </a:lnTo>
                    <a:lnTo>
                      <a:pt x="42" y="52"/>
                    </a:lnTo>
                    <a:lnTo>
                      <a:pt x="58" y="54"/>
                    </a:lnTo>
                    <a:lnTo>
                      <a:pt x="58" y="56"/>
                    </a:lnTo>
                    <a:lnTo>
                      <a:pt x="69" y="79"/>
                    </a:lnTo>
                    <a:lnTo>
                      <a:pt x="79" y="82"/>
                    </a:lnTo>
                    <a:lnTo>
                      <a:pt x="88" y="104"/>
                    </a:lnTo>
                    <a:lnTo>
                      <a:pt x="92" y="111"/>
                    </a:lnTo>
                    <a:lnTo>
                      <a:pt x="109" y="113"/>
                    </a:lnTo>
                    <a:lnTo>
                      <a:pt x="108" y="127"/>
                    </a:lnTo>
                    <a:lnTo>
                      <a:pt x="100" y="132"/>
                    </a:lnTo>
                    <a:lnTo>
                      <a:pt x="106" y="142"/>
                    </a:lnTo>
                    <a:lnTo>
                      <a:pt x="92" y="150"/>
                    </a:lnTo>
                    <a:lnTo>
                      <a:pt x="73" y="150"/>
                    </a:lnTo>
                    <a:lnTo>
                      <a:pt x="50" y="155"/>
                    </a:lnTo>
                    <a:lnTo>
                      <a:pt x="44" y="151"/>
                    </a:lnTo>
                    <a:lnTo>
                      <a:pt x="35" y="161"/>
                    </a:lnTo>
                    <a:lnTo>
                      <a:pt x="21" y="159"/>
                    </a:lnTo>
                    <a:lnTo>
                      <a:pt x="12" y="167"/>
                    </a:lnTo>
                    <a:lnTo>
                      <a:pt x="6" y="163"/>
                    </a:lnTo>
                    <a:lnTo>
                      <a:pt x="25" y="142"/>
                    </a:lnTo>
                    <a:lnTo>
                      <a:pt x="37" y="138"/>
                    </a:lnTo>
                    <a:lnTo>
                      <a:pt x="15" y="136"/>
                    </a:lnTo>
                    <a:lnTo>
                      <a:pt x="12" y="128"/>
                    </a:lnTo>
                    <a:lnTo>
                      <a:pt x="27" y="123"/>
                    </a:lnTo>
                    <a:lnTo>
                      <a:pt x="19" y="111"/>
                    </a:lnTo>
                    <a:lnTo>
                      <a:pt x="21" y="102"/>
                    </a:lnTo>
                    <a:lnTo>
                      <a:pt x="42" y="102"/>
                    </a:lnTo>
                    <a:lnTo>
                      <a:pt x="44" y="90"/>
                    </a:lnTo>
                    <a:lnTo>
                      <a:pt x="35" y="79"/>
                    </a:lnTo>
                    <a:lnTo>
                      <a:pt x="19" y="75"/>
                    </a:lnTo>
                    <a:lnTo>
                      <a:pt x="15" y="71"/>
                    </a:lnTo>
                    <a:lnTo>
                      <a:pt x="21" y="63"/>
                    </a:lnTo>
                    <a:lnTo>
                      <a:pt x="15" y="57"/>
                    </a:lnTo>
                    <a:lnTo>
                      <a:pt x="8" y="65"/>
                    </a:lnTo>
                    <a:lnTo>
                      <a:pt x="8" y="46"/>
                    </a:lnTo>
                    <a:lnTo>
                      <a:pt x="0" y="36"/>
                    </a:lnTo>
                    <a:lnTo>
                      <a:pt x="6" y="15"/>
                    </a:lnTo>
                    <a:lnTo>
                      <a:pt x="15" y="0"/>
                    </a:lnTo>
                    <a:lnTo>
                      <a:pt x="27" y="2"/>
                    </a:lnTo>
                    <a:lnTo>
                      <a:pt x="4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1" name="Freeform 167">
                <a:extLst>
                  <a:ext uri="{FF2B5EF4-FFF2-40B4-BE49-F238E27FC236}">
                    <a16:creationId xmlns:a16="http://schemas.microsoft.com/office/drawing/2014/main" id="{92B5E0B3-2550-019A-867A-2B57FDFFB435}"/>
                  </a:ext>
                </a:extLst>
              </p:cNvPr>
              <p:cNvSpPr>
                <a:spLocks/>
              </p:cNvSpPr>
              <p:nvPr/>
            </p:nvSpPr>
            <p:spPr bwMode="auto">
              <a:xfrm>
                <a:off x="3830638" y="2757751"/>
                <a:ext cx="236538" cy="109588"/>
              </a:xfrm>
              <a:custGeom>
                <a:avLst/>
                <a:gdLst>
                  <a:gd name="T0" fmla="*/ 113 w 149"/>
                  <a:gd name="T1" fmla="*/ 0 h 69"/>
                  <a:gd name="T2" fmla="*/ 136 w 149"/>
                  <a:gd name="T3" fmla="*/ 2 h 69"/>
                  <a:gd name="T4" fmla="*/ 132 w 149"/>
                  <a:gd name="T5" fmla="*/ 17 h 69"/>
                  <a:gd name="T6" fmla="*/ 149 w 149"/>
                  <a:gd name="T7" fmla="*/ 33 h 69"/>
                  <a:gd name="T8" fmla="*/ 132 w 149"/>
                  <a:gd name="T9" fmla="*/ 50 h 69"/>
                  <a:gd name="T10" fmla="*/ 92 w 149"/>
                  <a:gd name="T11" fmla="*/ 65 h 69"/>
                  <a:gd name="T12" fmla="*/ 78 w 149"/>
                  <a:gd name="T13" fmla="*/ 69 h 69"/>
                  <a:gd name="T14" fmla="*/ 61 w 149"/>
                  <a:gd name="T15" fmla="*/ 65 h 69"/>
                  <a:gd name="T16" fmla="*/ 21 w 149"/>
                  <a:gd name="T17" fmla="*/ 60 h 69"/>
                  <a:gd name="T18" fmla="*/ 36 w 149"/>
                  <a:gd name="T19" fmla="*/ 50 h 69"/>
                  <a:gd name="T20" fmla="*/ 4 w 149"/>
                  <a:gd name="T21" fmla="*/ 37 h 69"/>
                  <a:gd name="T22" fmla="*/ 29 w 149"/>
                  <a:gd name="T23" fmla="*/ 35 h 69"/>
                  <a:gd name="T24" fmla="*/ 29 w 149"/>
                  <a:gd name="T25" fmla="*/ 27 h 69"/>
                  <a:gd name="T26" fmla="*/ 0 w 149"/>
                  <a:gd name="T27" fmla="*/ 23 h 69"/>
                  <a:gd name="T28" fmla="*/ 9 w 149"/>
                  <a:gd name="T29" fmla="*/ 8 h 69"/>
                  <a:gd name="T30" fmla="*/ 30 w 149"/>
                  <a:gd name="T31" fmla="*/ 4 h 69"/>
                  <a:gd name="T32" fmla="*/ 53 w 149"/>
                  <a:gd name="T33" fmla="*/ 19 h 69"/>
                  <a:gd name="T34" fmla="*/ 73 w 149"/>
                  <a:gd name="T35" fmla="*/ 6 h 69"/>
                  <a:gd name="T36" fmla="*/ 92 w 149"/>
                  <a:gd name="T37" fmla="*/ 12 h 69"/>
                  <a:gd name="T38" fmla="*/ 113 w 149"/>
                  <a:gd name="T3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 h="69">
                    <a:moveTo>
                      <a:pt x="113" y="0"/>
                    </a:moveTo>
                    <a:lnTo>
                      <a:pt x="136" y="2"/>
                    </a:lnTo>
                    <a:lnTo>
                      <a:pt x="132" y="17"/>
                    </a:lnTo>
                    <a:lnTo>
                      <a:pt x="149" y="33"/>
                    </a:lnTo>
                    <a:lnTo>
                      <a:pt x="132" y="50"/>
                    </a:lnTo>
                    <a:lnTo>
                      <a:pt x="92" y="65"/>
                    </a:lnTo>
                    <a:lnTo>
                      <a:pt x="78" y="69"/>
                    </a:lnTo>
                    <a:lnTo>
                      <a:pt x="61" y="65"/>
                    </a:lnTo>
                    <a:lnTo>
                      <a:pt x="21" y="60"/>
                    </a:lnTo>
                    <a:lnTo>
                      <a:pt x="36" y="50"/>
                    </a:lnTo>
                    <a:lnTo>
                      <a:pt x="4" y="37"/>
                    </a:lnTo>
                    <a:lnTo>
                      <a:pt x="29" y="35"/>
                    </a:lnTo>
                    <a:lnTo>
                      <a:pt x="29" y="27"/>
                    </a:lnTo>
                    <a:lnTo>
                      <a:pt x="0" y="23"/>
                    </a:lnTo>
                    <a:lnTo>
                      <a:pt x="9" y="8"/>
                    </a:lnTo>
                    <a:lnTo>
                      <a:pt x="30" y="4"/>
                    </a:lnTo>
                    <a:lnTo>
                      <a:pt x="53" y="19"/>
                    </a:lnTo>
                    <a:lnTo>
                      <a:pt x="73" y="6"/>
                    </a:lnTo>
                    <a:lnTo>
                      <a:pt x="92" y="12"/>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2" name="Freeform 173">
                <a:extLst>
                  <a:ext uri="{FF2B5EF4-FFF2-40B4-BE49-F238E27FC236}">
                    <a16:creationId xmlns:a16="http://schemas.microsoft.com/office/drawing/2014/main" id="{9428D1F2-5632-81CC-E4B6-BD478D2AF3AF}"/>
                  </a:ext>
                </a:extLst>
              </p:cNvPr>
              <p:cNvSpPr>
                <a:spLocks/>
              </p:cNvSpPr>
              <p:nvPr/>
            </p:nvSpPr>
            <p:spPr bwMode="auto">
              <a:xfrm>
                <a:off x="8320087" y="2562401"/>
                <a:ext cx="82550" cy="31764"/>
              </a:xfrm>
              <a:custGeom>
                <a:avLst/>
                <a:gdLst>
                  <a:gd name="T0" fmla="*/ 19 w 52"/>
                  <a:gd name="T1" fmla="*/ 0 h 20"/>
                  <a:gd name="T2" fmla="*/ 33 w 52"/>
                  <a:gd name="T3" fmla="*/ 0 h 20"/>
                  <a:gd name="T4" fmla="*/ 52 w 52"/>
                  <a:gd name="T5" fmla="*/ 10 h 20"/>
                  <a:gd name="T6" fmla="*/ 50 w 52"/>
                  <a:gd name="T7" fmla="*/ 12 h 20"/>
                  <a:gd name="T8" fmla="*/ 37 w 52"/>
                  <a:gd name="T9" fmla="*/ 18 h 20"/>
                  <a:gd name="T10" fmla="*/ 19 w 52"/>
                  <a:gd name="T11" fmla="*/ 20 h 20"/>
                  <a:gd name="T12" fmla="*/ 4 w 52"/>
                  <a:gd name="T13" fmla="*/ 20 h 20"/>
                  <a:gd name="T14" fmla="*/ 0 w 52"/>
                  <a:gd name="T15" fmla="*/ 12 h 20"/>
                  <a:gd name="T16" fmla="*/ 19 w 52"/>
                  <a:gd name="T17" fmla="*/ 2 h 20"/>
                  <a:gd name="T18" fmla="*/ 19 w 52"/>
                  <a:gd name="T1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20">
                    <a:moveTo>
                      <a:pt x="19" y="0"/>
                    </a:moveTo>
                    <a:lnTo>
                      <a:pt x="33" y="0"/>
                    </a:lnTo>
                    <a:lnTo>
                      <a:pt x="52" y="10"/>
                    </a:lnTo>
                    <a:lnTo>
                      <a:pt x="50" y="12"/>
                    </a:lnTo>
                    <a:lnTo>
                      <a:pt x="37" y="18"/>
                    </a:lnTo>
                    <a:lnTo>
                      <a:pt x="19" y="20"/>
                    </a:lnTo>
                    <a:lnTo>
                      <a:pt x="4" y="20"/>
                    </a:lnTo>
                    <a:lnTo>
                      <a:pt x="0" y="12"/>
                    </a:lnTo>
                    <a:lnTo>
                      <a:pt x="19"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3" name="Freeform 187">
                <a:extLst>
                  <a:ext uri="{FF2B5EF4-FFF2-40B4-BE49-F238E27FC236}">
                    <a16:creationId xmlns:a16="http://schemas.microsoft.com/office/drawing/2014/main" id="{2DEDB8C8-09E6-3C65-183F-DF20445F8A38}"/>
                  </a:ext>
                </a:extLst>
              </p:cNvPr>
              <p:cNvSpPr>
                <a:spLocks/>
              </p:cNvSpPr>
              <p:nvPr/>
            </p:nvSpPr>
            <p:spPr bwMode="auto">
              <a:xfrm>
                <a:off x="7461250" y="2468695"/>
                <a:ext cx="82550" cy="27000"/>
              </a:xfrm>
              <a:custGeom>
                <a:avLst/>
                <a:gdLst>
                  <a:gd name="T0" fmla="*/ 31 w 52"/>
                  <a:gd name="T1" fmla="*/ 0 h 17"/>
                  <a:gd name="T2" fmla="*/ 50 w 52"/>
                  <a:gd name="T3" fmla="*/ 9 h 17"/>
                  <a:gd name="T4" fmla="*/ 52 w 52"/>
                  <a:gd name="T5" fmla="*/ 17 h 17"/>
                  <a:gd name="T6" fmla="*/ 31 w 52"/>
                  <a:gd name="T7" fmla="*/ 17 h 17"/>
                  <a:gd name="T8" fmla="*/ 2 w 52"/>
                  <a:gd name="T9" fmla="*/ 13 h 17"/>
                  <a:gd name="T10" fmla="*/ 0 w 52"/>
                  <a:gd name="T11" fmla="*/ 11 h 17"/>
                  <a:gd name="T12" fmla="*/ 13 w 52"/>
                  <a:gd name="T13" fmla="*/ 2 h 17"/>
                  <a:gd name="T14" fmla="*/ 31 w 52"/>
                  <a:gd name="T15" fmla="*/ 0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7">
                    <a:moveTo>
                      <a:pt x="31" y="0"/>
                    </a:moveTo>
                    <a:lnTo>
                      <a:pt x="50" y="9"/>
                    </a:lnTo>
                    <a:lnTo>
                      <a:pt x="52" y="17"/>
                    </a:lnTo>
                    <a:lnTo>
                      <a:pt x="31" y="17"/>
                    </a:lnTo>
                    <a:lnTo>
                      <a:pt x="2" y="13"/>
                    </a:lnTo>
                    <a:lnTo>
                      <a:pt x="0" y="11"/>
                    </a:lnTo>
                    <a:lnTo>
                      <a:pt x="13" y="2"/>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4" name="Freeform 193">
                <a:extLst>
                  <a:ext uri="{FF2B5EF4-FFF2-40B4-BE49-F238E27FC236}">
                    <a16:creationId xmlns:a16="http://schemas.microsoft.com/office/drawing/2014/main" id="{7B06B72E-ECF5-FDCB-6F6E-80580264D98B}"/>
                  </a:ext>
                </a:extLst>
              </p:cNvPr>
              <p:cNvSpPr>
                <a:spLocks/>
              </p:cNvSpPr>
              <p:nvPr/>
            </p:nvSpPr>
            <p:spPr bwMode="auto">
              <a:xfrm>
                <a:off x="7597775" y="2395637"/>
                <a:ext cx="104775" cy="36530"/>
              </a:xfrm>
              <a:custGeom>
                <a:avLst/>
                <a:gdLst>
                  <a:gd name="T0" fmla="*/ 4 w 66"/>
                  <a:gd name="T1" fmla="*/ 0 h 23"/>
                  <a:gd name="T2" fmla="*/ 31 w 66"/>
                  <a:gd name="T3" fmla="*/ 6 h 23"/>
                  <a:gd name="T4" fmla="*/ 66 w 66"/>
                  <a:gd name="T5" fmla="*/ 11 h 23"/>
                  <a:gd name="T6" fmla="*/ 50 w 66"/>
                  <a:gd name="T7" fmla="*/ 23 h 23"/>
                  <a:gd name="T8" fmla="*/ 27 w 66"/>
                  <a:gd name="T9" fmla="*/ 19 h 23"/>
                  <a:gd name="T10" fmla="*/ 0 w 66"/>
                  <a:gd name="T11" fmla="*/ 9 h 23"/>
                  <a:gd name="T12" fmla="*/ 4 w 66"/>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66" h="23">
                    <a:moveTo>
                      <a:pt x="4" y="0"/>
                    </a:moveTo>
                    <a:lnTo>
                      <a:pt x="31" y="6"/>
                    </a:lnTo>
                    <a:lnTo>
                      <a:pt x="66" y="11"/>
                    </a:lnTo>
                    <a:lnTo>
                      <a:pt x="50" y="23"/>
                    </a:lnTo>
                    <a:lnTo>
                      <a:pt x="27" y="19"/>
                    </a:lnTo>
                    <a:lnTo>
                      <a:pt x="0" y="9"/>
                    </a:lnTo>
                    <a:lnTo>
                      <a:pt x="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5" name="Freeform 197">
                <a:extLst>
                  <a:ext uri="{FF2B5EF4-FFF2-40B4-BE49-F238E27FC236}">
                    <a16:creationId xmlns:a16="http://schemas.microsoft.com/office/drawing/2014/main" id="{B084CB04-6FEA-377D-BC76-CCFCF632DF7F}"/>
                  </a:ext>
                </a:extLst>
              </p:cNvPr>
              <p:cNvSpPr>
                <a:spLocks/>
              </p:cNvSpPr>
              <p:nvPr/>
            </p:nvSpPr>
            <p:spPr bwMode="auto">
              <a:xfrm>
                <a:off x="7397750" y="2367049"/>
                <a:ext cx="179388" cy="68294"/>
              </a:xfrm>
              <a:custGeom>
                <a:avLst/>
                <a:gdLst>
                  <a:gd name="T0" fmla="*/ 25 w 113"/>
                  <a:gd name="T1" fmla="*/ 0 h 43"/>
                  <a:gd name="T2" fmla="*/ 61 w 113"/>
                  <a:gd name="T3" fmla="*/ 0 h 43"/>
                  <a:gd name="T4" fmla="*/ 113 w 113"/>
                  <a:gd name="T5" fmla="*/ 16 h 43"/>
                  <a:gd name="T6" fmla="*/ 101 w 113"/>
                  <a:gd name="T7" fmla="*/ 37 h 43"/>
                  <a:gd name="T8" fmla="*/ 50 w 113"/>
                  <a:gd name="T9" fmla="*/ 37 h 43"/>
                  <a:gd name="T10" fmla="*/ 27 w 113"/>
                  <a:gd name="T11" fmla="*/ 43 h 43"/>
                  <a:gd name="T12" fmla="*/ 0 w 113"/>
                  <a:gd name="T13" fmla="*/ 25 h 43"/>
                  <a:gd name="T14" fmla="*/ 7 w 113"/>
                  <a:gd name="T15" fmla="*/ 4 h 43"/>
                  <a:gd name="T16" fmla="*/ 25 w 113"/>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 h="43">
                    <a:moveTo>
                      <a:pt x="25" y="0"/>
                    </a:moveTo>
                    <a:lnTo>
                      <a:pt x="61" y="0"/>
                    </a:lnTo>
                    <a:lnTo>
                      <a:pt x="113" y="16"/>
                    </a:lnTo>
                    <a:lnTo>
                      <a:pt x="101" y="37"/>
                    </a:lnTo>
                    <a:lnTo>
                      <a:pt x="50" y="37"/>
                    </a:lnTo>
                    <a:lnTo>
                      <a:pt x="27" y="43"/>
                    </a:lnTo>
                    <a:lnTo>
                      <a:pt x="0" y="25"/>
                    </a:lnTo>
                    <a:lnTo>
                      <a:pt x="7" y="4"/>
                    </a:lnTo>
                    <a:lnTo>
                      <a:pt x="2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6" name="Freeform 203">
                <a:extLst>
                  <a:ext uri="{FF2B5EF4-FFF2-40B4-BE49-F238E27FC236}">
                    <a16:creationId xmlns:a16="http://schemas.microsoft.com/office/drawing/2014/main" id="{FCD06C9D-AB2D-7DE6-C88A-30C34DD79F26}"/>
                  </a:ext>
                </a:extLst>
              </p:cNvPr>
              <p:cNvSpPr>
                <a:spLocks/>
              </p:cNvSpPr>
              <p:nvPr/>
            </p:nvSpPr>
            <p:spPr bwMode="auto">
              <a:xfrm>
                <a:off x="5505451" y="2328932"/>
                <a:ext cx="387350" cy="273173"/>
              </a:xfrm>
              <a:custGeom>
                <a:avLst/>
                <a:gdLst>
                  <a:gd name="T0" fmla="*/ 234 w 244"/>
                  <a:gd name="T1" fmla="*/ 0 h 172"/>
                  <a:gd name="T2" fmla="*/ 244 w 244"/>
                  <a:gd name="T3" fmla="*/ 13 h 172"/>
                  <a:gd name="T4" fmla="*/ 234 w 244"/>
                  <a:gd name="T5" fmla="*/ 23 h 172"/>
                  <a:gd name="T6" fmla="*/ 184 w 244"/>
                  <a:gd name="T7" fmla="*/ 34 h 172"/>
                  <a:gd name="T8" fmla="*/ 142 w 244"/>
                  <a:gd name="T9" fmla="*/ 49 h 172"/>
                  <a:gd name="T10" fmla="*/ 98 w 244"/>
                  <a:gd name="T11" fmla="*/ 74 h 172"/>
                  <a:gd name="T12" fmla="*/ 77 w 244"/>
                  <a:gd name="T13" fmla="*/ 101 h 172"/>
                  <a:gd name="T14" fmla="*/ 56 w 244"/>
                  <a:gd name="T15" fmla="*/ 128 h 172"/>
                  <a:gd name="T16" fmla="*/ 58 w 244"/>
                  <a:gd name="T17" fmla="*/ 149 h 172"/>
                  <a:gd name="T18" fmla="*/ 85 w 244"/>
                  <a:gd name="T19" fmla="*/ 168 h 172"/>
                  <a:gd name="T20" fmla="*/ 77 w 244"/>
                  <a:gd name="T21" fmla="*/ 172 h 172"/>
                  <a:gd name="T22" fmla="*/ 31 w 244"/>
                  <a:gd name="T23" fmla="*/ 168 h 172"/>
                  <a:gd name="T24" fmla="*/ 29 w 244"/>
                  <a:gd name="T25" fmla="*/ 157 h 172"/>
                  <a:gd name="T26" fmla="*/ 2 w 244"/>
                  <a:gd name="T27" fmla="*/ 151 h 172"/>
                  <a:gd name="T28" fmla="*/ 0 w 244"/>
                  <a:gd name="T29" fmla="*/ 136 h 172"/>
                  <a:gd name="T30" fmla="*/ 15 w 244"/>
                  <a:gd name="T31" fmla="*/ 130 h 172"/>
                  <a:gd name="T32" fmla="*/ 14 w 244"/>
                  <a:gd name="T33" fmla="*/ 115 h 172"/>
                  <a:gd name="T34" fmla="*/ 42 w 244"/>
                  <a:gd name="T35" fmla="*/ 94 h 172"/>
                  <a:gd name="T36" fmla="*/ 29 w 244"/>
                  <a:gd name="T37" fmla="*/ 90 h 172"/>
                  <a:gd name="T38" fmla="*/ 62 w 244"/>
                  <a:gd name="T39" fmla="*/ 67 h 172"/>
                  <a:gd name="T40" fmla="*/ 58 w 244"/>
                  <a:gd name="T41" fmla="*/ 53 h 172"/>
                  <a:gd name="T42" fmla="*/ 90 w 244"/>
                  <a:gd name="T43" fmla="*/ 38 h 172"/>
                  <a:gd name="T44" fmla="*/ 134 w 244"/>
                  <a:gd name="T45" fmla="*/ 21 h 172"/>
                  <a:gd name="T46" fmla="*/ 182 w 244"/>
                  <a:gd name="T47" fmla="*/ 15 h 172"/>
                  <a:gd name="T48" fmla="*/ 205 w 244"/>
                  <a:gd name="T49" fmla="*/ 5 h 172"/>
                  <a:gd name="T50" fmla="*/ 234 w 244"/>
                  <a:gd name="T5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172">
                    <a:moveTo>
                      <a:pt x="234" y="0"/>
                    </a:moveTo>
                    <a:lnTo>
                      <a:pt x="244" y="13"/>
                    </a:lnTo>
                    <a:lnTo>
                      <a:pt x="234" y="23"/>
                    </a:lnTo>
                    <a:lnTo>
                      <a:pt x="184" y="34"/>
                    </a:lnTo>
                    <a:lnTo>
                      <a:pt x="142" y="49"/>
                    </a:lnTo>
                    <a:lnTo>
                      <a:pt x="98" y="74"/>
                    </a:lnTo>
                    <a:lnTo>
                      <a:pt x="77" y="101"/>
                    </a:lnTo>
                    <a:lnTo>
                      <a:pt x="56" y="128"/>
                    </a:lnTo>
                    <a:lnTo>
                      <a:pt x="58" y="149"/>
                    </a:lnTo>
                    <a:lnTo>
                      <a:pt x="85" y="168"/>
                    </a:lnTo>
                    <a:lnTo>
                      <a:pt x="77" y="172"/>
                    </a:lnTo>
                    <a:lnTo>
                      <a:pt x="31" y="168"/>
                    </a:lnTo>
                    <a:lnTo>
                      <a:pt x="29" y="157"/>
                    </a:lnTo>
                    <a:lnTo>
                      <a:pt x="2" y="151"/>
                    </a:lnTo>
                    <a:lnTo>
                      <a:pt x="0" y="136"/>
                    </a:lnTo>
                    <a:lnTo>
                      <a:pt x="15" y="130"/>
                    </a:lnTo>
                    <a:lnTo>
                      <a:pt x="14" y="115"/>
                    </a:lnTo>
                    <a:lnTo>
                      <a:pt x="42" y="94"/>
                    </a:lnTo>
                    <a:lnTo>
                      <a:pt x="29" y="90"/>
                    </a:lnTo>
                    <a:lnTo>
                      <a:pt x="62" y="67"/>
                    </a:lnTo>
                    <a:lnTo>
                      <a:pt x="58" y="53"/>
                    </a:lnTo>
                    <a:lnTo>
                      <a:pt x="90" y="38"/>
                    </a:lnTo>
                    <a:lnTo>
                      <a:pt x="134" y="21"/>
                    </a:lnTo>
                    <a:lnTo>
                      <a:pt x="182" y="15"/>
                    </a:lnTo>
                    <a:lnTo>
                      <a:pt x="205" y="5"/>
                    </a:lnTo>
                    <a:lnTo>
                      <a:pt x="23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7" name="Freeform 210">
                <a:extLst>
                  <a:ext uri="{FF2B5EF4-FFF2-40B4-BE49-F238E27FC236}">
                    <a16:creationId xmlns:a16="http://schemas.microsoft.com/office/drawing/2014/main" id="{ABC70C34-F140-055B-1989-843F200842D5}"/>
                  </a:ext>
                </a:extLst>
              </p:cNvPr>
              <p:cNvSpPr>
                <a:spLocks/>
              </p:cNvSpPr>
              <p:nvPr/>
            </p:nvSpPr>
            <p:spPr bwMode="auto">
              <a:xfrm>
                <a:off x="3979863" y="2292403"/>
                <a:ext cx="4592637" cy="3014437"/>
              </a:xfrm>
              <a:custGeom>
                <a:avLst/>
                <a:gdLst/>
                <a:ahLst/>
                <a:cxnLst/>
                <a:rect l="l" t="t" r="r" b="b"/>
                <a:pathLst>
                  <a:path w="4592637" h="3014437">
                    <a:moveTo>
                      <a:pt x="1519229" y="1084753"/>
                    </a:moveTo>
                    <a:lnTo>
                      <a:pt x="1492251" y="1099040"/>
                    </a:lnTo>
                    <a:lnTo>
                      <a:pt x="1476374" y="1102218"/>
                    </a:lnTo>
                    <a:lnTo>
                      <a:pt x="1465255" y="1121287"/>
                    </a:lnTo>
                    <a:lnTo>
                      <a:pt x="1443035" y="1127643"/>
                    </a:lnTo>
                    <a:lnTo>
                      <a:pt x="1422400" y="1154642"/>
                    </a:lnTo>
                    <a:lnTo>
                      <a:pt x="1439863" y="1178463"/>
                    </a:lnTo>
                    <a:lnTo>
                      <a:pt x="1436691" y="1197504"/>
                    </a:lnTo>
                    <a:lnTo>
                      <a:pt x="1462083" y="1230859"/>
                    </a:lnTo>
                    <a:lnTo>
                      <a:pt x="1476374" y="1243571"/>
                    </a:lnTo>
                    <a:lnTo>
                      <a:pt x="1485907" y="1261037"/>
                    </a:lnTo>
                    <a:lnTo>
                      <a:pt x="1495423" y="1264215"/>
                    </a:lnTo>
                    <a:lnTo>
                      <a:pt x="1501784" y="1267393"/>
                    </a:lnTo>
                    <a:lnTo>
                      <a:pt x="1485907" y="1270571"/>
                    </a:lnTo>
                    <a:lnTo>
                      <a:pt x="1479546" y="1291214"/>
                    </a:lnTo>
                    <a:lnTo>
                      <a:pt x="1476374" y="1300748"/>
                    </a:lnTo>
                    <a:lnTo>
                      <a:pt x="1471617" y="1307104"/>
                    </a:lnTo>
                    <a:lnTo>
                      <a:pt x="1471617" y="1319816"/>
                    </a:lnTo>
                    <a:lnTo>
                      <a:pt x="1476374" y="1337282"/>
                    </a:lnTo>
                    <a:lnTo>
                      <a:pt x="1495423" y="1343638"/>
                    </a:lnTo>
                    <a:lnTo>
                      <a:pt x="1511300" y="1356350"/>
                    </a:lnTo>
                    <a:lnTo>
                      <a:pt x="1544639" y="1361103"/>
                    </a:lnTo>
                    <a:lnTo>
                      <a:pt x="1577979" y="1353172"/>
                    </a:lnTo>
                    <a:lnTo>
                      <a:pt x="1581151" y="1349994"/>
                    </a:lnTo>
                    <a:lnTo>
                      <a:pt x="1574807" y="1330926"/>
                    </a:lnTo>
                    <a:lnTo>
                      <a:pt x="1577979" y="1303926"/>
                    </a:lnTo>
                    <a:lnTo>
                      <a:pt x="1562102" y="1294392"/>
                    </a:lnTo>
                    <a:lnTo>
                      <a:pt x="1568446" y="1276927"/>
                    </a:lnTo>
                    <a:lnTo>
                      <a:pt x="1552569" y="1273749"/>
                    </a:lnTo>
                    <a:cubicBezTo>
                      <a:pt x="1553626" y="1266343"/>
                      <a:pt x="1554701" y="1258909"/>
                      <a:pt x="1555758" y="1251503"/>
                    </a:cubicBezTo>
                    <a:lnTo>
                      <a:pt x="1577979" y="1261037"/>
                    </a:lnTo>
                    <a:lnTo>
                      <a:pt x="1598613" y="1248352"/>
                    </a:lnTo>
                    <a:lnTo>
                      <a:pt x="1584322" y="1234037"/>
                    </a:lnTo>
                    <a:lnTo>
                      <a:pt x="1574807" y="1221353"/>
                    </a:lnTo>
                    <a:lnTo>
                      <a:pt x="1555758" y="1227681"/>
                    </a:lnTo>
                    <a:lnTo>
                      <a:pt x="1555758" y="1245174"/>
                    </a:lnTo>
                    <a:lnTo>
                      <a:pt x="1549397" y="1230859"/>
                    </a:lnTo>
                    <a:lnTo>
                      <a:pt x="1549397" y="1224503"/>
                    </a:lnTo>
                    <a:lnTo>
                      <a:pt x="1552569" y="1211819"/>
                    </a:lnTo>
                    <a:lnTo>
                      <a:pt x="1549397" y="1200682"/>
                    </a:lnTo>
                    <a:lnTo>
                      <a:pt x="1522419" y="1194354"/>
                    </a:lnTo>
                    <a:lnTo>
                      <a:pt x="1512886" y="1167354"/>
                    </a:lnTo>
                    <a:lnTo>
                      <a:pt x="1501784" y="1164176"/>
                    </a:lnTo>
                    <a:lnTo>
                      <a:pt x="1501784" y="1154642"/>
                    </a:lnTo>
                    <a:lnTo>
                      <a:pt x="1522419" y="1157820"/>
                    </a:lnTo>
                    <a:lnTo>
                      <a:pt x="1522419" y="1135574"/>
                    </a:lnTo>
                    <a:lnTo>
                      <a:pt x="1541467" y="1130821"/>
                    </a:lnTo>
                    <a:lnTo>
                      <a:pt x="1558930" y="1135574"/>
                    </a:lnTo>
                    <a:lnTo>
                      <a:pt x="1565274" y="1108574"/>
                    </a:lnTo>
                    <a:lnTo>
                      <a:pt x="1558930" y="1091109"/>
                    </a:lnTo>
                    <a:lnTo>
                      <a:pt x="1538296" y="1094287"/>
                    </a:lnTo>
                    <a:close/>
                    <a:moveTo>
                      <a:pt x="2695419" y="0"/>
                    </a:moveTo>
                    <a:cubicBezTo>
                      <a:pt x="2707819" y="5728"/>
                      <a:pt x="2719760" y="11756"/>
                      <a:pt x="2732160" y="17484"/>
                    </a:cubicBezTo>
                    <a:cubicBezTo>
                      <a:pt x="2722975" y="21704"/>
                      <a:pt x="2714249" y="25924"/>
                      <a:pt x="2705063" y="30144"/>
                    </a:cubicBezTo>
                    <a:lnTo>
                      <a:pt x="2752827" y="36475"/>
                    </a:lnTo>
                    <a:cubicBezTo>
                      <a:pt x="2755123" y="43408"/>
                      <a:pt x="2756960" y="50341"/>
                      <a:pt x="2759256" y="57274"/>
                    </a:cubicBezTo>
                    <a:cubicBezTo>
                      <a:pt x="2766605" y="53959"/>
                      <a:pt x="2773953" y="50944"/>
                      <a:pt x="2781301" y="47628"/>
                    </a:cubicBezTo>
                    <a:lnTo>
                      <a:pt x="2844679" y="47628"/>
                    </a:lnTo>
                    <a:lnTo>
                      <a:pt x="2893821" y="72950"/>
                    </a:lnTo>
                    <a:lnTo>
                      <a:pt x="2914488" y="87419"/>
                    </a:lnTo>
                    <a:cubicBezTo>
                      <a:pt x="2911273" y="95859"/>
                      <a:pt x="2908517" y="104300"/>
                      <a:pt x="2905302" y="112740"/>
                    </a:cubicBezTo>
                    <a:lnTo>
                      <a:pt x="2881421" y="123893"/>
                    </a:lnTo>
                    <a:lnTo>
                      <a:pt x="2824013" y="149215"/>
                    </a:lnTo>
                    <a:lnTo>
                      <a:pt x="2808398" y="160368"/>
                    </a:lnTo>
                    <a:lnTo>
                      <a:pt x="2832279" y="166698"/>
                    </a:lnTo>
                    <a:lnTo>
                      <a:pt x="2868561" y="179359"/>
                    </a:lnTo>
                    <a:cubicBezTo>
                      <a:pt x="2874991" y="176345"/>
                      <a:pt x="2881421" y="173029"/>
                      <a:pt x="2887850" y="170014"/>
                    </a:cubicBezTo>
                    <a:cubicBezTo>
                      <a:pt x="2891065" y="179058"/>
                      <a:pt x="2893821" y="187800"/>
                      <a:pt x="2897036" y="196843"/>
                    </a:cubicBezTo>
                    <a:cubicBezTo>
                      <a:pt x="2900710" y="193226"/>
                      <a:pt x="2904843" y="189307"/>
                      <a:pt x="2908517" y="185689"/>
                    </a:cubicBezTo>
                    <a:lnTo>
                      <a:pt x="2941584" y="179359"/>
                    </a:lnTo>
                    <a:lnTo>
                      <a:pt x="3014607" y="185689"/>
                    </a:lnTo>
                    <a:cubicBezTo>
                      <a:pt x="3015526" y="192623"/>
                      <a:pt x="3016903" y="199556"/>
                      <a:pt x="3017822" y="206489"/>
                    </a:cubicBezTo>
                    <a:lnTo>
                      <a:pt x="3112889" y="212819"/>
                    </a:lnTo>
                    <a:lnTo>
                      <a:pt x="3112889" y="179359"/>
                    </a:lnTo>
                    <a:lnTo>
                      <a:pt x="3162490" y="189005"/>
                    </a:lnTo>
                    <a:lnTo>
                      <a:pt x="3195557" y="189005"/>
                    </a:lnTo>
                    <a:lnTo>
                      <a:pt x="3232298" y="209504"/>
                    </a:lnTo>
                    <a:lnTo>
                      <a:pt x="3243320" y="236633"/>
                    </a:lnTo>
                    <a:cubicBezTo>
                      <a:pt x="3238728" y="242964"/>
                      <a:pt x="3233676" y="249294"/>
                      <a:pt x="3229083" y="255624"/>
                    </a:cubicBezTo>
                    <a:cubicBezTo>
                      <a:pt x="3238268" y="265572"/>
                      <a:pt x="3246995" y="275821"/>
                      <a:pt x="3256180" y="285769"/>
                    </a:cubicBezTo>
                    <a:cubicBezTo>
                      <a:pt x="3267202" y="291195"/>
                      <a:pt x="3278224" y="296319"/>
                      <a:pt x="3289247" y="301745"/>
                    </a:cubicBezTo>
                    <a:cubicBezTo>
                      <a:pt x="3296595" y="287577"/>
                      <a:pt x="3304402" y="273108"/>
                      <a:pt x="3311751" y="258940"/>
                    </a:cubicBezTo>
                    <a:cubicBezTo>
                      <a:pt x="3323692" y="265873"/>
                      <a:pt x="3336092" y="272505"/>
                      <a:pt x="3348033" y="279438"/>
                    </a:cubicBezTo>
                    <a:lnTo>
                      <a:pt x="3387529" y="266778"/>
                    </a:lnTo>
                    <a:cubicBezTo>
                      <a:pt x="3401307" y="272204"/>
                      <a:pt x="3415085" y="277328"/>
                      <a:pt x="3428863" y="282754"/>
                    </a:cubicBezTo>
                    <a:cubicBezTo>
                      <a:pt x="3434374" y="277328"/>
                      <a:pt x="3439426" y="272204"/>
                      <a:pt x="3444937" y="266778"/>
                    </a:cubicBezTo>
                    <a:cubicBezTo>
                      <a:pt x="3456878" y="270094"/>
                      <a:pt x="3469278" y="273108"/>
                      <a:pt x="3481219" y="276424"/>
                    </a:cubicBezTo>
                    <a:cubicBezTo>
                      <a:pt x="3476167" y="263160"/>
                      <a:pt x="3470656" y="249897"/>
                      <a:pt x="3465604" y="236633"/>
                    </a:cubicBezTo>
                    <a:cubicBezTo>
                      <a:pt x="3475249" y="230906"/>
                      <a:pt x="3484434" y="224877"/>
                      <a:pt x="3494078" y="219150"/>
                    </a:cubicBezTo>
                    <a:lnTo>
                      <a:pt x="3694317" y="242964"/>
                    </a:lnTo>
                    <a:cubicBezTo>
                      <a:pt x="3700747" y="252007"/>
                      <a:pt x="3706717" y="261050"/>
                      <a:pt x="3713147" y="270094"/>
                    </a:cubicBezTo>
                    <a:cubicBezTo>
                      <a:pt x="3731977" y="279740"/>
                      <a:pt x="3751266" y="289085"/>
                      <a:pt x="3770096" y="298731"/>
                    </a:cubicBezTo>
                    <a:lnTo>
                      <a:pt x="3859193" y="292099"/>
                    </a:lnTo>
                    <a:lnTo>
                      <a:pt x="3905119" y="298731"/>
                    </a:lnTo>
                    <a:cubicBezTo>
                      <a:pt x="3911090" y="304458"/>
                      <a:pt x="3916601" y="310186"/>
                      <a:pt x="3922571" y="315913"/>
                    </a:cubicBezTo>
                    <a:cubicBezTo>
                      <a:pt x="3921653" y="324956"/>
                      <a:pt x="3920275" y="334000"/>
                      <a:pt x="3919357" y="343043"/>
                    </a:cubicBezTo>
                    <a:lnTo>
                      <a:pt x="3948290" y="355704"/>
                    </a:lnTo>
                    <a:cubicBezTo>
                      <a:pt x="3958394" y="352689"/>
                      <a:pt x="3968039" y="349373"/>
                      <a:pt x="3978142" y="346359"/>
                    </a:cubicBezTo>
                    <a:lnTo>
                      <a:pt x="4018098" y="346359"/>
                    </a:lnTo>
                    <a:cubicBezTo>
                      <a:pt x="4032335" y="349373"/>
                      <a:pt x="4046573" y="352689"/>
                      <a:pt x="4060810" y="355704"/>
                    </a:cubicBezTo>
                    <a:lnTo>
                      <a:pt x="4100306" y="349373"/>
                    </a:lnTo>
                    <a:cubicBezTo>
                      <a:pt x="4113166" y="360527"/>
                      <a:pt x="4125566" y="371680"/>
                      <a:pt x="4138425" y="382834"/>
                    </a:cubicBezTo>
                    <a:lnTo>
                      <a:pt x="4164144" y="374695"/>
                    </a:lnTo>
                    <a:cubicBezTo>
                      <a:pt x="4158633" y="365350"/>
                      <a:pt x="4153581" y="355704"/>
                      <a:pt x="4148070" y="346359"/>
                    </a:cubicBezTo>
                    <a:lnTo>
                      <a:pt x="4157714" y="331890"/>
                    </a:lnTo>
                    <a:lnTo>
                      <a:pt x="4230737" y="343043"/>
                    </a:lnTo>
                    <a:cubicBezTo>
                      <a:pt x="4244975" y="342139"/>
                      <a:pt x="4259212" y="340933"/>
                      <a:pt x="4273449" y="340029"/>
                    </a:cubicBezTo>
                    <a:lnTo>
                      <a:pt x="4336827" y="359020"/>
                    </a:lnTo>
                    <a:lnTo>
                      <a:pt x="4370354" y="374695"/>
                    </a:lnTo>
                    <a:lnTo>
                      <a:pt x="4422709" y="405140"/>
                    </a:lnTo>
                    <a:cubicBezTo>
                      <a:pt x="4441999" y="417198"/>
                      <a:pt x="4460829" y="429557"/>
                      <a:pt x="4480117" y="441615"/>
                    </a:cubicBezTo>
                    <a:cubicBezTo>
                      <a:pt x="4479199" y="449453"/>
                      <a:pt x="4477821" y="457592"/>
                      <a:pt x="4476903" y="465429"/>
                    </a:cubicBezTo>
                    <a:lnTo>
                      <a:pt x="4492517" y="474774"/>
                    </a:lnTo>
                    <a:cubicBezTo>
                      <a:pt x="4491599" y="465731"/>
                      <a:pt x="4490221" y="456989"/>
                      <a:pt x="4489303" y="447945"/>
                    </a:cubicBezTo>
                    <a:lnTo>
                      <a:pt x="4551303" y="452769"/>
                    </a:lnTo>
                    <a:cubicBezTo>
                      <a:pt x="4565081" y="464223"/>
                      <a:pt x="4578859" y="475980"/>
                      <a:pt x="4592637" y="487435"/>
                    </a:cubicBezTo>
                    <a:cubicBezTo>
                      <a:pt x="4585748" y="493162"/>
                      <a:pt x="4578859" y="499191"/>
                      <a:pt x="4571970" y="504918"/>
                    </a:cubicBezTo>
                    <a:cubicBezTo>
                      <a:pt x="4560029" y="506124"/>
                      <a:pt x="4547629" y="507028"/>
                      <a:pt x="4535689" y="508234"/>
                    </a:cubicBezTo>
                    <a:lnTo>
                      <a:pt x="4535689" y="541694"/>
                    </a:lnTo>
                    <a:cubicBezTo>
                      <a:pt x="4531555" y="543805"/>
                      <a:pt x="4526963" y="545915"/>
                      <a:pt x="4522829" y="548025"/>
                    </a:cubicBezTo>
                    <a:lnTo>
                      <a:pt x="4505377" y="548025"/>
                    </a:lnTo>
                    <a:lnTo>
                      <a:pt x="4486088" y="535364"/>
                    </a:lnTo>
                    <a:lnTo>
                      <a:pt x="4459451" y="524211"/>
                    </a:lnTo>
                    <a:cubicBezTo>
                      <a:pt x="4457154" y="518785"/>
                      <a:pt x="4455317" y="513660"/>
                      <a:pt x="4453021" y="508234"/>
                    </a:cubicBezTo>
                    <a:cubicBezTo>
                      <a:pt x="4445213" y="507028"/>
                      <a:pt x="4436947" y="506124"/>
                      <a:pt x="4429139" y="504918"/>
                    </a:cubicBezTo>
                    <a:cubicBezTo>
                      <a:pt x="4420873" y="506124"/>
                      <a:pt x="4412147" y="507028"/>
                      <a:pt x="4403880" y="508234"/>
                    </a:cubicBezTo>
                    <a:cubicBezTo>
                      <a:pt x="4400206" y="504014"/>
                      <a:pt x="4396072" y="499794"/>
                      <a:pt x="4392398" y="495574"/>
                    </a:cubicBezTo>
                    <a:cubicBezTo>
                      <a:pt x="4394695" y="490750"/>
                      <a:pt x="4396532" y="485927"/>
                      <a:pt x="4398828" y="481104"/>
                    </a:cubicBezTo>
                    <a:lnTo>
                      <a:pt x="4370354" y="490750"/>
                    </a:lnTo>
                    <a:cubicBezTo>
                      <a:pt x="4374487" y="496478"/>
                      <a:pt x="4379080" y="502507"/>
                      <a:pt x="4383213" y="508234"/>
                    </a:cubicBezTo>
                    <a:cubicBezTo>
                      <a:pt x="4379080" y="513660"/>
                      <a:pt x="4374487" y="518785"/>
                      <a:pt x="4370354" y="524211"/>
                    </a:cubicBezTo>
                    <a:cubicBezTo>
                      <a:pt x="4360250" y="529034"/>
                      <a:pt x="4350146" y="533555"/>
                      <a:pt x="4340042" y="538379"/>
                    </a:cubicBezTo>
                    <a:cubicBezTo>
                      <a:pt x="4329938" y="537474"/>
                      <a:pt x="4320294" y="536268"/>
                      <a:pt x="4310190" y="535364"/>
                    </a:cubicBezTo>
                    <a:lnTo>
                      <a:pt x="4330857" y="554355"/>
                    </a:lnTo>
                    <a:cubicBezTo>
                      <a:pt x="4335909" y="564303"/>
                      <a:pt x="4341420" y="574552"/>
                      <a:pt x="4346472" y="584499"/>
                    </a:cubicBezTo>
                    <a:cubicBezTo>
                      <a:pt x="4349687" y="587514"/>
                      <a:pt x="4352902" y="590830"/>
                      <a:pt x="4356116" y="593844"/>
                    </a:cubicBezTo>
                    <a:cubicBezTo>
                      <a:pt x="4357035" y="598667"/>
                      <a:pt x="4358413" y="603490"/>
                      <a:pt x="4359331" y="608314"/>
                    </a:cubicBezTo>
                    <a:cubicBezTo>
                      <a:pt x="4357035" y="611629"/>
                      <a:pt x="4355198" y="614644"/>
                      <a:pt x="4352902" y="617960"/>
                    </a:cubicBezTo>
                    <a:cubicBezTo>
                      <a:pt x="4338664" y="615850"/>
                      <a:pt x="4324427" y="613438"/>
                      <a:pt x="4310190" y="611328"/>
                    </a:cubicBezTo>
                    <a:lnTo>
                      <a:pt x="4249567" y="633635"/>
                    </a:lnTo>
                    <a:cubicBezTo>
                      <a:pt x="4243138" y="635745"/>
                      <a:pt x="4237167" y="637855"/>
                      <a:pt x="4230737" y="639965"/>
                    </a:cubicBezTo>
                    <a:cubicBezTo>
                      <a:pt x="4218337" y="647803"/>
                      <a:pt x="4206397" y="655942"/>
                      <a:pt x="4193996" y="663779"/>
                    </a:cubicBezTo>
                    <a:cubicBezTo>
                      <a:pt x="4183892" y="670712"/>
                      <a:pt x="4174248" y="677646"/>
                      <a:pt x="4164144" y="684579"/>
                    </a:cubicBezTo>
                    <a:lnTo>
                      <a:pt x="4154500" y="697239"/>
                    </a:lnTo>
                    <a:lnTo>
                      <a:pt x="4124188" y="676440"/>
                    </a:lnTo>
                    <a:cubicBezTo>
                      <a:pt x="4104440" y="684277"/>
                      <a:pt x="4085151" y="692416"/>
                      <a:pt x="4065402" y="700254"/>
                    </a:cubicBezTo>
                    <a:cubicBezTo>
                      <a:pt x="4062647" y="697239"/>
                      <a:pt x="4060351" y="693924"/>
                      <a:pt x="4057595" y="690909"/>
                    </a:cubicBezTo>
                    <a:lnTo>
                      <a:pt x="4035550" y="703570"/>
                    </a:lnTo>
                    <a:lnTo>
                      <a:pt x="4005239" y="697239"/>
                    </a:lnTo>
                    <a:cubicBezTo>
                      <a:pt x="4002943" y="704173"/>
                      <a:pt x="4001106" y="710804"/>
                      <a:pt x="3998809" y="717738"/>
                    </a:cubicBezTo>
                    <a:cubicBezTo>
                      <a:pt x="3989624" y="728288"/>
                      <a:pt x="3980898" y="739140"/>
                      <a:pt x="3971713" y="749691"/>
                    </a:cubicBezTo>
                    <a:lnTo>
                      <a:pt x="3971713" y="763858"/>
                    </a:lnTo>
                    <a:lnTo>
                      <a:pt x="3998809" y="773505"/>
                    </a:lnTo>
                    <a:cubicBezTo>
                      <a:pt x="3997891" y="787673"/>
                      <a:pt x="3996513" y="802142"/>
                      <a:pt x="3995594" y="816310"/>
                    </a:cubicBezTo>
                    <a:cubicBezTo>
                      <a:pt x="3988705" y="817515"/>
                      <a:pt x="3981816" y="818420"/>
                      <a:pt x="3974927" y="819626"/>
                    </a:cubicBezTo>
                    <a:cubicBezTo>
                      <a:pt x="3970794" y="827463"/>
                      <a:pt x="3966661" y="835602"/>
                      <a:pt x="3962527" y="843440"/>
                    </a:cubicBezTo>
                    <a:lnTo>
                      <a:pt x="3974927" y="856100"/>
                    </a:lnTo>
                    <a:lnTo>
                      <a:pt x="3935431" y="870268"/>
                    </a:lnTo>
                    <a:cubicBezTo>
                      <a:pt x="3933134" y="882326"/>
                      <a:pt x="3931297" y="894685"/>
                      <a:pt x="3929001" y="906743"/>
                    </a:cubicBezTo>
                    <a:cubicBezTo>
                      <a:pt x="3917979" y="910059"/>
                      <a:pt x="3906956" y="913073"/>
                      <a:pt x="3895934" y="916389"/>
                    </a:cubicBezTo>
                    <a:cubicBezTo>
                      <a:pt x="3893638" y="925432"/>
                      <a:pt x="3891801" y="934476"/>
                      <a:pt x="3889504" y="943519"/>
                    </a:cubicBezTo>
                    <a:lnTo>
                      <a:pt x="3859193" y="975171"/>
                    </a:lnTo>
                    <a:cubicBezTo>
                      <a:pt x="3855978" y="967634"/>
                      <a:pt x="3852763" y="960400"/>
                      <a:pt x="3849548" y="952864"/>
                    </a:cubicBezTo>
                    <a:cubicBezTo>
                      <a:pt x="3845874" y="938696"/>
                      <a:pt x="3842200" y="924227"/>
                      <a:pt x="3838526" y="910059"/>
                    </a:cubicBezTo>
                    <a:cubicBezTo>
                      <a:pt x="3834393" y="886848"/>
                      <a:pt x="3829800" y="863335"/>
                      <a:pt x="3825667" y="840124"/>
                    </a:cubicBezTo>
                    <a:cubicBezTo>
                      <a:pt x="3829800" y="825956"/>
                      <a:pt x="3834393" y="811487"/>
                      <a:pt x="3838526" y="797319"/>
                    </a:cubicBezTo>
                    <a:cubicBezTo>
                      <a:pt x="3844497" y="791591"/>
                      <a:pt x="3850008" y="785562"/>
                      <a:pt x="3855978" y="779835"/>
                    </a:cubicBezTo>
                    <a:cubicBezTo>
                      <a:pt x="3856897" y="774409"/>
                      <a:pt x="3858274" y="769284"/>
                      <a:pt x="3859193" y="763858"/>
                    </a:cubicBezTo>
                    <a:lnTo>
                      <a:pt x="3892719" y="757528"/>
                    </a:lnTo>
                    <a:lnTo>
                      <a:pt x="3932216" y="716230"/>
                    </a:lnTo>
                    <a:lnTo>
                      <a:pt x="3968957" y="681263"/>
                    </a:lnTo>
                    <a:lnTo>
                      <a:pt x="4008454" y="654434"/>
                    </a:lnTo>
                    <a:cubicBezTo>
                      <a:pt x="4014883" y="639061"/>
                      <a:pt x="4020854" y="623687"/>
                      <a:pt x="4027284" y="608314"/>
                    </a:cubicBezTo>
                    <a:cubicBezTo>
                      <a:pt x="4017639" y="609218"/>
                      <a:pt x="4008454" y="610424"/>
                      <a:pt x="3998809" y="611328"/>
                    </a:cubicBezTo>
                    <a:cubicBezTo>
                      <a:pt x="3994217" y="620974"/>
                      <a:pt x="3989165" y="630319"/>
                      <a:pt x="3984572" y="639965"/>
                    </a:cubicBezTo>
                    <a:lnTo>
                      <a:pt x="3929001" y="676440"/>
                    </a:lnTo>
                    <a:cubicBezTo>
                      <a:pt x="3924408" y="662272"/>
                      <a:pt x="3919357" y="647803"/>
                      <a:pt x="3914764" y="633635"/>
                    </a:cubicBezTo>
                    <a:lnTo>
                      <a:pt x="3855978" y="644788"/>
                    </a:lnTo>
                    <a:cubicBezTo>
                      <a:pt x="3837148" y="664382"/>
                      <a:pt x="3817859" y="683976"/>
                      <a:pt x="3799029" y="703570"/>
                    </a:cubicBezTo>
                    <a:cubicBezTo>
                      <a:pt x="3805000" y="709297"/>
                      <a:pt x="3810511" y="715326"/>
                      <a:pt x="3816481" y="721053"/>
                    </a:cubicBezTo>
                    <a:lnTo>
                      <a:pt x="3767340" y="730700"/>
                    </a:lnTo>
                    <a:cubicBezTo>
                      <a:pt x="3757236" y="731604"/>
                      <a:pt x="3747133" y="732810"/>
                      <a:pt x="3737029" y="733714"/>
                    </a:cubicBezTo>
                    <a:lnTo>
                      <a:pt x="3737029" y="709900"/>
                    </a:lnTo>
                    <a:cubicBezTo>
                      <a:pt x="3724629" y="708996"/>
                      <a:pt x="3712688" y="707790"/>
                      <a:pt x="3700288" y="706886"/>
                    </a:cubicBezTo>
                    <a:cubicBezTo>
                      <a:pt x="3691562" y="711709"/>
                      <a:pt x="3682376" y="716230"/>
                      <a:pt x="3673650" y="721053"/>
                    </a:cubicBezTo>
                    <a:lnTo>
                      <a:pt x="3606598" y="716230"/>
                    </a:lnTo>
                    <a:lnTo>
                      <a:pt x="3533575" y="727384"/>
                    </a:lnTo>
                    <a:lnTo>
                      <a:pt x="3460552" y="789481"/>
                    </a:lnTo>
                    <a:lnTo>
                      <a:pt x="3375129" y="862431"/>
                    </a:lnTo>
                    <a:cubicBezTo>
                      <a:pt x="3386151" y="863335"/>
                      <a:pt x="3397174" y="864541"/>
                      <a:pt x="3408196" y="865445"/>
                    </a:cubicBezTo>
                    <a:cubicBezTo>
                      <a:pt x="3412329" y="871172"/>
                      <a:pt x="3416922" y="877201"/>
                      <a:pt x="3421055" y="882929"/>
                    </a:cubicBezTo>
                    <a:cubicBezTo>
                      <a:pt x="3428863" y="886245"/>
                      <a:pt x="3437130" y="889259"/>
                      <a:pt x="3444937" y="892575"/>
                    </a:cubicBezTo>
                    <a:cubicBezTo>
                      <a:pt x="3449071" y="886245"/>
                      <a:pt x="3453663" y="879914"/>
                      <a:pt x="3457797" y="873584"/>
                    </a:cubicBezTo>
                    <a:cubicBezTo>
                      <a:pt x="3465604" y="874488"/>
                      <a:pt x="3473412" y="875694"/>
                      <a:pt x="3481219" y="876598"/>
                    </a:cubicBezTo>
                    <a:lnTo>
                      <a:pt x="3511530" y="910059"/>
                    </a:lnTo>
                    <a:lnTo>
                      <a:pt x="3511530" y="938696"/>
                    </a:lnTo>
                    <a:cubicBezTo>
                      <a:pt x="3506938" y="947739"/>
                      <a:pt x="3501886" y="956481"/>
                      <a:pt x="3497293" y="965524"/>
                    </a:cubicBezTo>
                    <a:cubicBezTo>
                      <a:pt x="3496375" y="977884"/>
                      <a:pt x="3494997" y="989941"/>
                      <a:pt x="3494078" y="1002300"/>
                    </a:cubicBezTo>
                    <a:cubicBezTo>
                      <a:pt x="3490864" y="1016468"/>
                      <a:pt x="3487649" y="1030938"/>
                      <a:pt x="3484434" y="1045105"/>
                    </a:cubicBezTo>
                    <a:cubicBezTo>
                      <a:pt x="3473412" y="1059273"/>
                      <a:pt x="3462389" y="1073743"/>
                      <a:pt x="3451367" y="1087910"/>
                    </a:cubicBezTo>
                    <a:cubicBezTo>
                      <a:pt x="3449071" y="1093638"/>
                      <a:pt x="3447233" y="1099667"/>
                      <a:pt x="3444937" y="1105394"/>
                    </a:cubicBezTo>
                    <a:lnTo>
                      <a:pt x="3414626" y="1138854"/>
                    </a:lnTo>
                    <a:cubicBezTo>
                      <a:pt x="3405440" y="1148802"/>
                      <a:pt x="3396714" y="1159051"/>
                      <a:pt x="3387529" y="1168999"/>
                    </a:cubicBezTo>
                    <a:cubicBezTo>
                      <a:pt x="3382477" y="1174123"/>
                      <a:pt x="3376966" y="1179549"/>
                      <a:pt x="3371914" y="1184674"/>
                    </a:cubicBezTo>
                    <a:cubicBezTo>
                      <a:pt x="3361810" y="1190100"/>
                      <a:pt x="3351707" y="1195224"/>
                      <a:pt x="3341603" y="1200650"/>
                    </a:cubicBezTo>
                    <a:lnTo>
                      <a:pt x="3329203" y="1200650"/>
                    </a:lnTo>
                    <a:cubicBezTo>
                      <a:pt x="3323692" y="1196430"/>
                      <a:pt x="3318640" y="1192210"/>
                      <a:pt x="3313128" y="1187990"/>
                    </a:cubicBezTo>
                    <a:lnTo>
                      <a:pt x="3282817" y="1206981"/>
                    </a:lnTo>
                    <a:cubicBezTo>
                      <a:pt x="3281899" y="1210598"/>
                      <a:pt x="3280521" y="1214517"/>
                      <a:pt x="3279602" y="1218134"/>
                    </a:cubicBezTo>
                    <a:cubicBezTo>
                      <a:pt x="3276847" y="1217230"/>
                      <a:pt x="3274550" y="1216024"/>
                      <a:pt x="3271795" y="1215120"/>
                    </a:cubicBezTo>
                    <a:lnTo>
                      <a:pt x="3262150" y="1227780"/>
                    </a:lnTo>
                    <a:cubicBezTo>
                      <a:pt x="3260313" y="1229890"/>
                      <a:pt x="3258017" y="1232001"/>
                      <a:pt x="3256180" y="1234111"/>
                    </a:cubicBezTo>
                    <a:lnTo>
                      <a:pt x="3256180" y="1251594"/>
                    </a:lnTo>
                    <a:cubicBezTo>
                      <a:pt x="3252046" y="1253705"/>
                      <a:pt x="3247454" y="1255815"/>
                      <a:pt x="3243320" y="1257925"/>
                    </a:cubicBezTo>
                    <a:cubicBezTo>
                      <a:pt x="3242402" y="1260035"/>
                      <a:pt x="3241024" y="1262145"/>
                      <a:pt x="3240106" y="1264255"/>
                    </a:cubicBezTo>
                    <a:cubicBezTo>
                      <a:pt x="3237350" y="1266365"/>
                      <a:pt x="3235054" y="1268475"/>
                      <a:pt x="3232298" y="1270585"/>
                    </a:cubicBezTo>
                    <a:cubicBezTo>
                      <a:pt x="3228165" y="1272695"/>
                      <a:pt x="3223572" y="1274806"/>
                      <a:pt x="3219439" y="1276916"/>
                    </a:cubicBezTo>
                    <a:cubicBezTo>
                      <a:pt x="3216224" y="1278423"/>
                      <a:pt x="3213009" y="1280232"/>
                      <a:pt x="3209794" y="1281739"/>
                    </a:cubicBezTo>
                    <a:lnTo>
                      <a:pt x="3209794" y="1291084"/>
                    </a:lnTo>
                    <a:cubicBezTo>
                      <a:pt x="3208876" y="1292289"/>
                      <a:pt x="3207498" y="1293194"/>
                      <a:pt x="3206579" y="1294399"/>
                    </a:cubicBezTo>
                    <a:cubicBezTo>
                      <a:pt x="3208876" y="1296510"/>
                      <a:pt x="3210713" y="1298620"/>
                      <a:pt x="3213009" y="1300730"/>
                    </a:cubicBezTo>
                    <a:cubicBezTo>
                      <a:pt x="3217142" y="1304046"/>
                      <a:pt x="3221735" y="1307060"/>
                      <a:pt x="3225868" y="1310376"/>
                    </a:cubicBezTo>
                    <a:cubicBezTo>
                      <a:pt x="3231839" y="1321529"/>
                      <a:pt x="3237350" y="1332381"/>
                      <a:pt x="3243320" y="1343535"/>
                    </a:cubicBezTo>
                    <a:cubicBezTo>
                      <a:pt x="3245617" y="1348358"/>
                      <a:pt x="3247454" y="1353181"/>
                      <a:pt x="3249750" y="1358004"/>
                    </a:cubicBezTo>
                    <a:lnTo>
                      <a:pt x="3249750" y="1370665"/>
                    </a:lnTo>
                    <a:lnTo>
                      <a:pt x="3249750" y="1389656"/>
                    </a:lnTo>
                    <a:cubicBezTo>
                      <a:pt x="3247454" y="1393273"/>
                      <a:pt x="3245617" y="1397192"/>
                      <a:pt x="3243320" y="1400809"/>
                    </a:cubicBezTo>
                    <a:lnTo>
                      <a:pt x="3222654" y="1407139"/>
                    </a:lnTo>
                    <a:lnTo>
                      <a:pt x="3206579" y="1416786"/>
                    </a:lnTo>
                    <a:cubicBezTo>
                      <a:pt x="3198772" y="1417690"/>
                      <a:pt x="3190964" y="1418896"/>
                      <a:pt x="3183157" y="1419800"/>
                    </a:cubicBezTo>
                    <a:cubicBezTo>
                      <a:pt x="3182238" y="1414675"/>
                      <a:pt x="3180861" y="1409249"/>
                      <a:pt x="3179942" y="1404125"/>
                    </a:cubicBezTo>
                    <a:cubicBezTo>
                      <a:pt x="3181779" y="1398397"/>
                      <a:pt x="3184075" y="1392369"/>
                      <a:pt x="3185912" y="1386641"/>
                    </a:cubicBezTo>
                    <a:cubicBezTo>
                      <a:pt x="3182698" y="1376995"/>
                      <a:pt x="3179942" y="1367650"/>
                      <a:pt x="3176727" y="1358004"/>
                    </a:cubicBezTo>
                    <a:lnTo>
                      <a:pt x="3192342" y="1356195"/>
                    </a:lnTo>
                    <a:cubicBezTo>
                      <a:pt x="3188209" y="1348961"/>
                      <a:pt x="3184075" y="1341425"/>
                      <a:pt x="3179942" y="1334190"/>
                    </a:cubicBezTo>
                    <a:cubicBezTo>
                      <a:pt x="3175809" y="1332984"/>
                      <a:pt x="3171216" y="1332080"/>
                      <a:pt x="3167083" y="1330874"/>
                    </a:cubicBezTo>
                    <a:cubicBezTo>
                      <a:pt x="3166164" y="1332080"/>
                      <a:pt x="3164786" y="1332984"/>
                      <a:pt x="3163868" y="1334190"/>
                    </a:cubicBezTo>
                    <a:lnTo>
                      <a:pt x="3159275" y="1334190"/>
                    </a:lnTo>
                    <a:lnTo>
                      <a:pt x="3159275" y="1330874"/>
                    </a:lnTo>
                    <a:lnTo>
                      <a:pt x="3152845" y="1330874"/>
                    </a:lnTo>
                    <a:cubicBezTo>
                      <a:pt x="3150549" y="1328764"/>
                      <a:pt x="3148712" y="1326654"/>
                      <a:pt x="3146416" y="1324544"/>
                    </a:cubicBezTo>
                    <a:cubicBezTo>
                      <a:pt x="3148712" y="1320926"/>
                      <a:pt x="3150549" y="1317008"/>
                      <a:pt x="3152845" y="1313390"/>
                    </a:cubicBezTo>
                    <a:cubicBezTo>
                      <a:pt x="3155142" y="1312486"/>
                      <a:pt x="3156979" y="1311280"/>
                      <a:pt x="3159275" y="1310376"/>
                    </a:cubicBezTo>
                    <a:cubicBezTo>
                      <a:pt x="3158357" y="1309170"/>
                      <a:pt x="3156979" y="1308266"/>
                      <a:pt x="3156060" y="1307060"/>
                    </a:cubicBezTo>
                    <a:cubicBezTo>
                      <a:pt x="3158357" y="1301634"/>
                      <a:pt x="3160194" y="1296510"/>
                      <a:pt x="3162490" y="1291084"/>
                    </a:cubicBezTo>
                    <a:lnTo>
                      <a:pt x="3162490" y="1288069"/>
                    </a:lnTo>
                    <a:cubicBezTo>
                      <a:pt x="3156979" y="1286863"/>
                      <a:pt x="3151927" y="1285959"/>
                      <a:pt x="3146416" y="1284753"/>
                    </a:cubicBezTo>
                    <a:cubicBezTo>
                      <a:pt x="3143201" y="1282040"/>
                      <a:pt x="3139986" y="1279629"/>
                      <a:pt x="3136771" y="1276916"/>
                    </a:cubicBezTo>
                    <a:cubicBezTo>
                      <a:pt x="3125749" y="1279629"/>
                      <a:pt x="3114727" y="1282040"/>
                      <a:pt x="3103704" y="1284753"/>
                    </a:cubicBezTo>
                    <a:cubicBezTo>
                      <a:pt x="3098193" y="1288973"/>
                      <a:pt x="3093141" y="1293495"/>
                      <a:pt x="3087630" y="1297715"/>
                    </a:cubicBezTo>
                    <a:lnTo>
                      <a:pt x="3063748" y="1307060"/>
                    </a:lnTo>
                    <a:cubicBezTo>
                      <a:pt x="3069259" y="1301634"/>
                      <a:pt x="3074311" y="1296510"/>
                      <a:pt x="3079823" y="1291084"/>
                    </a:cubicBezTo>
                    <a:cubicBezTo>
                      <a:pt x="3077526" y="1288069"/>
                      <a:pt x="3075689" y="1284753"/>
                      <a:pt x="3073393" y="1281739"/>
                    </a:cubicBezTo>
                    <a:cubicBezTo>
                      <a:pt x="3077985" y="1276011"/>
                      <a:pt x="3083037" y="1269982"/>
                      <a:pt x="3087630" y="1264255"/>
                    </a:cubicBezTo>
                    <a:cubicBezTo>
                      <a:pt x="3084874" y="1258829"/>
                      <a:pt x="3082578" y="1253705"/>
                      <a:pt x="3079823" y="1248279"/>
                    </a:cubicBezTo>
                    <a:cubicBezTo>
                      <a:pt x="3072474" y="1252499"/>
                      <a:pt x="3064667" y="1256719"/>
                      <a:pt x="3057319" y="1260939"/>
                    </a:cubicBezTo>
                    <a:cubicBezTo>
                      <a:pt x="3049511" y="1267269"/>
                      <a:pt x="3041704" y="1273901"/>
                      <a:pt x="3033896" y="1280232"/>
                    </a:cubicBezTo>
                    <a:lnTo>
                      <a:pt x="3017822" y="1294399"/>
                    </a:lnTo>
                    <a:cubicBezTo>
                      <a:pt x="3010933" y="1295605"/>
                      <a:pt x="3004044" y="1296510"/>
                      <a:pt x="2997155" y="1297715"/>
                    </a:cubicBezTo>
                    <a:cubicBezTo>
                      <a:pt x="2993940" y="1300730"/>
                      <a:pt x="2990725" y="1304046"/>
                      <a:pt x="2987511" y="1307060"/>
                    </a:cubicBezTo>
                    <a:lnTo>
                      <a:pt x="2997155" y="1327860"/>
                    </a:lnTo>
                    <a:cubicBezTo>
                      <a:pt x="3003125" y="1328764"/>
                      <a:pt x="3008637" y="1329970"/>
                      <a:pt x="3014607" y="1330874"/>
                    </a:cubicBezTo>
                    <a:lnTo>
                      <a:pt x="3014607" y="1343535"/>
                    </a:lnTo>
                    <a:lnTo>
                      <a:pt x="3037111" y="1349865"/>
                    </a:lnTo>
                    <a:cubicBezTo>
                      <a:pt x="3044000" y="1343535"/>
                      <a:pt x="3050430" y="1337204"/>
                      <a:pt x="3057319" y="1330874"/>
                    </a:cubicBezTo>
                    <a:lnTo>
                      <a:pt x="3083037" y="1340520"/>
                    </a:lnTo>
                    <a:lnTo>
                      <a:pt x="3094060" y="1340520"/>
                    </a:lnTo>
                    <a:cubicBezTo>
                      <a:pt x="3094978" y="1345645"/>
                      <a:pt x="3096356" y="1351071"/>
                      <a:pt x="3097275" y="1356195"/>
                    </a:cubicBezTo>
                    <a:cubicBezTo>
                      <a:pt x="3087171" y="1357703"/>
                      <a:pt x="3077067" y="1359511"/>
                      <a:pt x="3066963" y="1361018"/>
                    </a:cubicBezTo>
                    <a:lnTo>
                      <a:pt x="3057319" y="1373679"/>
                    </a:lnTo>
                    <a:lnTo>
                      <a:pt x="3037111" y="1389656"/>
                    </a:lnTo>
                    <a:cubicBezTo>
                      <a:pt x="3031600" y="1395383"/>
                      <a:pt x="3026548" y="1401412"/>
                      <a:pt x="3021037" y="1407139"/>
                    </a:cubicBezTo>
                    <a:cubicBezTo>
                      <a:pt x="3029304" y="1411360"/>
                      <a:pt x="3038030" y="1415580"/>
                      <a:pt x="3046296" y="1419800"/>
                    </a:cubicBezTo>
                    <a:cubicBezTo>
                      <a:pt x="3049970" y="1427638"/>
                      <a:pt x="3053644" y="1435777"/>
                      <a:pt x="3057319" y="1443614"/>
                    </a:cubicBezTo>
                    <a:cubicBezTo>
                      <a:pt x="3061452" y="1452054"/>
                      <a:pt x="3066045" y="1460796"/>
                      <a:pt x="3070178" y="1469237"/>
                    </a:cubicBezTo>
                    <a:cubicBezTo>
                      <a:pt x="3074311" y="1474964"/>
                      <a:pt x="3078904" y="1480993"/>
                      <a:pt x="3083037" y="1486720"/>
                    </a:cubicBezTo>
                    <a:lnTo>
                      <a:pt x="3083037" y="1502396"/>
                    </a:lnTo>
                    <a:cubicBezTo>
                      <a:pt x="3078904" y="1505109"/>
                      <a:pt x="3074311" y="1507822"/>
                      <a:pt x="3070178" y="1510535"/>
                    </a:cubicBezTo>
                    <a:cubicBezTo>
                      <a:pt x="3072474" y="1514755"/>
                      <a:pt x="3074311" y="1518975"/>
                      <a:pt x="3076608" y="1523195"/>
                    </a:cubicBezTo>
                    <a:cubicBezTo>
                      <a:pt x="3080282" y="1526210"/>
                      <a:pt x="3083956" y="1529525"/>
                      <a:pt x="3087630" y="1532540"/>
                    </a:cubicBezTo>
                    <a:cubicBezTo>
                      <a:pt x="3086252" y="1538267"/>
                      <a:pt x="3084415" y="1544296"/>
                      <a:pt x="3083037" y="1550024"/>
                    </a:cubicBezTo>
                    <a:cubicBezTo>
                      <a:pt x="3082119" y="1556354"/>
                      <a:pt x="3080741" y="1562684"/>
                      <a:pt x="3079823" y="1569015"/>
                    </a:cubicBezTo>
                    <a:cubicBezTo>
                      <a:pt x="3075689" y="1570220"/>
                      <a:pt x="3071097" y="1571125"/>
                      <a:pt x="3066963" y="1572331"/>
                    </a:cubicBezTo>
                    <a:cubicBezTo>
                      <a:pt x="3061911" y="1580168"/>
                      <a:pt x="3056400" y="1588307"/>
                      <a:pt x="3051348" y="1596145"/>
                    </a:cubicBezTo>
                    <a:cubicBezTo>
                      <a:pt x="3045378" y="1606092"/>
                      <a:pt x="3039867" y="1616341"/>
                      <a:pt x="3033896" y="1626289"/>
                    </a:cubicBezTo>
                    <a:cubicBezTo>
                      <a:pt x="3027007" y="1636839"/>
                      <a:pt x="3020118" y="1647691"/>
                      <a:pt x="3013229" y="1658242"/>
                    </a:cubicBezTo>
                    <a:cubicBezTo>
                      <a:pt x="3002666" y="1665175"/>
                      <a:pt x="2992103" y="1671807"/>
                      <a:pt x="2981540" y="1678740"/>
                    </a:cubicBezTo>
                    <a:lnTo>
                      <a:pt x="2951229" y="1697731"/>
                    </a:lnTo>
                    <a:lnTo>
                      <a:pt x="2927347" y="1699540"/>
                    </a:lnTo>
                    <a:lnTo>
                      <a:pt x="2914488" y="1708884"/>
                    </a:lnTo>
                    <a:cubicBezTo>
                      <a:pt x="2911273" y="1706774"/>
                      <a:pt x="2908517" y="1704664"/>
                      <a:pt x="2905302" y="1702554"/>
                    </a:cubicBezTo>
                    <a:cubicBezTo>
                      <a:pt x="2901628" y="1706774"/>
                      <a:pt x="2897495" y="1710995"/>
                      <a:pt x="2893821" y="1715215"/>
                    </a:cubicBezTo>
                    <a:cubicBezTo>
                      <a:pt x="2882798" y="1718531"/>
                      <a:pt x="2871776" y="1721545"/>
                      <a:pt x="2860754" y="1724861"/>
                    </a:cubicBezTo>
                    <a:lnTo>
                      <a:pt x="2838250" y="1731191"/>
                    </a:lnTo>
                    <a:cubicBezTo>
                      <a:pt x="2836413" y="1739029"/>
                      <a:pt x="2834116" y="1747168"/>
                      <a:pt x="2832279" y="1755005"/>
                    </a:cubicBezTo>
                    <a:lnTo>
                      <a:pt x="2817583" y="1755005"/>
                    </a:lnTo>
                    <a:cubicBezTo>
                      <a:pt x="2816664" y="1749579"/>
                      <a:pt x="2815746" y="1744455"/>
                      <a:pt x="2814827" y="1739029"/>
                    </a:cubicBezTo>
                    <a:cubicBezTo>
                      <a:pt x="2815746" y="1736316"/>
                      <a:pt x="2816664" y="1733904"/>
                      <a:pt x="2817583" y="1731191"/>
                    </a:cubicBezTo>
                    <a:lnTo>
                      <a:pt x="2787731" y="1721545"/>
                    </a:lnTo>
                    <a:cubicBezTo>
                      <a:pt x="2784516" y="1722751"/>
                      <a:pt x="2781301" y="1723655"/>
                      <a:pt x="2778086" y="1724861"/>
                    </a:cubicBezTo>
                    <a:lnTo>
                      <a:pt x="2750990" y="1745359"/>
                    </a:lnTo>
                    <a:cubicBezTo>
                      <a:pt x="2743641" y="1752895"/>
                      <a:pt x="2736293" y="1760130"/>
                      <a:pt x="2728945" y="1767666"/>
                    </a:cubicBezTo>
                    <a:cubicBezTo>
                      <a:pt x="2728027" y="1773393"/>
                      <a:pt x="2726649" y="1779422"/>
                      <a:pt x="2725730" y="1785150"/>
                    </a:cubicBezTo>
                    <a:cubicBezTo>
                      <a:pt x="2731241" y="1792686"/>
                      <a:pt x="2736293" y="1799920"/>
                      <a:pt x="2741804" y="1807457"/>
                    </a:cubicBezTo>
                    <a:cubicBezTo>
                      <a:pt x="2748693" y="1817404"/>
                      <a:pt x="2755582" y="1827653"/>
                      <a:pt x="2762471" y="1837601"/>
                    </a:cubicBezTo>
                    <a:cubicBezTo>
                      <a:pt x="2769820" y="1842424"/>
                      <a:pt x="2777168" y="1846946"/>
                      <a:pt x="2784516" y="1851769"/>
                    </a:cubicBezTo>
                    <a:cubicBezTo>
                      <a:pt x="2788190" y="1857195"/>
                      <a:pt x="2791864" y="1862319"/>
                      <a:pt x="2795538" y="1867745"/>
                    </a:cubicBezTo>
                    <a:cubicBezTo>
                      <a:pt x="2799672" y="1881913"/>
                      <a:pt x="2804264" y="1896382"/>
                      <a:pt x="2808398" y="1910550"/>
                    </a:cubicBezTo>
                    <a:cubicBezTo>
                      <a:pt x="2806101" y="1923814"/>
                      <a:pt x="2804264" y="1937077"/>
                      <a:pt x="2801968" y="1950341"/>
                    </a:cubicBezTo>
                    <a:cubicBezTo>
                      <a:pt x="2797375" y="1956068"/>
                      <a:pt x="2792323" y="1962097"/>
                      <a:pt x="2787731" y="1967825"/>
                    </a:cubicBezTo>
                    <a:cubicBezTo>
                      <a:pt x="2778086" y="1972045"/>
                      <a:pt x="2768901" y="1976265"/>
                      <a:pt x="2759256" y="1980485"/>
                    </a:cubicBezTo>
                    <a:cubicBezTo>
                      <a:pt x="2753286" y="1986816"/>
                      <a:pt x="2747775" y="1993146"/>
                      <a:pt x="2741804" y="1999476"/>
                    </a:cubicBezTo>
                    <a:lnTo>
                      <a:pt x="2712871" y="2020276"/>
                    </a:lnTo>
                    <a:cubicBezTo>
                      <a:pt x="2711493" y="2014850"/>
                      <a:pt x="2709656" y="2009725"/>
                      <a:pt x="2708278" y="2004299"/>
                    </a:cubicBezTo>
                    <a:cubicBezTo>
                      <a:pt x="2709197" y="1999476"/>
                      <a:pt x="2710574" y="1994955"/>
                      <a:pt x="2711493" y="1990131"/>
                    </a:cubicBezTo>
                    <a:cubicBezTo>
                      <a:pt x="2705982" y="1985911"/>
                      <a:pt x="2700930" y="1981691"/>
                      <a:pt x="2695419" y="1977471"/>
                    </a:cubicBezTo>
                    <a:cubicBezTo>
                      <a:pt x="2688989" y="1976265"/>
                      <a:pt x="2683019" y="1975361"/>
                      <a:pt x="2676589" y="1974155"/>
                    </a:cubicBezTo>
                    <a:cubicBezTo>
                      <a:pt x="2673833" y="1969935"/>
                      <a:pt x="2671537" y="1965715"/>
                      <a:pt x="2668781" y="1961494"/>
                    </a:cubicBezTo>
                    <a:cubicBezTo>
                      <a:pt x="2664648" y="1954561"/>
                      <a:pt x="2660055" y="1947628"/>
                      <a:pt x="2655922" y="1940695"/>
                    </a:cubicBezTo>
                    <a:cubicBezTo>
                      <a:pt x="2649952" y="1936474"/>
                      <a:pt x="2644441" y="1932254"/>
                      <a:pt x="2638470" y="1928034"/>
                    </a:cubicBezTo>
                    <a:lnTo>
                      <a:pt x="2619181" y="1928034"/>
                    </a:lnTo>
                    <a:cubicBezTo>
                      <a:pt x="2620100" y="1922307"/>
                      <a:pt x="2621477" y="1916278"/>
                      <a:pt x="2622396" y="1910550"/>
                    </a:cubicBezTo>
                    <a:lnTo>
                      <a:pt x="2603566" y="1910550"/>
                    </a:lnTo>
                    <a:cubicBezTo>
                      <a:pt x="2602648" y="1919594"/>
                      <a:pt x="2601270" y="1928637"/>
                      <a:pt x="2600351" y="1937680"/>
                    </a:cubicBezTo>
                    <a:cubicBezTo>
                      <a:pt x="2597596" y="1947628"/>
                      <a:pt x="2595299" y="1957877"/>
                      <a:pt x="2592544" y="1967825"/>
                    </a:cubicBezTo>
                    <a:lnTo>
                      <a:pt x="2582899" y="1986816"/>
                    </a:lnTo>
                    <a:lnTo>
                      <a:pt x="2582899" y="2004299"/>
                    </a:lnTo>
                    <a:cubicBezTo>
                      <a:pt x="2587951" y="2005505"/>
                      <a:pt x="2593462" y="2006409"/>
                      <a:pt x="2598514" y="2007615"/>
                    </a:cubicBezTo>
                    <a:lnTo>
                      <a:pt x="2606781" y="2026606"/>
                    </a:lnTo>
                    <a:cubicBezTo>
                      <a:pt x="2607699" y="2033539"/>
                      <a:pt x="2609077" y="2040171"/>
                      <a:pt x="2609996" y="2047104"/>
                    </a:cubicBezTo>
                    <a:cubicBezTo>
                      <a:pt x="2614129" y="2050420"/>
                      <a:pt x="2618262" y="2053435"/>
                      <a:pt x="2622396" y="2056751"/>
                    </a:cubicBezTo>
                    <a:cubicBezTo>
                      <a:pt x="2626529" y="2057956"/>
                      <a:pt x="2631122" y="2058861"/>
                      <a:pt x="2635255" y="2060066"/>
                    </a:cubicBezTo>
                    <a:cubicBezTo>
                      <a:pt x="2639848" y="2064287"/>
                      <a:pt x="2644900" y="2068507"/>
                      <a:pt x="2649492" y="2072727"/>
                    </a:cubicBezTo>
                    <a:lnTo>
                      <a:pt x="2652707" y="2072727"/>
                    </a:lnTo>
                    <a:lnTo>
                      <a:pt x="2668781" y="2086895"/>
                    </a:lnTo>
                    <a:cubicBezTo>
                      <a:pt x="2670619" y="2092321"/>
                      <a:pt x="2672915" y="2097445"/>
                      <a:pt x="2674752" y="2102871"/>
                    </a:cubicBezTo>
                    <a:lnTo>
                      <a:pt x="2674752" y="2117039"/>
                    </a:lnTo>
                    <a:lnTo>
                      <a:pt x="2674752" y="2129700"/>
                    </a:lnTo>
                    <a:lnTo>
                      <a:pt x="2674752" y="2133016"/>
                    </a:lnTo>
                    <a:cubicBezTo>
                      <a:pt x="2675211" y="2138442"/>
                      <a:pt x="2676130" y="2143566"/>
                      <a:pt x="2676589" y="2148992"/>
                    </a:cubicBezTo>
                    <a:lnTo>
                      <a:pt x="2686234" y="2153514"/>
                    </a:lnTo>
                    <a:cubicBezTo>
                      <a:pt x="2688071" y="2161050"/>
                      <a:pt x="2690367" y="2168285"/>
                      <a:pt x="2692204" y="2175821"/>
                    </a:cubicBezTo>
                    <a:lnTo>
                      <a:pt x="2692204" y="2182151"/>
                    </a:lnTo>
                    <a:lnTo>
                      <a:pt x="2676589" y="2182151"/>
                    </a:lnTo>
                    <a:cubicBezTo>
                      <a:pt x="2669700" y="2177026"/>
                      <a:pt x="2662811" y="2171601"/>
                      <a:pt x="2655922" y="2166476"/>
                    </a:cubicBezTo>
                    <a:cubicBezTo>
                      <a:pt x="2646737" y="2160749"/>
                      <a:pt x="2638011" y="2154720"/>
                      <a:pt x="2628826" y="2148992"/>
                    </a:cubicBezTo>
                    <a:cubicBezTo>
                      <a:pt x="2627907" y="2144772"/>
                      <a:pt x="2626529" y="2140250"/>
                      <a:pt x="2625611" y="2136030"/>
                    </a:cubicBezTo>
                    <a:cubicBezTo>
                      <a:pt x="2622396" y="2131810"/>
                      <a:pt x="2619640" y="2127590"/>
                      <a:pt x="2616425" y="2123370"/>
                    </a:cubicBezTo>
                    <a:cubicBezTo>
                      <a:pt x="2615507" y="2117642"/>
                      <a:pt x="2614129" y="2111613"/>
                      <a:pt x="2613211" y="2105886"/>
                    </a:cubicBezTo>
                    <a:cubicBezTo>
                      <a:pt x="2610914" y="2100761"/>
                      <a:pt x="2609077" y="2095335"/>
                      <a:pt x="2606781" y="2090211"/>
                    </a:cubicBezTo>
                    <a:lnTo>
                      <a:pt x="2606781" y="2074234"/>
                    </a:lnTo>
                    <a:cubicBezTo>
                      <a:pt x="2605862" y="2072727"/>
                      <a:pt x="2604485" y="2070918"/>
                      <a:pt x="2603566" y="2069411"/>
                    </a:cubicBezTo>
                    <a:lnTo>
                      <a:pt x="2592544" y="2056751"/>
                    </a:lnTo>
                    <a:lnTo>
                      <a:pt x="2592544" y="2047104"/>
                    </a:lnTo>
                    <a:cubicBezTo>
                      <a:pt x="2587033" y="2043487"/>
                      <a:pt x="2581981" y="2039568"/>
                      <a:pt x="2576469" y="2035951"/>
                    </a:cubicBezTo>
                    <a:lnTo>
                      <a:pt x="2563610" y="2026606"/>
                    </a:lnTo>
                    <a:cubicBezTo>
                      <a:pt x="2563151" y="2030223"/>
                      <a:pt x="2562692" y="2034142"/>
                      <a:pt x="2562232" y="2037760"/>
                    </a:cubicBezTo>
                    <a:cubicBezTo>
                      <a:pt x="2561314" y="2034142"/>
                      <a:pt x="2559936" y="2030223"/>
                      <a:pt x="2559017" y="2026606"/>
                    </a:cubicBezTo>
                    <a:cubicBezTo>
                      <a:pt x="2559936" y="2021180"/>
                      <a:pt x="2561314" y="2016056"/>
                      <a:pt x="2562232" y="2010630"/>
                    </a:cubicBezTo>
                    <a:cubicBezTo>
                      <a:pt x="2563610" y="2003696"/>
                      <a:pt x="2565447" y="1997065"/>
                      <a:pt x="2566825" y="1990131"/>
                    </a:cubicBezTo>
                    <a:cubicBezTo>
                      <a:pt x="2565906" y="1983801"/>
                      <a:pt x="2564529" y="1977169"/>
                      <a:pt x="2563610" y="1970839"/>
                    </a:cubicBezTo>
                    <a:cubicBezTo>
                      <a:pt x="2566825" y="1966016"/>
                      <a:pt x="2570040" y="1961494"/>
                      <a:pt x="2573255" y="1956671"/>
                    </a:cubicBezTo>
                    <a:lnTo>
                      <a:pt x="2563610" y="1944011"/>
                    </a:lnTo>
                    <a:lnTo>
                      <a:pt x="2563610" y="1920197"/>
                    </a:lnTo>
                    <a:cubicBezTo>
                      <a:pt x="2562232" y="1915976"/>
                      <a:pt x="2560395" y="1911756"/>
                      <a:pt x="2559017" y="1907536"/>
                    </a:cubicBezTo>
                    <a:lnTo>
                      <a:pt x="2549373" y="1880406"/>
                    </a:lnTo>
                    <a:cubicBezTo>
                      <a:pt x="2548454" y="1869855"/>
                      <a:pt x="2547077" y="1859305"/>
                      <a:pt x="2546158" y="1848754"/>
                    </a:cubicBezTo>
                    <a:cubicBezTo>
                      <a:pt x="2542943" y="1843027"/>
                      <a:pt x="2540188" y="1836998"/>
                      <a:pt x="2536973" y="1831271"/>
                    </a:cubicBezTo>
                    <a:cubicBezTo>
                      <a:pt x="2533299" y="1836697"/>
                      <a:pt x="2529165" y="1841821"/>
                      <a:pt x="2525491" y="1847247"/>
                    </a:cubicBezTo>
                    <a:lnTo>
                      <a:pt x="2497017" y="1861415"/>
                    </a:lnTo>
                    <a:cubicBezTo>
                      <a:pt x="2493343" y="1860209"/>
                      <a:pt x="2489669" y="1859305"/>
                      <a:pt x="2485995" y="1858099"/>
                    </a:cubicBezTo>
                    <a:cubicBezTo>
                      <a:pt x="2480483" y="1855989"/>
                      <a:pt x="2475431" y="1853879"/>
                      <a:pt x="2469920" y="1851769"/>
                    </a:cubicBezTo>
                    <a:cubicBezTo>
                      <a:pt x="2473135" y="1841821"/>
                      <a:pt x="2476350" y="1831572"/>
                      <a:pt x="2479565" y="1821624"/>
                    </a:cubicBezTo>
                    <a:cubicBezTo>
                      <a:pt x="2478646" y="1814691"/>
                      <a:pt x="2477269" y="1808059"/>
                      <a:pt x="2476350" y="1801126"/>
                    </a:cubicBezTo>
                    <a:cubicBezTo>
                      <a:pt x="2469920" y="1792686"/>
                      <a:pt x="2463950" y="1783944"/>
                      <a:pt x="2457520" y="1775504"/>
                    </a:cubicBezTo>
                    <a:lnTo>
                      <a:pt x="2457520" y="1767666"/>
                    </a:lnTo>
                    <a:cubicBezTo>
                      <a:pt x="2453846" y="1766762"/>
                      <a:pt x="2450172" y="1765556"/>
                      <a:pt x="2446498" y="1764652"/>
                    </a:cubicBezTo>
                    <a:cubicBezTo>
                      <a:pt x="2440987" y="1758321"/>
                      <a:pt x="2435935" y="1751689"/>
                      <a:pt x="2430424" y="1745359"/>
                    </a:cubicBezTo>
                    <a:cubicBezTo>
                      <a:pt x="2428127" y="1741742"/>
                      <a:pt x="2426290" y="1737823"/>
                      <a:pt x="2423994" y="1734206"/>
                    </a:cubicBezTo>
                    <a:lnTo>
                      <a:pt x="2423994" y="1721545"/>
                    </a:lnTo>
                    <a:cubicBezTo>
                      <a:pt x="2423075" y="1718531"/>
                      <a:pt x="2421698" y="1715215"/>
                      <a:pt x="2420779" y="1712200"/>
                    </a:cubicBezTo>
                    <a:lnTo>
                      <a:pt x="2409757" y="1697731"/>
                    </a:lnTo>
                    <a:lnTo>
                      <a:pt x="2390927" y="1697731"/>
                    </a:lnTo>
                    <a:cubicBezTo>
                      <a:pt x="2391845" y="1700444"/>
                      <a:pt x="2393223" y="1703157"/>
                      <a:pt x="2394142" y="1705870"/>
                    </a:cubicBezTo>
                    <a:cubicBezTo>
                      <a:pt x="2390927" y="1710995"/>
                      <a:pt x="2387712" y="1716421"/>
                      <a:pt x="2384497" y="1721545"/>
                    </a:cubicBezTo>
                    <a:lnTo>
                      <a:pt x="2374853" y="1715215"/>
                    </a:lnTo>
                    <a:lnTo>
                      <a:pt x="2373475" y="1721545"/>
                    </a:lnTo>
                    <a:cubicBezTo>
                      <a:pt x="2371179" y="1720641"/>
                      <a:pt x="2369342" y="1719435"/>
                      <a:pt x="2367045" y="1718531"/>
                    </a:cubicBezTo>
                    <a:cubicBezTo>
                      <a:pt x="2364749" y="1717325"/>
                      <a:pt x="2362912" y="1716421"/>
                      <a:pt x="2360616" y="1715215"/>
                    </a:cubicBezTo>
                    <a:cubicBezTo>
                      <a:pt x="2358319" y="1717325"/>
                      <a:pt x="2356482" y="1719435"/>
                      <a:pt x="2354186" y="1721545"/>
                    </a:cubicBezTo>
                    <a:lnTo>
                      <a:pt x="2338571" y="1721545"/>
                    </a:lnTo>
                    <a:lnTo>
                      <a:pt x="2311474" y="1727875"/>
                    </a:lnTo>
                    <a:cubicBezTo>
                      <a:pt x="2312393" y="1732699"/>
                      <a:pt x="2313771" y="1737522"/>
                      <a:pt x="2314689" y="1742345"/>
                    </a:cubicBezTo>
                    <a:cubicBezTo>
                      <a:pt x="2310097" y="1747469"/>
                      <a:pt x="2305045" y="1752895"/>
                      <a:pt x="2300452" y="1758020"/>
                    </a:cubicBezTo>
                    <a:lnTo>
                      <a:pt x="2268763" y="1772489"/>
                    </a:lnTo>
                    <a:cubicBezTo>
                      <a:pt x="2260955" y="1782135"/>
                      <a:pt x="2252689" y="1791480"/>
                      <a:pt x="2244881" y="1801126"/>
                    </a:cubicBezTo>
                    <a:lnTo>
                      <a:pt x="2228807" y="1815294"/>
                    </a:lnTo>
                    <a:cubicBezTo>
                      <a:pt x="2221918" y="1820720"/>
                      <a:pt x="2215029" y="1825845"/>
                      <a:pt x="2208140" y="1831271"/>
                    </a:cubicBezTo>
                    <a:lnTo>
                      <a:pt x="2208140" y="1840615"/>
                    </a:lnTo>
                    <a:cubicBezTo>
                      <a:pt x="2204007" y="1842725"/>
                      <a:pt x="2199873" y="1845137"/>
                      <a:pt x="2195740" y="1847247"/>
                    </a:cubicBezTo>
                    <a:cubicBezTo>
                      <a:pt x="2188851" y="1849960"/>
                      <a:pt x="2181962" y="1852372"/>
                      <a:pt x="2175073" y="1855085"/>
                    </a:cubicBezTo>
                    <a:lnTo>
                      <a:pt x="2165428" y="1855085"/>
                    </a:lnTo>
                    <a:cubicBezTo>
                      <a:pt x="2163132" y="1861415"/>
                      <a:pt x="2161295" y="1867745"/>
                      <a:pt x="2158999" y="1874076"/>
                    </a:cubicBezTo>
                    <a:cubicBezTo>
                      <a:pt x="2159917" y="1884023"/>
                      <a:pt x="2161295" y="1894272"/>
                      <a:pt x="2162214" y="1904220"/>
                    </a:cubicBezTo>
                    <a:cubicBezTo>
                      <a:pt x="2163132" y="1910550"/>
                      <a:pt x="2164510" y="1916881"/>
                      <a:pt x="2165428" y="1923211"/>
                    </a:cubicBezTo>
                    <a:cubicBezTo>
                      <a:pt x="2161295" y="1930144"/>
                      <a:pt x="2156702" y="1937077"/>
                      <a:pt x="2152569" y="1944011"/>
                    </a:cubicBezTo>
                    <a:lnTo>
                      <a:pt x="2152569" y="1961494"/>
                    </a:lnTo>
                    <a:lnTo>
                      <a:pt x="2152569" y="1980485"/>
                    </a:lnTo>
                    <a:lnTo>
                      <a:pt x="2144762" y="1980485"/>
                    </a:lnTo>
                    <a:cubicBezTo>
                      <a:pt x="2140628" y="1986816"/>
                      <a:pt x="2136036" y="1993146"/>
                      <a:pt x="2131902" y="1999476"/>
                    </a:cubicBezTo>
                    <a:lnTo>
                      <a:pt x="2141547" y="2007615"/>
                    </a:lnTo>
                    <a:cubicBezTo>
                      <a:pt x="2134199" y="2008520"/>
                      <a:pt x="2126850" y="2009725"/>
                      <a:pt x="2119502" y="2010630"/>
                    </a:cubicBezTo>
                    <a:cubicBezTo>
                      <a:pt x="2116747" y="2016056"/>
                      <a:pt x="2113991" y="2021180"/>
                      <a:pt x="2111235" y="2026606"/>
                    </a:cubicBezTo>
                    <a:cubicBezTo>
                      <a:pt x="2108939" y="2028716"/>
                      <a:pt x="2107102" y="2030826"/>
                      <a:pt x="2104806" y="2032936"/>
                    </a:cubicBezTo>
                    <a:cubicBezTo>
                      <a:pt x="2097457" y="2025400"/>
                      <a:pt x="2090109" y="2018166"/>
                      <a:pt x="2082761" y="2010630"/>
                    </a:cubicBezTo>
                    <a:cubicBezTo>
                      <a:pt x="2079087" y="2001586"/>
                      <a:pt x="2075413" y="1992844"/>
                      <a:pt x="2071739" y="1983801"/>
                    </a:cubicBezTo>
                    <a:cubicBezTo>
                      <a:pt x="2069442" y="1975964"/>
                      <a:pt x="2067605" y="1967825"/>
                      <a:pt x="2065309" y="1959987"/>
                    </a:cubicBezTo>
                    <a:cubicBezTo>
                      <a:pt x="2062094" y="1956671"/>
                      <a:pt x="2058879" y="1953657"/>
                      <a:pt x="2055665" y="1950341"/>
                    </a:cubicBezTo>
                    <a:cubicBezTo>
                      <a:pt x="2052450" y="1941900"/>
                      <a:pt x="2049694" y="1933460"/>
                      <a:pt x="2046479" y="1925020"/>
                    </a:cubicBezTo>
                    <a:cubicBezTo>
                      <a:pt x="2044183" y="1915976"/>
                      <a:pt x="2042346" y="1906933"/>
                      <a:pt x="2040050" y="1897890"/>
                    </a:cubicBezTo>
                    <a:cubicBezTo>
                      <a:pt x="2038212" y="1893669"/>
                      <a:pt x="2036835" y="1889449"/>
                      <a:pt x="2034998" y="1885229"/>
                    </a:cubicBezTo>
                    <a:cubicBezTo>
                      <a:pt x="2028568" y="1874076"/>
                      <a:pt x="2022598" y="1862922"/>
                      <a:pt x="2016168" y="1851769"/>
                    </a:cubicBezTo>
                    <a:cubicBezTo>
                      <a:pt x="2012034" y="1837902"/>
                      <a:pt x="2007442" y="1824337"/>
                      <a:pt x="2003308" y="1810471"/>
                    </a:cubicBezTo>
                    <a:cubicBezTo>
                      <a:pt x="2002390" y="1800825"/>
                      <a:pt x="2001012" y="1791480"/>
                      <a:pt x="2000094" y="1781834"/>
                    </a:cubicBezTo>
                    <a:lnTo>
                      <a:pt x="2000094" y="1751689"/>
                    </a:lnTo>
                    <a:cubicBezTo>
                      <a:pt x="1998716" y="1744756"/>
                      <a:pt x="1996879" y="1738125"/>
                      <a:pt x="1995501" y="1731191"/>
                    </a:cubicBezTo>
                    <a:cubicBezTo>
                      <a:pt x="1984938" y="1734809"/>
                      <a:pt x="1974375" y="1738727"/>
                      <a:pt x="1963812" y="1742345"/>
                    </a:cubicBezTo>
                    <a:lnTo>
                      <a:pt x="1946360" y="1742345"/>
                    </a:lnTo>
                    <a:cubicBezTo>
                      <a:pt x="1937174" y="1733301"/>
                      <a:pt x="1928448" y="1724258"/>
                      <a:pt x="1919263" y="1715215"/>
                    </a:cubicBezTo>
                    <a:cubicBezTo>
                      <a:pt x="1922019" y="1712200"/>
                      <a:pt x="1924315" y="1708884"/>
                      <a:pt x="1927071" y="1705870"/>
                    </a:cubicBezTo>
                    <a:cubicBezTo>
                      <a:pt x="1926152" y="1703157"/>
                      <a:pt x="1924774" y="1700444"/>
                      <a:pt x="1923856" y="1697731"/>
                    </a:cubicBezTo>
                    <a:cubicBezTo>
                      <a:pt x="1915130" y="1691401"/>
                      <a:pt x="1905945" y="1685070"/>
                      <a:pt x="1897219" y="1678740"/>
                    </a:cubicBezTo>
                    <a:cubicBezTo>
                      <a:pt x="1892626" y="1675424"/>
                      <a:pt x="1887574" y="1672410"/>
                      <a:pt x="1882981" y="1669094"/>
                    </a:cubicBezTo>
                    <a:cubicBezTo>
                      <a:pt x="1879767" y="1664271"/>
                      <a:pt x="1876552" y="1659749"/>
                      <a:pt x="1873337" y="1654926"/>
                    </a:cubicBezTo>
                    <a:lnTo>
                      <a:pt x="1854048" y="1635935"/>
                    </a:lnTo>
                    <a:cubicBezTo>
                      <a:pt x="1840729" y="1636839"/>
                      <a:pt x="1827870" y="1638045"/>
                      <a:pt x="1814551" y="1638950"/>
                    </a:cubicBezTo>
                    <a:lnTo>
                      <a:pt x="1777810" y="1638950"/>
                    </a:lnTo>
                    <a:cubicBezTo>
                      <a:pt x="1767706" y="1640155"/>
                      <a:pt x="1758062" y="1641060"/>
                      <a:pt x="1747958" y="1642265"/>
                    </a:cubicBezTo>
                    <a:lnTo>
                      <a:pt x="1704787" y="1635935"/>
                    </a:lnTo>
                    <a:cubicBezTo>
                      <a:pt x="1696980" y="1634729"/>
                      <a:pt x="1689172" y="1633825"/>
                      <a:pt x="1681365" y="1632619"/>
                    </a:cubicBezTo>
                    <a:cubicBezTo>
                      <a:pt x="1673557" y="1631715"/>
                      <a:pt x="1665290" y="1630509"/>
                      <a:pt x="1657483" y="1629605"/>
                    </a:cubicBezTo>
                    <a:cubicBezTo>
                      <a:pt x="1654268" y="1619657"/>
                      <a:pt x="1651053" y="1609408"/>
                      <a:pt x="1647838" y="1599460"/>
                    </a:cubicBezTo>
                    <a:lnTo>
                      <a:pt x="1638194" y="1593130"/>
                    </a:lnTo>
                    <a:cubicBezTo>
                      <a:pt x="1632223" y="1595240"/>
                      <a:pt x="1626712" y="1597350"/>
                      <a:pt x="1620742" y="1599460"/>
                    </a:cubicBezTo>
                    <a:lnTo>
                      <a:pt x="1598697" y="1612121"/>
                    </a:lnTo>
                    <a:lnTo>
                      <a:pt x="1571601" y="1602475"/>
                    </a:lnTo>
                    <a:lnTo>
                      <a:pt x="1549556" y="1583484"/>
                    </a:lnTo>
                    <a:cubicBezTo>
                      <a:pt x="1542667" y="1580771"/>
                      <a:pt x="1535778" y="1578359"/>
                      <a:pt x="1528889" y="1575646"/>
                    </a:cubicBezTo>
                    <a:cubicBezTo>
                      <a:pt x="1522919" y="1569316"/>
                      <a:pt x="1517407" y="1562684"/>
                      <a:pt x="1511437" y="1556354"/>
                    </a:cubicBezTo>
                    <a:cubicBezTo>
                      <a:pt x="1505926" y="1545201"/>
                      <a:pt x="1500874" y="1534349"/>
                      <a:pt x="1495363" y="1523195"/>
                    </a:cubicBezTo>
                    <a:cubicBezTo>
                      <a:pt x="1492148" y="1524100"/>
                      <a:pt x="1488933" y="1525305"/>
                      <a:pt x="1485718" y="1526210"/>
                    </a:cubicBezTo>
                    <a:lnTo>
                      <a:pt x="1471481" y="1516865"/>
                    </a:lnTo>
                    <a:cubicBezTo>
                      <a:pt x="1468266" y="1521085"/>
                      <a:pt x="1465511" y="1525305"/>
                      <a:pt x="1462296" y="1529525"/>
                    </a:cubicBezTo>
                    <a:cubicBezTo>
                      <a:pt x="1456785" y="1528320"/>
                      <a:pt x="1451733" y="1527415"/>
                      <a:pt x="1446222" y="1526210"/>
                    </a:cubicBezTo>
                    <a:cubicBezTo>
                      <a:pt x="1448518" y="1529525"/>
                      <a:pt x="1450355" y="1532540"/>
                      <a:pt x="1452651" y="1535856"/>
                    </a:cubicBezTo>
                    <a:cubicBezTo>
                      <a:pt x="1451733" y="1537966"/>
                      <a:pt x="1450355" y="1540076"/>
                      <a:pt x="1449436" y="1542186"/>
                    </a:cubicBezTo>
                    <a:cubicBezTo>
                      <a:pt x="1452651" y="1547914"/>
                      <a:pt x="1455866" y="1553942"/>
                      <a:pt x="1459081" y="1559670"/>
                    </a:cubicBezTo>
                    <a:cubicBezTo>
                      <a:pt x="1462296" y="1567206"/>
                      <a:pt x="1465051" y="1574441"/>
                      <a:pt x="1468266" y="1581977"/>
                    </a:cubicBezTo>
                    <a:lnTo>
                      <a:pt x="1476533" y="1586498"/>
                    </a:lnTo>
                    <a:cubicBezTo>
                      <a:pt x="1478370" y="1588608"/>
                      <a:pt x="1480666" y="1591020"/>
                      <a:pt x="1482503" y="1593130"/>
                    </a:cubicBezTo>
                    <a:cubicBezTo>
                      <a:pt x="1486637" y="1597350"/>
                      <a:pt x="1491229" y="1601571"/>
                      <a:pt x="1495363" y="1605791"/>
                    </a:cubicBezTo>
                    <a:cubicBezTo>
                      <a:pt x="1496281" y="1610011"/>
                      <a:pt x="1497659" y="1614231"/>
                      <a:pt x="1498578" y="1618451"/>
                    </a:cubicBezTo>
                    <a:cubicBezTo>
                      <a:pt x="1497659" y="1619959"/>
                      <a:pt x="1496281" y="1621767"/>
                      <a:pt x="1495363" y="1623274"/>
                    </a:cubicBezTo>
                    <a:cubicBezTo>
                      <a:pt x="1496281" y="1626289"/>
                      <a:pt x="1497659" y="1629605"/>
                      <a:pt x="1498578" y="1632619"/>
                    </a:cubicBezTo>
                    <a:lnTo>
                      <a:pt x="1508222" y="1635935"/>
                    </a:lnTo>
                    <a:lnTo>
                      <a:pt x="1508222" y="1645280"/>
                    </a:lnTo>
                    <a:cubicBezTo>
                      <a:pt x="1509141" y="1647390"/>
                      <a:pt x="1510519" y="1649500"/>
                      <a:pt x="1511437" y="1651610"/>
                    </a:cubicBezTo>
                    <a:cubicBezTo>
                      <a:pt x="1510519" y="1646486"/>
                      <a:pt x="1509141" y="1641060"/>
                      <a:pt x="1508222" y="1635935"/>
                    </a:cubicBezTo>
                    <a:cubicBezTo>
                      <a:pt x="1510978" y="1631112"/>
                      <a:pt x="1513274" y="1626289"/>
                      <a:pt x="1516030" y="1621466"/>
                    </a:cubicBezTo>
                    <a:lnTo>
                      <a:pt x="1522459" y="1621466"/>
                    </a:lnTo>
                    <a:cubicBezTo>
                      <a:pt x="1524756" y="1622973"/>
                      <a:pt x="1526593" y="1624782"/>
                      <a:pt x="1528889" y="1626289"/>
                    </a:cubicBezTo>
                    <a:cubicBezTo>
                      <a:pt x="1529808" y="1630509"/>
                      <a:pt x="1531185" y="1634729"/>
                      <a:pt x="1532104" y="1638950"/>
                    </a:cubicBezTo>
                    <a:lnTo>
                      <a:pt x="1525674" y="1654926"/>
                    </a:lnTo>
                    <a:cubicBezTo>
                      <a:pt x="1526593" y="1657639"/>
                      <a:pt x="1527971" y="1660051"/>
                      <a:pt x="1528889" y="1662764"/>
                    </a:cubicBezTo>
                    <a:cubicBezTo>
                      <a:pt x="1531185" y="1661859"/>
                      <a:pt x="1533022" y="1660654"/>
                      <a:pt x="1535319" y="1659749"/>
                    </a:cubicBezTo>
                    <a:lnTo>
                      <a:pt x="1535319" y="1669094"/>
                    </a:lnTo>
                    <a:cubicBezTo>
                      <a:pt x="1541289" y="1666984"/>
                      <a:pt x="1546800" y="1664874"/>
                      <a:pt x="1552771" y="1662764"/>
                    </a:cubicBezTo>
                    <a:cubicBezTo>
                      <a:pt x="1557823" y="1663969"/>
                      <a:pt x="1563334" y="1664874"/>
                      <a:pt x="1568386" y="1666079"/>
                    </a:cubicBezTo>
                    <a:lnTo>
                      <a:pt x="1584460" y="1666079"/>
                    </a:lnTo>
                    <a:cubicBezTo>
                      <a:pt x="1589053" y="1661256"/>
                      <a:pt x="1594104" y="1656433"/>
                      <a:pt x="1598697" y="1651610"/>
                    </a:cubicBezTo>
                    <a:cubicBezTo>
                      <a:pt x="1603749" y="1646486"/>
                      <a:pt x="1609260" y="1641060"/>
                      <a:pt x="1614312" y="1635935"/>
                    </a:cubicBezTo>
                    <a:cubicBezTo>
                      <a:pt x="1618905" y="1631112"/>
                      <a:pt x="1623957" y="1626289"/>
                      <a:pt x="1628549" y="1621466"/>
                    </a:cubicBezTo>
                    <a:cubicBezTo>
                      <a:pt x="1629468" y="1624179"/>
                      <a:pt x="1630846" y="1626892"/>
                      <a:pt x="1631764" y="1629605"/>
                    </a:cubicBezTo>
                    <a:cubicBezTo>
                      <a:pt x="1632683" y="1635935"/>
                      <a:pt x="1634060" y="1642265"/>
                      <a:pt x="1634979" y="1648596"/>
                    </a:cubicBezTo>
                    <a:cubicBezTo>
                      <a:pt x="1638194" y="1653419"/>
                      <a:pt x="1641409" y="1657941"/>
                      <a:pt x="1644624" y="1662764"/>
                    </a:cubicBezTo>
                    <a:cubicBezTo>
                      <a:pt x="1648757" y="1666079"/>
                      <a:pt x="1653350" y="1669094"/>
                      <a:pt x="1657483" y="1672410"/>
                    </a:cubicBezTo>
                    <a:cubicBezTo>
                      <a:pt x="1662076" y="1673314"/>
                      <a:pt x="1667127" y="1674520"/>
                      <a:pt x="1671720" y="1675424"/>
                    </a:cubicBezTo>
                    <a:cubicBezTo>
                      <a:pt x="1676772" y="1677534"/>
                      <a:pt x="1682283" y="1679946"/>
                      <a:pt x="1687335" y="1682056"/>
                    </a:cubicBezTo>
                    <a:cubicBezTo>
                      <a:pt x="1691468" y="1686276"/>
                      <a:pt x="1696061" y="1690496"/>
                      <a:pt x="1700194" y="1694717"/>
                    </a:cubicBezTo>
                    <a:cubicBezTo>
                      <a:pt x="1700654" y="1696224"/>
                      <a:pt x="1701113" y="1698033"/>
                      <a:pt x="1701572" y="1699540"/>
                    </a:cubicBezTo>
                    <a:cubicBezTo>
                      <a:pt x="1704787" y="1700444"/>
                      <a:pt x="1708002" y="1701650"/>
                      <a:pt x="1711217" y="1702554"/>
                    </a:cubicBezTo>
                    <a:lnTo>
                      <a:pt x="1711217" y="1708884"/>
                    </a:lnTo>
                    <a:lnTo>
                      <a:pt x="1701572" y="1721545"/>
                    </a:lnTo>
                    <a:lnTo>
                      <a:pt x="1700194" y="1727875"/>
                    </a:lnTo>
                    <a:lnTo>
                      <a:pt x="1690550" y="1736014"/>
                    </a:lnTo>
                    <a:cubicBezTo>
                      <a:pt x="1687335" y="1741139"/>
                      <a:pt x="1684579" y="1746565"/>
                      <a:pt x="1681365" y="1751689"/>
                    </a:cubicBezTo>
                    <a:lnTo>
                      <a:pt x="1671720" y="1751689"/>
                    </a:lnTo>
                    <a:cubicBezTo>
                      <a:pt x="1669424" y="1753800"/>
                      <a:pt x="1667587" y="1755910"/>
                      <a:pt x="1665290" y="1758020"/>
                    </a:cubicBezTo>
                    <a:cubicBezTo>
                      <a:pt x="1664372" y="1761336"/>
                      <a:pt x="1662994" y="1764350"/>
                      <a:pt x="1662076" y="1767666"/>
                    </a:cubicBezTo>
                    <a:cubicBezTo>
                      <a:pt x="1662994" y="1773393"/>
                      <a:pt x="1664372" y="1779422"/>
                      <a:pt x="1665290" y="1785150"/>
                    </a:cubicBezTo>
                    <a:lnTo>
                      <a:pt x="1662076" y="1785150"/>
                    </a:lnTo>
                    <a:lnTo>
                      <a:pt x="1654268" y="1785150"/>
                    </a:lnTo>
                    <a:cubicBezTo>
                      <a:pt x="1650135" y="1788466"/>
                      <a:pt x="1645542" y="1791480"/>
                      <a:pt x="1641409" y="1794796"/>
                    </a:cubicBezTo>
                    <a:cubicBezTo>
                      <a:pt x="1640490" y="1797810"/>
                      <a:pt x="1639112" y="1801126"/>
                      <a:pt x="1638194" y="1804141"/>
                    </a:cubicBezTo>
                    <a:cubicBezTo>
                      <a:pt x="1635897" y="1806251"/>
                      <a:pt x="1634060" y="1808361"/>
                      <a:pt x="1631764" y="1810471"/>
                    </a:cubicBezTo>
                    <a:lnTo>
                      <a:pt x="1617527" y="1810471"/>
                    </a:lnTo>
                    <a:cubicBezTo>
                      <a:pt x="1615231" y="1811978"/>
                      <a:pt x="1613394" y="1813787"/>
                      <a:pt x="1611097" y="1815294"/>
                    </a:cubicBezTo>
                    <a:lnTo>
                      <a:pt x="1611097" y="1824940"/>
                    </a:lnTo>
                    <a:lnTo>
                      <a:pt x="1598697" y="1831271"/>
                    </a:lnTo>
                    <a:cubicBezTo>
                      <a:pt x="1595023" y="1830065"/>
                      <a:pt x="1591349" y="1829161"/>
                      <a:pt x="1587675" y="1827955"/>
                    </a:cubicBezTo>
                    <a:cubicBezTo>
                      <a:pt x="1583541" y="1831271"/>
                      <a:pt x="1578949" y="1834285"/>
                      <a:pt x="1574815" y="1837601"/>
                    </a:cubicBezTo>
                    <a:lnTo>
                      <a:pt x="1561956" y="1840615"/>
                    </a:lnTo>
                    <a:lnTo>
                      <a:pt x="1547719" y="1847247"/>
                    </a:lnTo>
                    <a:cubicBezTo>
                      <a:pt x="1545423" y="1849960"/>
                      <a:pt x="1543585" y="1852372"/>
                      <a:pt x="1541289" y="1855085"/>
                    </a:cubicBezTo>
                    <a:lnTo>
                      <a:pt x="1541289" y="1861415"/>
                    </a:lnTo>
                    <a:cubicBezTo>
                      <a:pt x="1533941" y="1864731"/>
                      <a:pt x="1526593" y="1867745"/>
                      <a:pt x="1519245" y="1871061"/>
                    </a:cubicBezTo>
                    <a:lnTo>
                      <a:pt x="1485718" y="1883722"/>
                    </a:lnTo>
                    <a:cubicBezTo>
                      <a:pt x="1478829" y="1888545"/>
                      <a:pt x="1471940" y="1893067"/>
                      <a:pt x="1465051" y="1897890"/>
                    </a:cubicBezTo>
                    <a:cubicBezTo>
                      <a:pt x="1460918" y="1899095"/>
                      <a:pt x="1456785" y="1900000"/>
                      <a:pt x="1452651" y="1901206"/>
                    </a:cubicBezTo>
                    <a:cubicBezTo>
                      <a:pt x="1450355" y="1900000"/>
                      <a:pt x="1448518" y="1899095"/>
                      <a:pt x="1446222" y="1897890"/>
                    </a:cubicBezTo>
                    <a:cubicBezTo>
                      <a:pt x="1442547" y="1901206"/>
                      <a:pt x="1438873" y="1904220"/>
                      <a:pt x="1435199" y="1907536"/>
                    </a:cubicBezTo>
                    <a:cubicBezTo>
                      <a:pt x="1431066" y="1908440"/>
                      <a:pt x="1426473" y="1909646"/>
                      <a:pt x="1422340" y="1910550"/>
                    </a:cubicBezTo>
                    <a:cubicBezTo>
                      <a:pt x="1415910" y="1911756"/>
                      <a:pt x="1409940" y="1912660"/>
                      <a:pt x="1403510" y="1913866"/>
                    </a:cubicBezTo>
                    <a:lnTo>
                      <a:pt x="1398458" y="1913866"/>
                    </a:lnTo>
                    <a:cubicBezTo>
                      <a:pt x="1396162" y="1915976"/>
                      <a:pt x="1394325" y="1918086"/>
                      <a:pt x="1392028" y="1920197"/>
                    </a:cubicBezTo>
                    <a:cubicBezTo>
                      <a:pt x="1390191" y="1921101"/>
                      <a:pt x="1387895" y="1922307"/>
                      <a:pt x="1386058" y="1923211"/>
                    </a:cubicBezTo>
                    <a:cubicBezTo>
                      <a:pt x="1385140" y="1923814"/>
                      <a:pt x="1383762" y="1924417"/>
                      <a:pt x="1382843" y="1925020"/>
                    </a:cubicBezTo>
                    <a:lnTo>
                      <a:pt x="1369984" y="1925020"/>
                    </a:lnTo>
                    <a:cubicBezTo>
                      <a:pt x="1369065" y="1925924"/>
                      <a:pt x="1367687" y="1927130"/>
                      <a:pt x="1366769" y="1928034"/>
                    </a:cubicBezTo>
                    <a:lnTo>
                      <a:pt x="1349317" y="1928034"/>
                    </a:lnTo>
                    <a:cubicBezTo>
                      <a:pt x="1348398" y="1924417"/>
                      <a:pt x="1347021" y="1920498"/>
                      <a:pt x="1346102" y="1916881"/>
                    </a:cubicBezTo>
                    <a:lnTo>
                      <a:pt x="1346102" y="1904220"/>
                    </a:lnTo>
                    <a:cubicBezTo>
                      <a:pt x="1345184" y="1902110"/>
                      <a:pt x="1343806" y="1900000"/>
                      <a:pt x="1342887" y="1897890"/>
                    </a:cubicBezTo>
                    <a:cubicBezTo>
                      <a:pt x="1340591" y="1892162"/>
                      <a:pt x="1338754" y="1886133"/>
                      <a:pt x="1336458" y="1880406"/>
                    </a:cubicBezTo>
                    <a:cubicBezTo>
                      <a:pt x="1334621" y="1877392"/>
                      <a:pt x="1332324" y="1874076"/>
                      <a:pt x="1330487" y="1871061"/>
                    </a:cubicBezTo>
                    <a:lnTo>
                      <a:pt x="1333702" y="1871061"/>
                    </a:lnTo>
                    <a:cubicBezTo>
                      <a:pt x="1332783" y="1867745"/>
                      <a:pt x="1331406" y="1864731"/>
                      <a:pt x="1330487" y="1861415"/>
                    </a:cubicBezTo>
                    <a:cubicBezTo>
                      <a:pt x="1331406" y="1859305"/>
                      <a:pt x="1332783" y="1857195"/>
                      <a:pt x="1333702" y="1855085"/>
                    </a:cubicBezTo>
                    <a:lnTo>
                      <a:pt x="1333702" y="1847247"/>
                    </a:lnTo>
                    <a:cubicBezTo>
                      <a:pt x="1332783" y="1843931"/>
                      <a:pt x="1331406" y="1840917"/>
                      <a:pt x="1330487" y="1837601"/>
                    </a:cubicBezTo>
                    <a:cubicBezTo>
                      <a:pt x="1328191" y="1834285"/>
                      <a:pt x="1326354" y="1831271"/>
                      <a:pt x="1324057" y="1827955"/>
                    </a:cubicBezTo>
                    <a:lnTo>
                      <a:pt x="1324057" y="1818610"/>
                    </a:lnTo>
                    <a:lnTo>
                      <a:pt x="1313035" y="1812280"/>
                    </a:lnTo>
                    <a:cubicBezTo>
                      <a:pt x="1308902" y="1805346"/>
                      <a:pt x="1304309" y="1798413"/>
                      <a:pt x="1300176" y="1791480"/>
                    </a:cubicBezTo>
                    <a:cubicBezTo>
                      <a:pt x="1297879" y="1785150"/>
                      <a:pt x="1296042" y="1778819"/>
                      <a:pt x="1293746" y="1772489"/>
                    </a:cubicBezTo>
                    <a:cubicBezTo>
                      <a:pt x="1289153" y="1767666"/>
                      <a:pt x="1284101" y="1762843"/>
                      <a:pt x="1279509" y="1758020"/>
                    </a:cubicBezTo>
                    <a:cubicBezTo>
                      <a:pt x="1275375" y="1757115"/>
                      <a:pt x="1270783" y="1755910"/>
                      <a:pt x="1266649" y="1755005"/>
                    </a:cubicBezTo>
                    <a:cubicBezTo>
                      <a:pt x="1261598" y="1748072"/>
                      <a:pt x="1256086" y="1741139"/>
                      <a:pt x="1251035" y="1734206"/>
                    </a:cubicBezTo>
                    <a:cubicBezTo>
                      <a:pt x="1250575" y="1729081"/>
                      <a:pt x="1249657" y="1723655"/>
                      <a:pt x="1249197" y="1718531"/>
                    </a:cubicBezTo>
                    <a:lnTo>
                      <a:pt x="1249197" y="1699540"/>
                    </a:lnTo>
                    <a:lnTo>
                      <a:pt x="1236797" y="1678740"/>
                    </a:lnTo>
                    <a:lnTo>
                      <a:pt x="1227153" y="1666079"/>
                    </a:lnTo>
                    <a:cubicBezTo>
                      <a:pt x="1223019" y="1663969"/>
                      <a:pt x="1218427" y="1661859"/>
                      <a:pt x="1214293" y="1659749"/>
                    </a:cubicBezTo>
                    <a:cubicBezTo>
                      <a:pt x="1212916" y="1656132"/>
                      <a:pt x="1211079" y="1652213"/>
                      <a:pt x="1209701" y="1648596"/>
                    </a:cubicBezTo>
                    <a:lnTo>
                      <a:pt x="1211079" y="1642265"/>
                    </a:lnTo>
                    <a:cubicBezTo>
                      <a:pt x="1208323" y="1638950"/>
                      <a:pt x="1206027" y="1635935"/>
                      <a:pt x="1203271" y="1632619"/>
                    </a:cubicBezTo>
                    <a:cubicBezTo>
                      <a:pt x="1200975" y="1630509"/>
                      <a:pt x="1199138" y="1628399"/>
                      <a:pt x="1196841" y="1626289"/>
                    </a:cubicBezTo>
                    <a:cubicBezTo>
                      <a:pt x="1194545" y="1620561"/>
                      <a:pt x="1192708" y="1614533"/>
                      <a:pt x="1190412" y="1608805"/>
                    </a:cubicBezTo>
                    <a:cubicBezTo>
                      <a:pt x="1185360" y="1602475"/>
                      <a:pt x="1179849" y="1596145"/>
                      <a:pt x="1174797" y="1589814"/>
                    </a:cubicBezTo>
                    <a:cubicBezTo>
                      <a:pt x="1171123" y="1584991"/>
                      <a:pt x="1167449" y="1580469"/>
                      <a:pt x="1163774" y="1575646"/>
                    </a:cubicBezTo>
                    <a:lnTo>
                      <a:pt x="1150915" y="1575646"/>
                    </a:lnTo>
                    <a:cubicBezTo>
                      <a:pt x="1153211" y="1570220"/>
                      <a:pt x="1155048" y="1565096"/>
                      <a:pt x="1157345" y="1559670"/>
                    </a:cubicBezTo>
                    <a:lnTo>
                      <a:pt x="1157345" y="1553340"/>
                    </a:lnTo>
                    <a:cubicBezTo>
                      <a:pt x="1158263" y="1549722"/>
                      <a:pt x="1159641" y="1545803"/>
                      <a:pt x="1160560" y="1542186"/>
                    </a:cubicBezTo>
                    <a:lnTo>
                      <a:pt x="1160560" y="1538870"/>
                    </a:lnTo>
                    <a:lnTo>
                      <a:pt x="1150915" y="1547009"/>
                    </a:lnTo>
                    <a:cubicBezTo>
                      <a:pt x="1149996" y="1553340"/>
                      <a:pt x="1148619" y="1559670"/>
                      <a:pt x="1147700" y="1566000"/>
                    </a:cubicBezTo>
                    <a:cubicBezTo>
                      <a:pt x="1145404" y="1570220"/>
                      <a:pt x="1143567" y="1574441"/>
                      <a:pt x="1141270" y="1578661"/>
                    </a:cubicBezTo>
                    <a:cubicBezTo>
                      <a:pt x="1139893" y="1579867"/>
                      <a:pt x="1138056" y="1580771"/>
                      <a:pt x="1136678" y="1581977"/>
                    </a:cubicBezTo>
                    <a:cubicBezTo>
                      <a:pt x="1134382" y="1579867"/>
                      <a:pt x="1132544" y="1577756"/>
                      <a:pt x="1130248" y="1575646"/>
                    </a:cubicBezTo>
                    <a:cubicBezTo>
                      <a:pt x="1127033" y="1572331"/>
                      <a:pt x="1123818" y="1569316"/>
                      <a:pt x="1120604" y="1566000"/>
                    </a:cubicBezTo>
                    <a:cubicBezTo>
                      <a:pt x="1115552" y="1554847"/>
                      <a:pt x="1110041" y="1543693"/>
                      <a:pt x="1104989" y="1532540"/>
                    </a:cubicBezTo>
                    <a:lnTo>
                      <a:pt x="1101774" y="1532540"/>
                    </a:lnTo>
                    <a:lnTo>
                      <a:pt x="1111418" y="1559670"/>
                    </a:lnTo>
                    <a:cubicBezTo>
                      <a:pt x="1116470" y="1567206"/>
                      <a:pt x="1121981" y="1574441"/>
                      <a:pt x="1127033" y="1581977"/>
                    </a:cubicBezTo>
                    <a:cubicBezTo>
                      <a:pt x="1131626" y="1595240"/>
                      <a:pt x="1136678" y="1608202"/>
                      <a:pt x="1141270" y="1621466"/>
                    </a:cubicBezTo>
                    <a:cubicBezTo>
                      <a:pt x="1143567" y="1625083"/>
                      <a:pt x="1145404" y="1629002"/>
                      <a:pt x="1147700" y="1632619"/>
                    </a:cubicBezTo>
                    <a:lnTo>
                      <a:pt x="1157345" y="1645280"/>
                    </a:lnTo>
                    <a:cubicBezTo>
                      <a:pt x="1163315" y="1654323"/>
                      <a:pt x="1168826" y="1663366"/>
                      <a:pt x="1174797" y="1672410"/>
                    </a:cubicBezTo>
                    <a:cubicBezTo>
                      <a:pt x="1174337" y="1673314"/>
                      <a:pt x="1173419" y="1674520"/>
                      <a:pt x="1172960" y="1675424"/>
                    </a:cubicBezTo>
                    <a:cubicBezTo>
                      <a:pt x="1173419" y="1680850"/>
                      <a:pt x="1174337" y="1685975"/>
                      <a:pt x="1174797" y="1691401"/>
                    </a:cubicBezTo>
                    <a:lnTo>
                      <a:pt x="1196841" y="1712200"/>
                    </a:lnTo>
                    <a:cubicBezTo>
                      <a:pt x="1199138" y="1713105"/>
                      <a:pt x="1200975" y="1714310"/>
                      <a:pt x="1203271" y="1715215"/>
                    </a:cubicBezTo>
                    <a:cubicBezTo>
                      <a:pt x="1205567" y="1723052"/>
                      <a:pt x="1207404" y="1731191"/>
                      <a:pt x="1209701" y="1739029"/>
                    </a:cubicBezTo>
                    <a:cubicBezTo>
                      <a:pt x="1208782" y="1740235"/>
                      <a:pt x="1207404" y="1741139"/>
                      <a:pt x="1206486" y="1742345"/>
                    </a:cubicBezTo>
                    <a:cubicBezTo>
                      <a:pt x="1207404" y="1750785"/>
                      <a:pt x="1208782" y="1759226"/>
                      <a:pt x="1209701" y="1767666"/>
                    </a:cubicBezTo>
                    <a:cubicBezTo>
                      <a:pt x="1211079" y="1776709"/>
                      <a:pt x="1212916" y="1785753"/>
                      <a:pt x="1214293" y="1794796"/>
                    </a:cubicBezTo>
                    <a:lnTo>
                      <a:pt x="1223938" y="1801126"/>
                    </a:lnTo>
                    <a:cubicBezTo>
                      <a:pt x="1228071" y="1803236"/>
                      <a:pt x="1232664" y="1805346"/>
                      <a:pt x="1236797" y="1807457"/>
                    </a:cubicBezTo>
                    <a:cubicBezTo>
                      <a:pt x="1240931" y="1816500"/>
                      <a:pt x="1245064" y="1825242"/>
                      <a:pt x="1249197" y="1834285"/>
                    </a:cubicBezTo>
                    <a:cubicBezTo>
                      <a:pt x="1251035" y="1841218"/>
                      <a:pt x="1252412" y="1848151"/>
                      <a:pt x="1254249" y="1855085"/>
                    </a:cubicBezTo>
                    <a:cubicBezTo>
                      <a:pt x="1258383" y="1858099"/>
                      <a:pt x="1262516" y="1861415"/>
                      <a:pt x="1266649" y="1864429"/>
                    </a:cubicBezTo>
                    <a:cubicBezTo>
                      <a:pt x="1277672" y="1871363"/>
                      <a:pt x="1289153" y="1878296"/>
                      <a:pt x="1300176" y="1885229"/>
                    </a:cubicBezTo>
                    <a:cubicBezTo>
                      <a:pt x="1304309" y="1890655"/>
                      <a:pt x="1308902" y="1895780"/>
                      <a:pt x="1313035" y="1901206"/>
                    </a:cubicBezTo>
                    <a:lnTo>
                      <a:pt x="1324057" y="1913866"/>
                    </a:lnTo>
                    <a:cubicBezTo>
                      <a:pt x="1324976" y="1916881"/>
                      <a:pt x="1326354" y="1920197"/>
                      <a:pt x="1327272" y="1923211"/>
                    </a:cubicBezTo>
                    <a:lnTo>
                      <a:pt x="1342887" y="1925020"/>
                    </a:lnTo>
                    <a:cubicBezTo>
                      <a:pt x="1343806" y="1928034"/>
                      <a:pt x="1345184" y="1931350"/>
                      <a:pt x="1346102" y="1934364"/>
                    </a:cubicBezTo>
                    <a:lnTo>
                      <a:pt x="1346102" y="1944011"/>
                    </a:lnTo>
                    <a:lnTo>
                      <a:pt x="1333702" y="1950341"/>
                    </a:lnTo>
                    <a:cubicBezTo>
                      <a:pt x="1336917" y="1952451"/>
                      <a:pt x="1339672" y="1954561"/>
                      <a:pt x="1342887" y="1956671"/>
                    </a:cubicBezTo>
                    <a:cubicBezTo>
                      <a:pt x="1345184" y="1957877"/>
                      <a:pt x="1347021" y="1958781"/>
                      <a:pt x="1349317" y="1959987"/>
                    </a:cubicBezTo>
                    <a:cubicBezTo>
                      <a:pt x="1350235" y="1962700"/>
                      <a:pt x="1351613" y="1965112"/>
                      <a:pt x="1352532" y="1967825"/>
                    </a:cubicBezTo>
                    <a:cubicBezTo>
                      <a:pt x="1356206" y="1971141"/>
                      <a:pt x="1359880" y="1974155"/>
                      <a:pt x="1363554" y="1977471"/>
                    </a:cubicBezTo>
                    <a:lnTo>
                      <a:pt x="1373199" y="1977471"/>
                    </a:lnTo>
                    <a:cubicBezTo>
                      <a:pt x="1380547" y="1975361"/>
                      <a:pt x="1387895" y="1972949"/>
                      <a:pt x="1395243" y="1970839"/>
                    </a:cubicBezTo>
                    <a:cubicBezTo>
                      <a:pt x="1403051" y="1969935"/>
                      <a:pt x="1411318" y="1968729"/>
                      <a:pt x="1419125" y="1967825"/>
                    </a:cubicBezTo>
                    <a:cubicBezTo>
                      <a:pt x="1426014" y="1966619"/>
                      <a:pt x="1432903" y="1965715"/>
                      <a:pt x="1439792" y="1964509"/>
                    </a:cubicBezTo>
                    <a:cubicBezTo>
                      <a:pt x="1443007" y="1963604"/>
                      <a:pt x="1446222" y="1962399"/>
                      <a:pt x="1449436" y="1961494"/>
                    </a:cubicBezTo>
                    <a:cubicBezTo>
                      <a:pt x="1452651" y="1959987"/>
                      <a:pt x="1455866" y="1958178"/>
                      <a:pt x="1459081" y="1956671"/>
                    </a:cubicBezTo>
                    <a:lnTo>
                      <a:pt x="1471481" y="1956671"/>
                    </a:lnTo>
                    <a:lnTo>
                      <a:pt x="1476533" y="1956671"/>
                    </a:lnTo>
                    <a:cubicBezTo>
                      <a:pt x="1480666" y="1955767"/>
                      <a:pt x="1484800" y="1954561"/>
                      <a:pt x="1488933" y="1953657"/>
                    </a:cubicBezTo>
                    <a:cubicBezTo>
                      <a:pt x="1492148" y="1952451"/>
                      <a:pt x="1495363" y="1951547"/>
                      <a:pt x="1498578" y="1950341"/>
                    </a:cubicBezTo>
                    <a:lnTo>
                      <a:pt x="1508222" y="1944011"/>
                    </a:lnTo>
                    <a:lnTo>
                      <a:pt x="1516030" y="1944011"/>
                    </a:lnTo>
                    <a:cubicBezTo>
                      <a:pt x="1516948" y="1946121"/>
                      <a:pt x="1518326" y="1948231"/>
                      <a:pt x="1519245" y="1950341"/>
                    </a:cubicBezTo>
                    <a:cubicBezTo>
                      <a:pt x="1518326" y="1953958"/>
                      <a:pt x="1516948" y="1957877"/>
                      <a:pt x="1516030" y="1961494"/>
                    </a:cubicBezTo>
                    <a:lnTo>
                      <a:pt x="1516030" y="1974155"/>
                    </a:lnTo>
                    <a:cubicBezTo>
                      <a:pt x="1514652" y="1977471"/>
                      <a:pt x="1512815" y="1980485"/>
                      <a:pt x="1511437" y="1983801"/>
                    </a:cubicBezTo>
                    <a:cubicBezTo>
                      <a:pt x="1510519" y="1991639"/>
                      <a:pt x="1509141" y="1999778"/>
                      <a:pt x="1508222" y="2007615"/>
                    </a:cubicBezTo>
                    <a:cubicBezTo>
                      <a:pt x="1504089" y="2014850"/>
                      <a:pt x="1499496" y="2022386"/>
                      <a:pt x="1495363" y="2029621"/>
                    </a:cubicBezTo>
                    <a:cubicBezTo>
                      <a:pt x="1491229" y="2039870"/>
                      <a:pt x="1486637" y="2049817"/>
                      <a:pt x="1482503" y="2060066"/>
                    </a:cubicBezTo>
                    <a:cubicBezTo>
                      <a:pt x="1475614" y="2070014"/>
                      <a:pt x="1469185" y="2080263"/>
                      <a:pt x="1462296" y="2090211"/>
                    </a:cubicBezTo>
                    <a:cubicBezTo>
                      <a:pt x="1455866" y="2098048"/>
                      <a:pt x="1449436" y="2106187"/>
                      <a:pt x="1443007" y="2114025"/>
                    </a:cubicBezTo>
                    <a:cubicBezTo>
                      <a:pt x="1435199" y="2125781"/>
                      <a:pt x="1426933" y="2137236"/>
                      <a:pt x="1419125" y="2148992"/>
                    </a:cubicBezTo>
                    <a:lnTo>
                      <a:pt x="1395243" y="2166476"/>
                    </a:lnTo>
                    <a:cubicBezTo>
                      <a:pt x="1384680" y="2173409"/>
                      <a:pt x="1374117" y="2180041"/>
                      <a:pt x="1363554" y="2186974"/>
                    </a:cubicBezTo>
                    <a:cubicBezTo>
                      <a:pt x="1356665" y="2192400"/>
                      <a:pt x="1349776" y="2197525"/>
                      <a:pt x="1342887" y="2202951"/>
                    </a:cubicBezTo>
                    <a:cubicBezTo>
                      <a:pt x="1335080" y="2211994"/>
                      <a:pt x="1326813" y="2220736"/>
                      <a:pt x="1319006" y="2229779"/>
                    </a:cubicBezTo>
                    <a:cubicBezTo>
                      <a:pt x="1317168" y="2233999"/>
                      <a:pt x="1314872" y="2238220"/>
                      <a:pt x="1313035" y="2242440"/>
                    </a:cubicBezTo>
                    <a:cubicBezTo>
                      <a:pt x="1312117" y="2244550"/>
                      <a:pt x="1310739" y="2246660"/>
                      <a:pt x="1309820" y="2248770"/>
                    </a:cubicBezTo>
                    <a:cubicBezTo>
                      <a:pt x="1303391" y="2250880"/>
                      <a:pt x="1296961" y="2253292"/>
                      <a:pt x="1290531" y="2255402"/>
                    </a:cubicBezTo>
                    <a:cubicBezTo>
                      <a:pt x="1289153" y="2258115"/>
                      <a:pt x="1287316" y="2260526"/>
                      <a:pt x="1285939" y="2263239"/>
                    </a:cubicBezTo>
                    <a:cubicBezTo>
                      <a:pt x="1283642" y="2264144"/>
                      <a:pt x="1281805" y="2265349"/>
                      <a:pt x="1279509" y="2266254"/>
                    </a:cubicBezTo>
                    <a:cubicBezTo>
                      <a:pt x="1278590" y="2271680"/>
                      <a:pt x="1277213" y="2276804"/>
                      <a:pt x="1276294" y="2282230"/>
                    </a:cubicBezTo>
                    <a:cubicBezTo>
                      <a:pt x="1273079" y="2285546"/>
                      <a:pt x="1269864" y="2288561"/>
                      <a:pt x="1266649" y="2291877"/>
                    </a:cubicBezTo>
                    <a:cubicBezTo>
                      <a:pt x="1265731" y="2296700"/>
                      <a:pt x="1264353" y="2301221"/>
                      <a:pt x="1263435" y="2306044"/>
                    </a:cubicBezTo>
                    <a:lnTo>
                      <a:pt x="1251035" y="2312375"/>
                    </a:lnTo>
                    <a:cubicBezTo>
                      <a:pt x="1248279" y="2322322"/>
                      <a:pt x="1245983" y="2332571"/>
                      <a:pt x="1243227" y="2342519"/>
                    </a:cubicBezTo>
                    <a:lnTo>
                      <a:pt x="1245983" y="2355180"/>
                    </a:lnTo>
                    <a:lnTo>
                      <a:pt x="1257464" y="2361811"/>
                    </a:lnTo>
                    <a:lnTo>
                      <a:pt x="1257464" y="2368142"/>
                    </a:lnTo>
                    <a:cubicBezTo>
                      <a:pt x="1255168" y="2371759"/>
                      <a:pt x="1253331" y="2375678"/>
                      <a:pt x="1251035" y="2379295"/>
                    </a:cubicBezTo>
                    <a:cubicBezTo>
                      <a:pt x="1251953" y="2381405"/>
                      <a:pt x="1253331" y="2383515"/>
                      <a:pt x="1254249" y="2385626"/>
                    </a:cubicBezTo>
                    <a:cubicBezTo>
                      <a:pt x="1253331" y="2389846"/>
                      <a:pt x="1251953" y="2394066"/>
                      <a:pt x="1251035" y="2398286"/>
                    </a:cubicBezTo>
                    <a:cubicBezTo>
                      <a:pt x="1254249" y="2403411"/>
                      <a:pt x="1257464" y="2408837"/>
                      <a:pt x="1260679" y="2413961"/>
                    </a:cubicBezTo>
                    <a:cubicBezTo>
                      <a:pt x="1263894" y="2420894"/>
                      <a:pt x="1266649" y="2427828"/>
                      <a:pt x="1269864" y="2434761"/>
                    </a:cubicBezTo>
                    <a:lnTo>
                      <a:pt x="1279509" y="2441091"/>
                    </a:lnTo>
                    <a:cubicBezTo>
                      <a:pt x="1280427" y="2444407"/>
                      <a:pt x="1281805" y="2447421"/>
                      <a:pt x="1282724" y="2450737"/>
                    </a:cubicBezTo>
                    <a:lnTo>
                      <a:pt x="1282724" y="2471236"/>
                    </a:lnTo>
                    <a:cubicBezTo>
                      <a:pt x="1283642" y="2476963"/>
                      <a:pt x="1285020" y="2482992"/>
                      <a:pt x="1285939" y="2488719"/>
                    </a:cubicBezTo>
                    <a:lnTo>
                      <a:pt x="1285939" y="2527003"/>
                    </a:lnTo>
                    <a:lnTo>
                      <a:pt x="1287316" y="2537855"/>
                    </a:lnTo>
                    <a:cubicBezTo>
                      <a:pt x="1285939" y="2543281"/>
                      <a:pt x="1284101" y="2548405"/>
                      <a:pt x="1282724" y="2553831"/>
                    </a:cubicBezTo>
                    <a:cubicBezTo>
                      <a:pt x="1280427" y="2558654"/>
                      <a:pt x="1278590" y="2563176"/>
                      <a:pt x="1276294" y="2567999"/>
                    </a:cubicBezTo>
                    <a:lnTo>
                      <a:pt x="1257464" y="2583975"/>
                    </a:lnTo>
                    <a:cubicBezTo>
                      <a:pt x="1251494" y="2586086"/>
                      <a:pt x="1245983" y="2588196"/>
                      <a:pt x="1240012" y="2590306"/>
                    </a:cubicBezTo>
                    <a:lnTo>
                      <a:pt x="1211079" y="2602966"/>
                    </a:lnTo>
                    <a:cubicBezTo>
                      <a:pt x="1204190" y="2610804"/>
                      <a:pt x="1197301" y="2618943"/>
                      <a:pt x="1190412" y="2626780"/>
                    </a:cubicBezTo>
                    <a:cubicBezTo>
                      <a:pt x="1187197" y="2627986"/>
                      <a:pt x="1184441" y="2628891"/>
                      <a:pt x="1181226" y="2630096"/>
                    </a:cubicBezTo>
                    <a:cubicBezTo>
                      <a:pt x="1176634" y="2634919"/>
                      <a:pt x="1171582" y="2639441"/>
                      <a:pt x="1166989" y="2644264"/>
                    </a:cubicBezTo>
                    <a:cubicBezTo>
                      <a:pt x="1162856" y="2646374"/>
                      <a:pt x="1158263" y="2648484"/>
                      <a:pt x="1154130" y="2650595"/>
                    </a:cubicBezTo>
                    <a:lnTo>
                      <a:pt x="1154130" y="2669887"/>
                    </a:lnTo>
                    <a:cubicBezTo>
                      <a:pt x="1158263" y="2675614"/>
                      <a:pt x="1162856" y="2681643"/>
                      <a:pt x="1166989" y="2687371"/>
                    </a:cubicBezTo>
                    <a:cubicBezTo>
                      <a:pt x="1167908" y="2691591"/>
                      <a:pt x="1169286" y="2695811"/>
                      <a:pt x="1170204" y="2700031"/>
                    </a:cubicBezTo>
                    <a:lnTo>
                      <a:pt x="1170204" y="2706362"/>
                    </a:lnTo>
                    <a:cubicBezTo>
                      <a:pt x="1171582" y="2705156"/>
                      <a:pt x="1173419" y="2704252"/>
                      <a:pt x="1174797" y="2703046"/>
                    </a:cubicBezTo>
                    <a:lnTo>
                      <a:pt x="1174797" y="2730176"/>
                    </a:lnTo>
                    <a:cubicBezTo>
                      <a:pt x="1173419" y="2733492"/>
                      <a:pt x="1171582" y="2736506"/>
                      <a:pt x="1170204" y="2739822"/>
                    </a:cubicBezTo>
                    <a:cubicBezTo>
                      <a:pt x="1171582" y="2741932"/>
                      <a:pt x="1173419" y="2744042"/>
                      <a:pt x="1174797" y="2746152"/>
                    </a:cubicBezTo>
                    <a:cubicBezTo>
                      <a:pt x="1174337" y="2748262"/>
                      <a:pt x="1173419" y="2750372"/>
                      <a:pt x="1172960" y="2752483"/>
                    </a:cubicBezTo>
                    <a:cubicBezTo>
                      <a:pt x="1169745" y="2755195"/>
                      <a:pt x="1166989" y="2757607"/>
                      <a:pt x="1163774" y="2760320"/>
                    </a:cubicBezTo>
                    <a:lnTo>
                      <a:pt x="1144485" y="2766650"/>
                    </a:lnTo>
                    <a:lnTo>
                      <a:pt x="1117389" y="2782627"/>
                    </a:lnTo>
                    <a:cubicBezTo>
                      <a:pt x="1114174" y="2785340"/>
                      <a:pt x="1111418" y="2787751"/>
                      <a:pt x="1108204" y="2790464"/>
                    </a:cubicBezTo>
                    <a:cubicBezTo>
                      <a:pt x="1109122" y="2793780"/>
                      <a:pt x="1110500" y="2796795"/>
                      <a:pt x="1111418" y="2800111"/>
                    </a:cubicBezTo>
                    <a:cubicBezTo>
                      <a:pt x="1112337" y="2801015"/>
                      <a:pt x="1113715" y="2802221"/>
                      <a:pt x="1114633" y="2803125"/>
                    </a:cubicBezTo>
                    <a:lnTo>
                      <a:pt x="1114633" y="2815786"/>
                    </a:lnTo>
                    <a:cubicBezTo>
                      <a:pt x="1112337" y="2820609"/>
                      <a:pt x="1110500" y="2825432"/>
                      <a:pt x="1108204" y="2830255"/>
                    </a:cubicBezTo>
                    <a:cubicBezTo>
                      <a:pt x="1107285" y="2837791"/>
                      <a:pt x="1105907" y="2845026"/>
                      <a:pt x="1104989" y="2852562"/>
                    </a:cubicBezTo>
                    <a:cubicBezTo>
                      <a:pt x="1102692" y="2856782"/>
                      <a:pt x="1100855" y="2861002"/>
                      <a:pt x="1098559" y="2865222"/>
                    </a:cubicBezTo>
                    <a:cubicBezTo>
                      <a:pt x="1093966" y="2867935"/>
                      <a:pt x="1088914" y="2870347"/>
                      <a:pt x="1084322" y="2873060"/>
                    </a:cubicBezTo>
                    <a:cubicBezTo>
                      <a:pt x="1083403" y="2874266"/>
                      <a:pt x="1082025" y="2875170"/>
                      <a:pt x="1081107" y="2876376"/>
                    </a:cubicBezTo>
                    <a:cubicBezTo>
                      <a:pt x="1076974" y="2881500"/>
                      <a:pt x="1072381" y="2886926"/>
                      <a:pt x="1068248" y="2892051"/>
                    </a:cubicBezTo>
                    <a:cubicBezTo>
                      <a:pt x="1067329" y="2896271"/>
                      <a:pt x="1065951" y="2900491"/>
                      <a:pt x="1065033" y="2904712"/>
                    </a:cubicBezTo>
                    <a:cubicBezTo>
                      <a:pt x="1060440" y="2909535"/>
                      <a:pt x="1055388" y="2914358"/>
                      <a:pt x="1050796" y="2919181"/>
                    </a:cubicBezTo>
                    <a:cubicBezTo>
                      <a:pt x="1042529" y="2928224"/>
                      <a:pt x="1033803" y="2936966"/>
                      <a:pt x="1025536" y="2946009"/>
                    </a:cubicBezTo>
                    <a:cubicBezTo>
                      <a:pt x="1020943" y="2950230"/>
                      <a:pt x="1015892" y="2954751"/>
                      <a:pt x="1011299" y="2958971"/>
                    </a:cubicBezTo>
                    <a:cubicBezTo>
                      <a:pt x="1005788" y="2964096"/>
                      <a:pt x="1000736" y="2969522"/>
                      <a:pt x="995225" y="2974647"/>
                    </a:cubicBezTo>
                    <a:cubicBezTo>
                      <a:pt x="987417" y="2976154"/>
                      <a:pt x="979150" y="2977962"/>
                      <a:pt x="971343" y="2979470"/>
                    </a:cubicBezTo>
                    <a:cubicBezTo>
                      <a:pt x="968128" y="2980675"/>
                      <a:pt x="965373" y="2981580"/>
                      <a:pt x="962158" y="2982785"/>
                    </a:cubicBezTo>
                    <a:cubicBezTo>
                      <a:pt x="961239" y="2984896"/>
                      <a:pt x="959861" y="2987006"/>
                      <a:pt x="958943" y="2989116"/>
                    </a:cubicBezTo>
                    <a:cubicBezTo>
                      <a:pt x="954350" y="2987910"/>
                      <a:pt x="949298" y="2987006"/>
                      <a:pt x="944706" y="2985800"/>
                    </a:cubicBezTo>
                    <a:cubicBezTo>
                      <a:pt x="940572" y="2987910"/>
                      <a:pt x="935980" y="2990020"/>
                      <a:pt x="931846" y="2992130"/>
                    </a:cubicBezTo>
                    <a:lnTo>
                      <a:pt x="907965" y="2985800"/>
                    </a:lnTo>
                    <a:cubicBezTo>
                      <a:pt x="903831" y="2987006"/>
                      <a:pt x="899698" y="2987910"/>
                      <a:pt x="895564" y="2989116"/>
                    </a:cubicBezTo>
                    <a:lnTo>
                      <a:pt x="885920" y="2989116"/>
                    </a:lnTo>
                    <a:lnTo>
                      <a:pt x="862038" y="2995446"/>
                    </a:lnTo>
                    <a:lnTo>
                      <a:pt x="842749" y="3001776"/>
                    </a:lnTo>
                    <a:cubicBezTo>
                      <a:pt x="839075" y="3004791"/>
                      <a:pt x="835401" y="3008107"/>
                      <a:pt x="831727" y="3011121"/>
                    </a:cubicBezTo>
                    <a:cubicBezTo>
                      <a:pt x="827593" y="3012327"/>
                      <a:pt x="823460" y="3013231"/>
                      <a:pt x="819327" y="3014437"/>
                    </a:cubicBezTo>
                    <a:cubicBezTo>
                      <a:pt x="817030" y="3010217"/>
                      <a:pt x="815193" y="3005997"/>
                      <a:pt x="812897" y="3001776"/>
                    </a:cubicBezTo>
                    <a:lnTo>
                      <a:pt x="803252" y="3001776"/>
                    </a:lnTo>
                    <a:cubicBezTo>
                      <a:pt x="800497" y="2998461"/>
                      <a:pt x="798201" y="2995446"/>
                      <a:pt x="795445" y="2992130"/>
                    </a:cubicBezTo>
                    <a:lnTo>
                      <a:pt x="795445" y="2995446"/>
                    </a:lnTo>
                    <a:cubicBezTo>
                      <a:pt x="794526" y="2993336"/>
                      <a:pt x="793149" y="2991226"/>
                      <a:pt x="792230" y="2989116"/>
                    </a:cubicBezTo>
                    <a:lnTo>
                      <a:pt x="792230" y="2974647"/>
                    </a:lnTo>
                    <a:cubicBezTo>
                      <a:pt x="789015" y="2969522"/>
                      <a:pt x="785800" y="2964096"/>
                      <a:pt x="782586" y="2958971"/>
                    </a:cubicBezTo>
                    <a:lnTo>
                      <a:pt x="792230" y="2952641"/>
                    </a:lnTo>
                    <a:lnTo>
                      <a:pt x="792230" y="2931842"/>
                    </a:lnTo>
                    <a:cubicBezTo>
                      <a:pt x="786719" y="2925511"/>
                      <a:pt x="781667" y="2919181"/>
                      <a:pt x="776156" y="2912851"/>
                    </a:cubicBezTo>
                    <a:lnTo>
                      <a:pt x="763756" y="2892051"/>
                    </a:lnTo>
                    <a:cubicBezTo>
                      <a:pt x="759163" y="2880898"/>
                      <a:pt x="754111" y="2870046"/>
                      <a:pt x="749519" y="2858892"/>
                    </a:cubicBezTo>
                    <a:cubicBezTo>
                      <a:pt x="744007" y="2852562"/>
                      <a:pt x="738956" y="2845930"/>
                      <a:pt x="733444" y="2839600"/>
                    </a:cubicBezTo>
                    <a:cubicBezTo>
                      <a:pt x="730230" y="2834777"/>
                      <a:pt x="727015" y="2830255"/>
                      <a:pt x="723800" y="2825432"/>
                    </a:cubicBezTo>
                    <a:lnTo>
                      <a:pt x="722422" y="2800111"/>
                    </a:lnTo>
                    <a:cubicBezTo>
                      <a:pt x="720126" y="2795288"/>
                      <a:pt x="718289" y="2790464"/>
                      <a:pt x="715992" y="2785641"/>
                    </a:cubicBezTo>
                    <a:cubicBezTo>
                      <a:pt x="712777" y="2773584"/>
                      <a:pt x="709563" y="2761224"/>
                      <a:pt x="706348" y="2749167"/>
                    </a:cubicBezTo>
                    <a:lnTo>
                      <a:pt x="706348" y="2717515"/>
                    </a:lnTo>
                    <a:cubicBezTo>
                      <a:pt x="705429" y="2713898"/>
                      <a:pt x="704051" y="2709979"/>
                      <a:pt x="703133" y="2706362"/>
                    </a:cubicBezTo>
                    <a:cubicBezTo>
                      <a:pt x="699000" y="2703046"/>
                      <a:pt x="694866" y="2700031"/>
                      <a:pt x="690733" y="2696715"/>
                    </a:cubicBezTo>
                    <a:lnTo>
                      <a:pt x="682466" y="2677724"/>
                    </a:lnTo>
                    <a:cubicBezTo>
                      <a:pt x="679251" y="2667777"/>
                      <a:pt x="676496" y="2657528"/>
                      <a:pt x="673281" y="2647580"/>
                    </a:cubicBezTo>
                    <a:cubicBezTo>
                      <a:pt x="670984" y="2643963"/>
                      <a:pt x="669147" y="2640044"/>
                      <a:pt x="666851" y="2636427"/>
                    </a:cubicBezTo>
                    <a:cubicBezTo>
                      <a:pt x="660421" y="2628891"/>
                      <a:pt x="653992" y="2621656"/>
                      <a:pt x="647562" y="2614120"/>
                    </a:cubicBezTo>
                    <a:lnTo>
                      <a:pt x="647562" y="2596636"/>
                    </a:lnTo>
                    <a:lnTo>
                      <a:pt x="646184" y="2583975"/>
                    </a:lnTo>
                    <a:cubicBezTo>
                      <a:pt x="646644" y="2577042"/>
                      <a:pt x="647103" y="2570411"/>
                      <a:pt x="647562" y="2563477"/>
                    </a:cubicBezTo>
                    <a:cubicBezTo>
                      <a:pt x="650777" y="2555037"/>
                      <a:pt x="653992" y="2546295"/>
                      <a:pt x="657207" y="2537855"/>
                    </a:cubicBezTo>
                    <a:lnTo>
                      <a:pt x="657207" y="2531524"/>
                    </a:lnTo>
                    <a:cubicBezTo>
                      <a:pt x="659503" y="2524591"/>
                      <a:pt x="661340" y="2517959"/>
                      <a:pt x="663636" y="2511026"/>
                    </a:cubicBezTo>
                    <a:cubicBezTo>
                      <a:pt x="665933" y="2508916"/>
                      <a:pt x="667770" y="2506806"/>
                      <a:pt x="670066" y="2504696"/>
                    </a:cubicBezTo>
                    <a:cubicBezTo>
                      <a:pt x="674199" y="2498968"/>
                      <a:pt x="678333" y="2492939"/>
                      <a:pt x="682466" y="2487212"/>
                    </a:cubicBezTo>
                    <a:cubicBezTo>
                      <a:pt x="684303" y="2483896"/>
                      <a:pt x="685681" y="2480882"/>
                      <a:pt x="687518" y="2477566"/>
                    </a:cubicBezTo>
                    <a:cubicBezTo>
                      <a:pt x="688437" y="2472140"/>
                      <a:pt x="689814" y="2467015"/>
                      <a:pt x="690733" y="2461589"/>
                    </a:cubicBezTo>
                    <a:lnTo>
                      <a:pt x="690733" y="2447421"/>
                    </a:lnTo>
                    <a:lnTo>
                      <a:pt x="682466" y="2441091"/>
                    </a:lnTo>
                    <a:cubicBezTo>
                      <a:pt x="681548" y="2435665"/>
                      <a:pt x="680170" y="2430541"/>
                      <a:pt x="679251" y="2425115"/>
                    </a:cubicBezTo>
                    <a:cubicBezTo>
                      <a:pt x="677414" y="2421497"/>
                      <a:pt x="675118" y="2417579"/>
                      <a:pt x="673281" y="2413961"/>
                    </a:cubicBezTo>
                    <a:cubicBezTo>
                      <a:pt x="674199" y="2411851"/>
                      <a:pt x="675577" y="2409741"/>
                      <a:pt x="676496" y="2407631"/>
                    </a:cubicBezTo>
                    <a:lnTo>
                      <a:pt x="679251" y="2401301"/>
                    </a:lnTo>
                    <a:lnTo>
                      <a:pt x="676496" y="2375979"/>
                    </a:lnTo>
                    <a:cubicBezTo>
                      <a:pt x="674199" y="2371156"/>
                      <a:pt x="672362" y="2366635"/>
                      <a:pt x="670066" y="2361811"/>
                    </a:cubicBezTo>
                    <a:cubicBezTo>
                      <a:pt x="665933" y="2357591"/>
                      <a:pt x="661340" y="2353070"/>
                      <a:pt x="657207" y="2348849"/>
                    </a:cubicBezTo>
                    <a:lnTo>
                      <a:pt x="657207" y="2342519"/>
                    </a:lnTo>
                    <a:lnTo>
                      <a:pt x="657207" y="2339505"/>
                    </a:lnTo>
                    <a:cubicBezTo>
                      <a:pt x="654910" y="2333777"/>
                      <a:pt x="653073" y="2327748"/>
                      <a:pt x="650777" y="2322021"/>
                    </a:cubicBezTo>
                    <a:cubicBezTo>
                      <a:pt x="644806" y="2314183"/>
                      <a:pt x="639295" y="2306044"/>
                      <a:pt x="633325" y="2298207"/>
                    </a:cubicBezTo>
                    <a:cubicBezTo>
                      <a:pt x="625977" y="2290671"/>
                      <a:pt x="618628" y="2283436"/>
                      <a:pt x="611280" y="2275900"/>
                    </a:cubicBezTo>
                    <a:cubicBezTo>
                      <a:pt x="605310" y="2268967"/>
                      <a:pt x="599799" y="2262335"/>
                      <a:pt x="593828" y="2255402"/>
                    </a:cubicBezTo>
                    <a:cubicBezTo>
                      <a:pt x="589695" y="2249072"/>
                      <a:pt x="585102" y="2242440"/>
                      <a:pt x="580969" y="2236109"/>
                    </a:cubicBezTo>
                    <a:lnTo>
                      <a:pt x="580969" y="2226765"/>
                    </a:lnTo>
                    <a:cubicBezTo>
                      <a:pt x="583265" y="2224052"/>
                      <a:pt x="585102" y="2221339"/>
                      <a:pt x="587398" y="2218626"/>
                    </a:cubicBezTo>
                    <a:cubicBezTo>
                      <a:pt x="588317" y="2213501"/>
                      <a:pt x="589695" y="2208075"/>
                      <a:pt x="590613" y="2202951"/>
                    </a:cubicBezTo>
                    <a:cubicBezTo>
                      <a:pt x="592910" y="2197525"/>
                      <a:pt x="594747" y="2192400"/>
                      <a:pt x="597043" y="2186974"/>
                    </a:cubicBezTo>
                    <a:cubicBezTo>
                      <a:pt x="594747" y="2186371"/>
                      <a:pt x="592910" y="2186070"/>
                      <a:pt x="590613" y="2185467"/>
                    </a:cubicBezTo>
                    <a:cubicBezTo>
                      <a:pt x="593828" y="2177026"/>
                      <a:pt x="597043" y="2168285"/>
                      <a:pt x="600258" y="2159844"/>
                    </a:cubicBezTo>
                    <a:cubicBezTo>
                      <a:pt x="601176" y="2154117"/>
                      <a:pt x="602554" y="2148088"/>
                      <a:pt x="603473" y="2142360"/>
                    </a:cubicBezTo>
                    <a:cubicBezTo>
                      <a:pt x="600258" y="2137236"/>
                      <a:pt x="597043" y="2131810"/>
                      <a:pt x="593828" y="2126685"/>
                    </a:cubicBezTo>
                    <a:cubicBezTo>
                      <a:pt x="590613" y="2125480"/>
                      <a:pt x="587398" y="2124575"/>
                      <a:pt x="584184" y="2123370"/>
                    </a:cubicBezTo>
                    <a:cubicBezTo>
                      <a:pt x="583265" y="2120355"/>
                      <a:pt x="581887" y="2117039"/>
                      <a:pt x="580969" y="2114025"/>
                    </a:cubicBezTo>
                    <a:cubicBezTo>
                      <a:pt x="578672" y="2113422"/>
                      <a:pt x="576835" y="2112819"/>
                      <a:pt x="574539" y="2112216"/>
                    </a:cubicBezTo>
                    <a:lnTo>
                      <a:pt x="574539" y="2105886"/>
                    </a:lnTo>
                    <a:lnTo>
                      <a:pt x="553872" y="2114025"/>
                    </a:lnTo>
                    <a:cubicBezTo>
                      <a:pt x="550657" y="2113422"/>
                      <a:pt x="547902" y="2112819"/>
                      <a:pt x="544687" y="2112216"/>
                    </a:cubicBezTo>
                    <a:lnTo>
                      <a:pt x="536420" y="2114025"/>
                    </a:lnTo>
                    <a:lnTo>
                      <a:pt x="517590" y="2114025"/>
                    </a:lnTo>
                    <a:cubicBezTo>
                      <a:pt x="514376" y="2110407"/>
                      <a:pt x="511161" y="2106489"/>
                      <a:pt x="507946" y="2102871"/>
                    </a:cubicBezTo>
                    <a:cubicBezTo>
                      <a:pt x="504731" y="2097445"/>
                      <a:pt x="501516" y="2092321"/>
                      <a:pt x="498301" y="2086895"/>
                    </a:cubicBezTo>
                    <a:cubicBezTo>
                      <a:pt x="493709" y="2082072"/>
                      <a:pt x="488657" y="2077550"/>
                      <a:pt x="484064" y="2072727"/>
                    </a:cubicBezTo>
                    <a:lnTo>
                      <a:pt x="465234" y="2072727"/>
                    </a:lnTo>
                    <a:lnTo>
                      <a:pt x="447782" y="2072727"/>
                    </a:lnTo>
                    <a:lnTo>
                      <a:pt x="425278" y="2072727"/>
                    </a:lnTo>
                    <a:cubicBezTo>
                      <a:pt x="420686" y="2074234"/>
                      <a:pt x="415634" y="2075741"/>
                      <a:pt x="411041" y="2077249"/>
                    </a:cubicBezTo>
                    <a:cubicBezTo>
                      <a:pt x="400019" y="2081469"/>
                      <a:pt x="388997" y="2085991"/>
                      <a:pt x="377974" y="2090211"/>
                    </a:cubicBezTo>
                    <a:cubicBezTo>
                      <a:pt x="372463" y="2093225"/>
                      <a:pt x="367411" y="2096541"/>
                      <a:pt x="361900" y="2099555"/>
                    </a:cubicBezTo>
                    <a:cubicBezTo>
                      <a:pt x="357307" y="2101666"/>
                      <a:pt x="352255" y="2103776"/>
                      <a:pt x="347663" y="2105886"/>
                    </a:cubicBezTo>
                    <a:lnTo>
                      <a:pt x="325618" y="2099555"/>
                    </a:lnTo>
                    <a:lnTo>
                      <a:pt x="312759" y="2099555"/>
                    </a:lnTo>
                    <a:lnTo>
                      <a:pt x="301736" y="2093225"/>
                    </a:lnTo>
                    <a:lnTo>
                      <a:pt x="285662" y="2093225"/>
                    </a:lnTo>
                    <a:lnTo>
                      <a:pt x="258566" y="2099555"/>
                    </a:lnTo>
                    <a:cubicBezTo>
                      <a:pt x="253514" y="2101666"/>
                      <a:pt x="248003" y="2103776"/>
                      <a:pt x="242951" y="2105886"/>
                    </a:cubicBezTo>
                    <a:lnTo>
                      <a:pt x="222284" y="2114025"/>
                    </a:lnTo>
                    <a:lnTo>
                      <a:pt x="219069" y="2114025"/>
                    </a:lnTo>
                    <a:lnTo>
                      <a:pt x="212639" y="2114025"/>
                    </a:lnTo>
                    <a:lnTo>
                      <a:pt x="188758" y="2102871"/>
                    </a:lnTo>
                    <a:cubicBezTo>
                      <a:pt x="181409" y="2097445"/>
                      <a:pt x="174061" y="2092321"/>
                      <a:pt x="166713" y="2086895"/>
                    </a:cubicBezTo>
                    <a:lnTo>
                      <a:pt x="149261" y="2072727"/>
                    </a:lnTo>
                    <a:cubicBezTo>
                      <a:pt x="145127" y="2068507"/>
                      <a:pt x="140535" y="2064287"/>
                      <a:pt x="136401" y="2060066"/>
                    </a:cubicBezTo>
                    <a:cubicBezTo>
                      <a:pt x="133187" y="2058861"/>
                      <a:pt x="130431" y="2057956"/>
                      <a:pt x="127216" y="2056751"/>
                    </a:cubicBezTo>
                    <a:lnTo>
                      <a:pt x="112520" y="2047104"/>
                    </a:lnTo>
                    <a:cubicBezTo>
                      <a:pt x="108386" y="2043487"/>
                      <a:pt x="104253" y="2039568"/>
                      <a:pt x="100120" y="2035951"/>
                    </a:cubicBezTo>
                    <a:lnTo>
                      <a:pt x="100120" y="2026606"/>
                    </a:lnTo>
                    <a:cubicBezTo>
                      <a:pt x="99201" y="2021180"/>
                      <a:pt x="97823" y="2016056"/>
                      <a:pt x="96905" y="2010630"/>
                    </a:cubicBezTo>
                    <a:cubicBezTo>
                      <a:pt x="93231" y="2007012"/>
                      <a:pt x="89557" y="2003094"/>
                      <a:pt x="85882" y="1999476"/>
                    </a:cubicBezTo>
                    <a:cubicBezTo>
                      <a:pt x="82668" y="1996462"/>
                      <a:pt x="79453" y="1993146"/>
                      <a:pt x="76238" y="1990131"/>
                    </a:cubicBezTo>
                    <a:cubicBezTo>
                      <a:pt x="75319" y="1988926"/>
                      <a:pt x="73942" y="1988021"/>
                      <a:pt x="73023" y="1986816"/>
                    </a:cubicBezTo>
                    <a:cubicBezTo>
                      <a:pt x="70727" y="1985911"/>
                      <a:pt x="68890" y="1984705"/>
                      <a:pt x="66593" y="1983801"/>
                    </a:cubicBezTo>
                    <a:cubicBezTo>
                      <a:pt x="65675" y="1980485"/>
                      <a:pt x="64297" y="1977471"/>
                      <a:pt x="63379" y="1974155"/>
                    </a:cubicBezTo>
                    <a:cubicBezTo>
                      <a:pt x="62460" y="1972045"/>
                      <a:pt x="61082" y="1969935"/>
                      <a:pt x="60164" y="1967825"/>
                    </a:cubicBezTo>
                    <a:cubicBezTo>
                      <a:pt x="58327" y="1966619"/>
                      <a:pt x="56030" y="1965715"/>
                      <a:pt x="54193" y="1964509"/>
                    </a:cubicBezTo>
                    <a:cubicBezTo>
                      <a:pt x="50519" y="1961796"/>
                      <a:pt x="46386" y="1959384"/>
                      <a:pt x="42712" y="1956671"/>
                    </a:cubicBezTo>
                    <a:cubicBezTo>
                      <a:pt x="39497" y="1955767"/>
                      <a:pt x="36741" y="1954561"/>
                      <a:pt x="33526" y="1953657"/>
                    </a:cubicBezTo>
                    <a:cubicBezTo>
                      <a:pt x="31230" y="1952451"/>
                      <a:pt x="29393" y="1951547"/>
                      <a:pt x="27097" y="1950341"/>
                    </a:cubicBezTo>
                    <a:lnTo>
                      <a:pt x="27097" y="1947025"/>
                    </a:lnTo>
                    <a:cubicBezTo>
                      <a:pt x="24800" y="1944915"/>
                      <a:pt x="22963" y="1942805"/>
                      <a:pt x="20667" y="1940695"/>
                    </a:cubicBezTo>
                    <a:cubicBezTo>
                      <a:pt x="19748" y="1938585"/>
                      <a:pt x="18371" y="1936474"/>
                      <a:pt x="17452" y="1934364"/>
                    </a:cubicBezTo>
                    <a:cubicBezTo>
                      <a:pt x="16534" y="1928637"/>
                      <a:pt x="15156" y="1922608"/>
                      <a:pt x="14237" y="1916881"/>
                    </a:cubicBezTo>
                    <a:cubicBezTo>
                      <a:pt x="15156" y="1913866"/>
                      <a:pt x="16534" y="1910550"/>
                      <a:pt x="17452" y="1907536"/>
                    </a:cubicBezTo>
                    <a:cubicBezTo>
                      <a:pt x="14697" y="1901206"/>
                      <a:pt x="12400" y="1894574"/>
                      <a:pt x="9645" y="1888243"/>
                    </a:cubicBezTo>
                    <a:lnTo>
                      <a:pt x="0" y="1883722"/>
                    </a:lnTo>
                    <a:lnTo>
                      <a:pt x="9645" y="1877392"/>
                    </a:lnTo>
                    <a:cubicBezTo>
                      <a:pt x="12400" y="1871966"/>
                      <a:pt x="14697" y="1866841"/>
                      <a:pt x="17452" y="1861415"/>
                    </a:cubicBezTo>
                    <a:cubicBezTo>
                      <a:pt x="19748" y="1857195"/>
                      <a:pt x="21586" y="1852975"/>
                      <a:pt x="23882" y="1848754"/>
                    </a:cubicBezTo>
                    <a:cubicBezTo>
                      <a:pt x="22963" y="1845137"/>
                      <a:pt x="21586" y="1841218"/>
                      <a:pt x="20667" y="1837601"/>
                    </a:cubicBezTo>
                    <a:cubicBezTo>
                      <a:pt x="22963" y="1833381"/>
                      <a:pt x="24800" y="1829161"/>
                      <a:pt x="27097" y="1824940"/>
                    </a:cubicBezTo>
                    <a:cubicBezTo>
                      <a:pt x="29393" y="1818007"/>
                      <a:pt x="31230" y="1811074"/>
                      <a:pt x="33526" y="1804141"/>
                    </a:cubicBezTo>
                    <a:cubicBezTo>
                      <a:pt x="32608" y="1797810"/>
                      <a:pt x="31230" y="1791480"/>
                      <a:pt x="30312" y="1785150"/>
                    </a:cubicBezTo>
                    <a:cubicBezTo>
                      <a:pt x="29393" y="1780327"/>
                      <a:pt x="28015" y="1775805"/>
                      <a:pt x="27097" y="1770982"/>
                    </a:cubicBezTo>
                    <a:lnTo>
                      <a:pt x="27097" y="1758020"/>
                    </a:lnTo>
                    <a:cubicBezTo>
                      <a:pt x="24800" y="1755005"/>
                      <a:pt x="22963" y="1751689"/>
                      <a:pt x="20667" y="1748675"/>
                    </a:cubicBezTo>
                    <a:cubicBezTo>
                      <a:pt x="17452" y="1745359"/>
                      <a:pt x="14237" y="1742345"/>
                      <a:pt x="11022" y="1739029"/>
                    </a:cubicBezTo>
                    <a:lnTo>
                      <a:pt x="11022" y="1727875"/>
                    </a:lnTo>
                    <a:cubicBezTo>
                      <a:pt x="11941" y="1724861"/>
                      <a:pt x="13319" y="1721545"/>
                      <a:pt x="14237" y="1718531"/>
                    </a:cubicBezTo>
                    <a:cubicBezTo>
                      <a:pt x="16534" y="1716421"/>
                      <a:pt x="18371" y="1714310"/>
                      <a:pt x="20667" y="1712200"/>
                    </a:cubicBezTo>
                    <a:lnTo>
                      <a:pt x="30312" y="1699540"/>
                    </a:lnTo>
                    <a:cubicBezTo>
                      <a:pt x="29393" y="1698033"/>
                      <a:pt x="28015" y="1696224"/>
                      <a:pt x="27097" y="1694717"/>
                    </a:cubicBezTo>
                    <a:cubicBezTo>
                      <a:pt x="29393" y="1688386"/>
                      <a:pt x="31230" y="1681755"/>
                      <a:pt x="33526" y="1675424"/>
                    </a:cubicBezTo>
                    <a:cubicBezTo>
                      <a:pt x="37660" y="1670300"/>
                      <a:pt x="41793" y="1664874"/>
                      <a:pt x="45926" y="1659749"/>
                    </a:cubicBezTo>
                    <a:cubicBezTo>
                      <a:pt x="48682" y="1659146"/>
                      <a:pt x="51438" y="1658845"/>
                      <a:pt x="54193" y="1658242"/>
                    </a:cubicBezTo>
                    <a:cubicBezTo>
                      <a:pt x="56030" y="1652816"/>
                      <a:pt x="58327" y="1647691"/>
                      <a:pt x="60164" y="1642265"/>
                    </a:cubicBezTo>
                    <a:lnTo>
                      <a:pt x="60164" y="1629605"/>
                    </a:lnTo>
                    <a:cubicBezTo>
                      <a:pt x="63379" y="1625987"/>
                      <a:pt x="66593" y="1622069"/>
                      <a:pt x="69808" y="1618451"/>
                    </a:cubicBezTo>
                    <a:cubicBezTo>
                      <a:pt x="73942" y="1615136"/>
                      <a:pt x="78534" y="1612121"/>
                      <a:pt x="82668" y="1608805"/>
                    </a:cubicBezTo>
                    <a:cubicBezTo>
                      <a:pt x="88638" y="1600365"/>
                      <a:pt x="94149" y="1591924"/>
                      <a:pt x="100120" y="1583484"/>
                    </a:cubicBezTo>
                    <a:lnTo>
                      <a:pt x="100120" y="1581977"/>
                    </a:lnTo>
                    <a:lnTo>
                      <a:pt x="109764" y="1575646"/>
                    </a:lnTo>
                    <a:cubicBezTo>
                      <a:pt x="116653" y="1574441"/>
                      <a:pt x="123083" y="1573536"/>
                      <a:pt x="129972" y="1572331"/>
                    </a:cubicBezTo>
                    <a:cubicBezTo>
                      <a:pt x="135483" y="1566905"/>
                      <a:pt x="140535" y="1561780"/>
                      <a:pt x="146046" y="1556354"/>
                    </a:cubicBezTo>
                    <a:lnTo>
                      <a:pt x="158905" y="1547009"/>
                    </a:lnTo>
                    <a:cubicBezTo>
                      <a:pt x="164876" y="1541282"/>
                      <a:pt x="170387" y="1535253"/>
                      <a:pt x="176357" y="1529525"/>
                    </a:cubicBezTo>
                    <a:cubicBezTo>
                      <a:pt x="174061" y="1518372"/>
                      <a:pt x="172224" y="1507219"/>
                      <a:pt x="169928" y="1496065"/>
                    </a:cubicBezTo>
                    <a:cubicBezTo>
                      <a:pt x="173143" y="1488529"/>
                      <a:pt x="176357" y="1481295"/>
                      <a:pt x="179572" y="1473758"/>
                    </a:cubicBezTo>
                    <a:lnTo>
                      <a:pt x="179572" y="1465921"/>
                    </a:lnTo>
                    <a:cubicBezTo>
                      <a:pt x="186002" y="1459591"/>
                      <a:pt x="191972" y="1453260"/>
                      <a:pt x="198402" y="1446930"/>
                    </a:cubicBezTo>
                    <a:lnTo>
                      <a:pt x="219069" y="1434269"/>
                    </a:lnTo>
                    <a:cubicBezTo>
                      <a:pt x="224580" y="1431556"/>
                      <a:pt x="229632" y="1428843"/>
                      <a:pt x="235143" y="1426130"/>
                    </a:cubicBezTo>
                    <a:cubicBezTo>
                      <a:pt x="239736" y="1416484"/>
                      <a:pt x="244788" y="1407139"/>
                      <a:pt x="249380" y="1397493"/>
                    </a:cubicBezTo>
                    <a:cubicBezTo>
                      <a:pt x="252595" y="1393876"/>
                      <a:pt x="255351" y="1390259"/>
                      <a:pt x="258566" y="1386641"/>
                    </a:cubicBezTo>
                    <a:lnTo>
                      <a:pt x="273262" y="1386641"/>
                    </a:lnTo>
                    <a:cubicBezTo>
                      <a:pt x="277396" y="1389656"/>
                      <a:pt x="281529" y="1392972"/>
                      <a:pt x="285662" y="1395986"/>
                    </a:cubicBezTo>
                    <a:lnTo>
                      <a:pt x="308166" y="1395986"/>
                    </a:lnTo>
                    <a:cubicBezTo>
                      <a:pt x="315055" y="1396589"/>
                      <a:pt x="321944" y="1396890"/>
                      <a:pt x="328833" y="1397493"/>
                    </a:cubicBezTo>
                    <a:lnTo>
                      <a:pt x="341233" y="1397493"/>
                    </a:lnTo>
                    <a:lnTo>
                      <a:pt x="361900" y="1386641"/>
                    </a:lnTo>
                    <a:lnTo>
                      <a:pt x="385782" y="1380311"/>
                    </a:lnTo>
                    <a:cubicBezTo>
                      <a:pt x="389915" y="1376995"/>
                      <a:pt x="394508" y="1373981"/>
                      <a:pt x="398641" y="1370665"/>
                    </a:cubicBezTo>
                    <a:lnTo>
                      <a:pt x="420686" y="1364334"/>
                    </a:lnTo>
                    <a:lnTo>
                      <a:pt x="457427" y="1358004"/>
                    </a:lnTo>
                    <a:lnTo>
                      <a:pt x="493709" y="1356195"/>
                    </a:lnTo>
                    <a:cubicBezTo>
                      <a:pt x="497383" y="1357703"/>
                      <a:pt x="501057" y="1359511"/>
                      <a:pt x="504731" y="1361018"/>
                    </a:cubicBezTo>
                    <a:lnTo>
                      <a:pt x="527235" y="1349865"/>
                    </a:lnTo>
                    <a:lnTo>
                      <a:pt x="550657" y="1349865"/>
                    </a:lnTo>
                    <a:cubicBezTo>
                      <a:pt x="552954" y="1351975"/>
                      <a:pt x="554791" y="1354085"/>
                      <a:pt x="557087" y="1356195"/>
                    </a:cubicBezTo>
                    <a:cubicBezTo>
                      <a:pt x="562598" y="1355291"/>
                      <a:pt x="567650" y="1354085"/>
                      <a:pt x="573161" y="1353181"/>
                    </a:cubicBezTo>
                    <a:cubicBezTo>
                      <a:pt x="580969" y="1349865"/>
                      <a:pt x="589236" y="1346851"/>
                      <a:pt x="597043" y="1343535"/>
                    </a:cubicBezTo>
                    <a:cubicBezTo>
                      <a:pt x="603013" y="1345645"/>
                      <a:pt x="608525" y="1347755"/>
                      <a:pt x="614495" y="1349865"/>
                    </a:cubicBezTo>
                    <a:lnTo>
                      <a:pt x="614495" y="1358004"/>
                    </a:lnTo>
                    <a:cubicBezTo>
                      <a:pt x="620925" y="1355291"/>
                      <a:pt x="626895" y="1352578"/>
                      <a:pt x="633325" y="1349865"/>
                    </a:cubicBezTo>
                    <a:lnTo>
                      <a:pt x="633325" y="1356195"/>
                    </a:lnTo>
                    <a:lnTo>
                      <a:pt x="620925" y="1364334"/>
                    </a:lnTo>
                    <a:lnTo>
                      <a:pt x="620925" y="1380311"/>
                    </a:lnTo>
                    <a:cubicBezTo>
                      <a:pt x="624140" y="1382421"/>
                      <a:pt x="626895" y="1384531"/>
                      <a:pt x="630110" y="1386641"/>
                    </a:cubicBezTo>
                    <a:cubicBezTo>
                      <a:pt x="629191" y="1393574"/>
                      <a:pt x="627814" y="1400206"/>
                      <a:pt x="626895" y="1407139"/>
                    </a:cubicBezTo>
                    <a:cubicBezTo>
                      <a:pt x="621843" y="1411360"/>
                      <a:pt x="616332" y="1415580"/>
                      <a:pt x="611280" y="1419800"/>
                    </a:cubicBezTo>
                    <a:cubicBezTo>
                      <a:pt x="613577" y="1424020"/>
                      <a:pt x="615414" y="1428240"/>
                      <a:pt x="617710" y="1432461"/>
                    </a:cubicBezTo>
                    <a:lnTo>
                      <a:pt x="626895" y="1432461"/>
                    </a:lnTo>
                    <a:cubicBezTo>
                      <a:pt x="629191" y="1437284"/>
                      <a:pt x="631029" y="1442107"/>
                      <a:pt x="633325" y="1446930"/>
                    </a:cubicBezTo>
                    <a:cubicBezTo>
                      <a:pt x="636540" y="1447834"/>
                      <a:pt x="639755" y="1449040"/>
                      <a:pt x="642969" y="1449944"/>
                    </a:cubicBezTo>
                    <a:lnTo>
                      <a:pt x="666851" y="1456275"/>
                    </a:lnTo>
                    <a:lnTo>
                      <a:pt x="679251" y="1456275"/>
                    </a:lnTo>
                    <a:cubicBezTo>
                      <a:pt x="684303" y="1457480"/>
                      <a:pt x="688896" y="1458385"/>
                      <a:pt x="693948" y="1459591"/>
                    </a:cubicBezTo>
                    <a:cubicBezTo>
                      <a:pt x="704051" y="1463208"/>
                      <a:pt x="713696" y="1467127"/>
                      <a:pt x="723800" y="1470744"/>
                    </a:cubicBezTo>
                    <a:cubicBezTo>
                      <a:pt x="727933" y="1478280"/>
                      <a:pt x="732526" y="1485515"/>
                      <a:pt x="736659" y="1493051"/>
                    </a:cubicBezTo>
                    <a:cubicBezTo>
                      <a:pt x="743089" y="1493955"/>
                      <a:pt x="749059" y="1495161"/>
                      <a:pt x="755489" y="1496065"/>
                    </a:cubicBezTo>
                    <a:lnTo>
                      <a:pt x="785800" y="1508726"/>
                    </a:lnTo>
                    <a:lnTo>
                      <a:pt x="809682" y="1519879"/>
                    </a:lnTo>
                    <a:lnTo>
                      <a:pt x="819327" y="1513549"/>
                    </a:lnTo>
                    <a:cubicBezTo>
                      <a:pt x="823460" y="1509932"/>
                      <a:pt x="827593" y="1506013"/>
                      <a:pt x="831727" y="1502396"/>
                    </a:cubicBezTo>
                    <a:cubicBezTo>
                      <a:pt x="829430" y="1496065"/>
                      <a:pt x="827593" y="1489735"/>
                      <a:pt x="825297" y="1483405"/>
                    </a:cubicBezTo>
                    <a:lnTo>
                      <a:pt x="834942" y="1470744"/>
                    </a:lnTo>
                    <a:lnTo>
                      <a:pt x="849179" y="1459591"/>
                    </a:lnTo>
                    <a:cubicBezTo>
                      <a:pt x="853312" y="1458385"/>
                      <a:pt x="857905" y="1457480"/>
                      <a:pt x="862038" y="1456275"/>
                    </a:cubicBezTo>
                    <a:lnTo>
                      <a:pt x="895564" y="1462605"/>
                    </a:lnTo>
                    <a:cubicBezTo>
                      <a:pt x="897401" y="1465318"/>
                      <a:pt x="899698" y="1468031"/>
                      <a:pt x="901535" y="1470744"/>
                    </a:cubicBezTo>
                    <a:lnTo>
                      <a:pt x="907965" y="1470744"/>
                    </a:lnTo>
                    <a:cubicBezTo>
                      <a:pt x="910720" y="1472854"/>
                      <a:pt x="913016" y="1474964"/>
                      <a:pt x="915772" y="1477074"/>
                    </a:cubicBezTo>
                    <a:cubicBezTo>
                      <a:pt x="923120" y="1477979"/>
                      <a:pt x="930928" y="1479184"/>
                      <a:pt x="938276" y="1480089"/>
                    </a:cubicBezTo>
                    <a:cubicBezTo>
                      <a:pt x="940572" y="1483405"/>
                      <a:pt x="942409" y="1486419"/>
                      <a:pt x="944706" y="1489735"/>
                    </a:cubicBezTo>
                    <a:lnTo>
                      <a:pt x="971343" y="1489735"/>
                    </a:lnTo>
                    <a:cubicBezTo>
                      <a:pt x="978232" y="1490941"/>
                      <a:pt x="985121" y="1491845"/>
                      <a:pt x="992010" y="1493051"/>
                    </a:cubicBezTo>
                    <a:cubicBezTo>
                      <a:pt x="1000736" y="1496065"/>
                      <a:pt x="1009003" y="1499381"/>
                      <a:pt x="1017729" y="1502396"/>
                    </a:cubicBezTo>
                    <a:cubicBezTo>
                      <a:pt x="1020484" y="1503601"/>
                      <a:pt x="1022780" y="1504506"/>
                      <a:pt x="1025536" y="1505711"/>
                    </a:cubicBezTo>
                    <a:lnTo>
                      <a:pt x="1044366" y="1496065"/>
                    </a:lnTo>
                    <a:cubicBezTo>
                      <a:pt x="1046662" y="1495161"/>
                      <a:pt x="1048499" y="1493955"/>
                      <a:pt x="1050796" y="1493051"/>
                    </a:cubicBezTo>
                    <a:cubicBezTo>
                      <a:pt x="1057684" y="1491845"/>
                      <a:pt x="1064573" y="1490941"/>
                      <a:pt x="1071462" y="1489735"/>
                    </a:cubicBezTo>
                    <a:cubicBezTo>
                      <a:pt x="1076974" y="1490941"/>
                      <a:pt x="1082025" y="1491845"/>
                      <a:pt x="1087537" y="1493051"/>
                    </a:cubicBezTo>
                    <a:cubicBezTo>
                      <a:pt x="1089833" y="1497271"/>
                      <a:pt x="1091670" y="1501491"/>
                      <a:pt x="1093966" y="1505711"/>
                    </a:cubicBezTo>
                    <a:cubicBezTo>
                      <a:pt x="1095344" y="1502396"/>
                      <a:pt x="1097181" y="1499381"/>
                      <a:pt x="1098559" y="1496065"/>
                    </a:cubicBezTo>
                    <a:cubicBezTo>
                      <a:pt x="1104989" y="1498175"/>
                      <a:pt x="1110959" y="1500285"/>
                      <a:pt x="1117389" y="1502396"/>
                    </a:cubicBezTo>
                    <a:lnTo>
                      <a:pt x="1133463" y="1502396"/>
                    </a:lnTo>
                    <a:lnTo>
                      <a:pt x="1144485" y="1496065"/>
                    </a:lnTo>
                    <a:cubicBezTo>
                      <a:pt x="1146782" y="1493955"/>
                      <a:pt x="1148619" y="1491845"/>
                      <a:pt x="1150915" y="1489735"/>
                    </a:cubicBezTo>
                    <a:cubicBezTo>
                      <a:pt x="1149996" y="1488831"/>
                      <a:pt x="1148619" y="1487625"/>
                      <a:pt x="1147700" y="1486720"/>
                    </a:cubicBezTo>
                    <a:cubicBezTo>
                      <a:pt x="1149996" y="1482500"/>
                      <a:pt x="1151834" y="1477979"/>
                      <a:pt x="1154130" y="1473758"/>
                    </a:cubicBezTo>
                    <a:cubicBezTo>
                      <a:pt x="1156426" y="1468031"/>
                      <a:pt x="1158263" y="1462002"/>
                      <a:pt x="1160560" y="1456275"/>
                    </a:cubicBezTo>
                    <a:cubicBezTo>
                      <a:pt x="1161478" y="1455370"/>
                      <a:pt x="1162856" y="1454165"/>
                      <a:pt x="1163774" y="1453260"/>
                    </a:cubicBezTo>
                    <a:cubicBezTo>
                      <a:pt x="1166989" y="1445423"/>
                      <a:pt x="1169745" y="1437284"/>
                      <a:pt x="1172960" y="1429446"/>
                    </a:cubicBezTo>
                    <a:cubicBezTo>
                      <a:pt x="1175715" y="1424020"/>
                      <a:pt x="1178471" y="1418896"/>
                      <a:pt x="1181226" y="1413470"/>
                    </a:cubicBezTo>
                    <a:cubicBezTo>
                      <a:pt x="1182145" y="1412565"/>
                      <a:pt x="1183523" y="1411360"/>
                      <a:pt x="1184441" y="1410455"/>
                    </a:cubicBezTo>
                    <a:cubicBezTo>
                      <a:pt x="1183523" y="1405632"/>
                      <a:pt x="1182145" y="1400809"/>
                      <a:pt x="1181226" y="1395986"/>
                    </a:cubicBezTo>
                    <a:cubicBezTo>
                      <a:pt x="1183523" y="1391766"/>
                      <a:pt x="1185360" y="1387546"/>
                      <a:pt x="1187656" y="1383325"/>
                    </a:cubicBezTo>
                    <a:lnTo>
                      <a:pt x="1178012" y="1370665"/>
                    </a:lnTo>
                    <a:cubicBezTo>
                      <a:pt x="1181226" y="1367349"/>
                      <a:pt x="1184441" y="1364334"/>
                      <a:pt x="1187656" y="1361018"/>
                    </a:cubicBezTo>
                    <a:cubicBezTo>
                      <a:pt x="1183523" y="1362224"/>
                      <a:pt x="1178930" y="1363129"/>
                      <a:pt x="1174797" y="1364334"/>
                    </a:cubicBezTo>
                    <a:lnTo>
                      <a:pt x="1154130" y="1358004"/>
                    </a:lnTo>
                    <a:cubicBezTo>
                      <a:pt x="1148619" y="1362224"/>
                      <a:pt x="1143567" y="1366444"/>
                      <a:pt x="1138056" y="1370665"/>
                    </a:cubicBezTo>
                    <a:cubicBezTo>
                      <a:pt x="1127952" y="1371569"/>
                      <a:pt x="1118307" y="1372775"/>
                      <a:pt x="1108204" y="1373679"/>
                    </a:cubicBezTo>
                    <a:lnTo>
                      <a:pt x="1087537" y="1361018"/>
                    </a:lnTo>
                    <a:lnTo>
                      <a:pt x="1065033" y="1361018"/>
                    </a:lnTo>
                    <a:cubicBezTo>
                      <a:pt x="1063655" y="1364334"/>
                      <a:pt x="1061818" y="1367349"/>
                      <a:pt x="1060440" y="1370665"/>
                    </a:cubicBezTo>
                    <a:cubicBezTo>
                      <a:pt x="1054929" y="1371569"/>
                      <a:pt x="1049877" y="1372775"/>
                      <a:pt x="1044366" y="1373679"/>
                    </a:cubicBezTo>
                    <a:cubicBezTo>
                      <a:pt x="1037477" y="1369459"/>
                      <a:pt x="1031047" y="1365239"/>
                      <a:pt x="1024158" y="1361018"/>
                    </a:cubicBezTo>
                    <a:lnTo>
                      <a:pt x="998440" y="1361018"/>
                    </a:lnTo>
                    <a:cubicBezTo>
                      <a:pt x="993847" y="1353181"/>
                      <a:pt x="988795" y="1345042"/>
                      <a:pt x="984202" y="1337204"/>
                    </a:cubicBezTo>
                    <a:cubicBezTo>
                      <a:pt x="979150" y="1332080"/>
                      <a:pt x="973639" y="1326654"/>
                      <a:pt x="968587" y="1321529"/>
                    </a:cubicBezTo>
                    <a:cubicBezTo>
                      <a:pt x="972721" y="1315802"/>
                      <a:pt x="976854" y="1309773"/>
                      <a:pt x="980987" y="1304046"/>
                    </a:cubicBezTo>
                    <a:lnTo>
                      <a:pt x="965373" y="1291084"/>
                    </a:lnTo>
                    <a:cubicBezTo>
                      <a:pt x="973180" y="1282040"/>
                      <a:pt x="980987" y="1273298"/>
                      <a:pt x="988795" y="1264255"/>
                    </a:cubicBezTo>
                    <a:lnTo>
                      <a:pt x="1024158" y="1264255"/>
                    </a:lnTo>
                    <a:cubicBezTo>
                      <a:pt x="1026914" y="1257925"/>
                      <a:pt x="1029210" y="1251594"/>
                      <a:pt x="1031966" y="1245264"/>
                    </a:cubicBezTo>
                    <a:lnTo>
                      <a:pt x="1074677" y="1245264"/>
                    </a:lnTo>
                    <a:cubicBezTo>
                      <a:pt x="1083863" y="1240441"/>
                      <a:pt x="1092589" y="1235618"/>
                      <a:pt x="1101774" y="1230795"/>
                    </a:cubicBezTo>
                    <a:lnTo>
                      <a:pt x="1130248" y="1224464"/>
                    </a:lnTo>
                    <a:lnTo>
                      <a:pt x="1166989" y="1224464"/>
                    </a:lnTo>
                    <a:cubicBezTo>
                      <a:pt x="1178930" y="1230795"/>
                      <a:pt x="1191330" y="1237125"/>
                      <a:pt x="1203271" y="1243455"/>
                    </a:cubicBezTo>
                    <a:cubicBezTo>
                      <a:pt x="1213375" y="1244963"/>
                      <a:pt x="1223479" y="1246771"/>
                      <a:pt x="1233582" y="1248279"/>
                    </a:cubicBezTo>
                    <a:cubicBezTo>
                      <a:pt x="1242768" y="1247374"/>
                      <a:pt x="1251494" y="1246168"/>
                      <a:pt x="1260679" y="1245264"/>
                    </a:cubicBezTo>
                    <a:cubicBezTo>
                      <a:pt x="1267109" y="1246168"/>
                      <a:pt x="1273079" y="1247374"/>
                      <a:pt x="1279509" y="1248279"/>
                    </a:cubicBezTo>
                    <a:cubicBezTo>
                      <a:pt x="1289613" y="1244661"/>
                      <a:pt x="1299716" y="1240742"/>
                      <a:pt x="1309820" y="1237125"/>
                    </a:cubicBezTo>
                    <a:cubicBezTo>
                      <a:pt x="1310739" y="1232905"/>
                      <a:pt x="1312117" y="1228685"/>
                      <a:pt x="1313035" y="1224464"/>
                    </a:cubicBezTo>
                    <a:cubicBezTo>
                      <a:pt x="1310739" y="1217531"/>
                      <a:pt x="1308902" y="1210900"/>
                      <a:pt x="1306605" y="1203966"/>
                    </a:cubicBezTo>
                    <a:cubicBezTo>
                      <a:pt x="1301094" y="1201856"/>
                      <a:pt x="1296042" y="1199746"/>
                      <a:pt x="1290531" y="1197636"/>
                    </a:cubicBezTo>
                    <a:cubicBezTo>
                      <a:pt x="1286857" y="1196430"/>
                      <a:pt x="1283183" y="1195526"/>
                      <a:pt x="1279509" y="1194320"/>
                    </a:cubicBezTo>
                    <a:cubicBezTo>
                      <a:pt x="1277213" y="1191004"/>
                      <a:pt x="1275375" y="1187990"/>
                      <a:pt x="1273079" y="1184674"/>
                    </a:cubicBezTo>
                    <a:lnTo>
                      <a:pt x="1243227" y="1164176"/>
                    </a:lnTo>
                    <a:lnTo>
                      <a:pt x="1214293" y="1151515"/>
                    </a:lnTo>
                    <a:cubicBezTo>
                      <a:pt x="1208323" y="1146089"/>
                      <a:pt x="1202812" y="1140965"/>
                      <a:pt x="1196841" y="1135539"/>
                    </a:cubicBezTo>
                    <a:cubicBezTo>
                      <a:pt x="1201434" y="1134031"/>
                      <a:pt x="1206486" y="1132223"/>
                      <a:pt x="1211079" y="1130715"/>
                    </a:cubicBezTo>
                    <a:cubicBezTo>
                      <a:pt x="1218427" y="1123481"/>
                      <a:pt x="1226234" y="1115945"/>
                      <a:pt x="1233582" y="1108710"/>
                    </a:cubicBezTo>
                    <a:cubicBezTo>
                      <a:pt x="1229449" y="1105394"/>
                      <a:pt x="1224856" y="1102380"/>
                      <a:pt x="1220723" y="1099064"/>
                    </a:cubicBezTo>
                    <a:cubicBezTo>
                      <a:pt x="1230827" y="1094241"/>
                      <a:pt x="1240931" y="1089719"/>
                      <a:pt x="1251035" y="1084896"/>
                    </a:cubicBezTo>
                    <a:lnTo>
                      <a:pt x="1251035" y="1081580"/>
                    </a:lnTo>
                    <a:cubicBezTo>
                      <a:pt x="1245064" y="1082786"/>
                      <a:pt x="1239553" y="1083690"/>
                      <a:pt x="1233582" y="1084896"/>
                    </a:cubicBezTo>
                    <a:cubicBezTo>
                      <a:pt x="1226234" y="1085800"/>
                      <a:pt x="1218427" y="1087006"/>
                      <a:pt x="1211079" y="1087910"/>
                    </a:cubicBezTo>
                    <a:cubicBezTo>
                      <a:pt x="1207404" y="1090623"/>
                      <a:pt x="1203730" y="1093035"/>
                      <a:pt x="1200056" y="1095748"/>
                    </a:cubicBezTo>
                    <a:lnTo>
                      <a:pt x="1178012" y="1095748"/>
                    </a:lnTo>
                    <a:lnTo>
                      <a:pt x="1160560" y="1105394"/>
                    </a:lnTo>
                    <a:lnTo>
                      <a:pt x="1160560" y="1127701"/>
                    </a:lnTo>
                    <a:cubicBezTo>
                      <a:pt x="1165152" y="1128605"/>
                      <a:pt x="1170204" y="1129811"/>
                      <a:pt x="1174797" y="1130715"/>
                    </a:cubicBezTo>
                    <a:lnTo>
                      <a:pt x="1193627" y="1130715"/>
                    </a:lnTo>
                    <a:cubicBezTo>
                      <a:pt x="1192708" y="1133428"/>
                      <a:pt x="1191330" y="1136141"/>
                      <a:pt x="1190412" y="1138854"/>
                    </a:cubicBezTo>
                    <a:cubicBezTo>
                      <a:pt x="1182604" y="1139759"/>
                      <a:pt x="1174797" y="1140965"/>
                      <a:pt x="1166989" y="1141869"/>
                    </a:cubicBezTo>
                    <a:lnTo>
                      <a:pt x="1136678" y="1160860"/>
                    </a:lnTo>
                    <a:cubicBezTo>
                      <a:pt x="1132544" y="1158750"/>
                      <a:pt x="1127952" y="1156640"/>
                      <a:pt x="1123818" y="1154530"/>
                    </a:cubicBezTo>
                    <a:cubicBezTo>
                      <a:pt x="1126115" y="1149405"/>
                      <a:pt x="1127952" y="1143979"/>
                      <a:pt x="1130248" y="1138854"/>
                    </a:cubicBezTo>
                    <a:lnTo>
                      <a:pt x="1104989" y="1132524"/>
                    </a:lnTo>
                    <a:cubicBezTo>
                      <a:pt x="1107285" y="1131017"/>
                      <a:pt x="1109122" y="1129208"/>
                      <a:pt x="1111418" y="1127701"/>
                    </a:cubicBezTo>
                    <a:cubicBezTo>
                      <a:pt x="1117848" y="1125591"/>
                      <a:pt x="1123818" y="1123481"/>
                      <a:pt x="1130248" y="1121371"/>
                    </a:cubicBezTo>
                    <a:cubicBezTo>
                      <a:pt x="1127952" y="1118055"/>
                      <a:pt x="1126115" y="1115040"/>
                      <a:pt x="1123818" y="1111725"/>
                    </a:cubicBezTo>
                    <a:lnTo>
                      <a:pt x="1087537" y="1105394"/>
                    </a:lnTo>
                    <a:lnTo>
                      <a:pt x="1087537" y="1095748"/>
                    </a:lnTo>
                    <a:cubicBezTo>
                      <a:pt x="1081107" y="1096954"/>
                      <a:pt x="1074677" y="1097858"/>
                      <a:pt x="1068248" y="1099064"/>
                    </a:cubicBezTo>
                    <a:cubicBezTo>
                      <a:pt x="1065492" y="1104490"/>
                      <a:pt x="1063196" y="1109614"/>
                      <a:pt x="1060440" y="1115040"/>
                    </a:cubicBezTo>
                    <a:cubicBezTo>
                      <a:pt x="1054010" y="1121974"/>
                      <a:pt x="1048040" y="1128605"/>
                      <a:pt x="1041610" y="1135539"/>
                    </a:cubicBezTo>
                    <a:cubicBezTo>
                      <a:pt x="1042529" y="1136744"/>
                      <a:pt x="1043447" y="1137649"/>
                      <a:pt x="1044366" y="1138854"/>
                    </a:cubicBezTo>
                    <a:lnTo>
                      <a:pt x="1031966" y="1145185"/>
                    </a:lnTo>
                    <a:cubicBezTo>
                      <a:pt x="1029210" y="1143979"/>
                      <a:pt x="1026914" y="1143075"/>
                      <a:pt x="1024158" y="1141869"/>
                    </a:cubicBezTo>
                    <a:cubicBezTo>
                      <a:pt x="1023240" y="1153927"/>
                      <a:pt x="1021862" y="1166286"/>
                      <a:pt x="1020943" y="1178344"/>
                    </a:cubicBezTo>
                    <a:cubicBezTo>
                      <a:pt x="1016810" y="1181659"/>
                      <a:pt x="1012217" y="1184674"/>
                      <a:pt x="1008084" y="1187990"/>
                    </a:cubicBezTo>
                    <a:lnTo>
                      <a:pt x="998440" y="1206981"/>
                    </a:lnTo>
                    <a:cubicBezTo>
                      <a:pt x="1001654" y="1212708"/>
                      <a:pt x="1004869" y="1218737"/>
                      <a:pt x="1008084" y="1224464"/>
                    </a:cubicBezTo>
                    <a:lnTo>
                      <a:pt x="1008084" y="1234111"/>
                    </a:lnTo>
                    <a:cubicBezTo>
                      <a:pt x="1014054" y="1237125"/>
                      <a:pt x="1019566" y="1240441"/>
                      <a:pt x="1025536" y="1243455"/>
                    </a:cubicBezTo>
                    <a:lnTo>
                      <a:pt x="1024158" y="1245264"/>
                    </a:lnTo>
                    <a:cubicBezTo>
                      <a:pt x="1015432" y="1246168"/>
                      <a:pt x="1007166" y="1247374"/>
                      <a:pt x="998440" y="1248279"/>
                    </a:cubicBezTo>
                    <a:cubicBezTo>
                      <a:pt x="994306" y="1251594"/>
                      <a:pt x="990173" y="1254609"/>
                      <a:pt x="986039" y="1257925"/>
                    </a:cubicBezTo>
                    <a:cubicBezTo>
                      <a:pt x="980069" y="1262145"/>
                      <a:pt x="974558" y="1266365"/>
                      <a:pt x="968587" y="1270585"/>
                    </a:cubicBezTo>
                    <a:cubicBezTo>
                      <a:pt x="966291" y="1267269"/>
                      <a:pt x="964454" y="1264255"/>
                      <a:pt x="962158" y="1260939"/>
                    </a:cubicBezTo>
                    <a:lnTo>
                      <a:pt x="962158" y="1254609"/>
                    </a:lnTo>
                    <a:cubicBezTo>
                      <a:pt x="958024" y="1253705"/>
                      <a:pt x="953432" y="1252499"/>
                      <a:pt x="949298" y="1251594"/>
                    </a:cubicBezTo>
                    <a:cubicBezTo>
                      <a:pt x="945624" y="1250389"/>
                      <a:pt x="941950" y="1249484"/>
                      <a:pt x="938276" y="1248279"/>
                    </a:cubicBezTo>
                    <a:lnTo>
                      <a:pt x="911179" y="1257925"/>
                    </a:lnTo>
                    <a:cubicBezTo>
                      <a:pt x="915772" y="1263351"/>
                      <a:pt x="920824" y="1268475"/>
                      <a:pt x="925417" y="1273901"/>
                    </a:cubicBezTo>
                    <a:cubicBezTo>
                      <a:pt x="922202" y="1274806"/>
                      <a:pt x="918987" y="1276011"/>
                      <a:pt x="915772" y="1276916"/>
                    </a:cubicBezTo>
                    <a:lnTo>
                      <a:pt x="904750" y="1276916"/>
                    </a:lnTo>
                    <a:lnTo>
                      <a:pt x="892350" y="1264255"/>
                    </a:lnTo>
                    <a:cubicBezTo>
                      <a:pt x="890053" y="1265159"/>
                      <a:pt x="888216" y="1266365"/>
                      <a:pt x="885920" y="1267269"/>
                    </a:cubicBezTo>
                    <a:cubicBezTo>
                      <a:pt x="888216" y="1272997"/>
                      <a:pt x="890053" y="1279026"/>
                      <a:pt x="892350" y="1284753"/>
                    </a:cubicBezTo>
                    <a:cubicBezTo>
                      <a:pt x="896483" y="1288973"/>
                      <a:pt x="900616" y="1293495"/>
                      <a:pt x="904750" y="1297715"/>
                    </a:cubicBezTo>
                    <a:cubicBezTo>
                      <a:pt x="901535" y="1299825"/>
                      <a:pt x="898779" y="1301936"/>
                      <a:pt x="895564" y="1304046"/>
                    </a:cubicBezTo>
                    <a:cubicBezTo>
                      <a:pt x="899698" y="1307060"/>
                      <a:pt x="903831" y="1310376"/>
                      <a:pt x="907965" y="1313390"/>
                    </a:cubicBezTo>
                    <a:lnTo>
                      <a:pt x="918987" y="1321529"/>
                    </a:lnTo>
                    <a:lnTo>
                      <a:pt x="918987" y="1337204"/>
                    </a:lnTo>
                    <a:lnTo>
                      <a:pt x="898320" y="1330874"/>
                    </a:lnTo>
                    <a:cubicBezTo>
                      <a:pt x="900616" y="1335094"/>
                      <a:pt x="902453" y="1339315"/>
                      <a:pt x="904750" y="1343535"/>
                    </a:cubicBezTo>
                    <a:cubicBezTo>
                      <a:pt x="900616" y="1344741"/>
                      <a:pt x="896483" y="1345645"/>
                      <a:pt x="892350" y="1346851"/>
                    </a:cubicBezTo>
                    <a:cubicBezTo>
                      <a:pt x="895564" y="1352578"/>
                      <a:pt x="898320" y="1358607"/>
                      <a:pt x="901535" y="1364334"/>
                    </a:cubicBezTo>
                    <a:lnTo>
                      <a:pt x="885920" y="1364334"/>
                    </a:lnTo>
                    <a:lnTo>
                      <a:pt x="865253" y="1356195"/>
                    </a:lnTo>
                    <a:cubicBezTo>
                      <a:pt x="862957" y="1349865"/>
                      <a:pt x="861120" y="1343535"/>
                      <a:pt x="858823" y="1337204"/>
                    </a:cubicBezTo>
                    <a:cubicBezTo>
                      <a:pt x="857905" y="1331477"/>
                      <a:pt x="856527" y="1325448"/>
                      <a:pt x="855608" y="1319721"/>
                    </a:cubicBezTo>
                    <a:cubicBezTo>
                      <a:pt x="851475" y="1315500"/>
                      <a:pt x="846882" y="1311280"/>
                      <a:pt x="842749" y="1307060"/>
                    </a:cubicBezTo>
                    <a:cubicBezTo>
                      <a:pt x="839994" y="1301634"/>
                      <a:pt x="837697" y="1296510"/>
                      <a:pt x="834942" y="1291084"/>
                    </a:cubicBezTo>
                    <a:lnTo>
                      <a:pt x="834942" y="1284753"/>
                    </a:lnTo>
                    <a:lnTo>
                      <a:pt x="828512" y="1284753"/>
                    </a:lnTo>
                    <a:lnTo>
                      <a:pt x="828512" y="1280232"/>
                    </a:lnTo>
                    <a:cubicBezTo>
                      <a:pt x="824379" y="1276011"/>
                      <a:pt x="820245" y="1271490"/>
                      <a:pt x="816112" y="1267269"/>
                    </a:cubicBezTo>
                    <a:lnTo>
                      <a:pt x="816112" y="1257925"/>
                    </a:lnTo>
                    <a:lnTo>
                      <a:pt x="816112" y="1240441"/>
                    </a:lnTo>
                    <a:cubicBezTo>
                      <a:pt x="817030" y="1237125"/>
                      <a:pt x="818408" y="1234111"/>
                      <a:pt x="819327" y="1230795"/>
                    </a:cubicBezTo>
                    <a:cubicBezTo>
                      <a:pt x="818408" y="1229890"/>
                      <a:pt x="817030" y="1228685"/>
                      <a:pt x="816112" y="1227780"/>
                    </a:cubicBezTo>
                    <a:cubicBezTo>
                      <a:pt x="813815" y="1226575"/>
                      <a:pt x="811978" y="1225670"/>
                      <a:pt x="809682" y="1224464"/>
                    </a:cubicBezTo>
                    <a:cubicBezTo>
                      <a:pt x="807386" y="1221450"/>
                      <a:pt x="805549" y="1218134"/>
                      <a:pt x="803252" y="1215120"/>
                    </a:cubicBezTo>
                    <a:cubicBezTo>
                      <a:pt x="801875" y="1213010"/>
                      <a:pt x="800038" y="1210598"/>
                      <a:pt x="798660" y="1208488"/>
                    </a:cubicBezTo>
                    <a:cubicBezTo>
                      <a:pt x="791312" y="1205775"/>
                      <a:pt x="783504" y="1203363"/>
                      <a:pt x="776156" y="1200650"/>
                    </a:cubicBezTo>
                    <a:lnTo>
                      <a:pt x="760541" y="1191306"/>
                    </a:lnTo>
                    <a:cubicBezTo>
                      <a:pt x="753652" y="1189196"/>
                      <a:pt x="746763" y="1186784"/>
                      <a:pt x="739874" y="1184674"/>
                    </a:cubicBezTo>
                    <a:cubicBezTo>
                      <a:pt x="733904" y="1177741"/>
                      <a:pt x="728392" y="1171109"/>
                      <a:pt x="722422" y="1164176"/>
                    </a:cubicBezTo>
                    <a:lnTo>
                      <a:pt x="727015" y="1164176"/>
                    </a:lnTo>
                    <a:cubicBezTo>
                      <a:pt x="724259" y="1158750"/>
                      <a:pt x="721963" y="1153625"/>
                      <a:pt x="719207" y="1148199"/>
                    </a:cubicBezTo>
                    <a:lnTo>
                      <a:pt x="719207" y="1138854"/>
                    </a:lnTo>
                    <a:cubicBezTo>
                      <a:pt x="713696" y="1137649"/>
                      <a:pt x="708644" y="1136744"/>
                      <a:pt x="703133" y="1135539"/>
                    </a:cubicBezTo>
                    <a:cubicBezTo>
                      <a:pt x="699918" y="1139759"/>
                      <a:pt x="697163" y="1143979"/>
                      <a:pt x="693948" y="1148199"/>
                    </a:cubicBezTo>
                    <a:cubicBezTo>
                      <a:pt x="693029" y="1145185"/>
                      <a:pt x="691651" y="1141869"/>
                      <a:pt x="690733" y="1138854"/>
                    </a:cubicBezTo>
                    <a:lnTo>
                      <a:pt x="690733" y="1130715"/>
                    </a:lnTo>
                    <a:lnTo>
                      <a:pt x="690733" y="1127701"/>
                    </a:lnTo>
                    <a:lnTo>
                      <a:pt x="693948" y="1127701"/>
                    </a:lnTo>
                    <a:cubicBezTo>
                      <a:pt x="688896" y="1126495"/>
                      <a:pt x="684303" y="1125591"/>
                      <a:pt x="679251" y="1124385"/>
                    </a:cubicBezTo>
                    <a:cubicBezTo>
                      <a:pt x="672822" y="1127098"/>
                      <a:pt x="666851" y="1129811"/>
                      <a:pt x="660421" y="1132524"/>
                    </a:cubicBezTo>
                    <a:lnTo>
                      <a:pt x="660421" y="1145185"/>
                    </a:lnTo>
                    <a:cubicBezTo>
                      <a:pt x="659503" y="1148199"/>
                      <a:pt x="658125" y="1151515"/>
                      <a:pt x="657207" y="1154530"/>
                    </a:cubicBezTo>
                    <a:lnTo>
                      <a:pt x="666851" y="1167190"/>
                    </a:lnTo>
                    <a:lnTo>
                      <a:pt x="687518" y="1181659"/>
                    </a:lnTo>
                    <a:cubicBezTo>
                      <a:pt x="690733" y="1187990"/>
                      <a:pt x="693488" y="1194320"/>
                      <a:pt x="696703" y="1200650"/>
                    </a:cubicBezTo>
                    <a:cubicBezTo>
                      <a:pt x="705429" y="1208488"/>
                      <a:pt x="713696" y="1216627"/>
                      <a:pt x="722422" y="1224464"/>
                    </a:cubicBezTo>
                    <a:lnTo>
                      <a:pt x="736659" y="1224464"/>
                    </a:lnTo>
                    <a:lnTo>
                      <a:pt x="746304" y="1230795"/>
                    </a:lnTo>
                    <a:lnTo>
                      <a:pt x="736659" y="1237125"/>
                    </a:lnTo>
                    <a:lnTo>
                      <a:pt x="758704" y="1245264"/>
                    </a:lnTo>
                    <a:cubicBezTo>
                      <a:pt x="764674" y="1247374"/>
                      <a:pt x="770185" y="1249484"/>
                      <a:pt x="776156" y="1251594"/>
                    </a:cubicBezTo>
                    <a:lnTo>
                      <a:pt x="795445" y="1264255"/>
                    </a:lnTo>
                    <a:cubicBezTo>
                      <a:pt x="796363" y="1266365"/>
                      <a:pt x="797741" y="1268475"/>
                      <a:pt x="798660" y="1270585"/>
                    </a:cubicBezTo>
                    <a:cubicBezTo>
                      <a:pt x="796363" y="1274203"/>
                      <a:pt x="794526" y="1278121"/>
                      <a:pt x="792230" y="1281739"/>
                    </a:cubicBezTo>
                    <a:lnTo>
                      <a:pt x="782586" y="1267269"/>
                    </a:lnTo>
                    <a:cubicBezTo>
                      <a:pt x="774778" y="1266365"/>
                      <a:pt x="766511" y="1265159"/>
                      <a:pt x="758704" y="1264255"/>
                    </a:cubicBezTo>
                    <a:cubicBezTo>
                      <a:pt x="756408" y="1269982"/>
                      <a:pt x="754570" y="1276011"/>
                      <a:pt x="752274" y="1281739"/>
                    </a:cubicBezTo>
                    <a:cubicBezTo>
                      <a:pt x="757326" y="1284753"/>
                      <a:pt x="761919" y="1288069"/>
                      <a:pt x="766971" y="1291084"/>
                    </a:cubicBezTo>
                    <a:cubicBezTo>
                      <a:pt x="766052" y="1295304"/>
                      <a:pt x="764674" y="1299825"/>
                      <a:pt x="763756" y="1304046"/>
                    </a:cubicBezTo>
                    <a:cubicBezTo>
                      <a:pt x="761000" y="1304950"/>
                      <a:pt x="758245" y="1306156"/>
                      <a:pt x="755489" y="1307060"/>
                    </a:cubicBezTo>
                    <a:lnTo>
                      <a:pt x="743089" y="1327860"/>
                    </a:lnTo>
                    <a:cubicBezTo>
                      <a:pt x="739874" y="1328764"/>
                      <a:pt x="736659" y="1329970"/>
                      <a:pt x="733444" y="1330874"/>
                    </a:cubicBezTo>
                    <a:lnTo>
                      <a:pt x="733444" y="1327860"/>
                    </a:lnTo>
                    <a:cubicBezTo>
                      <a:pt x="734363" y="1325750"/>
                      <a:pt x="735741" y="1323639"/>
                      <a:pt x="736659" y="1321529"/>
                    </a:cubicBezTo>
                    <a:lnTo>
                      <a:pt x="736659" y="1307060"/>
                    </a:lnTo>
                    <a:cubicBezTo>
                      <a:pt x="738956" y="1306156"/>
                      <a:pt x="740793" y="1304950"/>
                      <a:pt x="743089" y="1304046"/>
                    </a:cubicBezTo>
                    <a:cubicBezTo>
                      <a:pt x="740793" y="1298620"/>
                      <a:pt x="738956" y="1293495"/>
                      <a:pt x="736659" y="1288069"/>
                    </a:cubicBezTo>
                    <a:cubicBezTo>
                      <a:pt x="733444" y="1283246"/>
                      <a:pt x="730230" y="1278724"/>
                      <a:pt x="727015" y="1273901"/>
                    </a:cubicBezTo>
                    <a:cubicBezTo>
                      <a:pt x="725637" y="1272695"/>
                      <a:pt x="723800" y="1271791"/>
                      <a:pt x="722422" y="1270585"/>
                    </a:cubicBezTo>
                    <a:cubicBezTo>
                      <a:pt x="719207" y="1267269"/>
                      <a:pt x="715992" y="1264255"/>
                      <a:pt x="712777" y="1260939"/>
                    </a:cubicBezTo>
                    <a:cubicBezTo>
                      <a:pt x="707266" y="1258829"/>
                      <a:pt x="702214" y="1256719"/>
                      <a:pt x="696703" y="1254609"/>
                    </a:cubicBezTo>
                    <a:cubicBezTo>
                      <a:pt x="693488" y="1251594"/>
                      <a:pt x="690733" y="1248279"/>
                      <a:pt x="687518" y="1245264"/>
                    </a:cubicBezTo>
                    <a:lnTo>
                      <a:pt x="673281" y="1243455"/>
                    </a:lnTo>
                    <a:cubicBezTo>
                      <a:pt x="667770" y="1239235"/>
                      <a:pt x="662718" y="1235015"/>
                      <a:pt x="657207" y="1230795"/>
                    </a:cubicBezTo>
                    <a:cubicBezTo>
                      <a:pt x="649399" y="1224464"/>
                      <a:pt x="641132" y="1218134"/>
                      <a:pt x="633325" y="1211804"/>
                    </a:cubicBezTo>
                    <a:lnTo>
                      <a:pt x="617710" y="1200650"/>
                    </a:lnTo>
                    <a:cubicBezTo>
                      <a:pt x="616791" y="1191004"/>
                      <a:pt x="615414" y="1181659"/>
                      <a:pt x="614495" y="1172013"/>
                    </a:cubicBezTo>
                    <a:cubicBezTo>
                      <a:pt x="610821" y="1170506"/>
                      <a:pt x="607147" y="1168697"/>
                      <a:pt x="603473" y="1167190"/>
                    </a:cubicBezTo>
                    <a:lnTo>
                      <a:pt x="584184" y="1160860"/>
                    </a:lnTo>
                    <a:cubicBezTo>
                      <a:pt x="580510" y="1162066"/>
                      <a:pt x="576835" y="1162970"/>
                      <a:pt x="573161" y="1164176"/>
                    </a:cubicBezTo>
                    <a:cubicBezTo>
                      <a:pt x="569028" y="1167793"/>
                      <a:pt x="564435" y="1171712"/>
                      <a:pt x="560302" y="1175329"/>
                    </a:cubicBezTo>
                    <a:cubicBezTo>
                      <a:pt x="558006" y="1176233"/>
                      <a:pt x="556169" y="1177439"/>
                      <a:pt x="553872" y="1178344"/>
                    </a:cubicBezTo>
                    <a:cubicBezTo>
                      <a:pt x="546065" y="1183770"/>
                      <a:pt x="538257" y="1188894"/>
                      <a:pt x="530450" y="1194320"/>
                    </a:cubicBezTo>
                    <a:cubicBezTo>
                      <a:pt x="517131" y="1191004"/>
                      <a:pt x="503813" y="1187990"/>
                      <a:pt x="490494" y="1184674"/>
                    </a:cubicBezTo>
                    <a:cubicBezTo>
                      <a:pt x="479472" y="1187990"/>
                      <a:pt x="468449" y="1191004"/>
                      <a:pt x="457427" y="1194320"/>
                    </a:cubicBezTo>
                    <a:cubicBezTo>
                      <a:pt x="456508" y="1199143"/>
                      <a:pt x="455131" y="1203665"/>
                      <a:pt x="454212" y="1208488"/>
                    </a:cubicBezTo>
                    <a:lnTo>
                      <a:pt x="454212" y="1227780"/>
                    </a:lnTo>
                    <a:lnTo>
                      <a:pt x="431708" y="1245264"/>
                    </a:lnTo>
                    <a:cubicBezTo>
                      <a:pt x="423901" y="1246168"/>
                      <a:pt x="415634" y="1247374"/>
                      <a:pt x="407826" y="1248279"/>
                    </a:cubicBezTo>
                    <a:cubicBezTo>
                      <a:pt x="406908" y="1251594"/>
                      <a:pt x="405530" y="1254609"/>
                      <a:pt x="404612" y="1257925"/>
                    </a:cubicBezTo>
                    <a:cubicBezTo>
                      <a:pt x="400478" y="1263351"/>
                      <a:pt x="396345" y="1268475"/>
                      <a:pt x="392211" y="1273901"/>
                    </a:cubicBezTo>
                    <a:cubicBezTo>
                      <a:pt x="389456" y="1280834"/>
                      <a:pt x="387160" y="1287466"/>
                      <a:pt x="384404" y="1294399"/>
                    </a:cubicBezTo>
                    <a:cubicBezTo>
                      <a:pt x="387160" y="1298620"/>
                      <a:pt x="389456" y="1302840"/>
                      <a:pt x="392211" y="1307060"/>
                    </a:cubicBezTo>
                    <a:cubicBezTo>
                      <a:pt x="387619" y="1311280"/>
                      <a:pt x="382567" y="1315500"/>
                      <a:pt x="377974" y="1319721"/>
                    </a:cubicBezTo>
                    <a:cubicBezTo>
                      <a:pt x="375678" y="1325448"/>
                      <a:pt x="373841" y="1331477"/>
                      <a:pt x="371545" y="1337204"/>
                    </a:cubicBezTo>
                    <a:cubicBezTo>
                      <a:pt x="366033" y="1339315"/>
                      <a:pt x="360982" y="1341425"/>
                      <a:pt x="355470" y="1343535"/>
                    </a:cubicBezTo>
                    <a:cubicBezTo>
                      <a:pt x="350878" y="1349262"/>
                      <a:pt x="345826" y="1355291"/>
                      <a:pt x="341233" y="1361018"/>
                    </a:cubicBezTo>
                    <a:lnTo>
                      <a:pt x="310922" y="1361018"/>
                    </a:lnTo>
                    <a:lnTo>
                      <a:pt x="292092" y="1361018"/>
                    </a:lnTo>
                    <a:cubicBezTo>
                      <a:pt x="286581" y="1363129"/>
                      <a:pt x="281529" y="1365239"/>
                      <a:pt x="276018" y="1367349"/>
                    </a:cubicBezTo>
                    <a:cubicBezTo>
                      <a:pt x="273262" y="1371569"/>
                      <a:pt x="270966" y="1376091"/>
                      <a:pt x="268210" y="1380311"/>
                    </a:cubicBezTo>
                    <a:cubicBezTo>
                      <a:pt x="264995" y="1379105"/>
                      <a:pt x="261781" y="1378201"/>
                      <a:pt x="258566" y="1376995"/>
                    </a:cubicBezTo>
                    <a:cubicBezTo>
                      <a:pt x="255351" y="1373679"/>
                      <a:pt x="252595" y="1370665"/>
                      <a:pt x="249380" y="1367349"/>
                    </a:cubicBezTo>
                    <a:cubicBezTo>
                      <a:pt x="247084" y="1362526"/>
                      <a:pt x="245247" y="1358004"/>
                      <a:pt x="242951" y="1353181"/>
                    </a:cubicBezTo>
                    <a:cubicBezTo>
                      <a:pt x="236980" y="1351975"/>
                      <a:pt x="231469" y="1351071"/>
                      <a:pt x="225499" y="1349865"/>
                    </a:cubicBezTo>
                    <a:lnTo>
                      <a:pt x="215854" y="1356195"/>
                    </a:lnTo>
                    <a:cubicBezTo>
                      <a:pt x="210802" y="1355291"/>
                      <a:pt x="205291" y="1354085"/>
                      <a:pt x="200239" y="1353181"/>
                    </a:cubicBezTo>
                    <a:cubicBezTo>
                      <a:pt x="197484" y="1354085"/>
                      <a:pt x="194728" y="1355291"/>
                      <a:pt x="191972" y="1356195"/>
                    </a:cubicBezTo>
                    <a:cubicBezTo>
                      <a:pt x="192891" y="1349865"/>
                      <a:pt x="194269" y="1343535"/>
                      <a:pt x="195187" y="1337204"/>
                    </a:cubicBezTo>
                    <a:cubicBezTo>
                      <a:pt x="194269" y="1332080"/>
                      <a:pt x="192891" y="1326654"/>
                      <a:pt x="191972" y="1321529"/>
                    </a:cubicBezTo>
                    <a:cubicBezTo>
                      <a:pt x="188758" y="1320926"/>
                      <a:pt x="186002" y="1320324"/>
                      <a:pt x="182787" y="1319721"/>
                    </a:cubicBezTo>
                    <a:cubicBezTo>
                      <a:pt x="181869" y="1315500"/>
                      <a:pt x="180491" y="1311280"/>
                      <a:pt x="179572" y="1307060"/>
                    </a:cubicBezTo>
                    <a:lnTo>
                      <a:pt x="179572" y="1291084"/>
                    </a:lnTo>
                    <a:cubicBezTo>
                      <a:pt x="182787" y="1288069"/>
                      <a:pt x="185543" y="1284753"/>
                      <a:pt x="188758" y="1281739"/>
                    </a:cubicBezTo>
                    <a:lnTo>
                      <a:pt x="188758" y="1270585"/>
                    </a:lnTo>
                    <a:cubicBezTo>
                      <a:pt x="191054" y="1265159"/>
                      <a:pt x="192891" y="1260035"/>
                      <a:pt x="195187" y="1254609"/>
                    </a:cubicBezTo>
                    <a:lnTo>
                      <a:pt x="195187" y="1245264"/>
                    </a:lnTo>
                    <a:cubicBezTo>
                      <a:pt x="192891" y="1242551"/>
                      <a:pt x="191054" y="1239838"/>
                      <a:pt x="188758" y="1237125"/>
                    </a:cubicBezTo>
                    <a:lnTo>
                      <a:pt x="188758" y="1227780"/>
                    </a:lnTo>
                    <a:lnTo>
                      <a:pt x="188758" y="1206981"/>
                    </a:lnTo>
                    <a:cubicBezTo>
                      <a:pt x="185543" y="1203966"/>
                      <a:pt x="182787" y="1200650"/>
                      <a:pt x="179572" y="1197636"/>
                    </a:cubicBezTo>
                    <a:lnTo>
                      <a:pt x="209424" y="1175329"/>
                    </a:lnTo>
                    <a:lnTo>
                      <a:pt x="239736" y="1181659"/>
                    </a:lnTo>
                    <a:lnTo>
                      <a:pt x="268210" y="1181659"/>
                    </a:lnTo>
                    <a:cubicBezTo>
                      <a:pt x="276018" y="1182564"/>
                      <a:pt x="284284" y="1183770"/>
                      <a:pt x="292092" y="1184674"/>
                    </a:cubicBezTo>
                    <a:lnTo>
                      <a:pt x="310922" y="1184674"/>
                    </a:lnTo>
                    <a:lnTo>
                      <a:pt x="347663" y="1184674"/>
                    </a:lnTo>
                    <a:cubicBezTo>
                      <a:pt x="350418" y="1179549"/>
                      <a:pt x="352715" y="1174123"/>
                      <a:pt x="355470" y="1168999"/>
                    </a:cubicBezTo>
                    <a:cubicBezTo>
                      <a:pt x="357767" y="1150912"/>
                      <a:pt x="359604" y="1133127"/>
                      <a:pt x="361900" y="1115040"/>
                    </a:cubicBezTo>
                    <a:cubicBezTo>
                      <a:pt x="354093" y="1105093"/>
                      <a:pt x="345826" y="1094844"/>
                      <a:pt x="338018" y="1084896"/>
                    </a:cubicBezTo>
                    <a:lnTo>
                      <a:pt x="322403" y="1071934"/>
                    </a:lnTo>
                    <a:lnTo>
                      <a:pt x="288877" y="1062589"/>
                    </a:lnTo>
                    <a:cubicBezTo>
                      <a:pt x="287959" y="1054752"/>
                      <a:pt x="286581" y="1046613"/>
                      <a:pt x="285662" y="1038775"/>
                    </a:cubicBezTo>
                    <a:cubicBezTo>
                      <a:pt x="294848" y="1037569"/>
                      <a:pt x="303574" y="1036665"/>
                      <a:pt x="312759" y="1035459"/>
                    </a:cubicBezTo>
                    <a:cubicBezTo>
                      <a:pt x="324700" y="1036665"/>
                      <a:pt x="337100" y="1037569"/>
                      <a:pt x="349041" y="1038775"/>
                    </a:cubicBezTo>
                    <a:cubicBezTo>
                      <a:pt x="348581" y="1028827"/>
                      <a:pt x="348122" y="1018578"/>
                      <a:pt x="347663" y="1008631"/>
                    </a:cubicBezTo>
                    <a:cubicBezTo>
                      <a:pt x="353633" y="1012248"/>
                      <a:pt x="359144" y="1016167"/>
                      <a:pt x="365115" y="1019784"/>
                    </a:cubicBezTo>
                    <a:lnTo>
                      <a:pt x="417471" y="998985"/>
                    </a:lnTo>
                    <a:cubicBezTo>
                      <a:pt x="420227" y="991147"/>
                      <a:pt x="422523" y="983008"/>
                      <a:pt x="425278" y="975171"/>
                    </a:cubicBezTo>
                    <a:lnTo>
                      <a:pt x="444567" y="968840"/>
                    </a:lnTo>
                    <a:cubicBezTo>
                      <a:pt x="450538" y="966730"/>
                      <a:pt x="456049" y="964620"/>
                      <a:pt x="462020" y="962510"/>
                    </a:cubicBezTo>
                    <a:lnTo>
                      <a:pt x="471664" y="956180"/>
                    </a:lnTo>
                    <a:lnTo>
                      <a:pt x="493709" y="910059"/>
                    </a:lnTo>
                    <a:lnTo>
                      <a:pt x="520805" y="902221"/>
                    </a:lnTo>
                    <a:lnTo>
                      <a:pt x="538257" y="902221"/>
                    </a:lnTo>
                    <a:cubicBezTo>
                      <a:pt x="540554" y="900111"/>
                      <a:pt x="542391" y="898001"/>
                      <a:pt x="544687" y="895891"/>
                    </a:cubicBezTo>
                    <a:cubicBezTo>
                      <a:pt x="551117" y="894685"/>
                      <a:pt x="557087" y="893781"/>
                      <a:pt x="563517" y="892575"/>
                    </a:cubicBezTo>
                    <a:cubicBezTo>
                      <a:pt x="565813" y="895891"/>
                      <a:pt x="567650" y="898905"/>
                      <a:pt x="569946" y="902221"/>
                    </a:cubicBezTo>
                    <a:cubicBezTo>
                      <a:pt x="573621" y="895891"/>
                      <a:pt x="577295" y="889259"/>
                      <a:pt x="580969" y="882929"/>
                    </a:cubicBezTo>
                    <a:cubicBezTo>
                      <a:pt x="578672" y="878709"/>
                      <a:pt x="576835" y="874488"/>
                      <a:pt x="574539" y="870268"/>
                    </a:cubicBezTo>
                    <a:lnTo>
                      <a:pt x="574539" y="856100"/>
                    </a:lnTo>
                    <a:cubicBezTo>
                      <a:pt x="573161" y="850674"/>
                      <a:pt x="571324" y="845550"/>
                      <a:pt x="569946" y="840124"/>
                    </a:cubicBezTo>
                    <a:cubicBezTo>
                      <a:pt x="569028" y="828970"/>
                      <a:pt x="567650" y="818118"/>
                      <a:pt x="566732" y="806965"/>
                    </a:cubicBezTo>
                    <a:cubicBezTo>
                      <a:pt x="569028" y="802745"/>
                      <a:pt x="570865" y="798223"/>
                      <a:pt x="573161" y="794003"/>
                    </a:cubicBezTo>
                    <a:lnTo>
                      <a:pt x="574539" y="789481"/>
                    </a:lnTo>
                    <a:cubicBezTo>
                      <a:pt x="580969" y="788275"/>
                      <a:pt x="587398" y="787371"/>
                      <a:pt x="593828" y="786165"/>
                    </a:cubicBezTo>
                    <a:cubicBezTo>
                      <a:pt x="597043" y="782849"/>
                      <a:pt x="600258" y="779835"/>
                      <a:pt x="603473" y="776519"/>
                    </a:cubicBezTo>
                    <a:cubicBezTo>
                      <a:pt x="609443" y="773505"/>
                      <a:pt x="614954" y="770189"/>
                      <a:pt x="620925" y="767174"/>
                    </a:cubicBezTo>
                    <a:lnTo>
                      <a:pt x="620925" y="786165"/>
                    </a:lnTo>
                    <a:cubicBezTo>
                      <a:pt x="618628" y="788878"/>
                      <a:pt x="616791" y="791290"/>
                      <a:pt x="614495" y="794003"/>
                    </a:cubicBezTo>
                    <a:cubicBezTo>
                      <a:pt x="615414" y="797319"/>
                      <a:pt x="616791" y="800333"/>
                      <a:pt x="617710" y="803649"/>
                    </a:cubicBezTo>
                    <a:lnTo>
                      <a:pt x="630110" y="809979"/>
                    </a:lnTo>
                    <a:cubicBezTo>
                      <a:pt x="627814" y="813295"/>
                      <a:pt x="625977" y="816310"/>
                      <a:pt x="623680" y="819626"/>
                    </a:cubicBezTo>
                    <a:cubicBezTo>
                      <a:pt x="621843" y="818420"/>
                      <a:pt x="619547" y="817515"/>
                      <a:pt x="617710" y="816310"/>
                    </a:cubicBezTo>
                    <a:cubicBezTo>
                      <a:pt x="611739" y="824147"/>
                      <a:pt x="606228" y="832286"/>
                      <a:pt x="600258" y="840124"/>
                    </a:cubicBezTo>
                    <a:cubicBezTo>
                      <a:pt x="603473" y="845550"/>
                      <a:pt x="606228" y="850674"/>
                      <a:pt x="609443" y="856100"/>
                    </a:cubicBezTo>
                    <a:lnTo>
                      <a:pt x="609443" y="865445"/>
                    </a:lnTo>
                    <a:cubicBezTo>
                      <a:pt x="616332" y="866952"/>
                      <a:pt x="623221" y="868761"/>
                      <a:pt x="630110" y="870268"/>
                    </a:cubicBezTo>
                    <a:lnTo>
                      <a:pt x="630110" y="876598"/>
                    </a:lnTo>
                    <a:lnTo>
                      <a:pt x="630110" y="882929"/>
                    </a:lnTo>
                    <a:lnTo>
                      <a:pt x="650777" y="876598"/>
                    </a:lnTo>
                    <a:cubicBezTo>
                      <a:pt x="654910" y="874488"/>
                      <a:pt x="659503" y="872378"/>
                      <a:pt x="663636" y="870268"/>
                    </a:cubicBezTo>
                    <a:lnTo>
                      <a:pt x="690733" y="879914"/>
                    </a:lnTo>
                    <a:cubicBezTo>
                      <a:pt x="692570" y="884135"/>
                      <a:pt x="694866" y="888355"/>
                      <a:pt x="696703" y="892575"/>
                    </a:cubicBezTo>
                    <a:cubicBezTo>
                      <a:pt x="703133" y="889259"/>
                      <a:pt x="709563" y="886245"/>
                      <a:pt x="715992" y="882929"/>
                    </a:cubicBezTo>
                    <a:lnTo>
                      <a:pt x="749519" y="867254"/>
                    </a:lnTo>
                    <a:cubicBezTo>
                      <a:pt x="759622" y="863636"/>
                      <a:pt x="769267" y="859718"/>
                      <a:pt x="779371" y="856100"/>
                    </a:cubicBezTo>
                    <a:lnTo>
                      <a:pt x="798660" y="862431"/>
                    </a:lnTo>
                    <a:cubicBezTo>
                      <a:pt x="799119" y="865144"/>
                      <a:pt x="799578" y="867555"/>
                      <a:pt x="800038" y="870268"/>
                    </a:cubicBezTo>
                    <a:lnTo>
                      <a:pt x="822542" y="870268"/>
                    </a:lnTo>
                    <a:cubicBezTo>
                      <a:pt x="823460" y="865445"/>
                      <a:pt x="824379" y="860923"/>
                      <a:pt x="825297" y="856100"/>
                    </a:cubicBezTo>
                    <a:cubicBezTo>
                      <a:pt x="836319" y="852784"/>
                      <a:pt x="847801" y="849770"/>
                      <a:pt x="858823" y="846454"/>
                    </a:cubicBezTo>
                    <a:cubicBezTo>
                      <a:pt x="856527" y="838617"/>
                      <a:pt x="854690" y="830478"/>
                      <a:pt x="852394" y="822640"/>
                    </a:cubicBezTo>
                    <a:lnTo>
                      <a:pt x="852394" y="797319"/>
                    </a:lnTo>
                    <a:cubicBezTo>
                      <a:pt x="856527" y="790386"/>
                      <a:pt x="861120" y="783452"/>
                      <a:pt x="865253" y="776519"/>
                    </a:cubicBezTo>
                    <a:cubicBezTo>
                      <a:pt x="872142" y="773505"/>
                      <a:pt x="879031" y="770189"/>
                      <a:pt x="885920" y="767174"/>
                    </a:cubicBezTo>
                    <a:cubicBezTo>
                      <a:pt x="892350" y="775615"/>
                      <a:pt x="898320" y="784055"/>
                      <a:pt x="904750" y="792496"/>
                    </a:cubicBezTo>
                    <a:lnTo>
                      <a:pt x="918987" y="792496"/>
                    </a:lnTo>
                    <a:cubicBezTo>
                      <a:pt x="919905" y="784055"/>
                      <a:pt x="921283" y="775615"/>
                      <a:pt x="922202" y="767174"/>
                    </a:cubicBezTo>
                    <a:cubicBezTo>
                      <a:pt x="923120" y="761447"/>
                      <a:pt x="924498" y="755418"/>
                      <a:pt x="925417" y="749691"/>
                    </a:cubicBezTo>
                    <a:lnTo>
                      <a:pt x="918987" y="749691"/>
                    </a:lnTo>
                    <a:cubicBezTo>
                      <a:pt x="914394" y="746375"/>
                      <a:pt x="909342" y="743360"/>
                      <a:pt x="904750" y="740044"/>
                    </a:cubicBezTo>
                    <a:lnTo>
                      <a:pt x="904750" y="721053"/>
                    </a:lnTo>
                    <a:cubicBezTo>
                      <a:pt x="913935" y="717436"/>
                      <a:pt x="922661" y="713517"/>
                      <a:pt x="931846" y="709900"/>
                    </a:cubicBezTo>
                    <a:lnTo>
                      <a:pt x="958943" y="709900"/>
                    </a:lnTo>
                    <a:cubicBezTo>
                      <a:pt x="967210" y="711106"/>
                      <a:pt x="975936" y="712010"/>
                      <a:pt x="984202" y="713216"/>
                    </a:cubicBezTo>
                    <a:cubicBezTo>
                      <a:pt x="992010" y="712010"/>
                      <a:pt x="1000277" y="711106"/>
                      <a:pt x="1008084" y="709900"/>
                    </a:cubicBezTo>
                    <a:lnTo>
                      <a:pt x="1028751" y="690909"/>
                    </a:lnTo>
                    <a:lnTo>
                      <a:pt x="1008084" y="676440"/>
                    </a:lnTo>
                    <a:lnTo>
                      <a:pt x="965373" y="678248"/>
                    </a:lnTo>
                    <a:lnTo>
                      <a:pt x="928631" y="690909"/>
                    </a:lnTo>
                    <a:lnTo>
                      <a:pt x="892350" y="700254"/>
                    </a:lnTo>
                    <a:cubicBezTo>
                      <a:pt x="888216" y="693924"/>
                      <a:pt x="883624" y="687593"/>
                      <a:pt x="879490" y="681263"/>
                    </a:cubicBezTo>
                    <a:cubicBezTo>
                      <a:pt x="872601" y="678550"/>
                      <a:pt x="865712" y="676138"/>
                      <a:pt x="858823" y="673425"/>
                    </a:cubicBezTo>
                    <a:cubicBezTo>
                      <a:pt x="859742" y="661368"/>
                      <a:pt x="861120" y="649008"/>
                      <a:pt x="862038" y="636951"/>
                    </a:cubicBezTo>
                    <a:cubicBezTo>
                      <a:pt x="858823" y="627304"/>
                      <a:pt x="855608" y="617960"/>
                      <a:pt x="852394" y="608314"/>
                    </a:cubicBezTo>
                    <a:cubicBezTo>
                      <a:pt x="855608" y="600476"/>
                      <a:pt x="858823" y="592337"/>
                      <a:pt x="862038" y="584499"/>
                    </a:cubicBezTo>
                    <a:cubicBezTo>
                      <a:pt x="869846" y="578169"/>
                      <a:pt x="878112" y="571839"/>
                      <a:pt x="885920" y="565509"/>
                    </a:cubicBezTo>
                    <a:lnTo>
                      <a:pt x="935061" y="524211"/>
                    </a:lnTo>
                    <a:cubicBezTo>
                      <a:pt x="939194" y="522101"/>
                      <a:pt x="943787" y="519991"/>
                      <a:pt x="947921" y="517880"/>
                    </a:cubicBezTo>
                    <a:lnTo>
                      <a:pt x="947921" y="504918"/>
                    </a:lnTo>
                    <a:cubicBezTo>
                      <a:pt x="937357" y="497985"/>
                      <a:pt x="926335" y="491353"/>
                      <a:pt x="915772" y="484420"/>
                    </a:cubicBezTo>
                    <a:lnTo>
                      <a:pt x="879490" y="495574"/>
                    </a:lnTo>
                    <a:cubicBezTo>
                      <a:pt x="872601" y="505220"/>
                      <a:pt x="865712" y="514565"/>
                      <a:pt x="858823" y="524211"/>
                    </a:cubicBezTo>
                    <a:lnTo>
                      <a:pt x="858823" y="544709"/>
                    </a:lnTo>
                    <a:lnTo>
                      <a:pt x="825297" y="568523"/>
                    </a:lnTo>
                    <a:cubicBezTo>
                      <a:pt x="811060" y="580279"/>
                      <a:pt x="796823" y="591734"/>
                      <a:pt x="782586" y="603490"/>
                    </a:cubicBezTo>
                    <a:cubicBezTo>
                      <a:pt x="776156" y="618261"/>
                      <a:pt x="770185" y="633333"/>
                      <a:pt x="763756" y="648104"/>
                    </a:cubicBezTo>
                    <a:cubicBezTo>
                      <a:pt x="770185" y="657449"/>
                      <a:pt x="776156" y="667095"/>
                      <a:pt x="782586" y="676440"/>
                    </a:cubicBezTo>
                    <a:cubicBezTo>
                      <a:pt x="788556" y="681263"/>
                      <a:pt x="794067" y="686086"/>
                      <a:pt x="800038" y="690909"/>
                    </a:cubicBezTo>
                    <a:cubicBezTo>
                      <a:pt x="794067" y="704173"/>
                      <a:pt x="788556" y="717436"/>
                      <a:pt x="782586" y="730700"/>
                    </a:cubicBezTo>
                    <a:cubicBezTo>
                      <a:pt x="774778" y="731604"/>
                      <a:pt x="766511" y="732810"/>
                      <a:pt x="758704" y="733714"/>
                    </a:cubicBezTo>
                    <a:cubicBezTo>
                      <a:pt x="756408" y="753308"/>
                      <a:pt x="754570" y="772902"/>
                      <a:pt x="752274" y="792496"/>
                    </a:cubicBezTo>
                    <a:cubicBezTo>
                      <a:pt x="747222" y="801539"/>
                      <a:pt x="741711" y="810582"/>
                      <a:pt x="736659" y="819626"/>
                    </a:cubicBezTo>
                    <a:cubicBezTo>
                      <a:pt x="728852" y="818420"/>
                      <a:pt x="720585" y="817515"/>
                      <a:pt x="712777" y="816310"/>
                    </a:cubicBezTo>
                    <a:cubicBezTo>
                      <a:pt x="707266" y="824147"/>
                      <a:pt x="702214" y="832286"/>
                      <a:pt x="696703" y="840124"/>
                    </a:cubicBezTo>
                    <a:lnTo>
                      <a:pt x="676496" y="840124"/>
                    </a:lnTo>
                    <a:cubicBezTo>
                      <a:pt x="673281" y="830176"/>
                      <a:pt x="670066" y="819927"/>
                      <a:pt x="666851" y="809979"/>
                    </a:cubicBezTo>
                    <a:lnTo>
                      <a:pt x="647562" y="776519"/>
                    </a:lnTo>
                    <a:cubicBezTo>
                      <a:pt x="642969" y="762351"/>
                      <a:pt x="637918" y="747882"/>
                      <a:pt x="633325" y="733714"/>
                    </a:cubicBezTo>
                    <a:cubicBezTo>
                      <a:pt x="628273" y="725877"/>
                      <a:pt x="622762" y="717738"/>
                      <a:pt x="617710" y="709900"/>
                    </a:cubicBezTo>
                    <a:cubicBezTo>
                      <a:pt x="603013" y="723164"/>
                      <a:pt x="587858" y="736427"/>
                      <a:pt x="573161" y="749691"/>
                    </a:cubicBezTo>
                    <a:cubicBezTo>
                      <a:pt x="563517" y="751198"/>
                      <a:pt x="554332" y="753007"/>
                      <a:pt x="544687" y="754514"/>
                    </a:cubicBezTo>
                    <a:lnTo>
                      <a:pt x="511161" y="740044"/>
                    </a:lnTo>
                    <a:cubicBezTo>
                      <a:pt x="508864" y="728891"/>
                      <a:pt x="507027" y="718039"/>
                      <a:pt x="504731" y="706886"/>
                    </a:cubicBezTo>
                    <a:cubicBezTo>
                      <a:pt x="501975" y="681564"/>
                      <a:pt x="499679" y="655942"/>
                      <a:pt x="496924" y="630620"/>
                    </a:cubicBezTo>
                    <a:cubicBezTo>
                      <a:pt x="503813" y="622180"/>
                      <a:pt x="510701" y="613438"/>
                      <a:pt x="517590" y="604998"/>
                    </a:cubicBezTo>
                    <a:cubicBezTo>
                      <a:pt x="536420" y="595954"/>
                      <a:pt x="555709" y="587212"/>
                      <a:pt x="574539" y="578169"/>
                    </a:cubicBezTo>
                    <a:cubicBezTo>
                      <a:pt x="590154" y="566111"/>
                      <a:pt x="605310" y="553752"/>
                      <a:pt x="620925" y="541694"/>
                    </a:cubicBezTo>
                    <a:cubicBezTo>
                      <a:pt x="634243" y="524814"/>
                      <a:pt x="647103" y="507631"/>
                      <a:pt x="660421" y="490750"/>
                    </a:cubicBezTo>
                    <a:cubicBezTo>
                      <a:pt x="678792" y="466936"/>
                      <a:pt x="697622" y="443122"/>
                      <a:pt x="715992" y="419308"/>
                    </a:cubicBezTo>
                    <a:lnTo>
                      <a:pt x="752274" y="389164"/>
                    </a:lnTo>
                    <a:lnTo>
                      <a:pt x="812897" y="343043"/>
                    </a:lnTo>
                    <a:cubicBezTo>
                      <a:pt x="828053" y="336110"/>
                      <a:pt x="843668" y="329478"/>
                      <a:pt x="858823" y="322545"/>
                    </a:cubicBezTo>
                    <a:cubicBezTo>
                      <a:pt x="872142" y="323449"/>
                      <a:pt x="885001" y="324655"/>
                      <a:pt x="898320" y="325559"/>
                    </a:cubicBezTo>
                    <a:cubicBezTo>
                      <a:pt x="908424" y="315612"/>
                      <a:pt x="918528" y="305363"/>
                      <a:pt x="928631" y="295415"/>
                    </a:cubicBezTo>
                    <a:lnTo>
                      <a:pt x="968587" y="295415"/>
                    </a:lnTo>
                    <a:lnTo>
                      <a:pt x="1008084" y="285769"/>
                    </a:lnTo>
                    <a:cubicBezTo>
                      <a:pt x="1031506" y="295716"/>
                      <a:pt x="1054470" y="305965"/>
                      <a:pt x="1077892" y="315913"/>
                    </a:cubicBezTo>
                    <a:lnTo>
                      <a:pt x="1050796" y="325559"/>
                    </a:lnTo>
                    <a:cubicBezTo>
                      <a:pt x="1058603" y="334603"/>
                      <a:pt x="1066870" y="343646"/>
                      <a:pt x="1074677" y="352689"/>
                    </a:cubicBezTo>
                    <a:cubicBezTo>
                      <a:pt x="1082025" y="347866"/>
                      <a:pt x="1089833" y="343043"/>
                      <a:pt x="1097181" y="338220"/>
                    </a:cubicBezTo>
                    <a:cubicBezTo>
                      <a:pt x="1109122" y="345153"/>
                      <a:pt x="1121522" y="352086"/>
                      <a:pt x="1133463" y="359020"/>
                    </a:cubicBezTo>
                    <a:lnTo>
                      <a:pt x="1193627" y="371680"/>
                    </a:lnTo>
                    <a:lnTo>
                      <a:pt x="1279509" y="414485"/>
                    </a:lnTo>
                    <a:cubicBezTo>
                      <a:pt x="1285479" y="420213"/>
                      <a:pt x="1290990" y="426242"/>
                      <a:pt x="1296961" y="431969"/>
                    </a:cubicBezTo>
                    <a:lnTo>
                      <a:pt x="1296961" y="455783"/>
                    </a:lnTo>
                    <a:cubicBezTo>
                      <a:pt x="1289153" y="463319"/>
                      <a:pt x="1280887" y="470554"/>
                      <a:pt x="1273079" y="478090"/>
                    </a:cubicBezTo>
                    <a:lnTo>
                      <a:pt x="1233582" y="484420"/>
                    </a:lnTo>
                    <a:lnTo>
                      <a:pt x="1136678" y="459099"/>
                    </a:lnTo>
                    <a:cubicBezTo>
                      <a:pt x="1131167" y="460003"/>
                      <a:pt x="1126115" y="461209"/>
                      <a:pt x="1120604" y="462113"/>
                    </a:cubicBezTo>
                    <a:lnTo>
                      <a:pt x="1157345" y="490750"/>
                    </a:lnTo>
                    <a:lnTo>
                      <a:pt x="1157345" y="508234"/>
                    </a:lnTo>
                    <a:cubicBezTo>
                      <a:pt x="1158263" y="520292"/>
                      <a:pt x="1159641" y="532651"/>
                      <a:pt x="1160560" y="544709"/>
                    </a:cubicBezTo>
                    <a:lnTo>
                      <a:pt x="1190412" y="554355"/>
                    </a:lnTo>
                    <a:cubicBezTo>
                      <a:pt x="1195923" y="557370"/>
                      <a:pt x="1200975" y="560685"/>
                      <a:pt x="1206486" y="563700"/>
                    </a:cubicBezTo>
                    <a:cubicBezTo>
                      <a:pt x="1207404" y="557370"/>
                      <a:pt x="1208782" y="551039"/>
                      <a:pt x="1209701" y="544709"/>
                    </a:cubicBezTo>
                    <a:cubicBezTo>
                      <a:pt x="1204190" y="539283"/>
                      <a:pt x="1199138" y="534158"/>
                      <a:pt x="1193627" y="528732"/>
                    </a:cubicBezTo>
                    <a:cubicBezTo>
                      <a:pt x="1199138" y="525115"/>
                      <a:pt x="1204190" y="521498"/>
                      <a:pt x="1209701" y="517880"/>
                    </a:cubicBezTo>
                    <a:lnTo>
                      <a:pt x="1263435" y="538379"/>
                    </a:lnTo>
                    <a:cubicBezTo>
                      <a:pt x="1269864" y="535063"/>
                      <a:pt x="1276294" y="532048"/>
                      <a:pt x="1282724" y="528732"/>
                    </a:cubicBezTo>
                    <a:cubicBezTo>
                      <a:pt x="1277213" y="520895"/>
                      <a:pt x="1272161" y="512756"/>
                      <a:pt x="1266649" y="504918"/>
                    </a:cubicBezTo>
                    <a:lnTo>
                      <a:pt x="1319006" y="468444"/>
                    </a:lnTo>
                    <a:lnTo>
                      <a:pt x="1339672" y="468444"/>
                    </a:lnTo>
                    <a:cubicBezTo>
                      <a:pt x="1347021" y="472664"/>
                      <a:pt x="1354828" y="476884"/>
                      <a:pt x="1362176" y="481104"/>
                    </a:cubicBezTo>
                    <a:cubicBezTo>
                      <a:pt x="1365850" y="473870"/>
                      <a:pt x="1369525" y="466334"/>
                      <a:pt x="1373199" y="459099"/>
                    </a:cubicBezTo>
                    <a:cubicBezTo>
                      <a:pt x="1367228" y="451261"/>
                      <a:pt x="1361717" y="443122"/>
                      <a:pt x="1355747" y="435285"/>
                    </a:cubicBezTo>
                    <a:lnTo>
                      <a:pt x="1366769" y="414485"/>
                    </a:lnTo>
                    <a:cubicBezTo>
                      <a:pt x="1360799" y="406045"/>
                      <a:pt x="1355287" y="397604"/>
                      <a:pt x="1349317" y="389164"/>
                    </a:cubicBezTo>
                    <a:lnTo>
                      <a:pt x="1409480" y="405140"/>
                    </a:lnTo>
                    <a:cubicBezTo>
                      <a:pt x="1414992" y="410868"/>
                      <a:pt x="1420044" y="416595"/>
                      <a:pt x="1425555" y="422323"/>
                    </a:cubicBezTo>
                    <a:cubicBezTo>
                      <a:pt x="1415451" y="423529"/>
                      <a:pt x="1405347" y="424433"/>
                      <a:pt x="1395243" y="425639"/>
                    </a:cubicBezTo>
                    <a:lnTo>
                      <a:pt x="1395243" y="450960"/>
                    </a:lnTo>
                    <a:cubicBezTo>
                      <a:pt x="1401214" y="454577"/>
                      <a:pt x="1406725" y="458496"/>
                      <a:pt x="1412695" y="462113"/>
                    </a:cubicBezTo>
                    <a:lnTo>
                      <a:pt x="1446222" y="452769"/>
                    </a:lnTo>
                    <a:cubicBezTo>
                      <a:pt x="1448518" y="444931"/>
                      <a:pt x="1450355" y="436792"/>
                      <a:pt x="1452651" y="428955"/>
                    </a:cubicBezTo>
                    <a:lnTo>
                      <a:pt x="1498578" y="411471"/>
                    </a:lnTo>
                    <a:lnTo>
                      <a:pt x="1574815" y="379518"/>
                    </a:lnTo>
                    <a:cubicBezTo>
                      <a:pt x="1580786" y="380724"/>
                      <a:pt x="1586297" y="381628"/>
                      <a:pt x="1592267" y="382834"/>
                    </a:cubicBezTo>
                    <a:cubicBezTo>
                      <a:pt x="1585378" y="390370"/>
                      <a:pt x="1578490" y="397604"/>
                      <a:pt x="1571601" y="405140"/>
                    </a:cubicBezTo>
                    <a:cubicBezTo>
                      <a:pt x="1580786" y="406045"/>
                      <a:pt x="1589512" y="407251"/>
                      <a:pt x="1598697" y="408155"/>
                    </a:cubicBezTo>
                    <a:cubicBezTo>
                      <a:pt x="1603749" y="403935"/>
                      <a:pt x="1609260" y="399714"/>
                      <a:pt x="1614312" y="395494"/>
                    </a:cubicBezTo>
                    <a:cubicBezTo>
                      <a:pt x="1628549" y="394288"/>
                      <a:pt x="1643246" y="393384"/>
                      <a:pt x="1657483" y="392178"/>
                    </a:cubicBezTo>
                    <a:cubicBezTo>
                      <a:pt x="1667587" y="387054"/>
                      <a:pt x="1677231" y="381628"/>
                      <a:pt x="1687335" y="376503"/>
                    </a:cubicBezTo>
                    <a:cubicBezTo>
                      <a:pt x="1696520" y="384944"/>
                      <a:pt x="1705246" y="393384"/>
                      <a:pt x="1714432" y="401825"/>
                    </a:cubicBezTo>
                    <a:cubicBezTo>
                      <a:pt x="1722239" y="393384"/>
                      <a:pt x="1730506" y="384944"/>
                      <a:pt x="1738313" y="376503"/>
                    </a:cubicBezTo>
                    <a:cubicBezTo>
                      <a:pt x="1731424" y="368666"/>
                      <a:pt x="1724535" y="360527"/>
                      <a:pt x="1717646" y="352689"/>
                    </a:cubicBezTo>
                    <a:lnTo>
                      <a:pt x="1727291" y="340029"/>
                    </a:lnTo>
                    <a:lnTo>
                      <a:pt x="1793884" y="352689"/>
                    </a:lnTo>
                    <a:cubicBezTo>
                      <a:pt x="1803988" y="355704"/>
                      <a:pt x="1814092" y="359020"/>
                      <a:pt x="1824196" y="362034"/>
                    </a:cubicBezTo>
                    <a:lnTo>
                      <a:pt x="1903189" y="408155"/>
                    </a:lnTo>
                    <a:cubicBezTo>
                      <a:pt x="1908700" y="400619"/>
                      <a:pt x="1913752" y="393384"/>
                      <a:pt x="1919263" y="385848"/>
                    </a:cubicBezTo>
                    <a:cubicBezTo>
                      <a:pt x="1911915" y="380121"/>
                      <a:pt x="1904567" y="374092"/>
                      <a:pt x="1897219" y="368364"/>
                    </a:cubicBezTo>
                    <a:lnTo>
                      <a:pt x="1897219" y="359020"/>
                    </a:lnTo>
                    <a:cubicBezTo>
                      <a:pt x="1888033" y="357814"/>
                      <a:pt x="1879307" y="356909"/>
                      <a:pt x="1870122" y="355704"/>
                    </a:cubicBezTo>
                    <a:cubicBezTo>
                      <a:pt x="1872418" y="349976"/>
                      <a:pt x="1874255" y="343947"/>
                      <a:pt x="1876552" y="338220"/>
                    </a:cubicBezTo>
                    <a:cubicBezTo>
                      <a:pt x="1872418" y="326464"/>
                      <a:pt x="1867826" y="315009"/>
                      <a:pt x="1863692" y="303252"/>
                    </a:cubicBezTo>
                    <a:lnTo>
                      <a:pt x="1863692" y="295415"/>
                    </a:lnTo>
                    <a:cubicBezTo>
                      <a:pt x="1877011" y="282151"/>
                      <a:pt x="1889870" y="268888"/>
                      <a:pt x="1903189" y="255624"/>
                    </a:cubicBezTo>
                    <a:cubicBezTo>
                      <a:pt x="1908700" y="243567"/>
                      <a:pt x="1913752" y="231207"/>
                      <a:pt x="1919263" y="219150"/>
                    </a:cubicBezTo>
                    <a:lnTo>
                      <a:pt x="1936715" y="209504"/>
                    </a:lnTo>
                    <a:lnTo>
                      <a:pt x="1995501" y="219150"/>
                    </a:lnTo>
                    <a:cubicBezTo>
                      <a:pt x="1996420" y="226987"/>
                      <a:pt x="1997797" y="235126"/>
                      <a:pt x="1998716" y="242964"/>
                    </a:cubicBezTo>
                    <a:cubicBezTo>
                      <a:pt x="1992286" y="255021"/>
                      <a:pt x="1985856" y="267381"/>
                      <a:pt x="1979427" y="279438"/>
                    </a:cubicBezTo>
                    <a:cubicBezTo>
                      <a:pt x="1983560" y="283659"/>
                      <a:pt x="1988153" y="287879"/>
                      <a:pt x="1992286" y="292099"/>
                    </a:cubicBezTo>
                    <a:cubicBezTo>
                      <a:pt x="1994582" y="299937"/>
                      <a:pt x="1996420" y="308076"/>
                      <a:pt x="1998716" y="315913"/>
                    </a:cubicBezTo>
                    <a:cubicBezTo>
                      <a:pt x="1996420" y="334603"/>
                      <a:pt x="1994582" y="352991"/>
                      <a:pt x="1992286" y="371680"/>
                    </a:cubicBezTo>
                    <a:cubicBezTo>
                      <a:pt x="2001471" y="379518"/>
                      <a:pt x="2010197" y="387657"/>
                      <a:pt x="2019383" y="395494"/>
                    </a:cubicBezTo>
                    <a:cubicBezTo>
                      <a:pt x="2015249" y="403332"/>
                      <a:pt x="2010657" y="411471"/>
                      <a:pt x="2006523" y="419308"/>
                    </a:cubicBezTo>
                    <a:cubicBezTo>
                      <a:pt x="1993205" y="437696"/>
                      <a:pt x="1980345" y="456386"/>
                      <a:pt x="1967027" y="474774"/>
                    </a:cubicBezTo>
                    <a:lnTo>
                      <a:pt x="1989071" y="481104"/>
                    </a:lnTo>
                    <a:cubicBezTo>
                      <a:pt x="1992745" y="475980"/>
                      <a:pt x="1996420" y="470554"/>
                      <a:pt x="2000094" y="465429"/>
                    </a:cubicBezTo>
                    <a:lnTo>
                      <a:pt x="2025812" y="455783"/>
                    </a:lnTo>
                    <a:cubicBezTo>
                      <a:pt x="2027649" y="450056"/>
                      <a:pt x="2029946" y="444027"/>
                      <a:pt x="2031783" y="438299"/>
                    </a:cubicBezTo>
                    <a:cubicBezTo>
                      <a:pt x="2037753" y="431969"/>
                      <a:pt x="2043264" y="425639"/>
                      <a:pt x="2049235" y="419308"/>
                    </a:cubicBezTo>
                    <a:cubicBezTo>
                      <a:pt x="2044642" y="412375"/>
                      <a:pt x="2039590" y="405442"/>
                      <a:pt x="2034998" y="398509"/>
                    </a:cubicBezTo>
                    <a:cubicBezTo>
                      <a:pt x="2038672" y="390671"/>
                      <a:pt x="2042805" y="382532"/>
                      <a:pt x="2046479" y="374695"/>
                    </a:cubicBezTo>
                    <a:cubicBezTo>
                      <a:pt x="2038672" y="373790"/>
                      <a:pt x="2030405" y="372585"/>
                      <a:pt x="2022598" y="371680"/>
                    </a:cubicBezTo>
                    <a:cubicBezTo>
                      <a:pt x="2020301" y="364144"/>
                      <a:pt x="2018464" y="356909"/>
                      <a:pt x="2016168" y="349373"/>
                    </a:cubicBezTo>
                    <a:cubicBezTo>
                      <a:pt x="2022598" y="336110"/>
                      <a:pt x="2028568" y="322846"/>
                      <a:pt x="2034998" y="309583"/>
                    </a:cubicBezTo>
                    <a:cubicBezTo>
                      <a:pt x="2024435" y="298429"/>
                      <a:pt x="2013872" y="287577"/>
                      <a:pt x="2003308" y="276424"/>
                    </a:cubicBezTo>
                    <a:cubicBezTo>
                      <a:pt x="2017546" y="267381"/>
                      <a:pt x="2032242" y="258337"/>
                      <a:pt x="2046479" y="249294"/>
                    </a:cubicBezTo>
                    <a:cubicBezTo>
                      <a:pt x="2044183" y="239346"/>
                      <a:pt x="2042346" y="229097"/>
                      <a:pt x="2040050" y="219150"/>
                    </a:cubicBezTo>
                    <a:lnTo>
                      <a:pt x="2049235" y="219150"/>
                    </a:lnTo>
                    <a:cubicBezTo>
                      <a:pt x="2053368" y="226083"/>
                      <a:pt x="2057961" y="233016"/>
                      <a:pt x="2062094" y="239949"/>
                    </a:cubicBezTo>
                    <a:cubicBezTo>
                      <a:pt x="2058879" y="254117"/>
                      <a:pt x="2055665" y="268586"/>
                      <a:pt x="2052450" y="282754"/>
                    </a:cubicBezTo>
                    <a:lnTo>
                      <a:pt x="2076331" y="289085"/>
                    </a:lnTo>
                    <a:cubicBezTo>
                      <a:pt x="2072657" y="279137"/>
                      <a:pt x="2068983" y="268888"/>
                      <a:pt x="2065309" y="258940"/>
                    </a:cubicBezTo>
                    <a:lnTo>
                      <a:pt x="2104806" y="239949"/>
                    </a:lnTo>
                    <a:lnTo>
                      <a:pt x="2149354" y="239949"/>
                    </a:lnTo>
                    <a:lnTo>
                      <a:pt x="2192525" y="261955"/>
                    </a:lnTo>
                    <a:cubicBezTo>
                      <a:pt x="2184718" y="250198"/>
                      <a:pt x="2176451" y="238744"/>
                      <a:pt x="2168643" y="226987"/>
                    </a:cubicBezTo>
                    <a:lnTo>
                      <a:pt x="2168643" y="185689"/>
                    </a:lnTo>
                    <a:cubicBezTo>
                      <a:pt x="2181962" y="182675"/>
                      <a:pt x="2194821" y="179359"/>
                      <a:pt x="2208140" y="176345"/>
                    </a:cubicBezTo>
                    <a:lnTo>
                      <a:pt x="2260496" y="179359"/>
                    </a:lnTo>
                    <a:lnTo>
                      <a:pt x="2308259" y="173029"/>
                    </a:lnTo>
                    <a:cubicBezTo>
                      <a:pt x="2302289" y="165191"/>
                      <a:pt x="2296778" y="157052"/>
                      <a:pt x="2290807" y="149215"/>
                    </a:cubicBezTo>
                    <a:cubicBezTo>
                      <a:pt x="2299993" y="138664"/>
                      <a:pt x="2308719" y="128114"/>
                      <a:pt x="2317904" y="117563"/>
                    </a:cubicBezTo>
                    <a:lnTo>
                      <a:pt x="2341786" y="117563"/>
                    </a:lnTo>
                    <a:lnTo>
                      <a:pt x="2384497" y="96764"/>
                    </a:lnTo>
                    <a:lnTo>
                      <a:pt x="2443283" y="87419"/>
                    </a:lnTo>
                    <a:cubicBezTo>
                      <a:pt x="2446039" y="84103"/>
                      <a:pt x="2448335" y="81088"/>
                      <a:pt x="2451091" y="77773"/>
                    </a:cubicBezTo>
                    <a:lnTo>
                      <a:pt x="2506661" y="74758"/>
                    </a:lnTo>
                    <a:cubicBezTo>
                      <a:pt x="2513091" y="77773"/>
                      <a:pt x="2519062" y="81088"/>
                      <a:pt x="2525491" y="84103"/>
                    </a:cubicBezTo>
                    <a:lnTo>
                      <a:pt x="2576469" y="60289"/>
                    </a:lnTo>
                    <a:lnTo>
                      <a:pt x="2616425" y="60289"/>
                    </a:lnTo>
                    <a:cubicBezTo>
                      <a:pt x="2618262" y="53959"/>
                      <a:pt x="2620559" y="47628"/>
                      <a:pt x="2622396" y="41298"/>
                    </a:cubicBezTo>
                    <a:lnTo>
                      <a:pt x="2643063" y="2049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8" name="Freeform 217">
                <a:extLst>
                  <a:ext uri="{FF2B5EF4-FFF2-40B4-BE49-F238E27FC236}">
                    <a16:creationId xmlns:a16="http://schemas.microsoft.com/office/drawing/2014/main" id="{AEB2BA6E-BDD0-C64A-C096-F04F1A725D42}"/>
                  </a:ext>
                </a:extLst>
              </p:cNvPr>
              <p:cNvSpPr>
                <a:spLocks/>
              </p:cNvSpPr>
              <p:nvPr/>
            </p:nvSpPr>
            <p:spPr bwMode="auto">
              <a:xfrm>
                <a:off x="4822825" y="2257462"/>
                <a:ext cx="92075" cy="49235"/>
              </a:xfrm>
              <a:custGeom>
                <a:avLst/>
                <a:gdLst>
                  <a:gd name="T0" fmla="*/ 31 w 58"/>
                  <a:gd name="T1" fmla="*/ 0 h 31"/>
                  <a:gd name="T2" fmla="*/ 39 w 58"/>
                  <a:gd name="T3" fmla="*/ 12 h 31"/>
                  <a:gd name="T4" fmla="*/ 58 w 58"/>
                  <a:gd name="T5" fmla="*/ 18 h 31"/>
                  <a:gd name="T6" fmla="*/ 27 w 58"/>
                  <a:gd name="T7" fmla="*/ 31 h 31"/>
                  <a:gd name="T8" fmla="*/ 0 w 58"/>
                  <a:gd name="T9" fmla="*/ 23 h 31"/>
                  <a:gd name="T10" fmla="*/ 10 w 58"/>
                  <a:gd name="T11" fmla="*/ 16 h 31"/>
                  <a:gd name="T12" fmla="*/ 2 w 58"/>
                  <a:gd name="T13" fmla="*/ 4 h 31"/>
                  <a:gd name="T14" fmla="*/ 31 w 58"/>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31">
                    <a:moveTo>
                      <a:pt x="31" y="0"/>
                    </a:moveTo>
                    <a:lnTo>
                      <a:pt x="39" y="12"/>
                    </a:lnTo>
                    <a:lnTo>
                      <a:pt x="58" y="18"/>
                    </a:lnTo>
                    <a:lnTo>
                      <a:pt x="27" y="31"/>
                    </a:lnTo>
                    <a:lnTo>
                      <a:pt x="0" y="23"/>
                    </a:lnTo>
                    <a:lnTo>
                      <a:pt x="10" y="16"/>
                    </a:lnTo>
                    <a:lnTo>
                      <a:pt x="2" y="4"/>
                    </a:lnTo>
                    <a:lnTo>
                      <a:pt x="3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59" name="Freeform 225">
                <a:extLst>
                  <a:ext uri="{FF2B5EF4-FFF2-40B4-BE49-F238E27FC236}">
                    <a16:creationId xmlns:a16="http://schemas.microsoft.com/office/drawing/2014/main" id="{851E8D48-D0B3-422C-C0BF-6A3180739F97}"/>
                  </a:ext>
                </a:extLst>
              </p:cNvPr>
              <p:cNvSpPr>
                <a:spLocks/>
              </p:cNvSpPr>
              <p:nvPr/>
            </p:nvSpPr>
            <p:spPr bwMode="auto">
              <a:xfrm>
                <a:off x="6569075" y="2212992"/>
                <a:ext cx="130175" cy="69882"/>
              </a:xfrm>
              <a:custGeom>
                <a:avLst/>
                <a:gdLst>
                  <a:gd name="T0" fmla="*/ 36 w 82"/>
                  <a:gd name="T1" fmla="*/ 0 h 44"/>
                  <a:gd name="T2" fmla="*/ 46 w 82"/>
                  <a:gd name="T3" fmla="*/ 3 h 44"/>
                  <a:gd name="T4" fmla="*/ 82 w 82"/>
                  <a:gd name="T5" fmla="*/ 21 h 44"/>
                  <a:gd name="T6" fmla="*/ 77 w 82"/>
                  <a:gd name="T7" fmla="*/ 30 h 44"/>
                  <a:gd name="T8" fmla="*/ 0 w 82"/>
                  <a:gd name="T9" fmla="*/ 44 h 44"/>
                  <a:gd name="T10" fmla="*/ 23 w 82"/>
                  <a:gd name="T11" fmla="*/ 3 h 44"/>
                  <a:gd name="T12" fmla="*/ 36 w 82"/>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82" h="44">
                    <a:moveTo>
                      <a:pt x="36" y="0"/>
                    </a:moveTo>
                    <a:lnTo>
                      <a:pt x="46" y="3"/>
                    </a:lnTo>
                    <a:lnTo>
                      <a:pt x="82" y="21"/>
                    </a:lnTo>
                    <a:lnTo>
                      <a:pt x="77" y="30"/>
                    </a:lnTo>
                    <a:lnTo>
                      <a:pt x="0" y="44"/>
                    </a:lnTo>
                    <a:lnTo>
                      <a:pt x="23" y="3"/>
                    </a:lnTo>
                    <a:lnTo>
                      <a:pt x="3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60" name="Freeform 227">
                <a:extLst>
                  <a:ext uri="{FF2B5EF4-FFF2-40B4-BE49-F238E27FC236}">
                    <a16:creationId xmlns:a16="http://schemas.microsoft.com/office/drawing/2014/main" id="{388F2FE1-F422-F64C-3291-A6DC7831DC0F}"/>
                  </a:ext>
                </a:extLst>
              </p:cNvPr>
              <p:cNvSpPr>
                <a:spLocks/>
              </p:cNvSpPr>
              <p:nvPr/>
            </p:nvSpPr>
            <p:spPr bwMode="auto">
              <a:xfrm>
                <a:off x="4597400" y="2179640"/>
                <a:ext cx="244475" cy="157234"/>
              </a:xfrm>
              <a:custGeom>
                <a:avLst/>
                <a:gdLst>
                  <a:gd name="T0" fmla="*/ 90 w 154"/>
                  <a:gd name="T1" fmla="*/ 0 h 99"/>
                  <a:gd name="T2" fmla="*/ 110 w 154"/>
                  <a:gd name="T3" fmla="*/ 11 h 99"/>
                  <a:gd name="T4" fmla="*/ 154 w 154"/>
                  <a:gd name="T5" fmla="*/ 34 h 99"/>
                  <a:gd name="T6" fmla="*/ 119 w 154"/>
                  <a:gd name="T7" fmla="*/ 46 h 99"/>
                  <a:gd name="T8" fmla="*/ 114 w 154"/>
                  <a:gd name="T9" fmla="*/ 67 h 99"/>
                  <a:gd name="T10" fmla="*/ 100 w 154"/>
                  <a:gd name="T11" fmla="*/ 72 h 99"/>
                  <a:gd name="T12" fmla="*/ 92 w 154"/>
                  <a:gd name="T13" fmla="*/ 99 h 99"/>
                  <a:gd name="T14" fmla="*/ 75 w 154"/>
                  <a:gd name="T15" fmla="*/ 99 h 99"/>
                  <a:gd name="T16" fmla="*/ 46 w 154"/>
                  <a:gd name="T17" fmla="*/ 82 h 99"/>
                  <a:gd name="T18" fmla="*/ 60 w 154"/>
                  <a:gd name="T19" fmla="*/ 71 h 99"/>
                  <a:gd name="T20" fmla="*/ 39 w 154"/>
                  <a:gd name="T21" fmla="*/ 63 h 99"/>
                  <a:gd name="T22" fmla="*/ 10 w 154"/>
                  <a:gd name="T23" fmla="*/ 36 h 99"/>
                  <a:gd name="T24" fmla="*/ 0 w 154"/>
                  <a:gd name="T25" fmla="*/ 13 h 99"/>
                  <a:gd name="T26" fmla="*/ 39 w 154"/>
                  <a:gd name="T27" fmla="*/ 1 h 99"/>
                  <a:gd name="T28" fmla="*/ 46 w 154"/>
                  <a:gd name="T29" fmla="*/ 11 h 99"/>
                  <a:gd name="T30" fmla="*/ 66 w 154"/>
                  <a:gd name="T31" fmla="*/ 11 h 99"/>
                  <a:gd name="T32" fmla="*/ 71 w 154"/>
                  <a:gd name="T33" fmla="*/ 1 h 99"/>
                  <a:gd name="T34" fmla="*/ 90 w 154"/>
                  <a:gd name="T3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99">
                    <a:moveTo>
                      <a:pt x="90" y="0"/>
                    </a:moveTo>
                    <a:lnTo>
                      <a:pt x="110" y="11"/>
                    </a:lnTo>
                    <a:lnTo>
                      <a:pt x="154" y="34"/>
                    </a:lnTo>
                    <a:lnTo>
                      <a:pt x="119" y="46"/>
                    </a:lnTo>
                    <a:lnTo>
                      <a:pt x="114" y="67"/>
                    </a:lnTo>
                    <a:lnTo>
                      <a:pt x="100" y="72"/>
                    </a:lnTo>
                    <a:lnTo>
                      <a:pt x="92" y="99"/>
                    </a:lnTo>
                    <a:lnTo>
                      <a:pt x="75" y="99"/>
                    </a:lnTo>
                    <a:lnTo>
                      <a:pt x="46" y="82"/>
                    </a:lnTo>
                    <a:lnTo>
                      <a:pt x="60" y="71"/>
                    </a:lnTo>
                    <a:lnTo>
                      <a:pt x="39" y="63"/>
                    </a:lnTo>
                    <a:lnTo>
                      <a:pt x="10" y="36"/>
                    </a:lnTo>
                    <a:lnTo>
                      <a:pt x="0" y="13"/>
                    </a:lnTo>
                    <a:lnTo>
                      <a:pt x="39" y="1"/>
                    </a:lnTo>
                    <a:lnTo>
                      <a:pt x="46" y="11"/>
                    </a:lnTo>
                    <a:lnTo>
                      <a:pt x="66" y="11"/>
                    </a:lnTo>
                    <a:lnTo>
                      <a:pt x="71" y="1"/>
                    </a:lnTo>
                    <a:lnTo>
                      <a:pt x="9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61" name="Freeform 229">
                <a:extLst>
                  <a:ext uri="{FF2B5EF4-FFF2-40B4-BE49-F238E27FC236}">
                    <a16:creationId xmlns:a16="http://schemas.microsoft.com/office/drawing/2014/main" id="{B44D615D-FB92-9C4E-D747-C1E5812DC282}"/>
                  </a:ext>
                </a:extLst>
              </p:cNvPr>
              <p:cNvSpPr>
                <a:spLocks/>
              </p:cNvSpPr>
              <p:nvPr/>
            </p:nvSpPr>
            <p:spPr bwMode="auto">
              <a:xfrm>
                <a:off x="4749800" y="2144699"/>
                <a:ext cx="222250" cy="65117"/>
              </a:xfrm>
              <a:custGeom>
                <a:avLst/>
                <a:gdLst>
                  <a:gd name="T0" fmla="*/ 79 w 140"/>
                  <a:gd name="T1" fmla="*/ 0 h 41"/>
                  <a:gd name="T2" fmla="*/ 113 w 140"/>
                  <a:gd name="T3" fmla="*/ 8 h 41"/>
                  <a:gd name="T4" fmla="*/ 140 w 140"/>
                  <a:gd name="T5" fmla="*/ 22 h 41"/>
                  <a:gd name="T6" fmla="*/ 121 w 140"/>
                  <a:gd name="T7" fmla="*/ 37 h 41"/>
                  <a:gd name="T8" fmla="*/ 81 w 140"/>
                  <a:gd name="T9" fmla="*/ 41 h 41"/>
                  <a:gd name="T10" fmla="*/ 39 w 140"/>
                  <a:gd name="T11" fmla="*/ 35 h 41"/>
                  <a:gd name="T12" fmla="*/ 37 w 140"/>
                  <a:gd name="T13" fmla="*/ 27 h 41"/>
                  <a:gd name="T14" fmla="*/ 18 w 140"/>
                  <a:gd name="T15" fmla="*/ 27 h 41"/>
                  <a:gd name="T16" fmla="*/ 0 w 140"/>
                  <a:gd name="T17" fmla="*/ 12 h 41"/>
                  <a:gd name="T18" fmla="*/ 44 w 140"/>
                  <a:gd name="T19" fmla="*/ 4 h 41"/>
                  <a:gd name="T20" fmla="*/ 64 w 140"/>
                  <a:gd name="T21" fmla="*/ 10 h 41"/>
                  <a:gd name="T22" fmla="*/ 79 w 140"/>
                  <a:gd name="T23"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41">
                    <a:moveTo>
                      <a:pt x="79" y="0"/>
                    </a:moveTo>
                    <a:lnTo>
                      <a:pt x="113" y="8"/>
                    </a:lnTo>
                    <a:lnTo>
                      <a:pt x="140" y="22"/>
                    </a:lnTo>
                    <a:lnTo>
                      <a:pt x="121" y="37"/>
                    </a:lnTo>
                    <a:lnTo>
                      <a:pt x="81" y="41"/>
                    </a:lnTo>
                    <a:lnTo>
                      <a:pt x="39" y="35"/>
                    </a:lnTo>
                    <a:lnTo>
                      <a:pt x="37" y="27"/>
                    </a:lnTo>
                    <a:lnTo>
                      <a:pt x="18" y="27"/>
                    </a:lnTo>
                    <a:lnTo>
                      <a:pt x="0" y="12"/>
                    </a:lnTo>
                    <a:lnTo>
                      <a:pt x="44" y="4"/>
                    </a:lnTo>
                    <a:lnTo>
                      <a:pt x="64" y="10"/>
                    </a:lnTo>
                    <a:lnTo>
                      <a:pt x="7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62" name="Freeform 231">
                <a:extLst>
                  <a:ext uri="{FF2B5EF4-FFF2-40B4-BE49-F238E27FC236}">
                    <a16:creationId xmlns:a16="http://schemas.microsoft.com/office/drawing/2014/main" id="{C62D5EDF-4F21-DA46-EF1C-D5A0876A5AF2}"/>
                  </a:ext>
                </a:extLst>
              </p:cNvPr>
              <p:cNvSpPr>
                <a:spLocks/>
              </p:cNvSpPr>
              <p:nvPr/>
            </p:nvSpPr>
            <p:spPr bwMode="auto">
              <a:xfrm>
                <a:off x="5359400" y="2133581"/>
                <a:ext cx="149225" cy="47647"/>
              </a:xfrm>
              <a:custGeom>
                <a:avLst/>
                <a:gdLst>
                  <a:gd name="T0" fmla="*/ 71 w 94"/>
                  <a:gd name="T1" fmla="*/ 0 h 30"/>
                  <a:gd name="T2" fmla="*/ 94 w 94"/>
                  <a:gd name="T3" fmla="*/ 7 h 30"/>
                  <a:gd name="T4" fmla="*/ 88 w 94"/>
                  <a:gd name="T5" fmla="*/ 13 h 30"/>
                  <a:gd name="T6" fmla="*/ 69 w 94"/>
                  <a:gd name="T7" fmla="*/ 15 h 30"/>
                  <a:gd name="T8" fmla="*/ 58 w 94"/>
                  <a:gd name="T9" fmla="*/ 19 h 30"/>
                  <a:gd name="T10" fmla="*/ 56 w 94"/>
                  <a:gd name="T11" fmla="*/ 25 h 30"/>
                  <a:gd name="T12" fmla="*/ 38 w 94"/>
                  <a:gd name="T13" fmla="*/ 30 h 30"/>
                  <a:gd name="T14" fmla="*/ 23 w 94"/>
                  <a:gd name="T15" fmla="*/ 21 h 30"/>
                  <a:gd name="T16" fmla="*/ 33 w 94"/>
                  <a:gd name="T17" fmla="*/ 11 h 30"/>
                  <a:gd name="T18" fmla="*/ 0 w 94"/>
                  <a:gd name="T19" fmla="*/ 11 h 30"/>
                  <a:gd name="T20" fmla="*/ 27 w 94"/>
                  <a:gd name="T21" fmla="*/ 5 h 30"/>
                  <a:gd name="T22" fmla="*/ 48 w 94"/>
                  <a:gd name="T23" fmla="*/ 5 h 30"/>
                  <a:gd name="T24" fmla="*/ 52 w 94"/>
                  <a:gd name="T25" fmla="*/ 13 h 30"/>
                  <a:gd name="T26" fmla="*/ 61 w 94"/>
                  <a:gd name="T27" fmla="*/ 5 h 30"/>
                  <a:gd name="T28" fmla="*/ 71 w 94"/>
                  <a:gd name="T2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 h="30">
                    <a:moveTo>
                      <a:pt x="71" y="0"/>
                    </a:moveTo>
                    <a:lnTo>
                      <a:pt x="94" y="7"/>
                    </a:lnTo>
                    <a:lnTo>
                      <a:pt x="88" y="13"/>
                    </a:lnTo>
                    <a:lnTo>
                      <a:pt x="69" y="15"/>
                    </a:lnTo>
                    <a:lnTo>
                      <a:pt x="58" y="19"/>
                    </a:lnTo>
                    <a:lnTo>
                      <a:pt x="56" y="25"/>
                    </a:lnTo>
                    <a:lnTo>
                      <a:pt x="38" y="30"/>
                    </a:lnTo>
                    <a:lnTo>
                      <a:pt x="23" y="21"/>
                    </a:lnTo>
                    <a:lnTo>
                      <a:pt x="33" y="11"/>
                    </a:lnTo>
                    <a:lnTo>
                      <a:pt x="0" y="11"/>
                    </a:lnTo>
                    <a:lnTo>
                      <a:pt x="27" y="5"/>
                    </a:lnTo>
                    <a:lnTo>
                      <a:pt x="48" y="5"/>
                    </a:lnTo>
                    <a:lnTo>
                      <a:pt x="52" y="13"/>
                    </a:lnTo>
                    <a:lnTo>
                      <a:pt x="61" y="5"/>
                    </a:lnTo>
                    <a:lnTo>
                      <a:pt x="7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63" name="Freeform 233">
                <a:extLst>
                  <a:ext uri="{FF2B5EF4-FFF2-40B4-BE49-F238E27FC236}">
                    <a16:creationId xmlns:a16="http://schemas.microsoft.com/office/drawing/2014/main" id="{C018D953-3A0A-49A5-040D-FA33A14A4810}"/>
                  </a:ext>
                </a:extLst>
              </p:cNvPr>
              <p:cNvSpPr>
                <a:spLocks/>
              </p:cNvSpPr>
              <p:nvPr/>
            </p:nvSpPr>
            <p:spPr bwMode="auto">
              <a:xfrm>
                <a:off x="6383338" y="2117699"/>
                <a:ext cx="200025" cy="125470"/>
              </a:xfrm>
              <a:custGeom>
                <a:avLst/>
                <a:gdLst>
                  <a:gd name="T0" fmla="*/ 67 w 126"/>
                  <a:gd name="T1" fmla="*/ 0 h 79"/>
                  <a:gd name="T2" fmla="*/ 94 w 126"/>
                  <a:gd name="T3" fmla="*/ 15 h 79"/>
                  <a:gd name="T4" fmla="*/ 126 w 126"/>
                  <a:gd name="T5" fmla="*/ 46 h 79"/>
                  <a:gd name="T6" fmla="*/ 123 w 126"/>
                  <a:gd name="T7" fmla="*/ 75 h 79"/>
                  <a:gd name="T8" fmla="*/ 92 w 126"/>
                  <a:gd name="T9" fmla="*/ 79 h 79"/>
                  <a:gd name="T10" fmla="*/ 53 w 126"/>
                  <a:gd name="T11" fmla="*/ 69 h 79"/>
                  <a:gd name="T12" fmla="*/ 30 w 126"/>
                  <a:gd name="T13" fmla="*/ 58 h 79"/>
                  <a:gd name="T14" fmla="*/ 21 w 126"/>
                  <a:gd name="T15" fmla="*/ 35 h 79"/>
                  <a:gd name="T16" fmla="*/ 0 w 126"/>
                  <a:gd name="T17" fmla="*/ 29 h 79"/>
                  <a:gd name="T18" fmla="*/ 36 w 126"/>
                  <a:gd name="T19" fmla="*/ 6 h 79"/>
                  <a:gd name="T20" fmla="*/ 67 w 126"/>
                  <a:gd name="T2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79">
                    <a:moveTo>
                      <a:pt x="67" y="0"/>
                    </a:moveTo>
                    <a:lnTo>
                      <a:pt x="94" y="15"/>
                    </a:lnTo>
                    <a:lnTo>
                      <a:pt x="126" y="46"/>
                    </a:lnTo>
                    <a:lnTo>
                      <a:pt x="123" y="75"/>
                    </a:lnTo>
                    <a:lnTo>
                      <a:pt x="92" y="79"/>
                    </a:lnTo>
                    <a:lnTo>
                      <a:pt x="53" y="69"/>
                    </a:lnTo>
                    <a:lnTo>
                      <a:pt x="30" y="58"/>
                    </a:lnTo>
                    <a:lnTo>
                      <a:pt x="21" y="35"/>
                    </a:lnTo>
                    <a:lnTo>
                      <a:pt x="0" y="29"/>
                    </a:lnTo>
                    <a:lnTo>
                      <a:pt x="36" y="6"/>
                    </a:lnTo>
                    <a:lnTo>
                      <a:pt x="6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nvGrpSpPr>
            <p:cNvPr id="34" name="Group 127">
              <a:extLst>
                <a:ext uri="{FF2B5EF4-FFF2-40B4-BE49-F238E27FC236}">
                  <a16:creationId xmlns:a16="http://schemas.microsoft.com/office/drawing/2014/main" id="{2AD2CFC9-39AA-FC11-9F12-B6B0E1281577}"/>
                </a:ext>
              </a:extLst>
            </p:cNvPr>
            <p:cNvGrpSpPr/>
            <p:nvPr/>
          </p:nvGrpSpPr>
          <p:grpSpPr>
            <a:xfrm>
              <a:off x="5193506" y="1987465"/>
              <a:ext cx="3527424" cy="3891134"/>
              <a:chOff x="571501" y="1987465"/>
              <a:chExt cx="3527424" cy="3891134"/>
            </a:xfrm>
            <a:grpFill/>
          </p:grpSpPr>
          <p:sp>
            <p:nvSpPr>
              <p:cNvPr id="37" name="Freeform 7">
                <a:extLst>
                  <a:ext uri="{FF2B5EF4-FFF2-40B4-BE49-F238E27FC236}">
                    <a16:creationId xmlns:a16="http://schemas.microsoft.com/office/drawing/2014/main" id="{93D12914-EA8C-C475-73A6-C45070E2013C}"/>
                  </a:ext>
                </a:extLst>
              </p:cNvPr>
              <p:cNvSpPr>
                <a:spLocks/>
              </p:cNvSpPr>
              <p:nvPr/>
            </p:nvSpPr>
            <p:spPr bwMode="auto">
              <a:xfrm>
                <a:off x="2714626" y="5784894"/>
                <a:ext cx="214313" cy="93705"/>
              </a:xfrm>
              <a:custGeom>
                <a:avLst/>
                <a:gdLst>
                  <a:gd name="T0" fmla="*/ 75 w 135"/>
                  <a:gd name="T1" fmla="*/ 0 h 59"/>
                  <a:gd name="T2" fmla="*/ 85 w 135"/>
                  <a:gd name="T3" fmla="*/ 2 h 59"/>
                  <a:gd name="T4" fmla="*/ 91 w 135"/>
                  <a:gd name="T5" fmla="*/ 11 h 59"/>
                  <a:gd name="T6" fmla="*/ 96 w 135"/>
                  <a:gd name="T7" fmla="*/ 25 h 59"/>
                  <a:gd name="T8" fmla="*/ 116 w 135"/>
                  <a:gd name="T9" fmla="*/ 36 h 59"/>
                  <a:gd name="T10" fmla="*/ 135 w 135"/>
                  <a:gd name="T11" fmla="*/ 40 h 59"/>
                  <a:gd name="T12" fmla="*/ 131 w 135"/>
                  <a:gd name="T13" fmla="*/ 52 h 59"/>
                  <a:gd name="T14" fmla="*/ 116 w 135"/>
                  <a:gd name="T15" fmla="*/ 52 h 59"/>
                  <a:gd name="T16" fmla="*/ 110 w 135"/>
                  <a:gd name="T17" fmla="*/ 46 h 59"/>
                  <a:gd name="T18" fmla="*/ 104 w 135"/>
                  <a:gd name="T19" fmla="*/ 52 h 59"/>
                  <a:gd name="T20" fmla="*/ 93 w 135"/>
                  <a:gd name="T21" fmla="*/ 59 h 59"/>
                  <a:gd name="T22" fmla="*/ 85 w 135"/>
                  <a:gd name="T23" fmla="*/ 59 h 59"/>
                  <a:gd name="T24" fmla="*/ 77 w 135"/>
                  <a:gd name="T25" fmla="*/ 57 h 59"/>
                  <a:gd name="T26" fmla="*/ 68 w 135"/>
                  <a:gd name="T27" fmla="*/ 52 h 59"/>
                  <a:gd name="T28" fmla="*/ 52 w 135"/>
                  <a:gd name="T29" fmla="*/ 50 h 59"/>
                  <a:gd name="T30" fmla="*/ 33 w 135"/>
                  <a:gd name="T31" fmla="*/ 36 h 59"/>
                  <a:gd name="T32" fmla="*/ 20 w 135"/>
                  <a:gd name="T33" fmla="*/ 27 h 59"/>
                  <a:gd name="T34" fmla="*/ 0 w 135"/>
                  <a:gd name="T35" fmla="*/ 6 h 59"/>
                  <a:gd name="T36" fmla="*/ 12 w 135"/>
                  <a:gd name="T37" fmla="*/ 11 h 59"/>
                  <a:gd name="T38" fmla="*/ 33 w 135"/>
                  <a:gd name="T39" fmla="*/ 23 h 59"/>
                  <a:gd name="T40" fmla="*/ 50 w 135"/>
                  <a:gd name="T41" fmla="*/ 29 h 59"/>
                  <a:gd name="T42" fmla="*/ 56 w 135"/>
                  <a:gd name="T43" fmla="*/ 21 h 59"/>
                  <a:gd name="T44" fmla="*/ 62 w 135"/>
                  <a:gd name="T45" fmla="*/ 8 h 59"/>
                  <a:gd name="T46" fmla="*/ 75 w 135"/>
                  <a:gd name="T4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5" h="59">
                    <a:moveTo>
                      <a:pt x="75" y="0"/>
                    </a:moveTo>
                    <a:lnTo>
                      <a:pt x="85" y="2"/>
                    </a:lnTo>
                    <a:lnTo>
                      <a:pt x="91" y="11"/>
                    </a:lnTo>
                    <a:lnTo>
                      <a:pt x="96" y="25"/>
                    </a:lnTo>
                    <a:lnTo>
                      <a:pt x="116" y="36"/>
                    </a:lnTo>
                    <a:lnTo>
                      <a:pt x="135" y="40"/>
                    </a:lnTo>
                    <a:lnTo>
                      <a:pt x="131" y="52"/>
                    </a:lnTo>
                    <a:lnTo>
                      <a:pt x="116" y="52"/>
                    </a:lnTo>
                    <a:lnTo>
                      <a:pt x="110" y="46"/>
                    </a:lnTo>
                    <a:lnTo>
                      <a:pt x="104" y="52"/>
                    </a:lnTo>
                    <a:lnTo>
                      <a:pt x="93" y="59"/>
                    </a:lnTo>
                    <a:lnTo>
                      <a:pt x="85" y="59"/>
                    </a:lnTo>
                    <a:lnTo>
                      <a:pt x="77" y="57"/>
                    </a:lnTo>
                    <a:lnTo>
                      <a:pt x="68" y="52"/>
                    </a:lnTo>
                    <a:lnTo>
                      <a:pt x="52" y="50"/>
                    </a:lnTo>
                    <a:lnTo>
                      <a:pt x="33" y="36"/>
                    </a:lnTo>
                    <a:lnTo>
                      <a:pt x="20" y="27"/>
                    </a:lnTo>
                    <a:lnTo>
                      <a:pt x="0" y="6"/>
                    </a:lnTo>
                    <a:lnTo>
                      <a:pt x="12" y="11"/>
                    </a:lnTo>
                    <a:lnTo>
                      <a:pt x="33" y="23"/>
                    </a:lnTo>
                    <a:lnTo>
                      <a:pt x="50" y="29"/>
                    </a:lnTo>
                    <a:lnTo>
                      <a:pt x="56" y="21"/>
                    </a:lnTo>
                    <a:lnTo>
                      <a:pt x="62" y="8"/>
                    </a:lnTo>
                    <a:lnTo>
                      <a:pt x="7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98" name="Freeform 9">
                <a:extLst>
                  <a:ext uri="{FF2B5EF4-FFF2-40B4-BE49-F238E27FC236}">
                    <a16:creationId xmlns:a16="http://schemas.microsoft.com/office/drawing/2014/main" id="{9180CB59-2E89-8E5E-CE27-4E76F09F2474}"/>
                  </a:ext>
                </a:extLst>
              </p:cNvPr>
              <p:cNvSpPr>
                <a:spLocks/>
              </p:cNvSpPr>
              <p:nvPr/>
            </p:nvSpPr>
            <p:spPr bwMode="auto">
              <a:xfrm>
                <a:off x="3014663" y="5745189"/>
                <a:ext cx="74613" cy="30177"/>
              </a:xfrm>
              <a:custGeom>
                <a:avLst/>
                <a:gdLst>
                  <a:gd name="T0" fmla="*/ 38 w 47"/>
                  <a:gd name="T1" fmla="*/ 0 h 19"/>
                  <a:gd name="T2" fmla="*/ 47 w 47"/>
                  <a:gd name="T3" fmla="*/ 8 h 19"/>
                  <a:gd name="T4" fmla="*/ 46 w 47"/>
                  <a:gd name="T5" fmla="*/ 13 h 19"/>
                  <a:gd name="T6" fmla="*/ 24 w 47"/>
                  <a:gd name="T7" fmla="*/ 19 h 19"/>
                  <a:gd name="T8" fmla="*/ 21 w 47"/>
                  <a:gd name="T9" fmla="*/ 11 h 19"/>
                  <a:gd name="T10" fmla="*/ 9 w 47"/>
                  <a:gd name="T11" fmla="*/ 19 h 19"/>
                  <a:gd name="T12" fmla="*/ 0 w 47"/>
                  <a:gd name="T13" fmla="*/ 11 h 19"/>
                  <a:gd name="T14" fmla="*/ 17 w 47"/>
                  <a:gd name="T15" fmla="*/ 2 h 19"/>
                  <a:gd name="T16" fmla="*/ 30 w 47"/>
                  <a:gd name="T17" fmla="*/ 6 h 19"/>
                  <a:gd name="T18" fmla="*/ 38 w 47"/>
                  <a:gd name="T1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19">
                    <a:moveTo>
                      <a:pt x="38" y="0"/>
                    </a:moveTo>
                    <a:lnTo>
                      <a:pt x="47" y="8"/>
                    </a:lnTo>
                    <a:lnTo>
                      <a:pt x="46" y="13"/>
                    </a:lnTo>
                    <a:lnTo>
                      <a:pt x="24" y="19"/>
                    </a:lnTo>
                    <a:lnTo>
                      <a:pt x="21" y="11"/>
                    </a:lnTo>
                    <a:lnTo>
                      <a:pt x="9" y="19"/>
                    </a:lnTo>
                    <a:lnTo>
                      <a:pt x="0" y="11"/>
                    </a:lnTo>
                    <a:lnTo>
                      <a:pt x="17" y="2"/>
                    </a:lnTo>
                    <a:lnTo>
                      <a:pt x="30" y="6"/>
                    </a:lnTo>
                    <a:lnTo>
                      <a:pt x="3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699" name="Freeform 79">
                <a:extLst>
                  <a:ext uri="{FF2B5EF4-FFF2-40B4-BE49-F238E27FC236}">
                    <a16:creationId xmlns:a16="http://schemas.microsoft.com/office/drawing/2014/main" id="{74AEA580-5E0F-6533-BBB0-21F37AAAF494}"/>
                  </a:ext>
                </a:extLst>
              </p:cNvPr>
              <p:cNvSpPr>
                <a:spLocks/>
              </p:cNvSpPr>
              <p:nvPr/>
            </p:nvSpPr>
            <p:spPr bwMode="auto">
              <a:xfrm>
                <a:off x="2998788" y="4260205"/>
                <a:ext cx="23813" cy="19059"/>
              </a:xfrm>
              <a:custGeom>
                <a:avLst/>
                <a:gdLst>
                  <a:gd name="T0" fmla="*/ 11 w 15"/>
                  <a:gd name="T1" fmla="*/ 0 h 12"/>
                  <a:gd name="T2" fmla="*/ 15 w 15"/>
                  <a:gd name="T3" fmla="*/ 0 h 12"/>
                  <a:gd name="T4" fmla="*/ 15 w 15"/>
                  <a:gd name="T5" fmla="*/ 10 h 12"/>
                  <a:gd name="T6" fmla="*/ 2 w 15"/>
                  <a:gd name="T7" fmla="*/ 12 h 12"/>
                  <a:gd name="T8" fmla="*/ 0 w 15"/>
                  <a:gd name="T9" fmla="*/ 10 h 12"/>
                  <a:gd name="T10" fmla="*/ 4 w 15"/>
                  <a:gd name="T11" fmla="*/ 8 h 12"/>
                  <a:gd name="T12" fmla="*/ 2 w 15"/>
                  <a:gd name="T13" fmla="*/ 2 h 12"/>
                  <a:gd name="T14" fmla="*/ 11 w 15"/>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2">
                    <a:moveTo>
                      <a:pt x="11" y="0"/>
                    </a:moveTo>
                    <a:lnTo>
                      <a:pt x="15" y="0"/>
                    </a:lnTo>
                    <a:lnTo>
                      <a:pt x="15" y="10"/>
                    </a:lnTo>
                    <a:lnTo>
                      <a:pt x="2" y="12"/>
                    </a:lnTo>
                    <a:lnTo>
                      <a:pt x="0" y="10"/>
                    </a:lnTo>
                    <a:lnTo>
                      <a:pt x="4" y="8"/>
                    </a:lnTo>
                    <a:lnTo>
                      <a:pt x="2" y="2"/>
                    </a:lnTo>
                    <a:lnTo>
                      <a:pt x="1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0" name="Freeform 93">
                <a:extLst>
                  <a:ext uri="{FF2B5EF4-FFF2-40B4-BE49-F238E27FC236}">
                    <a16:creationId xmlns:a16="http://schemas.microsoft.com/office/drawing/2014/main" id="{4E2C4F6D-1307-E1B9-17F7-366BD0B07FF3}"/>
                  </a:ext>
                </a:extLst>
              </p:cNvPr>
              <p:cNvSpPr>
                <a:spLocks/>
              </p:cNvSpPr>
              <p:nvPr/>
            </p:nvSpPr>
            <p:spPr bwMode="auto">
              <a:xfrm>
                <a:off x="2879726" y="4090266"/>
                <a:ext cx="39688" cy="12706"/>
              </a:xfrm>
              <a:custGeom>
                <a:avLst/>
                <a:gdLst>
                  <a:gd name="T0" fmla="*/ 2 w 25"/>
                  <a:gd name="T1" fmla="*/ 0 h 8"/>
                  <a:gd name="T2" fmla="*/ 14 w 25"/>
                  <a:gd name="T3" fmla="*/ 0 h 8"/>
                  <a:gd name="T4" fmla="*/ 19 w 25"/>
                  <a:gd name="T5" fmla="*/ 0 h 8"/>
                  <a:gd name="T6" fmla="*/ 25 w 25"/>
                  <a:gd name="T7" fmla="*/ 2 h 8"/>
                  <a:gd name="T8" fmla="*/ 19 w 25"/>
                  <a:gd name="T9" fmla="*/ 6 h 8"/>
                  <a:gd name="T10" fmla="*/ 10 w 25"/>
                  <a:gd name="T11" fmla="*/ 6 h 8"/>
                  <a:gd name="T12" fmla="*/ 2 w 25"/>
                  <a:gd name="T13" fmla="*/ 8 h 8"/>
                  <a:gd name="T14" fmla="*/ 0 w 25"/>
                  <a:gd name="T15" fmla="*/ 2 h 8"/>
                  <a:gd name="T16" fmla="*/ 2 w 25"/>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
                    <a:moveTo>
                      <a:pt x="2" y="0"/>
                    </a:moveTo>
                    <a:lnTo>
                      <a:pt x="14" y="0"/>
                    </a:lnTo>
                    <a:lnTo>
                      <a:pt x="19" y="0"/>
                    </a:lnTo>
                    <a:lnTo>
                      <a:pt x="25" y="2"/>
                    </a:lnTo>
                    <a:lnTo>
                      <a:pt x="19" y="6"/>
                    </a:lnTo>
                    <a:lnTo>
                      <a:pt x="10" y="6"/>
                    </a:lnTo>
                    <a:lnTo>
                      <a:pt x="2" y="8"/>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1" name="Freeform 95">
                <a:extLst>
                  <a:ext uri="{FF2B5EF4-FFF2-40B4-BE49-F238E27FC236}">
                    <a16:creationId xmlns:a16="http://schemas.microsoft.com/office/drawing/2014/main" id="{6F2C06C5-D538-496E-54D6-8F5DB1D91642}"/>
                  </a:ext>
                </a:extLst>
              </p:cNvPr>
              <p:cNvSpPr>
                <a:spLocks/>
              </p:cNvSpPr>
              <p:nvPr/>
            </p:nvSpPr>
            <p:spPr bwMode="auto">
              <a:xfrm>
                <a:off x="2636838" y="4090266"/>
                <a:ext cx="44450" cy="17471"/>
              </a:xfrm>
              <a:custGeom>
                <a:avLst/>
                <a:gdLst>
                  <a:gd name="T0" fmla="*/ 5 w 28"/>
                  <a:gd name="T1" fmla="*/ 0 h 11"/>
                  <a:gd name="T2" fmla="*/ 9 w 28"/>
                  <a:gd name="T3" fmla="*/ 0 h 11"/>
                  <a:gd name="T4" fmla="*/ 19 w 28"/>
                  <a:gd name="T5" fmla="*/ 2 h 11"/>
                  <a:gd name="T6" fmla="*/ 26 w 28"/>
                  <a:gd name="T7" fmla="*/ 4 h 11"/>
                  <a:gd name="T8" fmla="*/ 28 w 28"/>
                  <a:gd name="T9" fmla="*/ 8 h 11"/>
                  <a:gd name="T10" fmla="*/ 19 w 28"/>
                  <a:gd name="T11" fmla="*/ 8 h 11"/>
                  <a:gd name="T12" fmla="*/ 15 w 28"/>
                  <a:gd name="T13" fmla="*/ 11 h 11"/>
                  <a:gd name="T14" fmla="*/ 7 w 28"/>
                  <a:gd name="T15" fmla="*/ 8 h 11"/>
                  <a:gd name="T16" fmla="*/ 0 w 28"/>
                  <a:gd name="T17" fmla="*/ 2 h 11"/>
                  <a:gd name="T18" fmla="*/ 1 w 28"/>
                  <a:gd name="T19" fmla="*/ 0 h 11"/>
                  <a:gd name="T20" fmla="*/ 5 w 28"/>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1">
                    <a:moveTo>
                      <a:pt x="5" y="0"/>
                    </a:moveTo>
                    <a:lnTo>
                      <a:pt x="9" y="0"/>
                    </a:lnTo>
                    <a:lnTo>
                      <a:pt x="19" y="2"/>
                    </a:lnTo>
                    <a:lnTo>
                      <a:pt x="26" y="4"/>
                    </a:lnTo>
                    <a:lnTo>
                      <a:pt x="28" y="8"/>
                    </a:lnTo>
                    <a:lnTo>
                      <a:pt x="19" y="8"/>
                    </a:lnTo>
                    <a:lnTo>
                      <a:pt x="15" y="11"/>
                    </a:lnTo>
                    <a:lnTo>
                      <a:pt x="7" y="8"/>
                    </a:lnTo>
                    <a:lnTo>
                      <a:pt x="0" y="2"/>
                    </a:lnTo>
                    <a:lnTo>
                      <a:pt x="1" y="0"/>
                    </a:lnTo>
                    <a:lnTo>
                      <a:pt x="5"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2" name="Freeform 97">
                <a:extLst>
                  <a:ext uri="{FF2B5EF4-FFF2-40B4-BE49-F238E27FC236}">
                    <a16:creationId xmlns:a16="http://schemas.microsoft.com/office/drawing/2014/main" id="{BE22CA2B-EFE6-449A-DF5E-F41655E79054}"/>
                  </a:ext>
                </a:extLst>
              </p:cNvPr>
              <p:cNvSpPr>
                <a:spLocks/>
              </p:cNvSpPr>
              <p:nvPr/>
            </p:nvSpPr>
            <p:spPr bwMode="auto">
              <a:xfrm>
                <a:off x="2720976" y="4056913"/>
                <a:ext cx="134938" cy="53999"/>
              </a:xfrm>
              <a:custGeom>
                <a:avLst/>
                <a:gdLst>
                  <a:gd name="T0" fmla="*/ 18 w 85"/>
                  <a:gd name="T1" fmla="*/ 0 h 34"/>
                  <a:gd name="T2" fmla="*/ 27 w 85"/>
                  <a:gd name="T3" fmla="*/ 0 h 34"/>
                  <a:gd name="T4" fmla="*/ 39 w 85"/>
                  <a:gd name="T5" fmla="*/ 2 h 34"/>
                  <a:gd name="T6" fmla="*/ 41 w 85"/>
                  <a:gd name="T7" fmla="*/ 11 h 34"/>
                  <a:gd name="T8" fmla="*/ 39 w 85"/>
                  <a:gd name="T9" fmla="*/ 2 h 34"/>
                  <a:gd name="T10" fmla="*/ 41 w 85"/>
                  <a:gd name="T11" fmla="*/ 0 h 34"/>
                  <a:gd name="T12" fmla="*/ 50 w 85"/>
                  <a:gd name="T13" fmla="*/ 0 h 34"/>
                  <a:gd name="T14" fmla="*/ 58 w 85"/>
                  <a:gd name="T15" fmla="*/ 4 h 34"/>
                  <a:gd name="T16" fmla="*/ 64 w 85"/>
                  <a:gd name="T17" fmla="*/ 4 h 34"/>
                  <a:gd name="T18" fmla="*/ 66 w 85"/>
                  <a:gd name="T19" fmla="*/ 9 h 34"/>
                  <a:gd name="T20" fmla="*/ 73 w 85"/>
                  <a:gd name="T21" fmla="*/ 9 h 34"/>
                  <a:gd name="T22" fmla="*/ 71 w 85"/>
                  <a:gd name="T23" fmla="*/ 13 h 34"/>
                  <a:gd name="T24" fmla="*/ 79 w 85"/>
                  <a:gd name="T25" fmla="*/ 13 h 34"/>
                  <a:gd name="T26" fmla="*/ 85 w 85"/>
                  <a:gd name="T27" fmla="*/ 19 h 34"/>
                  <a:gd name="T28" fmla="*/ 81 w 85"/>
                  <a:gd name="T29" fmla="*/ 23 h 34"/>
                  <a:gd name="T30" fmla="*/ 73 w 85"/>
                  <a:gd name="T31" fmla="*/ 21 h 34"/>
                  <a:gd name="T32" fmla="*/ 67 w 85"/>
                  <a:gd name="T33" fmla="*/ 23 h 34"/>
                  <a:gd name="T34" fmla="*/ 64 w 85"/>
                  <a:gd name="T35" fmla="*/ 21 h 34"/>
                  <a:gd name="T36" fmla="*/ 60 w 85"/>
                  <a:gd name="T37" fmla="*/ 23 h 34"/>
                  <a:gd name="T38" fmla="*/ 54 w 85"/>
                  <a:gd name="T39" fmla="*/ 25 h 34"/>
                  <a:gd name="T40" fmla="*/ 52 w 85"/>
                  <a:gd name="T41" fmla="*/ 21 h 34"/>
                  <a:gd name="T42" fmla="*/ 48 w 85"/>
                  <a:gd name="T43" fmla="*/ 23 h 34"/>
                  <a:gd name="T44" fmla="*/ 43 w 85"/>
                  <a:gd name="T45" fmla="*/ 34 h 34"/>
                  <a:gd name="T46" fmla="*/ 39 w 85"/>
                  <a:gd name="T47" fmla="*/ 30 h 34"/>
                  <a:gd name="T48" fmla="*/ 39 w 85"/>
                  <a:gd name="T49" fmla="*/ 27 h 34"/>
                  <a:gd name="T50" fmla="*/ 39 w 85"/>
                  <a:gd name="T51" fmla="*/ 23 h 34"/>
                  <a:gd name="T52" fmla="*/ 39 w 85"/>
                  <a:gd name="T53" fmla="*/ 27 h 34"/>
                  <a:gd name="T54" fmla="*/ 29 w 85"/>
                  <a:gd name="T55" fmla="*/ 23 h 34"/>
                  <a:gd name="T56" fmla="*/ 23 w 85"/>
                  <a:gd name="T57" fmla="*/ 25 h 34"/>
                  <a:gd name="T58" fmla="*/ 14 w 85"/>
                  <a:gd name="T59" fmla="*/ 23 h 34"/>
                  <a:gd name="T60" fmla="*/ 8 w 85"/>
                  <a:gd name="T61" fmla="*/ 27 h 34"/>
                  <a:gd name="T62" fmla="*/ 0 w 85"/>
                  <a:gd name="T63" fmla="*/ 23 h 34"/>
                  <a:gd name="T64" fmla="*/ 2 w 85"/>
                  <a:gd name="T65" fmla="*/ 17 h 34"/>
                  <a:gd name="T66" fmla="*/ 14 w 85"/>
                  <a:gd name="T67" fmla="*/ 21 h 34"/>
                  <a:gd name="T68" fmla="*/ 25 w 85"/>
                  <a:gd name="T69" fmla="*/ 21 h 34"/>
                  <a:gd name="T70" fmla="*/ 29 w 85"/>
                  <a:gd name="T71" fmla="*/ 17 h 34"/>
                  <a:gd name="T72" fmla="*/ 23 w 85"/>
                  <a:gd name="T73" fmla="*/ 13 h 34"/>
                  <a:gd name="T74" fmla="*/ 23 w 85"/>
                  <a:gd name="T75" fmla="*/ 9 h 34"/>
                  <a:gd name="T76" fmla="*/ 23 w 85"/>
                  <a:gd name="T77" fmla="*/ 5 h 34"/>
                  <a:gd name="T78" fmla="*/ 14 w 85"/>
                  <a:gd name="T79" fmla="*/ 4 h 34"/>
                  <a:gd name="T80" fmla="*/ 18 w 85"/>
                  <a:gd name="T8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 h="34">
                    <a:moveTo>
                      <a:pt x="18" y="0"/>
                    </a:moveTo>
                    <a:lnTo>
                      <a:pt x="27" y="0"/>
                    </a:lnTo>
                    <a:lnTo>
                      <a:pt x="39" y="2"/>
                    </a:lnTo>
                    <a:lnTo>
                      <a:pt x="41" y="11"/>
                    </a:lnTo>
                    <a:lnTo>
                      <a:pt x="39" y="2"/>
                    </a:lnTo>
                    <a:lnTo>
                      <a:pt x="41" y="0"/>
                    </a:lnTo>
                    <a:lnTo>
                      <a:pt x="50" y="0"/>
                    </a:lnTo>
                    <a:lnTo>
                      <a:pt x="58" y="4"/>
                    </a:lnTo>
                    <a:lnTo>
                      <a:pt x="64" y="4"/>
                    </a:lnTo>
                    <a:lnTo>
                      <a:pt x="66" y="9"/>
                    </a:lnTo>
                    <a:lnTo>
                      <a:pt x="73" y="9"/>
                    </a:lnTo>
                    <a:lnTo>
                      <a:pt x="71" y="13"/>
                    </a:lnTo>
                    <a:lnTo>
                      <a:pt x="79" y="13"/>
                    </a:lnTo>
                    <a:lnTo>
                      <a:pt x="85" y="19"/>
                    </a:lnTo>
                    <a:lnTo>
                      <a:pt x="81" y="23"/>
                    </a:lnTo>
                    <a:lnTo>
                      <a:pt x="73" y="21"/>
                    </a:lnTo>
                    <a:lnTo>
                      <a:pt x="67" y="23"/>
                    </a:lnTo>
                    <a:lnTo>
                      <a:pt x="64" y="21"/>
                    </a:lnTo>
                    <a:lnTo>
                      <a:pt x="60" y="23"/>
                    </a:lnTo>
                    <a:lnTo>
                      <a:pt x="54" y="25"/>
                    </a:lnTo>
                    <a:lnTo>
                      <a:pt x="52" y="21"/>
                    </a:lnTo>
                    <a:lnTo>
                      <a:pt x="48" y="23"/>
                    </a:lnTo>
                    <a:lnTo>
                      <a:pt x="43" y="34"/>
                    </a:lnTo>
                    <a:lnTo>
                      <a:pt x="39" y="30"/>
                    </a:lnTo>
                    <a:lnTo>
                      <a:pt x="39" y="27"/>
                    </a:lnTo>
                    <a:lnTo>
                      <a:pt x="39" y="23"/>
                    </a:lnTo>
                    <a:lnTo>
                      <a:pt x="39" y="27"/>
                    </a:lnTo>
                    <a:lnTo>
                      <a:pt x="29" y="23"/>
                    </a:lnTo>
                    <a:lnTo>
                      <a:pt x="23" y="25"/>
                    </a:lnTo>
                    <a:lnTo>
                      <a:pt x="14" y="23"/>
                    </a:lnTo>
                    <a:lnTo>
                      <a:pt x="8" y="27"/>
                    </a:lnTo>
                    <a:lnTo>
                      <a:pt x="0" y="23"/>
                    </a:lnTo>
                    <a:lnTo>
                      <a:pt x="2" y="17"/>
                    </a:lnTo>
                    <a:lnTo>
                      <a:pt x="14" y="21"/>
                    </a:lnTo>
                    <a:lnTo>
                      <a:pt x="25" y="21"/>
                    </a:lnTo>
                    <a:lnTo>
                      <a:pt x="29" y="17"/>
                    </a:lnTo>
                    <a:lnTo>
                      <a:pt x="23" y="13"/>
                    </a:lnTo>
                    <a:lnTo>
                      <a:pt x="23" y="9"/>
                    </a:lnTo>
                    <a:lnTo>
                      <a:pt x="23" y="5"/>
                    </a:lnTo>
                    <a:lnTo>
                      <a:pt x="14" y="4"/>
                    </a:lnTo>
                    <a:lnTo>
                      <a:pt x="1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3" name="Freeform 101">
                <a:extLst>
                  <a:ext uri="{FF2B5EF4-FFF2-40B4-BE49-F238E27FC236}">
                    <a16:creationId xmlns:a16="http://schemas.microsoft.com/office/drawing/2014/main" id="{58C6F83E-22A5-1AF8-3D30-267D29046209}"/>
                  </a:ext>
                </a:extLst>
              </p:cNvPr>
              <p:cNvSpPr>
                <a:spLocks/>
              </p:cNvSpPr>
              <p:nvPr/>
            </p:nvSpPr>
            <p:spPr bwMode="auto">
              <a:xfrm>
                <a:off x="917577" y="4050560"/>
                <a:ext cx="28575" cy="27000"/>
              </a:xfrm>
              <a:custGeom>
                <a:avLst/>
                <a:gdLst>
                  <a:gd name="T0" fmla="*/ 2 w 18"/>
                  <a:gd name="T1" fmla="*/ 0 h 17"/>
                  <a:gd name="T2" fmla="*/ 4 w 18"/>
                  <a:gd name="T3" fmla="*/ 0 h 17"/>
                  <a:gd name="T4" fmla="*/ 10 w 18"/>
                  <a:gd name="T5" fmla="*/ 0 h 17"/>
                  <a:gd name="T6" fmla="*/ 12 w 18"/>
                  <a:gd name="T7" fmla="*/ 2 h 17"/>
                  <a:gd name="T8" fmla="*/ 14 w 18"/>
                  <a:gd name="T9" fmla="*/ 4 h 17"/>
                  <a:gd name="T10" fmla="*/ 18 w 18"/>
                  <a:gd name="T11" fmla="*/ 9 h 17"/>
                  <a:gd name="T12" fmla="*/ 18 w 18"/>
                  <a:gd name="T13" fmla="*/ 11 h 17"/>
                  <a:gd name="T14" fmla="*/ 12 w 18"/>
                  <a:gd name="T15" fmla="*/ 13 h 17"/>
                  <a:gd name="T16" fmla="*/ 8 w 18"/>
                  <a:gd name="T17" fmla="*/ 17 h 17"/>
                  <a:gd name="T18" fmla="*/ 6 w 18"/>
                  <a:gd name="T19" fmla="*/ 17 h 17"/>
                  <a:gd name="T20" fmla="*/ 2 w 18"/>
                  <a:gd name="T21" fmla="*/ 17 h 17"/>
                  <a:gd name="T22" fmla="*/ 2 w 18"/>
                  <a:gd name="T23" fmla="*/ 13 h 17"/>
                  <a:gd name="T24" fmla="*/ 0 w 18"/>
                  <a:gd name="T25" fmla="*/ 6 h 17"/>
                  <a:gd name="T26" fmla="*/ 0 w 18"/>
                  <a:gd name="T27" fmla="*/ 4 h 17"/>
                  <a:gd name="T28" fmla="*/ 4 w 18"/>
                  <a:gd name="T29" fmla="*/ 2 h 17"/>
                  <a:gd name="T30" fmla="*/ 2 w 18"/>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17">
                    <a:moveTo>
                      <a:pt x="2" y="0"/>
                    </a:moveTo>
                    <a:lnTo>
                      <a:pt x="4" y="0"/>
                    </a:lnTo>
                    <a:lnTo>
                      <a:pt x="10" y="0"/>
                    </a:lnTo>
                    <a:lnTo>
                      <a:pt x="12" y="2"/>
                    </a:lnTo>
                    <a:lnTo>
                      <a:pt x="14" y="4"/>
                    </a:lnTo>
                    <a:lnTo>
                      <a:pt x="18" y="9"/>
                    </a:lnTo>
                    <a:lnTo>
                      <a:pt x="18" y="11"/>
                    </a:lnTo>
                    <a:lnTo>
                      <a:pt x="12" y="13"/>
                    </a:lnTo>
                    <a:lnTo>
                      <a:pt x="8" y="17"/>
                    </a:lnTo>
                    <a:lnTo>
                      <a:pt x="6" y="17"/>
                    </a:lnTo>
                    <a:lnTo>
                      <a:pt x="2" y="17"/>
                    </a:lnTo>
                    <a:lnTo>
                      <a:pt x="2" y="13"/>
                    </a:lnTo>
                    <a:lnTo>
                      <a:pt x="0" y="6"/>
                    </a:lnTo>
                    <a:lnTo>
                      <a:pt x="0" y="4"/>
                    </a:lnTo>
                    <a:lnTo>
                      <a:pt x="4"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4" name="Freeform 103">
                <a:extLst>
                  <a:ext uri="{FF2B5EF4-FFF2-40B4-BE49-F238E27FC236}">
                    <a16:creationId xmlns:a16="http://schemas.microsoft.com/office/drawing/2014/main" id="{F4B669EF-4773-933D-BE47-F295E01B2900}"/>
                  </a:ext>
                </a:extLst>
              </p:cNvPr>
              <p:cNvSpPr>
                <a:spLocks/>
              </p:cNvSpPr>
              <p:nvPr/>
            </p:nvSpPr>
            <p:spPr bwMode="auto">
              <a:xfrm>
                <a:off x="903289" y="4031501"/>
                <a:ext cx="14288" cy="9529"/>
              </a:xfrm>
              <a:custGeom>
                <a:avLst/>
                <a:gdLst>
                  <a:gd name="T0" fmla="*/ 2 w 9"/>
                  <a:gd name="T1" fmla="*/ 0 h 6"/>
                  <a:gd name="T2" fmla="*/ 6 w 9"/>
                  <a:gd name="T3" fmla="*/ 2 h 6"/>
                  <a:gd name="T4" fmla="*/ 9 w 9"/>
                  <a:gd name="T5" fmla="*/ 2 h 6"/>
                  <a:gd name="T6" fmla="*/ 9 w 9"/>
                  <a:gd name="T7" fmla="*/ 4 h 6"/>
                  <a:gd name="T8" fmla="*/ 4 w 9"/>
                  <a:gd name="T9" fmla="*/ 6 h 6"/>
                  <a:gd name="T10" fmla="*/ 2 w 9"/>
                  <a:gd name="T11" fmla="*/ 2 h 6"/>
                  <a:gd name="T12" fmla="*/ 0 w 9"/>
                  <a:gd name="T13" fmla="*/ 2 h 6"/>
                  <a:gd name="T14" fmla="*/ 2 w 9"/>
                  <a:gd name="T15" fmla="*/ 0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2" y="0"/>
                    </a:moveTo>
                    <a:lnTo>
                      <a:pt x="6" y="2"/>
                    </a:lnTo>
                    <a:lnTo>
                      <a:pt x="9" y="2"/>
                    </a:lnTo>
                    <a:lnTo>
                      <a:pt x="9" y="4"/>
                    </a:lnTo>
                    <a:lnTo>
                      <a:pt x="4" y="6"/>
                    </a:lnTo>
                    <a:lnTo>
                      <a:pt x="2"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5" name="Freeform 105">
                <a:extLst>
                  <a:ext uri="{FF2B5EF4-FFF2-40B4-BE49-F238E27FC236}">
                    <a16:creationId xmlns:a16="http://schemas.microsoft.com/office/drawing/2014/main" id="{F0FE2BB3-843C-7CDD-A5B2-C5A4B1BC48A2}"/>
                  </a:ext>
                </a:extLst>
              </p:cNvPr>
              <p:cNvSpPr>
                <a:spLocks/>
              </p:cNvSpPr>
              <p:nvPr/>
            </p:nvSpPr>
            <p:spPr bwMode="auto">
              <a:xfrm>
                <a:off x="890589" y="4026737"/>
                <a:ext cx="12700" cy="4765"/>
              </a:xfrm>
              <a:custGeom>
                <a:avLst/>
                <a:gdLst>
                  <a:gd name="T0" fmla="*/ 0 w 8"/>
                  <a:gd name="T1" fmla="*/ 0 h 3"/>
                  <a:gd name="T2" fmla="*/ 8 w 8"/>
                  <a:gd name="T3" fmla="*/ 1 h 3"/>
                  <a:gd name="T4" fmla="*/ 8 w 8"/>
                  <a:gd name="T5" fmla="*/ 3 h 3"/>
                  <a:gd name="T6" fmla="*/ 0 w 8"/>
                  <a:gd name="T7" fmla="*/ 1 h 3"/>
                  <a:gd name="T8" fmla="*/ 0 w 8"/>
                  <a:gd name="T9" fmla="*/ 0 h 3"/>
                </a:gdLst>
                <a:ahLst/>
                <a:cxnLst>
                  <a:cxn ang="0">
                    <a:pos x="T0" y="T1"/>
                  </a:cxn>
                  <a:cxn ang="0">
                    <a:pos x="T2" y="T3"/>
                  </a:cxn>
                  <a:cxn ang="0">
                    <a:pos x="T4" y="T5"/>
                  </a:cxn>
                  <a:cxn ang="0">
                    <a:pos x="T6" y="T7"/>
                  </a:cxn>
                  <a:cxn ang="0">
                    <a:pos x="T8" y="T9"/>
                  </a:cxn>
                </a:cxnLst>
                <a:rect l="0" t="0" r="r" b="b"/>
                <a:pathLst>
                  <a:path w="8" h="3">
                    <a:moveTo>
                      <a:pt x="0" y="0"/>
                    </a:moveTo>
                    <a:lnTo>
                      <a:pt x="8" y="1"/>
                    </a:lnTo>
                    <a:lnTo>
                      <a:pt x="8" y="3"/>
                    </a:lnTo>
                    <a:lnTo>
                      <a:pt x="0" y="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6" name="Freeform 107">
                <a:extLst>
                  <a:ext uri="{FF2B5EF4-FFF2-40B4-BE49-F238E27FC236}">
                    <a16:creationId xmlns:a16="http://schemas.microsoft.com/office/drawing/2014/main" id="{2F7B61C5-8FBB-D224-47D0-DD9DE70D5E59}"/>
                  </a:ext>
                </a:extLst>
              </p:cNvPr>
              <p:cNvSpPr>
                <a:spLocks/>
              </p:cNvSpPr>
              <p:nvPr/>
            </p:nvSpPr>
            <p:spPr bwMode="auto">
              <a:xfrm>
                <a:off x="869952" y="4014032"/>
                <a:ext cx="14288" cy="12706"/>
              </a:xfrm>
              <a:custGeom>
                <a:avLst/>
                <a:gdLst>
                  <a:gd name="T0" fmla="*/ 2 w 9"/>
                  <a:gd name="T1" fmla="*/ 0 h 8"/>
                  <a:gd name="T2" fmla="*/ 3 w 9"/>
                  <a:gd name="T3" fmla="*/ 0 h 8"/>
                  <a:gd name="T4" fmla="*/ 9 w 9"/>
                  <a:gd name="T5" fmla="*/ 6 h 8"/>
                  <a:gd name="T6" fmla="*/ 7 w 9"/>
                  <a:gd name="T7" fmla="*/ 8 h 8"/>
                  <a:gd name="T8" fmla="*/ 5 w 9"/>
                  <a:gd name="T9" fmla="*/ 8 h 8"/>
                  <a:gd name="T10" fmla="*/ 2 w 9"/>
                  <a:gd name="T11" fmla="*/ 6 h 8"/>
                  <a:gd name="T12" fmla="*/ 0 w 9"/>
                  <a:gd name="T13" fmla="*/ 2 h 8"/>
                  <a:gd name="T14" fmla="*/ 0 w 9"/>
                  <a:gd name="T15" fmla="*/ 2 h 8"/>
                  <a:gd name="T16" fmla="*/ 2 w 9"/>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8">
                    <a:moveTo>
                      <a:pt x="2" y="0"/>
                    </a:moveTo>
                    <a:lnTo>
                      <a:pt x="3" y="0"/>
                    </a:lnTo>
                    <a:lnTo>
                      <a:pt x="9" y="6"/>
                    </a:lnTo>
                    <a:lnTo>
                      <a:pt x="7" y="8"/>
                    </a:lnTo>
                    <a:lnTo>
                      <a:pt x="5" y="8"/>
                    </a:lnTo>
                    <a:lnTo>
                      <a:pt x="2" y="6"/>
                    </a:lnTo>
                    <a:lnTo>
                      <a:pt x="0" y="2"/>
                    </a:lnTo>
                    <a:lnTo>
                      <a:pt x="0" y="2"/>
                    </a:lnTo>
                    <a:lnTo>
                      <a:pt x="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7" name="Freeform 109">
                <a:extLst>
                  <a:ext uri="{FF2B5EF4-FFF2-40B4-BE49-F238E27FC236}">
                    <a16:creationId xmlns:a16="http://schemas.microsoft.com/office/drawing/2014/main" id="{1EFCE483-28E4-69D3-9655-818641C31E31}"/>
                  </a:ext>
                </a:extLst>
              </p:cNvPr>
              <p:cNvSpPr>
                <a:spLocks/>
              </p:cNvSpPr>
              <p:nvPr/>
            </p:nvSpPr>
            <p:spPr bwMode="auto">
              <a:xfrm>
                <a:off x="836614" y="4001326"/>
                <a:ext cx="7938" cy="9529"/>
              </a:xfrm>
              <a:custGeom>
                <a:avLst/>
                <a:gdLst>
                  <a:gd name="T0" fmla="*/ 1 w 5"/>
                  <a:gd name="T1" fmla="*/ 0 h 6"/>
                  <a:gd name="T2" fmla="*/ 5 w 5"/>
                  <a:gd name="T3" fmla="*/ 2 h 6"/>
                  <a:gd name="T4" fmla="*/ 5 w 5"/>
                  <a:gd name="T5" fmla="*/ 6 h 6"/>
                  <a:gd name="T6" fmla="*/ 3 w 5"/>
                  <a:gd name="T7" fmla="*/ 6 h 6"/>
                  <a:gd name="T8" fmla="*/ 0 w 5"/>
                  <a:gd name="T9" fmla="*/ 4 h 6"/>
                  <a:gd name="T10" fmla="*/ 0 w 5"/>
                  <a:gd name="T11" fmla="*/ 2 h 6"/>
                  <a:gd name="T12" fmla="*/ 1 w 5"/>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1" y="0"/>
                    </a:moveTo>
                    <a:lnTo>
                      <a:pt x="5" y="2"/>
                    </a:lnTo>
                    <a:lnTo>
                      <a:pt x="5" y="6"/>
                    </a:lnTo>
                    <a:lnTo>
                      <a:pt x="3" y="6"/>
                    </a:lnTo>
                    <a:lnTo>
                      <a:pt x="0" y="4"/>
                    </a:lnTo>
                    <a:lnTo>
                      <a:pt x="0" y="2"/>
                    </a:lnTo>
                    <a:lnTo>
                      <a:pt x="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8" name="Freeform 111">
                <a:extLst>
                  <a:ext uri="{FF2B5EF4-FFF2-40B4-BE49-F238E27FC236}">
                    <a16:creationId xmlns:a16="http://schemas.microsoft.com/office/drawing/2014/main" id="{E446542B-F835-1D1F-0C3D-C91E887D8EA9}"/>
                  </a:ext>
                </a:extLst>
              </p:cNvPr>
              <p:cNvSpPr>
                <a:spLocks/>
              </p:cNvSpPr>
              <p:nvPr/>
            </p:nvSpPr>
            <p:spPr bwMode="auto">
              <a:xfrm>
                <a:off x="2489202" y="3980679"/>
                <a:ext cx="238125" cy="76234"/>
              </a:xfrm>
              <a:custGeom>
                <a:avLst/>
                <a:gdLst>
                  <a:gd name="T0" fmla="*/ 37 w 150"/>
                  <a:gd name="T1" fmla="*/ 0 h 48"/>
                  <a:gd name="T2" fmla="*/ 48 w 150"/>
                  <a:gd name="T3" fmla="*/ 2 h 48"/>
                  <a:gd name="T4" fmla="*/ 60 w 150"/>
                  <a:gd name="T5" fmla="*/ 2 h 48"/>
                  <a:gd name="T6" fmla="*/ 73 w 150"/>
                  <a:gd name="T7" fmla="*/ 6 h 48"/>
                  <a:gd name="T8" fmla="*/ 79 w 150"/>
                  <a:gd name="T9" fmla="*/ 11 h 48"/>
                  <a:gd name="T10" fmla="*/ 93 w 150"/>
                  <a:gd name="T11" fmla="*/ 9 h 48"/>
                  <a:gd name="T12" fmla="*/ 96 w 150"/>
                  <a:gd name="T13" fmla="*/ 13 h 48"/>
                  <a:gd name="T14" fmla="*/ 110 w 150"/>
                  <a:gd name="T15" fmla="*/ 21 h 48"/>
                  <a:gd name="T16" fmla="*/ 118 w 150"/>
                  <a:gd name="T17" fmla="*/ 29 h 48"/>
                  <a:gd name="T18" fmla="*/ 121 w 150"/>
                  <a:gd name="T19" fmla="*/ 29 h 48"/>
                  <a:gd name="T20" fmla="*/ 131 w 150"/>
                  <a:gd name="T21" fmla="*/ 32 h 48"/>
                  <a:gd name="T22" fmla="*/ 129 w 150"/>
                  <a:gd name="T23" fmla="*/ 34 h 48"/>
                  <a:gd name="T24" fmla="*/ 139 w 150"/>
                  <a:gd name="T25" fmla="*/ 36 h 48"/>
                  <a:gd name="T26" fmla="*/ 150 w 150"/>
                  <a:gd name="T27" fmla="*/ 42 h 48"/>
                  <a:gd name="T28" fmla="*/ 148 w 150"/>
                  <a:gd name="T29" fmla="*/ 44 h 48"/>
                  <a:gd name="T30" fmla="*/ 139 w 150"/>
                  <a:gd name="T31" fmla="*/ 48 h 48"/>
                  <a:gd name="T32" fmla="*/ 129 w 150"/>
                  <a:gd name="T33" fmla="*/ 48 h 48"/>
                  <a:gd name="T34" fmla="*/ 121 w 150"/>
                  <a:gd name="T35" fmla="*/ 46 h 48"/>
                  <a:gd name="T36" fmla="*/ 100 w 150"/>
                  <a:gd name="T37" fmla="*/ 48 h 48"/>
                  <a:gd name="T38" fmla="*/ 110 w 150"/>
                  <a:gd name="T39" fmla="*/ 40 h 48"/>
                  <a:gd name="T40" fmla="*/ 104 w 150"/>
                  <a:gd name="T41" fmla="*/ 36 h 48"/>
                  <a:gd name="T42" fmla="*/ 94 w 150"/>
                  <a:gd name="T43" fmla="*/ 34 h 48"/>
                  <a:gd name="T44" fmla="*/ 91 w 150"/>
                  <a:gd name="T45" fmla="*/ 32 h 48"/>
                  <a:gd name="T46" fmla="*/ 87 w 150"/>
                  <a:gd name="T47" fmla="*/ 23 h 48"/>
                  <a:gd name="T48" fmla="*/ 79 w 150"/>
                  <a:gd name="T49" fmla="*/ 23 h 48"/>
                  <a:gd name="T50" fmla="*/ 66 w 150"/>
                  <a:gd name="T51" fmla="*/ 21 h 48"/>
                  <a:gd name="T52" fmla="*/ 62 w 150"/>
                  <a:gd name="T53" fmla="*/ 17 h 48"/>
                  <a:gd name="T54" fmla="*/ 45 w 150"/>
                  <a:gd name="T55" fmla="*/ 15 h 48"/>
                  <a:gd name="T56" fmla="*/ 39 w 150"/>
                  <a:gd name="T57" fmla="*/ 11 h 48"/>
                  <a:gd name="T58" fmla="*/ 45 w 150"/>
                  <a:gd name="T59" fmla="*/ 7 h 48"/>
                  <a:gd name="T60" fmla="*/ 31 w 150"/>
                  <a:gd name="T61" fmla="*/ 6 h 48"/>
                  <a:gd name="T62" fmla="*/ 20 w 150"/>
                  <a:gd name="T63" fmla="*/ 15 h 48"/>
                  <a:gd name="T64" fmla="*/ 14 w 150"/>
                  <a:gd name="T65" fmla="*/ 15 h 48"/>
                  <a:gd name="T66" fmla="*/ 12 w 150"/>
                  <a:gd name="T67" fmla="*/ 19 h 48"/>
                  <a:gd name="T68" fmla="*/ 6 w 150"/>
                  <a:gd name="T69" fmla="*/ 21 h 48"/>
                  <a:gd name="T70" fmla="*/ 0 w 150"/>
                  <a:gd name="T71" fmla="*/ 19 h 48"/>
                  <a:gd name="T72" fmla="*/ 8 w 150"/>
                  <a:gd name="T73" fmla="*/ 15 h 48"/>
                  <a:gd name="T74" fmla="*/ 10 w 150"/>
                  <a:gd name="T75" fmla="*/ 9 h 48"/>
                  <a:gd name="T76" fmla="*/ 18 w 150"/>
                  <a:gd name="T77" fmla="*/ 6 h 48"/>
                  <a:gd name="T78" fmla="*/ 23 w 150"/>
                  <a:gd name="T79" fmla="*/ 4 h 48"/>
                  <a:gd name="T80" fmla="*/ 33 w 150"/>
                  <a:gd name="T81" fmla="*/ 2 h 48"/>
                  <a:gd name="T82" fmla="*/ 37 w 150"/>
                  <a:gd name="T8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48">
                    <a:moveTo>
                      <a:pt x="37" y="0"/>
                    </a:moveTo>
                    <a:lnTo>
                      <a:pt x="48" y="2"/>
                    </a:lnTo>
                    <a:lnTo>
                      <a:pt x="60" y="2"/>
                    </a:lnTo>
                    <a:lnTo>
                      <a:pt x="73" y="6"/>
                    </a:lnTo>
                    <a:lnTo>
                      <a:pt x="79" y="11"/>
                    </a:lnTo>
                    <a:lnTo>
                      <a:pt x="93" y="9"/>
                    </a:lnTo>
                    <a:lnTo>
                      <a:pt x="96" y="13"/>
                    </a:lnTo>
                    <a:lnTo>
                      <a:pt x="110" y="21"/>
                    </a:lnTo>
                    <a:lnTo>
                      <a:pt x="118" y="29"/>
                    </a:lnTo>
                    <a:lnTo>
                      <a:pt x="121" y="29"/>
                    </a:lnTo>
                    <a:lnTo>
                      <a:pt x="131" y="32"/>
                    </a:lnTo>
                    <a:lnTo>
                      <a:pt x="129" y="34"/>
                    </a:lnTo>
                    <a:lnTo>
                      <a:pt x="139" y="36"/>
                    </a:lnTo>
                    <a:lnTo>
                      <a:pt x="150" y="42"/>
                    </a:lnTo>
                    <a:lnTo>
                      <a:pt x="148" y="44"/>
                    </a:lnTo>
                    <a:lnTo>
                      <a:pt x="139" y="48"/>
                    </a:lnTo>
                    <a:lnTo>
                      <a:pt x="129" y="48"/>
                    </a:lnTo>
                    <a:lnTo>
                      <a:pt x="121" y="46"/>
                    </a:lnTo>
                    <a:lnTo>
                      <a:pt x="100" y="48"/>
                    </a:lnTo>
                    <a:lnTo>
                      <a:pt x="110" y="40"/>
                    </a:lnTo>
                    <a:lnTo>
                      <a:pt x="104" y="36"/>
                    </a:lnTo>
                    <a:lnTo>
                      <a:pt x="94" y="34"/>
                    </a:lnTo>
                    <a:lnTo>
                      <a:pt x="91" y="32"/>
                    </a:lnTo>
                    <a:lnTo>
                      <a:pt x="87" y="23"/>
                    </a:lnTo>
                    <a:lnTo>
                      <a:pt x="79" y="23"/>
                    </a:lnTo>
                    <a:lnTo>
                      <a:pt x="66" y="21"/>
                    </a:lnTo>
                    <a:lnTo>
                      <a:pt x="62" y="17"/>
                    </a:lnTo>
                    <a:lnTo>
                      <a:pt x="45" y="15"/>
                    </a:lnTo>
                    <a:lnTo>
                      <a:pt x="39" y="11"/>
                    </a:lnTo>
                    <a:lnTo>
                      <a:pt x="45" y="7"/>
                    </a:lnTo>
                    <a:lnTo>
                      <a:pt x="31" y="6"/>
                    </a:lnTo>
                    <a:lnTo>
                      <a:pt x="20" y="15"/>
                    </a:lnTo>
                    <a:lnTo>
                      <a:pt x="14" y="15"/>
                    </a:lnTo>
                    <a:lnTo>
                      <a:pt x="12" y="19"/>
                    </a:lnTo>
                    <a:lnTo>
                      <a:pt x="6" y="21"/>
                    </a:lnTo>
                    <a:lnTo>
                      <a:pt x="0" y="19"/>
                    </a:lnTo>
                    <a:lnTo>
                      <a:pt x="8" y="15"/>
                    </a:lnTo>
                    <a:lnTo>
                      <a:pt x="10" y="9"/>
                    </a:lnTo>
                    <a:lnTo>
                      <a:pt x="18" y="6"/>
                    </a:lnTo>
                    <a:lnTo>
                      <a:pt x="23" y="4"/>
                    </a:lnTo>
                    <a:lnTo>
                      <a:pt x="33" y="2"/>
                    </a:lnTo>
                    <a:lnTo>
                      <a:pt x="3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09" name="Freeform 113">
                <a:extLst>
                  <a:ext uri="{FF2B5EF4-FFF2-40B4-BE49-F238E27FC236}">
                    <a16:creationId xmlns:a16="http://schemas.microsoft.com/office/drawing/2014/main" id="{E16A5D6A-6B7F-9F18-C4B3-454964D3CDA1}"/>
                  </a:ext>
                </a:extLst>
              </p:cNvPr>
              <p:cNvSpPr>
                <a:spLocks/>
              </p:cNvSpPr>
              <p:nvPr/>
            </p:nvSpPr>
            <p:spPr bwMode="auto">
              <a:xfrm>
                <a:off x="2633663" y="3931444"/>
                <a:ext cx="17463" cy="36530"/>
              </a:xfrm>
              <a:custGeom>
                <a:avLst/>
                <a:gdLst>
                  <a:gd name="T0" fmla="*/ 3 w 11"/>
                  <a:gd name="T1" fmla="*/ 0 h 23"/>
                  <a:gd name="T2" fmla="*/ 7 w 11"/>
                  <a:gd name="T3" fmla="*/ 2 h 23"/>
                  <a:gd name="T4" fmla="*/ 11 w 11"/>
                  <a:gd name="T5" fmla="*/ 13 h 23"/>
                  <a:gd name="T6" fmla="*/ 11 w 11"/>
                  <a:gd name="T7" fmla="*/ 23 h 23"/>
                  <a:gd name="T8" fmla="*/ 7 w 11"/>
                  <a:gd name="T9" fmla="*/ 23 h 23"/>
                  <a:gd name="T10" fmla="*/ 3 w 11"/>
                  <a:gd name="T11" fmla="*/ 13 h 23"/>
                  <a:gd name="T12" fmla="*/ 0 w 11"/>
                  <a:gd name="T13" fmla="*/ 12 h 23"/>
                  <a:gd name="T14" fmla="*/ 3 w 1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23">
                    <a:moveTo>
                      <a:pt x="3" y="0"/>
                    </a:moveTo>
                    <a:lnTo>
                      <a:pt x="7" y="2"/>
                    </a:lnTo>
                    <a:lnTo>
                      <a:pt x="11" y="13"/>
                    </a:lnTo>
                    <a:lnTo>
                      <a:pt x="11" y="23"/>
                    </a:lnTo>
                    <a:lnTo>
                      <a:pt x="7" y="23"/>
                    </a:lnTo>
                    <a:lnTo>
                      <a:pt x="3" y="13"/>
                    </a:lnTo>
                    <a:lnTo>
                      <a:pt x="0" y="12"/>
                    </a:lnTo>
                    <a:lnTo>
                      <a:pt x="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0" name="Freeform 119">
                <a:extLst>
                  <a:ext uri="{FF2B5EF4-FFF2-40B4-BE49-F238E27FC236}">
                    <a16:creationId xmlns:a16="http://schemas.microsoft.com/office/drawing/2014/main" id="{7A2BE859-71F5-E4E0-5E7A-E6AFFAED22FE}"/>
                  </a:ext>
                </a:extLst>
              </p:cNvPr>
              <p:cNvSpPr>
                <a:spLocks/>
              </p:cNvSpPr>
              <p:nvPr/>
            </p:nvSpPr>
            <p:spPr bwMode="auto">
              <a:xfrm>
                <a:off x="2620963" y="3891738"/>
                <a:ext cx="23813" cy="12706"/>
              </a:xfrm>
              <a:custGeom>
                <a:avLst/>
                <a:gdLst>
                  <a:gd name="T0" fmla="*/ 6 w 15"/>
                  <a:gd name="T1" fmla="*/ 0 h 8"/>
                  <a:gd name="T2" fmla="*/ 15 w 15"/>
                  <a:gd name="T3" fmla="*/ 2 h 8"/>
                  <a:gd name="T4" fmla="*/ 15 w 15"/>
                  <a:gd name="T5" fmla="*/ 6 h 8"/>
                  <a:gd name="T6" fmla="*/ 2 w 15"/>
                  <a:gd name="T7" fmla="*/ 8 h 8"/>
                  <a:gd name="T8" fmla="*/ 0 w 15"/>
                  <a:gd name="T9" fmla="*/ 2 h 8"/>
                  <a:gd name="T10" fmla="*/ 6 w 15"/>
                  <a:gd name="T11" fmla="*/ 0 h 8"/>
                </a:gdLst>
                <a:ahLst/>
                <a:cxnLst>
                  <a:cxn ang="0">
                    <a:pos x="T0" y="T1"/>
                  </a:cxn>
                  <a:cxn ang="0">
                    <a:pos x="T2" y="T3"/>
                  </a:cxn>
                  <a:cxn ang="0">
                    <a:pos x="T4" y="T5"/>
                  </a:cxn>
                  <a:cxn ang="0">
                    <a:pos x="T6" y="T7"/>
                  </a:cxn>
                  <a:cxn ang="0">
                    <a:pos x="T8" y="T9"/>
                  </a:cxn>
                  <a:cxn ang="0">
                    <a:pos x="T10" y="T11"/>
                  </a:cxn>
                </a:cxnLst>
                <a:rect l="0" t="0" r="r" b="b"/>
                <a:pathLst>
                  <a:path w="15" h="8">
                    <a:moveTo>
                      <a:pt x="6" y="0"/>
                    </a:moveTo>
                    <a:lnTo>
                      <a:pt x="15" y="2"/>
                    </a:lnTo>
                    <a:lnTo>
                      <a:pt x="15" y="6"/>
                    </a:lnTo>
                    <a:lnTo>
                      <a:pt x="2" y="8"/>
                    </a:lnTo>
                    <a:lnTo>
                      <a:pt x="0" y="2"/>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1" name="Freeform 121">
                <a:extLst>
                  <a:ext uri="{FF2B5EF4-FFF2-40B4-BE49-F238E27FC236}">
                    <a16:creationId xmlns:a16="http://schemas.microsoft.com/office/drawing/2014/main" id="{36F1283A-B39B-2FF9-8C38-4A3B6548317F}"/>
                  </a:ext>
                </a:extLst>
              </p:cNvPr>
              <p:cNvSpPr>
                <a:spLocks/>
              </p:cNvSpPr>
              <p:nvPr/>
            </p:nvSpPr>
            <p:spPr bwMode="auto">
              <a:xfrm>
                <a:off x="2644776" y="3888562"/>
                <a:ext cx="22225" cy="27000"/>
              </a:xfrm>
              <a:custGeom>
                <a:avLst/>
                <a:gdLst>
                  <a:gd name="T0" fmla="*/ 0 w 14"/>
                  <a:gd name="T1" fmla="*/ 0 h 17"/>
                  <a:gd name="T2" fmla="*/ 14 w 14"/>
                  <a:gd name="T3" fmla="*/ 8 h 17"/>
                  <a:gd name="T4" fmla="*/ 10 w 14"/>
                  <a:gd name="T5" fmla="*/ 17 h 17"/>
                  <a:gd name="T6" fmla="*/ 8 w 14"/>
                  <a:gd name="T7" fmla="*/ 16 h 17"/>
                  <a:gd name="T8" fmla="*/ 8 w 14"/>
                  <a:gd name="T9" fmla="*/ 8 h 17"/>
                  <a:gd name="T10" fmla="*/ 0 w 14"/>
                  <a:gd name="T11" fmla="*/ 2 h 17"/>
                  <a:gd name="T12" fmla="*/ 0 w 14"/>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4" h="17">
                    <a:moveTo>
                      <a:pt x="0" y="0"/>
                    </a:moveTo>
                    <a:lnTo>
                      <a:pt x="14" y="8"/>
                    </a:lnTo>
                    <a:lnTo>
                      <a:pt x="10" y="17"/>
                    </a:lnTo>
                    <a:lnTo>
                      <a:pt x="8" y="16"/>
                    </a:lnTo>
                    <a:lnTo>
                      <a:pt x="8" y="8"/>
                    </a:ln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2" name="Freeform 136">
                <a:extLst>
                  <a:ext uri="{FF2B5EF4-FFF2-40B4-BE49-F238E27FC236}">
                    <a16:creationId xmlns:a16="http://schemas.microsoft.com/office/drawing/2014/main" id="{67AE1378-63A0-FF2E-E3AC-259804E58B94}"/>
                  </a:ext>
                </a:extLst>
              </p:cNvPr>
              <p:cNvSpPr>
                <a:spLocks/>
              </p:cNvSpPr>
              <p:nvPr/>
            </p:nvSpPr>
            <p:spPr bwMode="auto">
              <a:xfrm>
                <a:off x="2789238" y="3427979"/>
                <a:ext cx="0" cy="3176"/>
              </a:xfrm>
              <a:custGeom>
                <a:avLst/>
                <a:gdLst>
                  <a:gd name="T0" fmla="*/ 0 h 2"/>
                  <a:gd name="T1" fmla="*/ 2 h 2"/>
                  <a:gd name="T2" fmla="*/ 0 h 2"/>
                </a:gdLst>
                <a:ahLst/>
                <a:cxnLst>
                  <a:cxn ang="0">
                    <a:pos x="0" y="T0"/>
                  </a:cxn>
                  <a:cxn ang="0">
                    <a:pos x="0" y="T1"/>
                  </a:cxn>
                  <a:cxn ang="0">
                    <a:pos x="0" y="T2"/>
                  </a:cxn>
                </a:cxnLst>
                <a:rect l="0" t="0" r="r" b="b"/>
                <a:pathLst>
                  <a:path h="2">
                    <a:moveTo>
                      <a:pt x="0" y="0"/>
                    </a:moveTo>
                    <a:lnTo>
                      <a:pt x="0" y="2"/>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3" name="Freeform 140">
                <a:extLst>
                  <a:ext uri="{FF2B5EF4-FFF2-40B4-BE49-F238E27FC236}">
                    <a16:creationId xmlns:a16="http://schemas.microsoft.com/office/drawing/2014/main" id="{E6D0603B-E0BC-C782-1B67-0D0EA1DA0569}"/>
                  </a:ext>
                </a:extLst>
              </p:cNvPr>
              <p:cNvSpPr>
                <a:spLocks/>
              </p:cNvSpPr>
              <p:nvPr/>
            </p:nvSpPr>
            <p:spPr bwMode="auto">
              <a:xfrm>
                <a:off x="2943226" y="3377156"/>
                <a:ext cx="55563" cy="33353"/>
              </a:xfrm>
              <a:custGeom>
                <a:avLst/>
                <a:gdLst>
                  <a:gd name="T0" fmla="*/ 6 w 35"/>
                  <a:gd name="T1" fmla="*/ 0 h 21"/>
                  <a:gd name="T2" fmla="*/ 12 w 35"/>
                  <a:gd name="T3" fmla="*/ 9 h 21"/>
                  <a:gd name="T4" fmla="*/ 21 w 35"/>
                  <a:gd name="T5" fmla="*/ 11 h 21"/>
                  <a:gd name="T6" fmla="*/ 35 w 35"/>
                  <a:gd name="T7" fmla="*/ 11 h 21"/>
                  <a:gd name="T8" fmla="*/ 27 w 35"/>
                  <a:gd name="T9" fmla="*/ 19 h 21"/>
                  <a:gd name="T10" fmla="*/ 23 w 35"/>
                  <a:gd name="T11" fmla="*/ 21 h 21"/>
                  <a:gd name="T12" fmla="*/ 4 w 35"/>
                  <a:gd name="T13" fmla="*/ 11 h 21"/>
                  <a:gd name="T14" fmla="*/ 0 w 35"/>
                  <a:gd name="T15" fmla="*/ 7 h 21"/>
                  <a:gd name="T16" fmla="*/ 6 w 3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1">
                    <a:moveTo>
                      <a:pt x="6" y="0"/>
                    </a:moveTo>
                    <a:lnTo>
                      <a:pt x="12" y="9"/>
                    </a:lnTo>
                    <a:lnTo>
                      <a:pt x="21" y="11"/>
                    </a:lnTo>
                    <a:lnTo>
                      <a:pt x="35" y="11"/>
                    </a:lnTo>
                    <a:lnTo>
                      <a:pt x="27" y="19"/>
                    </a:lnTo>
                    <a:lnTo>
                      <a:pt x="23" y="21"/>
                    </a:lnTo>
                    <a:lnTo>
                      <a:pt x="4" y="11"/>
                    </a:lnTo>
                    <a:lnTo>
                      <a:pt x="0" y="7"/>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4" name="Freeform 141">
                <a:extLst>
                  <a:ext uri="{FF2B5EF4-FFF2-40B4-BE49-F238E27FC236}">
                    <a16:creationId xmlns:a16="http://schemas.microsoft.com/office/drawing/2014/main" id="{DB50F078-3DDF-8B03-7C17-DCB6781ED546}"/>
                  </a:ext>
                </a:extLst>
              </p:cNvPr>
              <p:cNvSpPr>
                <a:spLocks/>
              </p:cNvSpPr>
              <p:nvPr/>
            </p:nvSpPr>
            <p:spPr bwMode="auto">
              <a:xfrm>
                <a:off x="2803526" y="3373979"/>
                <a:ext cx="30163" cy="49235"/>
              </a:xfrm>
              <a:custGeom>
                <a:avLst/>
                <a:gdLst>
                  <a:gd name="T0" fmla="*/ 19 w 19"/>
                  <a:gd name="T1" fmla="*/ 0 h 31"/>
                  <a:gd name="T2" fmla="*/ 10 w 19"/>
                  <a:gd name="T3" fmla="*/ 9 h 31"/>
                  <a:gd name="T4" fmla="*/ 6 w 19"/>
                  <a:gd name="T5" fmla="*/ 23 h 31"/>
                  <a:gd name="T6" fmla="*/ 0 w 19"/>
                  <a:gd name="T7" fmla="*/ 31 h 31"/>
                  <a:gd name="T8" fmla="*/ 6 w 19"/>
                  <a:gd name="T9" fmla="*/ 23 h 31"/>
                  <a:gd name="T10" fmla="*/ 10 w 19"/>
                  <a:gd name="T11" fmla="*/ 9 h 31"/>
                  <a:gd name="T12" fmla="*/ 19 w 19"/>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19" h="31">
                    <a:moveTo>
                      <a:pt x="19" y="0"/>
                    </a:moveTo>
                    <a:lnTo>
                      <a:pt x="10" y="9"/>
                    </a:lnTo>
                    <a:lnTo>
                      <a:pt x="6" y="23"/>
                    </a:lnTo>
                    <a:lnTo>
                      <a:pt x="0" y="31"/>
                    </a:lnTo>
                    <a:lnTo>
                      <a:pt x="6" y="23"/>
                    </a:lnTo>
                    <a:lnTo>
                      <a:pt x="10" y="9"/>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5" name="Freeform 143">
                <a:extLst>
                  <a:ext uri="{FF2B5EF4-FFF2-40B4-BE49-F238E27FC236}">
                    <a16:creationId xmlns:a16="http://schemas.microsoft.com/office/drawing/2014/main" id="{8C075A63-027C-B2FA-090F-8C1ABD6F0304}"/>
                  </a:ext>
                </a:extLst>
              </p:cNvPr>
              <p:cNvSpPr>
                <a:spLocks/>
              </p:cNvSpPr>
              <p:nvPr/>
            </p:nvSpPr>
            <p:spPr bwMode="auto">
              <a:xfrm>
                <a:off x="2940051" y="3297745"/>
                <a:ext cx="61913" cy="23824"/>
              </a:xfrm>
              <a:custGeom>
                <a:avLst/>
                <a:gdLst>
                  <a:gd name="T0" fmla="*/ 6 w 39"/>
                  <a:gd name="T1" fmla="*/ 0 h 15"/>
                  <a:gd name="T2" fmla="*/ 25 w 39"/>
                  <a:gd name="T3" fmla="*/ 4 h 15"/>
                  <a:gd name="T4" fmla="*/ 39 w 39"/>
                  <a:gd name="T5" fmla="*/ 9 h 15"/>
                  <a:gd name="T6" fmla="*/ 39 w 39"/>
                  <a:gd name="T7" fmla="*/ 13 h 15"/>
                  <a:gd name="T8" fmla="*/ 31 w 39"/>
                  <a:gd name="T9" fmla="*/ 15 h 15"/>
                  <a:gd name="T10" fmla="*/ 16 w 39"/>
                  <a:gd name="T11" fmla="*/ 9 h 15"/>
                  <a:gd name="T12" fmla="*/ 0 w 39"/>
                  <a:gd name="T13" fmla="*/ 0 h 15"/>
                  <a:gd name="T14" fmla="*/ 6 w 39"/>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5">
                    <a:moveTo>
                      <a:pt x="6" y="0"/>
                    </a:moveTo>
                    <a:lnTo>
                      <a:pt x="25" y="4"/>
                    </a:lnTo>
                    <a:lnTo>
                      <a:pt x="39" y="9"/>
                    </a:lnTo>
                    <a:lnTo>
                      <a:pt x="39" y="13"/>
                    </a:lnTo>
                    <a:lnTo>
                      <a:pt x="31" y="15"/>
                    </a:lnTo>
                    <a:lnTo>
                      <a:pt x="16" y="9"/>
                    </a:lnTo>
                    <a:lnTo>
                      <a:pt x="0" y="0"/>
                    </a:lnTo>
                    <a:lnTo>
                      <a:pt x="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6" name="Freeform 145">
                <a:extLst>
                  <a:ext uri="{FF2B5EF4-FFF2-40B4-BE49-F238E27FC236}">
                    <a16:creationId xmlns:a16="http://schemas.microsoft.com/office/drawing/2014/main" id="{3CEEB599-F5A2-F7A2-E229-F4FD4F8EC439}"/>
                  </a:ext>
                </a:extLst>
              </p:cNvPr>
              <p:cNvSpPr>
                <a:spLocks/>
              </p:cNvSpPr>
              <p:nvPr/>
            </p:nvSpPr>
            <p:spPr bwMode="auto">
              <a:xfrm>
                <a:off x="1527177" y="3270746"/>
                <a:ext cx="109538" cy="69882"/>
              </a:xfrm>
              <a:custGeom>
                <a:avLst/>
                <a:gdLst>
                  <a:gd name="T0" fmla="*/ 0 w 69"/>
                  <a:gd name="T1" fmla="*/ 0 h 44"/>
                  <a:gd name="T2" fmla="*/ 17 w 69"/>
                  <a:gd name="T3" fmla="*/ 5 h 44"/>
                  <a:gd name="T4" fmla="*/ 25 w 69"/>
                  <a:gd name="T5" fmla="*/ 7 h 44"/>
                  <a:gd name="T6" fmla="*/ 38 w 69"/>
                  <a:gd name="T7" fmla="*/ 9 h 44"/>
                  <a:gd name="T8" fmla="*/ 42 w 69"/>
                  <a:gd name="T9" fmla="*/ 17 h 44"/>
                  <a:gd name="T10" fmla="*/ 50 w 69"/>
                  <a:gd name="T11" fmla="*/ 25 h 44"/>
                  <a:gd name="T12" fmla="*/ 63 w 69"/>
                  <a:gd name="T13" fmla="*/ 32 h 44"/>
                  <a:gd name="T14" fmla="*/ 69 w 69"/>
                  <a:gd name="T15" fmla="*/ 42 h 44"/>
                  <a:gd name="T16" fmla="*/ 63 w 69"/>
                  <a:gd name="T17" fmla="*/ 44 h 44"/>
                  <a:gd name="T18" fmla="*/ 38 w 69"/>
                  <a:gd name="T19" fmla="*/ 36 h 44"/>
                  <a:gd name="T20" fmla="*/ 35 w 69"/>
                  <a:gd name="T21" fmla="*/ 30 h 44"/>
                  <a:gd name="T22" fmla="*/ 23 w 69"/>
                  <a:gd name="T23" fmla="*/ 25 h 44"/>
                  <a:gd name="T24" fmla="*/ 19 w 69"/>
                  <a:gd name="T25" fmla="*/ 19 h 44"/>
                  <a:gd name="T26" fmla="*/ 6 w 69"/>
                  <a:gd name="T27" fmla="*/ 17 h 44"/>
                  <a:gd name="T28" fmla="*/ 0 w 69"/>
                  <a:gd name="T29" fmla="*/ 5 h 44"/>
                  <a:gd name="T30" fmla="*/ 0 w 69"/>
                  <a:gd name="T3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44">
                    <a:moveTo>
                      <a:pt x="0" y="0"/>
                    </a:moveTo>
                    <a:lnTo>
                      <a:pt x="17" y="5"/>
                    </a:lnTo>
                    <a:lnTo>
                      <a:pt x="25" y="7"/>
                    </a:lnTo>
                    <a:lnTo>
                      <a:pt x="38" y="9"/>
                    </a:lnTo>
                    <a:lnTo>
                      <a:pt x="42" y="17"/>
                    </a:lnTo>
                    <a:lnTo>
                      <a:pt x="50" y="25"/>
                    </a:lnTo>
                    <a:lnTo>
                      <a:pt x="63" y="32"/>
                    </a:lnTo>
                    <a:lnTo>
                      <a:pt x="69" y="42"/>
                    </a:lnTo>
                    <a:lnTo>
                      <a:pt x="63" y="44"/>
                    </a:lnTo>
                    <a:lnTo>
                      <a:pt x="38" y="36"/>
                    </a:lnTo>
                    <a:lnTo>
                      <a:pt x="35" y="30"/>
                    </a:lnTo>
                    <a:lnTo>
                      <a:pt x="23" y="25"/>
                    </a:lnTo>
                    <a:lnTo>
                      <a:pt x="19" y="19"/>
                    </a:lnTo>
                    <a:lnTo>
                      <a:pt x="6" y="17"/>
                    </a:lnTo>
                    <a:lnTo>
                      <a:pt x="0" y="5"/>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7" name="Freeform 147">
                <a:extLst>
                  <a:ext uri="{FF2B5EF4-FFF2-40B4-BE49-F238E27FC236}">
                    <a16:creationId xmlns:a16="http://schemas.microsoft.com/office/drawing/2014/main" id="{80ACF8DB-1D12-6637-612F-4C02AC01AC3C}"/>
                  </a:ext>
                </a:extLst>
              </p:cNvPr>
              <p:cNvSpPr>
                <a:spLocks/>
              </p:cNvSpPr>
              <p:nvPr/>
            </p:nvSpPr>
            <p:spPr bwMode="auto">
              <a:xfrm>
                <a:off x="3052763" y="3248511"/>
                <a:ext cx="152400" cy="142940"/>
              </a:xfrm>
              <a:custGeom>
                <a:avLst/>
                <a:gdLst>
                  <a:gd name="T0" fmla="*/ 50 w 96"/>
                  <a:gd name="T1" fmla="*/ 0 h 90"/>
                  <a:gd name="T2" fmla="*/ 58 w 96"/>
                  <a:gd name="T3" fmla="*/ 0 h 90"/>
                  <a:gd name="T4" fmla="*/ 54 w 96"/>
                  <a:gd name="T5" fmla="*/ 4 h 90"/>
                  <a:gd name="T6" fmla="*/ 48 w 96"/>
                  <a:gd name="T7" fmla="*/ 15 h 90"/>
                  <a:gd name="T8" fmla="*/ 37 w 96"/>
                  <a:gd name="T9" fmla="*/ 33 h 90"/>
                  <a:gd name="T10" fmla="*/ 48 w 96"/>
                  <a:gd name="T11" fmla="*/ 27 h 90"/>
                  <a:gd name="T12" fmla="*/ 56 w 96"/>
                  <a:gd name="T13" fmla="*/ 31 h 90"/>
                  <a:gd name="T14" fmla="*/ 50 w 96"/>
                  <a:gd name="T15" fmla="*/ 37 h 90"/>
                  <a:gd name="T16" fmla="*/ 64 w 96"/>
                  <a:gd name="T17" fmla="*/ 40 h 90"/>
                  <a:gd name="T18" fmla="*/ 70 w 96"/>
                  <a:gd name="T19" fmla="*/ 39 h 90"/>
                  <a:gd name="T20" fmla="*/ 85 w 96"/>
                  <a:gd name="T21" fmla="*/ 42 h 90"/>
                  <a:gd name="T22" fmla="*/ 79 w 96"/>
                  <a:gd name="T23" fmla="*/ 56 h 90"/>
                  <a:gd name="T24" fmla="*/ 91 w 96"/>
                  <a:gd name="T25" fmla="*/ 52 h 90"/>
                  <a:gd name="T26" fmla="*/ 91 w 96"/>
                  <a:gd name="T27" fmla="*/ 63 h 90"/>
                  <a:gd name="T28" fmla="*/ 96 w 96"/>
                  <a:gd name="T29" fmla="*/ 73 h 90"/>
                  <a:gd name="T30" fmla="*/ 91 w 96"/>
                  <a:gd name="T31" fmla="*/ 88 h 90"/>
                  <a:gd name="T32" fmla="*/ 83 w 96"/>
                  <a:gd name="T33" fmla="*/ 90 h 90"/>
                  <a:gd name="T34" fmla="*/ 73 w 96"/>
                  <a:gd name="T35" fmla="*/ 87 h 90"/>
                  <a:gd name="T36" fmla="*/ 77 w 96"/>
                  <a:gd name="T37" fmla="*/ 71 h 90"/>
                  <a:gd name="T38" fmla="*/ 71 w 96"/>
                  <a:gd name="T39" fmla="*/ 69 h 90"/>
                  <a:gd name="T40" fmla="*/ 58 w 96"/>
                  <a:gd name="T41" fmla="*/ 85 h 90"/>
                  <a:gd name="T42" fmla="*/ 48 w 96"/>
                  <a:gd name="T43" fmla="*/ 85 h 90"/>
                  <a:gd name="T44" fmla="*/ 60 w 96"/>
                  <a:gd name="T45" fmla="*/ 77 h 90"/>
                  <a:gd name="T46" fmla="*/ 47 w 96"/>
                  <a:gd name="T47" fmla="*/ 71 h 90"/>
                  <a:gd name="T48" fmla="*/ 31 w 96"/>
                  <a:gd name="T49" fmla="*/ 73 h 90"/>
                  <a:gd name="T50" fmla="*/ 4 w 96"/>
                  <a:gd name="T51" fmla="*/ 71 h 90"/>
                  <a:gd name="T52" fmla="*/ 0 w 96"/>
                  <a:gd name="T53" fmla="*/ 67 h 90"/>
                  <a:gd name="T54" fmla="*/ 8 w 96"/>
                  <a:gd name="T55" fmla="*/ 62 h 90"/>
                  <a:gd name="T56" fmla="*/ 4 w 96"/>
                  <a:gd name="T57" fmla="*/ 56 h 90"/>
                  <a:gd name="T58" fmla="*/ 16 w 96"/>
                  <a:gd name="T59" fmla="*/ 44 h 90"/>
                  <a:gd name="T60" fmla="*/ 29 w 96"/>
                  <a:gd name="T61" fmla="*/ 15 h 90"/>
                  <a:gd name="T62" fmla="*/ 39 w 96"/>
                  <a:gd name="T63" fmla="*/ 6 h 90"/>
                  <a:gd name="T64" fmla="*/ 50 w 96"/>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0">
                    <a:moveTo>
                      <a:pt x="50" y="0"/>
                    </a:moveTo>
                    <a:lnTo>
                      <a:pt x="58" y="0"/>
                    </a:lnTo>
                    <a:lnTo>
                      <a:pt x="54" y="4"/>
                    </a:lnTo>
                    <a:lnTo>
                      <a:pt x="48" y="15"/>
                    </a:lnTo>
                    <a:lnTo>
                      <a:pt x="37" y="33"/>
                    </a:lnTo>
                    <a:lnTo>
                      <a:pt x="48" y="27"/>
                    </a:lnTo>
                    <a:lnTo>
                      <a:pt x="56" y="31"/>
                    </a:lnTo>
                    <a:lnTo>
                      <a:pt x="50" y="37"/>
                    </a:lnTo>
                    <a:lnTo>
                      <a:pt x="64" y="40"/>
                    </a:lnTo>
                    <a:lnTo>
                      <a:pt x="70" y="39"/>
                    </a:lnTo>
                    <a:lnTo>
                      <a:pt x="85" y="42"/>
                    </a:lnTo>
                    <a:lnTo>
                      <a:pt x="79" y="56"/>
                    </a:lnTo>
                    <a:lnTo>
                      <a:pt x="91" y="52"/>
                    </a:lnTo>
                    <a:lnTo>
                      <a:pt x="91" y="63"/>
                    </a:lnTo>
                    <a:lnTo>
                      <a:pt x="96" y="73"/>
                    </a:lnTo>
                    <a:lnTo>
                      <a:pt x="91" y="88"/>
                    </a:lnTo>
                    <a:lnTo>
                      <a:pt x="83" y="90"/>
                    </a:lnTo>
                    <a:lnTo>
                      <a:pt x="73" y="87"/>
                    </a:lnTo>
                    <a:lnTo>
                      <a:pt x="77" y="71"/>
                    </a:lnTo>
                    <a:lnTo>
                      <a:pt x="71" y="69"/>
                    </a:lnTo>
                    <a:lnTo>
                      <a:pt x="58" y="85"/>
                    </a:lnTo>
                    <a:lnTo>
                      <a:pt x="48" y="85"/>
                    </a:lnTo>
                    <a:lnTo>
                      <a:pt x="60" y="77"/>
                    </a:lnTo>
                    <a:lnTo>
                      <a:pt x="47" y="71"/>
                    </a:lnTo>
                    <a:lnTo>
                      <a:pt x="31" y="73"/>
                    </a:lnTo>
                    <a:lnTo>
                      <a:pt x="4" y="71"/>
                    </a:lnTo>
                    <a:lnTo>
                      <a:pt x="0" y="67"/>
                    </a:lnTo>
                    <a:lnTo>
                      <a:pt x="8" y="62"/>
                    </a:lnTo>
                    <a:lnTo>
                      <a:pt x="4" y="56"/>
                    </a:lnTo>
                    <a:lnTo>
                      <a:pt x="16" y="44"/>
                    </a:lnTo>
                    <a:lnTo>
                      <a:pt x="29" y="15"/>
                    </a:lnTo>
                    <a:lnTo>
                      <a:pt x="39" y="6"/>
                    </a:lnTo>
                    <a:lnTo>
                      <a:pt x="5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8" name="Freeform 149">
                <a:extLst>
                  <a:ext uri="{FF2B5EF4-FFF2-40B4-BE49-F238E27FC236}">
                    <a16:creationId xmlns:a16="http://schemas.microsoft.com/office/drawing/2014/main" id="{637F4F2C-CCDF-6171-5BBB-1AAE9F4A5D96}"/>
                  </a:ext>
                </a:extLst>
              </p:cNvPr>
              <p:cNvSpPr>
                <a:spLocks/>
              </p:cNvSpPr>
              <p:nvPr/>
            </p:nvSpPr>
            <p:spPr bwMode="auto">
              <a:xfrm>
                <a:off x="1423989" y="3169100"/>
                <a:ext cx="42863" cy="61941"/>
              </a:xfrm>
              <a:custGeom>
                <a:avLst/>
                <a:gdLst>
                  <a:gd name="T0" fmla="*/ 0 w 27"/>
                  <a:gd name="T1" fmla="*/ 0 h 39"/>
                  <a:gd name="T2" fmla="*/ 6 w 27"/>
                  <a:gd name="T3" fmla="*/ 4 h 39"/>
                  <a:gd name="T4" fmla="*/ 19 w 27"/>
                  <a:gd name="T5" fmla="*/ 2 h 39"/>
                  <a:gd name="T6" fmla="*/ 15 w 27"/>
                  <a:gd name="T7" fmla="*/ 25 h 39"/>
                  <a:gd name="T8" fmla="*/ 27 w 27"/>
                  <a:gd name="T9" fmla="*/ 39 h 39"/>
                  <a:gd name="T10" fmla="*/ 23 w 27"/>
                  <a:gd name="T11" fmla="*/ 39 h 39"/>
                  <a:gd name="T12" fmla="*/ 15 w 27"/>
                  <a:gd name="T13" fmla="*/ 31 h 39"/>
                  <a:gd name="T14" fmla="*/ 9 w 27"/>
                  <a:gd name="T15" fmla="*/ 21 h 39"/>
                  <a:gd name="T16" fmla="*/ 0 w 27"/>
                  <a:gd name="T17" fmla="*/ 16 h 39"/>
                  <a:gd name="T18" fmla="*/ 0 w 27"/>
                  <a:gd name="T19" fmla="*/ 8 h 39"/>
                  <a:gd name="T20" fmla="*/ 0 w 27"/>
                  <a:gd name="T21"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39">
                    <a:moveTo>
                      <a:pt x="0" y="0"/>
                    </a:moveTo>
                    <a:lnTo>
                      <a:pt x="6" y="4"/>
                    </a:lnTo>
                    <a:lnTo>
                      <a:pt x="19" y="2"/>
                    </a:lnTo>
                    <a:lnTo>
                      <a:pt x="15" y="25"/>
                    </a:lnTo>
                    <a:lnTo>
                      <a:pt x="27" y="39"/>
                    </a:lnTo>
                    <a:lnTo>
                      <a:pt x="23" y="39"/>
                    </a:lnTo>
                    <a:lnTo>
                      <a:pt x="15" y="31"/>
                    </a:lnTo>
                    <a:lnTo>
                      <a:pt x="9" y="21"/>
                    </a:lnTo>
                    <a:lnTo>
                      <a:pt x="0" y="16"/>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19" name="Freeform 157">
                <a:extLst>
                  <a:ext uri="{FF2B5EF4-FFF2-40B4-BE49-F238E27FC236}">
                    <a16:creationId xmlns:a16="http://schemas.microsoft.com/office/drawing/2014/main" id="{41CC010F-FB2F-D903-0097-6FA93EA2FA90}"/>
                  </a:ext>
                </a:extLst>
              </p:cNvPr>
              <p:cNvSpPr>
                <a:spLocks/>
              </p:cNvSpPr>
              <p:nvPr/>
            </p:nvSpPr>
            <p:spPr bwMode="auto">
              <a:xfrm>
                <a:off x="949327" y="3053159"/>
                <a:ext cx="53975" cy="36530"/>
              </a:xfrm>
              <a:custGeom>
                <a:avLst/>
                <a:gdLst>
                  <a:gd name="T0" fmla="*/ 19 w 34"/>
                  <a:gd name="T1" fmla="*/ 0 h 23"/>
                  <a:gd name="T2" fmla="*/ 30 w 34"/>
                  <a:gd name="T3" fmla="*/ 0 h 23"/>
                  <a:gd name="T4" fmla="*/ 34 w 34"/>
                  <a:gd name="T5" fmla="*/ 8 h 23"/>
                  <a:gd name="T6" fmla="*/ 23 w 34"/>
                  <a:gd name="T7" fmla="*/ 18 h 23"/>
                  <a:gd name="T8" fmla="*/ 9 w 34"/>
                  <a:gd name="T9" fmla="*/ 23 h 23"/>
                  <a:gd name="T10" fmla="*/ 1 w 34"/>
                  <a:gd name="T11" fmla="*/ 20 h 23"/>
                  <a:gd name="T12" fmla="*/ 0 w 34"/>
                  <a:gd name="T13" fmla="*/ 10 h 23"/>
                  <a:gd name="T14" fmla="*/ 11 w 34"/>
                  <a:gd name="T15" fmla="*/ 2 h 23"/>
                  <a:gd name="T16" fmla="*/ 19 w 3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3">
                    <a:moveTo>
                      <a:pt x="19" y="0"/>
                    </a:moveTo>
                    <a:lnTo>
                      <a:pt x="30" y="0"/>
                    </a:lnTo>
                    <a:lnTo>
                      <a:pt x="34" y="8"/>
                    </a:lnTo>
                    <a:lnTo>
                      <a:pt x="23" y="18"/>
                    </a:lnTo>
                    <a:lnTo>
                      <a:pt x="9" y="23"/>
                    </a:lnTo>
                    <a:lnTo>
                      <a:pt x="1" y="20"/>
                    </a:lnTo>
                    <a:lnTo>
                      <a:pt x="0" y="10"/>
                    </a:lnTo>
                    <a:lnTo>
                      <a:pt x="11" y="2"/>
                    </a:lnTo>
                    <a:lnTo>
                      <a:pt x="1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0" name="Freeform 161">
                <a:extLst>
                  <a:ext uri="{FF2B5EF4-FFF2-40B4-BE49-F238E27FC236}">
                    <a16:creationId xmlns:a16="http://schemas.microsoft.com/office/drawing/2014/main" id="{CF3EDF6A-6302-3EBB-0BA6-408D60762954}"/>
                  </a:ext>
                </a:extLst>
              </p:cNvPr>
              <p:cNvSpPr>
                <a:spLocks/>
              </p:cNvSpPr>
              <p:nvPr/>
            </p:nvSpPr>
            <p:spPr bwMode="auto">
              <a:xfrm>
                <a:off x="2590801" y="2903867"/>
                <a:ext cx="23813" cy="28588"/>
              </a:xfrm>
              <a:custGeom>
                <a:avLst/>
                <a:gdLst>
                  <a:gd name="T0" fmla="*/ 7 w 15"/>
                  <a:gd name="T1" fmla="*/ 0 h 18"/>
                  <a:gd name="T2" fmla="*/ 11 w 15"/>
                  <a:gd name="T3" fmla="*/ 2 h 18"/>
                  <a:gd name="T4" fmla="*/ 15 w 15"/>
                  <a:gd name="T5" fmla="*/ 6 h 18"/>
                  <a:gd name="T6" fmla="*/ 9 w 15"/>
                  <a:gd name="T7" fmla="*/ 18 h 18"/>
                  <a:gd name="T8" fmla="*/ 4 w 15"/>
                  <a:gd name="T9" fmla="*/ 16 h 18"/>
                  <a:gd name="T10" fmla="*/ 0 w 15"/>
                  <a:gd name="T11" fmla="*/ 10 h 18"/>
                  <a:gd name="T12" fmla="*/ 0 w 15"/>
                  <a:gd name="T13" fmla="*/ 8 h 18"/>
                  <a:gd name="T14" fmla="*/ 7 w 15"/>
                  <a:gd name="T15" fmla="*/ 0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8">
                    <a:moveTo>
                      <a:pt x="7" y="0"/>
                    </a:moveTo>
                    <a:lnTo>
                      <a:pt x="11" y="2"/>
                    </a:lnTo>
                    <a:lnTo>
                      <a:pt x="15" y="6"/>
                    </a:lnTo>
                    <a:lnTo>
                      <a:pt x="9" y="18"/>
                    </a:lnTo>
                    <a:lnTo>
                      <a:pt x="4" y="16"/>
                    </a:lnTo>
                    <a:lnTo>
                      <a:pt x="0" y="10"/>
                    </a:lnTo>
                    <a:lnTo>
                      <a:pt x="0" y="8"/>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1" name="Freeform 163">
                <a:extLst>
                  <a:ext uri="{FF2B5EF4-FFF2-40B4-BE49-F238E27FC236}">
                    <a16:creationId xmlns:a16="http://schemas.microsoft.com/office/drawing/2014/main" id="{59A7C06C-FD18-A0E1-4922-E0EEBD75168C}"/>
                  </a:ext>
                </a:extLst>
              </p:cNvPr>
              <p:cNvSpPr>
                <a:spLocks/>
              </p:cNvSpPr>
              <p:nvPr/>
            </p:nvSpPr>
            <p:spPr bwMode="auto">
              <a:xfrm>
                <a:off x="2511427" y="2889574"/>
                <a:ext cx="46038" cy="23824"/>
              </a:xfrm>
              <a:custGeom>
                <a:avLst/>
                <a:gdLst>
                  <a:gd name="T0" fmla="*/ 9 w 29"/>
                  <a:gd name="T1" fmla="*/ 0 h 15"/>
                  <a:gd name="T2" fmla="*/ 29 w 29"/>
                  <a:gd name="T3" fmla="*/ 0 h 15"/>
                  <a:gd name="T4" fmla="*/ 29 w 29"/>
                  <a:gd name="T5" fmla="*/ 4 h 15"/>
                  <a:gd name="T6" fmla="*/ 11 w 29"/>
                  <a:gd name="T7" fmla="*/ 15 h 15"/>
                  <a:gd name="T8" fmla="*/ 4 w 29"/>
                  <a:gd name="T9" fmla="*/ 15 h 15"/>
                  <a:gd name="T10" fmla="*/ 0 w 29"/>
                  <a:gd name="T11" fmla="*/ 9 h 15"/>
                  <a:gd name="T12" fmla="*/ 9 w 29"/>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9" h="15">
                    <a:moveTo>
                      <a:pt x="9" y="0"/>
                    </a:moveTo>
                    <a:lnTo>
                      <a:pt x="29" y="0"/>
                    </a:lnTo>
                    <a:lnTo>
                      <a:pt x="29" y="4"/>
                    </a:lnTo>
                    <a:lnTo>
                      <a:pt x="11" y="15"/>
                    </a:lnTo>
                    <a:lnTo>
                      <a:pt x="4" y="15"/>
                    </a:lnTo>
                    <a:lnTo>
                      <a:pt x="0" y="9"/>
                    </a:lnTo>
                    <a:lnTo>
                      <a:pt x="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2" name="Freeform 165">
                <a:extLst>
                  <a:ext uri="{FF2B5EF4-FFF2-40B4-BE49-F238E27FC236}">
                    <a16:creationId xmlns:a16="http://schemas.microsoft.com/office/drawing/2014/main" id="{B78126D4-BF26-9096-53A4-EDDCD7EF3C6C}"/>
                  </a:ext>
                </a:extLst>
              </p:cNvPr>
              <p:cNvSpPr>
                <a:spLocks/>
              </p:cNvSpPr>
              <p:nvPr/>
            </p:nvSpPr>
            <p:spPr bwMode="auto">
              <a:xfrm>
                <a:off x="2441577" y="2787928"/>
                <a:ext cx="155575" cy="95293"/>
              </a:xfrm>
              <a:custGeom>
                <a:avLst/>
                <a:gdLst>
                  <a:gd name="T0" fmla="*/ 17 w 98"/>
                  <a:gd name="T1" fmla="*/ 0 h 60"/>
                  <a:gd name="T2" fmla="*/ 27 w 98"/>
                  <a:gd name="T3" fmla="*/ 2 h 60"/>
                  <a:gd name="T4" fmla="*/ 30 w 98"/>
                  <a:gd name="T5" fmla="*/ 12 h 60"/>
                  <a:gd name="T6" fmla="*/ 38 w 98"/>
                  <a:gd name="T7" fmla="*/ 8 h 60"/>
                  <a:gd name="T8" fmla="*/ 46 w 98"/>
                  <a:gd name="T9" fmla="*/ 14 h 60"/>
                  <a:gd name="T10" fmla="*/ 61 w 98"/>
                  <a:gd name="T11" fmla="*/ 21 h 60"/>
                  <a:gd name="T12" fmla="*/ 77 w 98"/>
                  <a:gd name="T13" fmla="*/ 29 h 60"/>
                  <a:gd name="T14" fmla="*/ 77 w 98"/>
                  <a:gd name="T15" fmla="*/ 41 h 60"/>
                  <a:gd name="T16" fmla="*/ 86 w 98"/>
                  <a:gd name="T17" fmla="*/ 39 h 60"/>
                  <a:gd name="T18" fmla="*/ 98 w 98"/>
                  <a:gd name="T19" fmla="*/ 46 h 60"/>
                  <a:gd name="T20" fmla="*/ 86 w 98"/>
                  <a:gd name="T21" fmla="*/ 52 h 60"/>
                  <a:gd name="T22" fmla="*/ 63 w 98"/>
                  <a:gd name="T23" fmla="*/ 46 h 60"/>
                  <a:gd name="T24" fmla="*/ 55 w 98"/>
                  <a:gd name="T25" fmla="*/ 37 h 60"/>
                  <a:gd name="T26" fmla="*/ 42 w 98"/>
                  <a:gd name="T27" fmla="*/ 48 h 60"/>
                  <a:gd name="T28" fmla="*/ 21 w 98"/>
                  <a:gd name="T29" fmla="*/ 60 h 60"/>
                  <a:gd name="T30" fmla="*/ 17 w 98"/>
                  <a:gd name="T31" fmla="*/ 46 h 60"/>
                  <a:gd name="T32" fmla="*/ 0 w 98"/>
                  <a:gd name="T33" fmla="*/ 48 h 60"/>
                  <a:gd name="T34" fmla="*/ 9 w 98"/>
                  <a:gd name="T35" fmla="*/ 39 h 60"/>
                  <a:gd name="T36" fmla="*/ 11 w 98"/>
                  <a:gd name="T37" fmla="*/ 20 h 60"/>
                  <a:gd name="T38" fmla="*/ 17 w 98"/>
                  <a:gd name="T3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 h="60">
                    <a:moveTo>
                      <a:pt x="17" y="0"/>
                    </a:moveTo>
                    <a:lnTo>
                      <a:pt x="27" y="2"/>
                    </a:lnTo>
                    <a:lnTo>
                      <a:pt x="30" y="12"/>
                    </a:lnTo>
                    <a:lnTo>
                      <a:pt x="38" y="8"/>
                    </a:lnTo>
                    <a:lnTo>
                      <a:pt x="46" y="14"/>
                    </a:lnTo>
                    <a:lnTo>
                      <a:pt x="61" y="21"/>
                    </a:lnTo>
                    <a:lnTo>
                      <a:pt x="77" y="29"/>
                    </a:lnTo>
                    <a:lnTo>
                      <a:pt x="77" y="41"/>
                    </a:lnTo>
                    <a:lnTo>
                      <a:pt x="86" y="39"/>
                    </a:lnTo>
                    <a:lnTo>
                      <a:pt x="98" y="46"/>
                    </a:lnTo>
                    <a:lnTo>
                      <a:pt x="86" y="52"/>
                    </a:lnTo>
                    <a:lnTo>
                      <a:pt x="63" y="46"/>
                    </a:lnTo>
                    <a:lnTo>
                      <a:pt x="55" y="37"/>
                    </a:lnTo>
                    <a:lnTo>
                      <a:pt x="42" y="48"/>
                    </a:lnTo>
                    <a:lnTo>
                      <a:pt x="21" y="60"/>
                    </a:lnTo>
                    <a:lnTo>
                      <a:pt x="17" y="46"/>
                    </a:lnTo>
                    <a:lnTo>
                      <a:pt x="0" y="48"/>
                    </a:lnTo>
                    <a:lnTo>
                      <a:pt x="9" y="39"/>
                    </a:lnTo>
                    <a:lnTo>
                      <a:pt x="11" y="20"/>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3" name="Freeform 169">
                <a:extLst>
                  <a:ext uri="{FF2B5EF4-FFF2-40B4-BE49-F238E27FC236}">
                    <a16:creationId xmlns:a16="http://schemas.microsoft.com/office/drawing/2014/main" id="{96B7EAA7-3C31-62EC-48F2-9624C98BAB5D}"/>
                  </a:ext>
                </a:extLst>
              </p:cNvPr>
              <p:cNvSpPr>
                <a:spLocks/>
              </p:cNvSpPr>
              <p:nvPr/>
            </p:nvSpPr>
            <p:spPr bwMode="auto">
              <a:xfrm>
                <a:off x="2660651" y="2694222"/>
                <a:ext cx="46038" cy="46059"/>
              </a:xfrm>
              <a:custGeom>
                <a:avLst/>
                <a:gdLst>
                  <a:gd name="T0" fmla="*/ 17 w 29"/>
                  <a:gd name="T1" fmla="*/ 0 h 29"/>
                  <a:gd name="T2" fmla="*/ 29 w 29"/>
                  <a:gd name="T3" fmla="*/ 6 h 29"/>
                  <a:gd name="T4" fmla="*/ 29 w 29"/>
                  <a:gd name="T5" fmla="*/ 11 h 29"/>
                  <a:gd name="T6" fmla="*/ 29 w 29"/>
                  <a:gd name="T7" fmla="*/ 15 h 29"/>
                  <a:gd name="T8" fmla="*/ 27 w 29"/>
                  <a:gd name="T9" fmla="*/ 19 h 29"/>
                  <a:gd name="T10" fmla="*/ 17 w 29"/>
                  <a:gd name="T11" fmla="*/ 27 h 29"/>
                  <a:gd name="T12" fmla="*/ 4 w 29"/>
                  <a:gd name="T13" fmla="*/ 29 h 29"/>
                  <a:gd name="T14" fmla="*/ 0 w 29"/>
                  <a:gd name="T15" fmla="*/ 15 h 29"/>
                  <a:gd name="T16" fmla="*/ 4 w 29"/>
                  <a:gd name="T17" fmla="*/ 2 h 29"/>
                  <a:gd name="T18" fmla="*/ 17 w 29"/>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9">
                    <a:moveTo>
                      <a:pt x="17" y="0"/>
                    </a:moveTo>
                    <a:lnTo>
                      <a:pt x="29" y="6"/>
                    </a:lnTo>
                    <a:lnTo>
                      <a:pt x="29" y="11"/>
                    </a:lnTo>
                    <a:lnTo>
                      <a:pt x="29" y="15"/>
                    </a:lnTo>
                    <a:lnTo>
                      <a:pt x="27" y="19"/>
                    </a:lnTo>
                    <a:lnTo>
                      <a:pt x="17" y="27"/>
                    </a:lnTo>
                    <a:lnTo>
                      <a:pt x="4" y="29"/>
                    </a:lnTo>
                    <a:lnTo>
                      <a:pt x="0" y="15"/>
                    </a:lnTo>
                    <a:lnTo>
                      <a:pt x="4" y="2"/>
                    </a:lnTo>
                    <a:lnTo>
                      <a:pt x="1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4" name="Freeform 171">
                <a:extLst>
                  <a:ext uri="{FF2B5EF4-FFF2-40B4-BE49-F238E27FC236}">
                    <a16:creationId xmlns:a16="http://schemas.microsoft.com/office/drawing/2014/main" id="{7B826BA1-0BF4-440F-E62C-0A9988642A0E}"/>
                  </a:ext>
                </a:extLst>
              </p:cNvPr>
              <p:cNvSpPr>
                <a:spLocks/>
              </p:cNvSpPr>
              <p:nvPr/>
            </p:nvSpPr>
            <p:spPr bwMode="auto">
              <a:xfrm>
                <a:off x="2160589" y="2621164"/>
                <a:ext cx="92075" cy="53999"/>
              </a:xfrm>
              <a:custGeom>
                <a:avLst/>
                <a:gdLst>
                  <a:gd name="T0" fmla="*/ 21 w 58"/>
                  <a:gd name="T1" fmla="*/ 0 h 34"/>
                  <a:gd name="T2" fmla="*/ 37 w 58"/>
                  <a:gd name="T3" fmla="*/ 7 h 34"/>
                  <a:gd name="T4" fmla="*/ 44 w 58"/>
                  <a:gd name="T5" fmla="*/ 11 h 34"/>
                  <a:gd name="T6" fmla="*/ 50 w 58"/>
                  <a:gd name="T7" fmla="*/ 17 h 34"/>
                  <a:gd name="T8" fmla="*/ 58 w 58"/>
                  <a:gd name="T9" fmla="*/ 25 h 34"/>
                  <a:gd name="T10" fmla="*/ 50 w 58"/>
                  <a:gd name="T11" fmla="*/ 34 h 34"/>
                  <a:gd name="T12" fmla="*/ 31 w 58"/>
                  <a:gd name="T13" fmla="*/ 27 h 34"/>
                  <a:gd name="T14" fmla="*/ 19 w 58"/>
                  <a:gd name="T15" fmla="*/ 29 h 34"/>
                  <a:gd name="T16" fmla="*/ 0 w 58"/>
                  <a:gd name="T17" fmla="*/ 19 h 34"/>
                  <a:gd name="T18" fmla="*/ 12 w 58"/>
                  <a:gd name="T19" fmla="*/ 9 h 34"/>
                  <a:gd name="T20" fmla="*/ 21 w 58"/>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34">
                    <a:moveTo>
                      <a:pt x="21" y="0"/>
                    </a:moveTo>
                    <a:lnTo>
                      <a:pt x="37" y="7"/>
                    </a:lnTo>
                    <a:lnTo>
                      <a:pt x="44" y="11"/>
                    </a:lnTo>
                    <a:lnTo>
                      <a:pt x="50" y="17"/>
                    </a:lnTo>
                    <a:lnTo>
                      <a:pt x="58" y="25"/>
                    </a:lnTo>
                    <a:lnTo>
                      <a:pt x="50" y="34"/>
                    </a:lnTo>
                    <a:lnTo>
                      <a:pt x="31" y="27"/>
                    </a:lnTo>
                    <a:lnTo>
                      <a:pt x="19" y="29"/>
                    </a:lnTo>
                    <a:lnTo>
                      <a:pt x="0" y="19"/>
                    </a:lnTo>
                    <a:lnTo>
                      <a:pt x="12" y="9"/>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5" name="Freeform 175">
                <a:extLst>
                  <a:ext uri="{FF2B5EF4-FFF2-40B4-BE49-F238E27FC236}">
                    <a16:creationId xmlns:a16="http://schemas.microsoft.com/office/drawing/2014/main" id="{E5BFFCB8-D7D2-ABBE-FDA4-B579F12FDD99}"/>
                  </a:ext>
                </a:extLst>
              </p:cNvPr>
              <p:cNvSpPr>
                <a:spLocks/>
              </p:cNvSpPr>
              <p:nvPr/>
            </p:nvSpPr>
            <p:spPr bwMode="auto">
              <a:xfrm>
                <a:off x="649289" y="2548106"/>
                <a:ext cx="2952749" cy="3276493"/>
              </a:xfrm>
              <a:custGeom>
                <a:avLst/>
                <a:gdLst>
                  <a:gd name="T0" fmla="*/ 1221 w 1860"/>
                  <a:gd name="T1" fmla="*/ 1128 h 2063"/>
                  <a:gd name="T2" fmla="*/ 1173 w 1860"/>
                  <a:gd name="T3" fmla="*/ 1101 h 2063"/>
                  <a:gd name="T4" fmla="*/ 1138 w 1860"/>
                  <a:gd name="T5" fmla="*/ 1067 h 2063"/>
                  <a:gd name="T6" fmla="*/ 1081 w 1860"/>
                  <a:gd name="T7" fmla="*/ 1036 h 2063"/>
                  <a:gd name="T8" fmla="*/ 927 w 1860"/>
                  <a:gd name="T9" fmla="*/ 982 h 2063"/>
                  <a:gd name="T10" fmla="*/ 864 w 1860"/>
                  <a:gd name="T11" fmla="*/ 908 h 2063"/>
                  <a:gd name="T12" fmla="*/ 766 w 1860"/>
                  <a:gd name="T13" fmla="*/ 789 h 2063"/>
                  <a:gd name="T14" fmla="*/ 778 w 1860"/>
                  <a:gd name="T15" fmla="*/ 838 h 2063"/>
                  <a:gd name="T16" fmla="*/ 787 w 1860"/>
                  <a:gd name="T17" fmla="*/ 883 h 2063"/>
                  <a:gd name="T18" fmla="*/ 733 w 1860"/>
                  <a:gd name="T19" fmla="*/ 806 h 2063"/>
                  <a:gd name="T20" fmla="*/ 636 w 1860"/>
                  <a:gd name="T21" fmla="*/ 683 h 2063"/>
                  <a:gd name="T22" fmla="*/ 607 w 1860"/>
                  <a:gd name="T23" fmla="*/ 499 h 2063"/>
                  <a:gd name="T24" fmla="*/ 524 w 1860"/>
                  <a:gd name="T25" fmla="*/ 380 h 2063"/>
                  <a:gd name="T26" fmla="*/ 279 w 1860"/>
                  <a:gd name="T27" fmla="*/ 263 h 2063"/>
                  <a:gd name="T28" fmla="*/ 179 w 1860"/>
                  <a:gd name="T29" fmla="*/ 322 h 2063"/>
                  <a:gd name="T30" fmla="*/ 106 w 1860"/>
                  <a:gd name="T31" fmla="*/ 357 h 2063"/>
                  <a:gd name="T32" fmla="*/ 87 w 1860"/>
                  <a:gd name="T33" fmla="*/ 291 h 2063"/>
                  <a:gd name="T34" fmla="*/ 104 w 1860"/>
                  <a:gd name="T35" fmla="*/ 195 h 2063"/>
                  <a:gd name="T36" fmla="*/ 60 w 1860"/>
                  <a:gd name="T37" fmla="*/ 142 h 2063"/>
                  <a:gd name="T38" fmla="*/ 162 w 1860"/>
                  <a:gd name="T39" fmla="*/ 17 h 2063"/>
                  <a:gd name="T40" fmla="*/ 426 w 1860"/>
                  <a:gd name="T41" fmla="*/ 75 h 2063"/>
                  <a:gd name="T42" fmla="*/ 634 w 1860"/>
                  <a:gd name="T43" fmla="*/ 53 h 2063"/>
                  <a:gd name="T44" fmla="*/ 854 w 1860"/>
                  <a:gd name="T45" fmla="*/ 80 h 2063"/>
                  <a:gd name="T46" fmla="*/ 1029 w 1860"/>
                  <a:gd name="T47" fmla="*/ 73 h 2063"/>
                  <a:gd name="T48" fmla="*/ 1127 w 1860"/>
                  <a:gd name="T49" fmla="*/ 119 h 2063"/>
                  <a:gd name="T50" fmla="*/ 1129 w 1860"/>
                  <a:gd name="T51" fmla="*/ 163 h 2063"/>
                  <a:gd name="T52" fmla="*/ 1102 w 1860"/>
                  <a:gd name="T53" fmla="*/ 339 h 2063"/>
                  <a:gd name="T54" fmla="*/ 1253 w 1860"/>
                  <a:gd name="T55" fmla="*/ 374 h 2063"/>
                  <a:gd name="T56" fmla="*/ 1348 w 1860"/>
                  <a:gd name="T57" fmla="*/ 251 h 2063"/>
                  <a:gd name="T58" fmla="*/ 1536 w 1860"/>
                  <a:gd name="T59" fmla="*/ 378 h 2063"/>
                  <a:gd name="T60" fmla="*/ 1388 w 1860"/>
                  <a:gd name="T61" fmla="*/ 487 h 2063"/>
                  <a:gd name="T62" fmla="*/ 1511 w 1860"/>
                  <a:gd name="T63" fmla="*/ 543 h 2063"/>
                  <a:gd name="T64" fmla="*/ 1355 w 1860"/>
                  <a:gd name="T65" fmla="*/ 595 h 2063"/>
                  <a:gd name="T66" fmla="*/ 1340 w 1860"/>
                  <a:gd name="T67" fmla="*/ 627 h 2063"/>
                  <a:gd name="T68" fmla="*/ 1284 w 1860"/>
                  <a:gd name="T69" fmla="*/ 689 h 2063"/>
                  <a:gd name="T70" fmla="*/ 1253 w 1860"/>
                  <a:gd name="T71" fmla="*/ 739 h 2063"/>
                  <a:gd name="T72" fmla="*/ 1227 w 1860"/>
                  <a:gd name="T73" fmla="*/ 863 h 2063"/>
                  <a:gd name="T74" fmla="*/ 1148 w 1860"/>
                  <a:gd name="T75" fmla="*/ 798 h 2063"/>
                  <a:gd name="T76" fmla="*/ 1044 w 1860"/>
                  <a:gd name="T77" fmla="*/ 804 h 2063"/>
                  <a:gd name="T78" fmla="*/ 985 w 1860"/>
                  <a:gd name="T79" fmla="*/ 929 h 2063"/>
                  <a:gd name="T80" fmla="*/ 1094 w 1860"/>
                  <a:gd name="T81" fmla="*/ 931 h 2063"/>
                  <a:gd name="T82" fmla="*/ 1113 w 1860"/>
                  <a:gd name="T83" fmla="*/ 975 h 2063"/>
                  <a:gd name="T84" fmla="*/ 1123 w 1860"/>
                  <a:gd name="T85" fmla="*/ 1007 h 2063"/>
                  <a:gd name="T86" fmla="*/ 1181 w 1860"/>
                  <a:gd name="T87" fmla="*/ 1015 h 2063"/>
                  <a:gd name="T88" fmla="*/ 1177 w 1860"/>
                  <a:gd name="T89" fmla="*/ 1078 h 2063"/>
                  <a:gd name="T90" fmla="*/ 1248 w 1860"/>
                  <a:gd name="T91" fmla="*/ 1099 h 2063"/>
                  <a:gd name="T92" fmla="*/ 1344 w 1860"/>
                  <a:gd name="T93" fmla="*/ 1055 h 2063"/>
                  <a:gd name="T94" fmla="*/ 1363 w 1860"/>
                  <a:gd name="T95" fmla="*/ 1065 h 2063"/>
                  <a:gd name="T96" fmla="*/ 1474 w 1860"/>
                  <a:gd name="T97" fmla="*/ 1090 h 2063"/>
                  <a:gd name="T98" fmla="*/ 1591 w 1860"/>
                  <a:gd name="T99" fmla="*/ 1151 h 2063"/>
                  <a:gd name="T100" fmla="*/ 1693 w 1860"/>
                  <a:gd name="T101" fmla="*/ 1243 h 2063"/>
                  <a:gd name="T102" fmla="*/ 1846 w 1860"/>
                  <a:gd name="T103" fmla="*/ 1364 h 2063"/>
                  <a:gd name="T104" fmla="*/ 1743 w 1860"/>
                  <a:gd name="T105" fmla="*/ 1556 h 2063"/>
                  <a:gd name="T106" fmla="*/ 1601 w 1860"/>
                  <a:gd name="T107" fmla="*/ 1719 h 2063"/>
                  <a:gd name="T108" fmla="*/ 1490 w 1860"/>
                  <a:gd name="T109" fmla="*/ 1802 h 2063"/>
                  <a:gd name="T110" fmla="*/ 1434 w 1860"/>
                  <a:gd name="T111" fmla="*/ 1892 h 2063"/>
                  <a:gd name="T112" fmla="*/ 1376 w 1860"/>
                  <a:gd name="T113" fmla="*/ 2032 h 2063"/>
                  <a:gd name="T114" fmla="*/ 1301 w 1860"/>
                  <a:gd name="T115" fmla="*/ 1915 h 2063"/>
                  <a:gd name="T116" fmla="*/ 1348 w 1860"/>
                  <a:gd name="T117" fmla="*/ 1698 h 2063"/>
                  <a:gd name="T118" fmla="*/ 1278 w 1860"/>
                  <a:gd name="T119" fmla="*/ 1424 h 2063"/>
                  <a:gd name="T120" fmla="*/ 1223 w 1860"/>
                  <a:gd name="T121" fmla="*/ 1268 h 2063"/>
                  <a:gd name="T122" fmla="*/ 1263 w 1860"/>
                  <a:gd name="T123" fmla="*/ 1184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60" h="2063">
                    <a:moveTo>
                      <a:pt x="1257" y="1128"/>
                    </a:moveTo>
                    <a:lnTo>
                      <a:pt x="1253" y="1126"/>
                    </a:lnTo>
                    <a:lnTo>
                      <a:pt x="1250" y="1117"/>
                    </a:lnTo>
                    <a:lnTo>
                      <a:pt x="1253" y="1115"/>
                    </a:lnTo>
                    <a:lnTo>
                      <a:pt x="1250" y="1115"/>
                    </a:lnTo>
                    <a:lnTo>
                      <a:pt x="1246" y="1109"/>
                    </a:lnTo>
                    <a:lnTo>
                      <a:pt x="1240" y="1105"/>
                    </a:lnTo>
                    <a:lnTo>
                      <a:pt x="1234" y="1105"/>
                    </a:lnTo>
                    <a:lnTo>
                      <a:pt x="1232" y="1111"/>
                    </a:lnTo>
                    <a:lnTo>
                      <a:pt x="1227" y="1115"/>
                    </a:lnTo>
                    <a:lnTo>
                      <a:pt x="1223" y="1115"/>
                    </a:lnTo>
                    <a:lnTo>
                      <a:pt x="1221" y="1117"/>
                    </a:lnTo>
                    <a:lnTo>
                      <a:pt x="1229" y="1126"/>
                    </a:lnTo>
                    <a:lnTo>
                      <a:pt x="1225" y="1128"/>
                    </a:lnTo>
                    <a:lnTo>
                      <a:pt x="1221" y="1128"/>
                    </a:lnTo>
                    <a:lnTo>
                      <a:pt x="1215" y="1128"/>
                    </a:lnTo>
                    <a:lnTo>
                      <a:pt x="1213" y="1121"/>
                    </a:lnTo>
                    <a:lnTo>
                      <a:pt x="1211" y="1124"/>
                    </a:lnTo>
                    <a:lnTo>
                      <a:pt x="1206" y="1122"/>
                    </a:lnTo>
                    <a:lnTo>
                      <a:pt x="1206" y="1117"/>
                    </a:lnTo>
                    <a:lnTo>
                      <a:pt x="1198" y="1115"/>
                    </a:lnTo>
                    <a:lnTo>
                      <a:pt x="1194" y="1115"/>
                    </a:lnTo>
                    <a:lnTo>
                      <a:pt x="1188" y="1115"/>
                    </a:lnTo>
                    <a:lnTo>
                      <a:pt x="1188" y="1117"/>
                    </a:lnTo>
                    <a:lnTo>
                      <a:pt x="1186" y="1115"/>
                    </a:lnTo>
                    <a:lnTo>
                      <a:pt x="1179" y="1113"/>
                    </a:lnTo>
                    <a:lnTo>
                      <a:pt x="1177" y="1109"/>
                    </a:lnTo>
                    <a:lnTo>
                      <a:pt x="1177" y="1107"/>
                    </a:lnTo>
                    <a:lnTo>
                      <a:pt x="1177" y="1105"/>
                    </a:lnTo>
                    <a:lnTo>
                      <a:pt x="1173" y="1101"/>
                    </a:lnTo>
                    <a:lnTo>
                      <a:pt x="1167" y="1098"/>
                    </a:lnTo>
                    <a:lnTo>
                      <a:pt x="1163" y="1096"/>
                    </a:lnTo>
                    <a:lnTo>
                      <a:pt x="1163" y="1092"/>
                    </a:lnTo>
                    <a:lnTo>
                      <a:pt x="1159" y="1088"/>
                    </a:lnTo>
                    <a:lnTo>
                      <a:pt x="1159" y="1094"/>
                    </a:lnTo>
                    <a:lnTo>
                      <a:pt x="1156" y="1098"/>
                    </a:lnTo>
                    <a:lnTo>
                      <a:pt x="1154" y="1092"/>
                    </a:lnTo>
                    <a:lnTo>
                      <a:pt x="1148" y="1092"/>
                    </a:lnTo>
                    <a:lnTo>
                      <a:pt x="1148" y="1088"/>
                    </a:lnTo>
                    <a:lnTo>
                      <a:pt x="1148" y="1084"/>
                    </a:lnTo>
                    <a:lnTo>
                      <a:pt x="1148" y="1080"/>
                    </a:lnTo>
                    <a:lnTo>
                      <a:pt x="1144" y="1078"/>
                    </a:lnTo>
                    <a:lnTo>
                      <a:pt x="1148" y="1076"/>
                    </a:lnTo>
                    <a:lnTo>
                      <a:pt x="1144" y="1071"/>
                    </a:lnTo>
                    <a:lnTo>
                      <a:pt x="1138" y="1067"/>
                    </a:lnTo>
                    <a:lnTo>
                      <a:pt x="1135" y="1061"/>
                    </a:lnTo>
                    <a:lnTo>
                      <a:pt x="1129" y="1055"/>
                    </a:lnTo>
                    <a:lnTo>
                      <a:pt x="1121" y="1050"/>
                    </a:lnTo>
                    <a:lnTo>
                      <a:pt x="1123" y="1048"/>
                    </a:lnTo>
                    <a:lnTo>
                      <a:pt x="1125" y="1050"/>
                    </a:lnTo>
                    <a:lnTo>
                      <a:pt x="1127" y="1050"/>
                    </a:lnTo>
                    <a:lnTo>
                      <a:pt x="1125" y="1044"/>
                    </a:lnTo>
                    <a:lnTo>
                      <a:pt x="1119" y="1042"/>
                    </a:lnTo>
                    <a:lnTo>
                      <a:pt x="1117" y="1046"/>
                    </a:lnTo>
                    <a:lnTo>
                      <a:pt x="1110" y="1046"/>
                    </a:lnTo>
                    <a:lnTo>
                      <a:pt x="1104" y="1046"/>
                    </a:lnTo>
                    <a:lnTo>
                      <a:pt x="1100" y="1042"/>
                    </a:lnTo>
                    <a:lnTo>
                      <a:pt x="1090" y="1040"/>
                    </a:lnTo>
                    <a:lnTo>
                      <a:pt x="1087" y="1038"/>
                    </a:lnTo>
                    <a:lnTo>
                      <a:pt x="1081" y="1036"/>
                    </a:lnTo>
                    <a:lnTo>
                      <a:pt x="1071" y="1036"/>
                    </a:lnTo>
                    <a:lnTo>
                      <a:pt x="1065" y="1032"/>
                    </a:lnTo>
                    <a:lnTo>
                      <a:pt x="1058" y="1026"/>
                    </a:lnTo>
                    <a:lnTo>
                      <a:pt x="1042" y="1011"/>
                    </a:lnTo>
                    <a:lnTo>
                      <a:pt x="1035" y="1007"/>
                    </a:lnTo>
                    <a:lnTo>
                      <a:pt x="1025" y="1003"/>
                    </a:lnTo>
                    <a:lnTo>
                      <a:pt x="1016" y="1003"/>
                    </a:lnTo>
                    <a:lnTo>
                      <a:pt x="1004" y="1009"/>
                    </a:lnTo>
                    <a:lnTo>
                      <a:pt x="996" y="1011"/>
                    </a:lnTo>
                    <a:lnTo>
                      <a:pt x="987" y="1007"/>
                    </a:lnTo>
                    <a:lnTo>
                      <a:pt x="977" y="1003"/>
                    </a:lnTo>
                    <a:lnTo>
                      <a:pt x="964" y="998"/>
                    </a:lnTo>
                    <a:lnTo>
                      <a:pt x="954" y="996"/>
                    </a:lnTo>
                    <a:lnTo>
                      <a:pt x="939" y="988"/>
                    </a:lnTo>
                    <a:lnTo>
                      <a:pt x="927" y="982"/>
                    </a:lnTo>
                    <a:lnTo>
                      <a:pt x="922" y="979"/>
                    </a:lnTo>
                    <a:lnTo>
                      <a:pt x="916" y="977"/>
                    </a:lnTo>
                    <a:lnTo>
                      <a:pt x="900" y="973"/>
                    </a:lnTo>
                    <a:lnTo>
                      <a:pt x="895" y="967"/>
                    </a:lnTo>
                    <a:lnTo>
                      <a:pt x="881" y="959"/>
                    </a:lnTo>
                    <a:lnTo>
                      <a:pt x="874" y="948"/>
                    </a:lnTo>
                    <a:lnTo>
                      <a:pt x="870" y="942"/>
                    </a:lnTo>
                    <a:lnTo>
                      <a:pt x="875" y="940"/>
                    </a:lnTo>
                    <a:lnTo>
                      <a:pt x="874" y="936"/>
                    </a:lnTo>
                    <a:lnTo>
                      <a:pt x="877" y="934"/>
                    </a:lnTo>
                    <a:lnTo>
                      <a:pt x="877" y="931"/>
                    </a:lnTo>
                    <a:lnTo>
                      <a:pt x="877" y="927"/>
                    </a:lnTo>
                    <a:lnTo>
                      <a:pt x="872" y="923"/>
                    </a:lnTo>
                    <a:lnTo>
                      <a:pt x="870" y="915"/>
                    </a:lnTo>
                    <a:lnTo>
                      <a:pt x="864" y="908"/>
                    </a:lnTo>
                    <a:lnTo>
                      <a:pt x="854" y="894"/>
                    </a:lnTo>
                    <a:lnTo>
                      <a:pt x="839" y="883"/>
                    </a:lnTo>
                    <a:lnTo>
                      <a:pt x="833" y="873"/>
                    </a:lnTo>
                    <a:lnTo>
                      <a:pt x="820" y="867"/>
                    </a:lnTo>
                    <a:lnTo>
                      <a:pt x="818" y="863"/>
                    </a:lnTo>
                    <a:lnTo>
                      <a:pt x="820" y="854"/>
                    </a:lnTo>
                    <a:lnTo>
                      <a:pt x="814" y="850"/>
                    </a:lnTo>
                    <a:lnTo>
                      <a:pt x="804" y="842"/>
                    </a:lnTo>
                    <a:lnTo>
                      <a:pt x="801" y="833"/>
                    </a:lnTo>
                    <a:lnTo>
                      <a:pt x="793" y="831"/>
                    </a:lnTo>
                    <a:lnTo>
                      <a:pt x="787" y="823"/>
                    </a:lnTo>
                    <a:lnTo>
                      <a:pt x="780" y="817"/>
                    </a:lnTo>
                    <a:lnTo>
                      <a:pt x="778" y="812"/>
                    </a:lnTo>
                    <a:lnTo>
                      <a:pt x="772" y="800"/>
                    </a:lnTo>
                    <a:lnTo>
                      <a:pt x="766" y="789"/>
                    </a:lnTo>
                    <a:lnTo>
                      <a:pt x="766" y="781"/>
                    </a:lnTo>
                    <a:lnTo>
                      <a:pt x="757" y="777"/>
                    </a:lnTo>
                    <a:lnTo>
                      <a:pt x="751" y="777"/>
                    </a:lnTo>
                    <a:lnTo>
                      <a:pt x="743" y="773"/>
                    </a:lnTo>
                    <a:lnTo>
                      <a:pt x="741" y="779"/>
                    </a:lnTo>
                    <a:lnTo>
                      <a:pt x="743" y="787"/>
                    </a:lnTo>
                    <a:lnTo>
                      <a:pt x="745" y="798"/>
                    </a:lnTo>
                    <a:lnTo>
                      <a:pt x="751" y="804"/>
                    </a:lnTo>
                    <a:lnTo>
                      <a:pt x="760" y="815"/>
                    </a:lnTo>
                    <a:lnTo>
                      <a:pt x="762" y="819"/>
                    </a:lnTo>
                    <a:lnTo>
                      <a:pt x="764" y="819"/>
                    </a:lnTo>
                    <a:lnTo>
                      <a:pt x="766" y="825"/>
                    </a:lnTo>
                    <a:lnTo>
                      <a:pt x="770" y="823"/>
                    </a:lnTo>
                    <a:lnTo>
                      <a:pt x="772" y="833"/>
                    </a:lnTo>
                    <a:lnTo>
                      <a:pt x="778" y="838"/>
                    </a:lnTo>
                    <a:lnTo>
                      <a:pt x="780" y="842"/>
                    </a:lnTo>
                    <a:lnTo>
                      <a:pt x="787" y="850"/>
                    </a:lnTo>
                    <a:lnTo>
                      <a:pt x="793" y="865"/>
                    </a:lnTo>
                    <a:lnTo>
                      <a:pt x="797" y="869"/>
                    </a:lnTo>
                    <a:lnTo>
                      <a:pt x="799" y="879"/>
                    </a:lnTo>
                    <a:lnTo>
                      <a:pt x="801" y="884"/>
                    </a:lnTo>
                    <a:lnTo>
                      <a:pt x="808" y="886"/>
                    </a:lnTo>
                    <a:lnTo>
                      <a:pt x="814" y="894"/>
                    </a:lnTo>
                    <a:lnTo>
                      <a:pt x="818" y="898"/>
                    </a:lnTo>
                    <a:lnTo>
                      <a:pt x="818" y="902"/>
                    </a:lnTo>
                    <a:lnTo>
                      <a:pt x="812" y="908"/>
                    </a:lnTo>
                    <a:lnTo>
                      <a:pt x="810" y="908"/>
                    </a:lnTo>
                    <a:lnTo>
                      <a:pt x="806" y="898"/>
                    </a:lnTo>
                    <a:lnTo>
                      <a:pt x="797" y="890"/>
                    </a:lnTo>
                    <a:lnTo>
                      <a:pt x="787" y="883"/>
                    </a:lnTo>
                    <a:lnTo>
                      <a:pt x="780" y="879"/>
                    </a:lnTo>
                    <a:lnTo>
                      <a:pt x="780" y="869"/>
                    </a:lnTo>
                    <a:lnTo>
                      <a:pt x="778" y="860"/>
                    </a:lnTo>
                    <a:lnTo>
                      <a:pt x="772" y="856"/>
                    </a:lnTo>
                    <a:lnTo>
                      <a:pt x="760" y="848"/>
                    </a:lnTo>
                    <a:lnTo>
                      <a:pt x="760" y="850"/>
                    </a:lnTo>
                    <a:lnTo>
                      <a:pt x="757" y="846"/>
                    </a:lnTo>
                    <a:lnTo>
                      <a:pt x="749" y="842"/>
                    </a:lnTo>
                    <a:lnTo>
                      <a:pt x="739" y="835"/>
                    </a:lnTo>
                    <a:lnTo>
                      <a:pt x="741" y="833"/>
                    </a:lnTo>
                    <a:lnTo>
                      <a:pt x="747" y="835"/>
                    </a:lnTo>
                    <a:lnTo>
                      <a:pt x="751" y="829"/>
                    </a:lnTo>
                    <a:lnTo>
                      <a:pt x="753" y="821"/>
                    </a:lnTo>
                    <a:lnTo>
                      <a:pt x="741" y="812"/>
                    </a:lnTo>
                    <a:lnTo>
                      <a:pt x="733" y="806"/>
                    </a:lnTo>
                    <a:lnTo>
                      <a:pt x="728" y="798"/>
                    </a:lnTo>
                    <a:lnTo>
                      <a:pt x="722" y="789"/>
                    </a:lnTo>
                    <a:lnTo>
                      <a:pt x="716" y="775"/>
                    </a:lnTo>
                    <a:lnTo>
                      <a:pt x="712" y="762"/>
                    </a:lnTo>
                    <a:lnTo>
                      <a:pt x="709" y="754"/>
                    </a:lnTo>
                    <a:lnTo>
                      <a:pt x="699" y="744"/>
                    </a:lnTo>
                    <a:lnTo>
                      <a:pt x="693" y="742"/>
                    </a:lnTo>
                    <a:lnTo>
                      <a:pt x="691" y="739"/>
                    </a:lnTo>
                    <a:lnTo>
                      <a:pt x="684" y="739"/>
                    </a:lnTo>
                    <a:lnTo>
                      <a:pt x="680" y="733"/>
                    </a:lnTo>
                    <a:lnTo>
                      <a:pt x="666" y="731"/>
                    </a:lnTo>
                    <a:lnTo>
                      <a:pt x="662" y="729"/>
                    </a:lnTo>
                    <a:lnTo>
                      <a:pt x="661" y="719"/>
                    </a:lnTo>
                    <a:lnTo>
                      <a:pt x="647" y="704"/>
                    </a:lnTo>
                    <a:lnTo>
                      <a:pt x="636" y="683"/>
                    </a:lnTo>
                    <a:lnTo>
                      <a:pt x="636" y="677"/>
                    </a:lnTo>
                    <a:lnTo>
                      <a:pt x="630" y="673"/>
                    </a:lnTo>
                    <a:lnTo>
                      <a:pt x="618" y="660"/>
                    </a:lnTo>
                    <a:lnTo>
                      <a:pt x="616" y="646"/>
                    </a:lnTo>
                    <a:lnTo>
                      <a:pt x="609" y="637"/>
                    </a:lnTo>
                    <a:lnTo>
                      <a:pt x="613" y="623"/>
                    </a:lnTo>
                    <a:lnTo>
                      <a:pt x="613" y="610"/>
                    </a:lnTo>
                    <a:lnTo>
                      <a:pt x="607" y="595"/>
                    </a:lnTo>
                    <a:lnTo>
                      <a:pt x="613" y="581"/>
                    </a:lnTo>
                    <a:lnTo>
                      <a:pt x="616" y="564"/>
                    </a:lnTo>
                    <a:lnTo>
                      <a:pt x="616" y="549"/>
                    </a:lnTo>
                    <a:lnTo>
                      <a:pt x="615" y="526"/>
                    </a:lnTo>
                    <a:lnTo>
                      <a:pt x="609" y="510"/>
                    </a:lnTo>
                    <a:lnTo>
                      <a:pt x="607" y="503"/>
                    </a:lnTo>
                    <a:lnTo>
                      <a:pt x="607" y="499"/>
                    </a:lnTo>
                    <a:lnTo>
                      <a:pt x="628" y="506"/>
                    </a:lnTo>
                    <a:lnTo>
                      <a:pt x="634" y="522"/>
                    </a:lnTo>
                    <a:lnTo>
                      <a:pt x="638" y="518"/>
                    </a:lnTo>
                    <a:lnTo>
                      <a:pt x="636" y="503"/>
                    </a:lnTo>
                    <a:lnTo>
                      <a:pt x="632" y="489"/>
                    </a:lnTo>
                    <a:lnTo>
                      <a:pt x="630" y="487"/>
                    </a:lnTo>
                    <a:lnTo>
                      <a:pt x="603" y="472"/>
                    </a:lnTo>
                    <a:lnTo>
                      <a:pt x="591" y="462"/>
                    </a:lnTo>
                    <a:lnTo>
                      <a:pt x="568" y="455"/>
                    </a:lnTo>
                    <a:lnTo>
                      <a:pt x="559" y="439"/>
                    </a:lnTo>
                    <a:lnTo>
                      <a:pt x="563" y="428"/>
                    </a:lnTo>
                    <a:lnTo>
                      <a:pt x="544" y="418"/>
                    </a:lnTo>
                    <a:lnTo>
                      <a:pt x="542" y="405"/>
                    </a:lnTo>
                    <a:lnTo>
                      <a:pt x="524" y="389"/>
                    </a:lnTo>
                    <a:lnTo>
                      <a:pt x="524" y="380"/>
                    </a:lnTo>
                    <a:lnTo>
                      <a:pt x="517" y="374"/>
                    </a:lnTo>
                    <a:lnTo>
                      <a:pt x="503" y="368"/>
                    </a:lnTo>
                    <a:lnTo>
                      <a:pt x="501" y="349"/>
                    </a:lnTo>
                    <a:lnTo>
                      <a:pt x="482" y="334"/>
                    </a:lnTo>
                    <a:lnTo>
                      <a:pt x="474" y="314"/>
                    </a:lnTo>
                    <a:lnTo>
                      <a:pt x="463" y="313"/>
                    </a:lnTo>
                    <a:lnTo>
                      <a:pt x="440" y="313"/>
                    </a:lnTo>
                    <a:lnTo>
                      <a:pt x="425" y="307"/>
                    </a:lnTo>
                    <a:lnTo>
                      <a:pt x="396" y="286"/>
                    </a:lnTo>
                    <a:lnTo>
                      <a:pt x="382" y="282"/>
                    </a:lnTo>
                    <a:lnTo>
                      <a:pt x="357" y="274"/>
                    </a:lnTo>
                    <a:lnTo>
                      <a:pt x="338" y="276"/>
                    </a:lnTo>
                    <a:lnTo>
                      <a:pt x="309" y="266"/>
                    </a:lnTo>
                    <a:lnTo>
                      <a:pt x="294" y="259"/>
                    </a:lnTo>
                    <a:lnTo>
                      <a:pt x="279" y="263"/>
                    </a:lnTo>
                    <a:lnTo>
                      <a:pt x="283" y="276"/>
                    </a:lnTo>
                    <a:lnTo>
                      <a:pt x="273" y="278"/>
                    </a:lnTo>
                    <a:lnTo>
                      <a:pt x="258" y="282"/>
                    </a:lnTo>
                    <a:lnTo>
                      <a:pt x="244" y="290"/>
                    </a:lnTo>
                    <a:lnTo>
                      <a:pt x="229" y="293"/>
                    </a:lnTo>
                    <a:lnTo>
                      <a:pt x="229" y="282"/>
                    </a:lnTo>
                    <a:lnTo>
                      <a:pt x="235" y="263"/>
                    </a:lnTo>
                    <a:lnTo>
                      <a:pt x="248" y="255"/>
                    </a:lnTo>
                    <a:lnTo>
                      <a:pt x="244" y="249"/>
                    </a:lnTo>
                    <a:lnTo>
                      <a:pt x="227" y="263"/>
                    </a:lnTo>
                    <a:lnTo>
                      <a:pt x="219" y="274"/>
                    </a:lnTo>
                    <a:lnTo>
                      <a:pt x="198" y="290"/>
                    </a:lnTo>
                    <a:lnTo>
                      <a:pt x="208" y="301"/>
                    </a:lnTo>
                    <a:lnTo>
                      <a:pt x="194" y="313"/>
                    </a:lnTo>
                    <a:lnTo>
                      <a:pt x="179" y="322"/>
                    </a:lnTo>
                    <a:lnTo>
                      <a:pt x="166" y="328"/>
                    </a:lnTo>
                    <a:lnTo>
                      <a:pt x="162" y="338"/>
                    </a:lnTo>
                    <a:lnTo>
                      <a:pt x="141" y="349"/>
                    </a:lnTo>
                    <a:lnTo>
                      <a:pt x="137" y="357"/>
                    </a:lnTo>
                    <a:lnTo>
                      <a:pt x="119" y="366"/>
                    </a:lnTo>
                    <a:lnTo>
                      <a:pt x="112" y="364"/>
                    </a:lnTo>
                    <a:lnTo>
                      <a:pt x="96" y="368"/>
                    </a:lnTo>
                    <a:lnTo>
                      <a:pt x="83" y="376"/>
                    </a:lnTo>
                    <a:lnTo>
                      <a:pt x="71" y="382"/>
                    </a:lnTo>
                    <a:lnTo>
                      <a:pt x="48" y="387"/>
                    </a:lnTo>
                    <a:lnTo>
                      <a:pt x="45" y="385"/>
                    </a:lnTo>
                    <a:lnTo>
                      <a:pt x="58" y="376"/>
                    </a:lnTo>
                    <a:lnTo>
                      <a:pt x="75" y="370"/>
                    </a:lnTo>
                    <a:lnTo>
                      <a:pt x="89" y="359"/>
                    </a:lnTo>
                    <a:lnTo>
                      <a:pt x="106" y="357"/>
                    </a:lnTo>
                    <a:lnTo>
                      <a:pt x="114" y="349"/>
                    </a:lnTo>
                    <a:lnTo>
                      <a:pt x="133" y="338"/>
                    </a:lnTo>
                    <a:lnTo>
                      <a:pt x="137" y="334"/>
                    </a:lnTo>
                    <a:lnTo>
                      <a:pt x="146" y="326"/>
                    </a:lnTo>
                    <a:lnTo>
                      <a:pt x="148" y="311"/>
                    </a:lnTo>
                    <a:lnTo>
                      <a:pt x="156" y="299"/>
                    </a:lnTo>
                    <a:lnTo>
                      <a:pt x="139" y="305"/>
                    </a:lnTo>
                    <a:lnTo>
                      <a:pt x="135" y="301"/>
                    </a:lnTo>
                    <a:lnTo>
                      <a:pt x="127" y="309"/>
                    </a:lnTo>
                    <a:lnTo>
                      <a:pt x="118" y="299"/>
                    </a:lnTo>
                    <a:lnTo>
                      <a:pt x="114" y="305"/>
                    </a:lnTo>
                    <a:lnTo>
                      <a:pt x="110" y="295"/>
                    </a:lnTo>
                    <a:lnTo>
                      <a:pt x="96" y="303"/>
                    </a:lnTo>
                    <a:lnTo>
                      <a:pt x="87" y="303"/>
                    </a:lnTo>
                    <a:lnTo>
                      <a:pt x="87" y="291"/>
                    </a:lnTo>
                    <a:lnTo>
                      <a:pt x="87" y="284"/>
                    </a:lnTo>
                    <a:lnTo>
                      <a:pt x="79" y="276"/>
                    </a:lnTo>
                    <a:lnTo>
                      <a:pt x="60" y="280"/>
                    </a:lnTo>
                    <a:lnTo>
                      <a:pt x="48" y="270"/>
                    </a:lnTo>
                    <a:lnTo>
                      <a:pt x="39" y="265"/>
                    </a:lnTo>
                    <a:lnTo>
                      <a:pt x="39" y="253"/>
                    </a:lnTo>
                    <a:lnTo>
                      <a:pt x="29" y="245"/>
                    </a:lnTo>
                    <a:lnTo>
                      <a:pt x="35" y="232"/>
                    </a:lnTo>
                    <a:lnTo>
                      <a:pt x="47" y="220"/>
                    </a:lnTo>
                    <a:lnTo>
                      <a:pt x="50" y="209"/>
                    </a:lnTo>
                    <a:lnTo>
                      <a:pt x="60" y="207"/>
                    </a:lnTo>
                    <a:lnTo>
                      <a:pt x="71" y="211"/>
                    </a:lnTo>
                    <a:lnTo>
                      <a:pt x="83" y="199"/>
                    </a:lnTo>
                    <a:lnTo>
                      <a:pt x="93" y="201"/>
                    </a:lnTo>
                    <a:lnTo>
                      <a:pt x="104" y="195"/>
                    </a:lnTo>
                    <a:lnTo>
                      <a:pt x="100" y="184"/>
                    </a:lnTo>
                    <a:lnTo>
                      <a:pt x="93" y="182"/>
                    </a:lnTo>
                    <a:lnTo>
                      <a:pt x="104" y="172"/>
                    </a:lnTo>
                    <a:lnTo>
                      <a:pt x="95" y="172"/>
                    </a:lnTo>
                    <a:lnTo>
                      <a:pt x="79" y="178"/>
                    </a:lnTo>
                    <a:lnTo>
                      <a:pt x="77" y="182"/>
                    </a:lnTo>
                    <a:lnTo>
                      <a:pt x="64" y="178"/>
                    </a:lnTo>
                    <a:lnTo>
                      <a:pt x="45" y="180"/>
                    </a:lnTo>
                    <a:lnTo>
                      <a:pt x="24" y="174"/>
                    </a:lnTo>
                    <a:lnTo>
                      <a:pt x="20" y="167"/>
                    </a:lnTo>
                    <a:lnTo>
                      <a:pt x="0" y="153"/>
                    </a:lnTo>
                    <a:lnTo>
                      <a:pt x="20" y="142"/>
                    </a:lnTo>
                    <a:lnTo>
                      <a:pt x="50" y="132"/>
                    </a:lnTo>
                    <a:lnTo>
                      <a:pt x="62" y="132"/>
                    </a:lnTo>
                    <a:lnTo>
                      <a:pt x="60" y="142"/>
                    </a:lnTo>
                    <a:lnTo>
                      <a:pt x="91" y="142"/>
                    </a:lnTo>
                    <a:lnTo>
                      <a:pt x="79" y="128"/>
                    </a:lnTo>
                    <a:lnTo>
                      <a:pt x="62" y="121"/>
                    </a:lnTo>
                    <a:lnTo>
                      <a:pt x="52" y="107"/>
                    </a:lnTo>
                    <a:lnTo>
                      <a:pt x="39" y="98"/>
                    </a:lnTo>
                    <a:lnTo>
                      <a:pt x="20" y="90"/>
                    </a:lnTo>
                    <a:lnTo>
                      <a:pt x="27" y="76"/>
                    </a:lnTo>
                    <a:lnTo>
                      <a:pt x="52" y="76"/>
                    </a:lnTo>
                    <a:lnTo>
                      <a:pt x="70" y="65"/>
                    </a:lnTo>
                    <a:lnTo>
                      <a:pt x="73" y="53"/>
                    </a:lnTo>
                    <a:lnTo>
                      <a:pt x="87" y="40"/>
                    </a:lnTo>
                    <a:lnTo>
                      <a:pt x="100" y="38"/>
                    </a:lnTo>
                    <a:lnTo>
                      <a:pt x="127" y="27"/>
                    </a:lnTo>
                    <a:lnTo>
                      <a:pt x="141" y="29"/>
                    </a:lnTo>
                    <a:lnTo>
                      <a:pt x="162" y="17"/>
                    </a:lnTo>
                    <a:lnTo>
                      <a:pt x="183" y="21"/>
                    </a:lnTo>
                    <a:lnTo>
                      <a:pt x="192" y="32"/>
                    </a:lnTo>
                    <a:lnTo>
                      <a:pt x="200" y="27"/>
                    </a:lnTo>
                    <a:lnTo>
                      <a:pt x="223" y="29"/>
                    </a:lnTo>
                    <a:lnTo>
                      <a:pt x="221" y="34"/>
                    </a:lnTo>
                    <a:lnTo>
                      <a:pt x="242" y="38"/>
                    </a:lnTo>
                    <a:lnTo>
                      <a:pt x="258" y="36"/>
                    </a:lnTo>
                    <a:lnTo>
                      <a:pt x="286" y="44"/>
                    </a:lnTo>
                    <a:lnTo>
                      <a:pt x="313" y="46"/>
                    </a:lnTo>
                    <a:lnTo>
                      <a:pt x="325" y="50"/>
                    </a:lnTo>
                    <a:lnTo>
                      <a:pt x="344" y="46"/>
                    </a:lnTo>
                    <a:lnTo>
                      <a:pt x="363" y="53"/>
                    </a:lnTo>
                    <a:lnTo>
                      <a:pt x="378" y="55"/>
                    </a:lnTo>
                    <a:lnTo>
                      <a:pt x="405" y="63"/>
                    </a:lnTo>
                    <a:lnTo>
                      <a:pt x="426" y="75"/>
                    </a:lnTo>
                    <a:lnTo>
                      <a:pt x="442" y="76"/>
                    </a:lnTo>
                    <a:lnTo>
                      <a:pt x="453" y="65"/>
                    </a:lnTo>
                    <a:lnTo>
                      <a:pt x="471" y="59"/>
                    </a:lnTo>
                    <a:lnTo>
                      <a:pt x="490" y="61"/>
                    </a:lnTo>
                    <a:lnTo>
                      <a:pt x="513" y="52"/>
                    </a:lnTo>
                    <a:lnTo>
                      <a:pt x="534" y="44"/>
                    </a:lnTo>
                    <a:lnTo>
                      <a:pt x="544" y="55"/>
                    </a:lnTo>
                    <a:lnTo>
                      <a:pt x="553" y="50"/>
                    </a:lnTo>
                    <a:lnTo>
                      <a:pt x="557" y="38"/>
                    </a:lnTo>
                    <a:lnTo>
                      <a:pt x="568" y="38"/>
                    </a:lnTo>
                    <a:lnTo>
                      <a:pt x="591" y="63"/>
                    </a:lnTo>
                    <a:lnTo>
                      <a:pt x="609" y="46"/>
                    </a:lnTo>
                    <a:lnTo>
                      <a:pt x="611" y="65"/>
                    </a:lnTo>
                    <a:lnTo>
                      <a:pt x="628" y="59"/>
                    </a:lnTo>
                    <a:lnTo>
                      <a:pt x="634" y="53"/>
                    </a:lnTo>
                    <a:lnTo>
                      <a:pt x="651" y="55"/>
                    </a:lnTo>
                    <a:lnTo>
                      <a:pt x="672" y="65"/>
                    </a:lnTo>
                    <a:lnTo>
                      <a:pt x="705" y="75"/>
                    </a:lnTo>
                    <a:lnTo>
                      <a:pt x="722" y="78"/>
                    </a:lnTo>
                    <a:lnTo>
                      <a:pt x="737" y="76"/>
                    </a:lnTo>
                    <a:lnTo>
                      <a:pt x="757" y="88"/>
                    </a:lnTo>
                    <a:lnTo>
                      <a:pt x="737" y="101"/>
                    </a:lnTo>
                    <a:lnTo>
                      <a:pt x="760" y="105"/>
                    </a:lnTo>
                    <a:lnTo>
                      <a:pt x="799" y="103"/>
                    </a:lnTo>
                    <a:lnTo>
                      <a:pt x="812" y="98"/>
                    </a:lnTo>
                    <a:lnTo>
                      <a:pt x="826" y="113"/>
                    </a:lnTo>
                    <a:lnTo>
                      <a:pt x="841" y="101"/>
                    </a:lnTo>
                    <a:lnTo>
                      <a:pt x="826" y="92"/>
                    </a:lnTo>
                    <a:lnTo>
                      <a:pt x="835" y="82"/>
                    </a:lnTo>
                    <a:lnTo>
                      <a:pt x="854" y="80"/>
                    </a:lnTo>
                    <a:lnTo>
                      <a:pt x="864" y="80"/>
                    </a:lnTo>
                    <a:lnTo>
                      <a:pt x="875" y="84"/>
                    </a:lnTo>
                    <a:lnTo>
                      <a:pt x="889" y="98"/>
                    </a:lnTo>
                    <a:lnTo>
                      <a:pt x="904" y="96"/>
                    </a:lnTo>
                    <a:lnTo>
                      <a:pt x="929" y="105"/>
                    </a:lnTo>
                    <a:lnTo>
                      <a:pt x="950" y="103"/>
                    </a:lnTo>
                    <a:lnTo>
                      <a:pt x="970" y="103"/>
                    </a:lnTo>
                    <a:lnTo>
                      <a:pt x="968" y="88"/>
                    </a:lnTo>
                    <a:lnTo>
                      <a:pt x="983" y="84"/>
                    </a:lnTo>
                    <a:lnTo>
                      <a:pt x="1004" y="94"/>
                    </a:lnTo>
                    <a:lnTo>
                      <a:pt x="1004" y="103"/>
                    </a:lnTo>
                    <a:lnTo>
                      <a:pt x="1004" y="115"/>
                    </a:lnTo>
                    <a:lnTo>
                      <a:pt x="1012" y="96"/>
                    </a:lnTo>
                    <a:lnTo>
                      <a:pt x="1025" y="96"/>
                    </a:lnTo>
                    <a:lnTo>
                      <a:pt x="1029" y="73"/>
                    </a:lnTo>
                    <a:lnTo>
                      <a:pt x="1016" y="57"/>
                    </a:lnTo>
                    <a:lnTo>
                      <a:pt x="998" y="48"/>
                    </a:lnTo>
                    <a:lnTo>
                      <a:pt x="1000" y="19"/>
                    </a:lnTo>
                    <a:lnTo>
                      <a:pt x="1016" y="0"/>
                    </a:lnTo>
                    <a:lnTo>
                      <a:pt x="1035" y="4"/>
                    </a:lnTo>
                    <a:lnTo>
                      <a:pt x="1048" y="17"/>
                    </a:lnTo>
                    <a:lnTo>
                      <a:pt x="1067" y="44"/>
                    </a:lnTo>
                    <a:lnTo>
                      <a:pt x="1056" y="55"/>
                    </a:lnTo>
                    <a:lnTo>
                      <a:pt x="1081" y="61"/>
                    </a:lnTo>
                    <a:lnTo>
                      <a:pt x="1081" y="75"/>
                    </a:lnTo>
                    <a:lnTo>
                      <a:pt x="1081" y="86"/>
                    </a:lnTo>
                    <a:lnTo>
                      <a:pt x="1100" y="67"/>
                    </a:lnTo>
                    <a:lnTo>
                      <a:pt x="1115" y="82"/>
                    </a:lnTo>
                    <a:lnTo>
                      <a:pt x="1111" y="101"/>
                    </a:lnTo>
                    <a:lnTo>
                      <a:pt x="1127" y="119"/>
                    </a:lnTo>
                    <a:lnTo>
                      <a:pt x="1138" y="100"/>
                    </a:lnTo>
                    <a:lnTo>
                      <a:pt x="1150" y="80"/>
                    </a:lnTo>
                    <a:lnTo>
                      <a:pt x="1150" y="53"/>
                    </a:lnTo>
                    <a:lnTo>
                      <a:pt x="1171" y="55"/>
                    </a:lnTo>
                    <a:lnTo>
                      <a:pt x="1190" y="57"/>
                    </a:lnTo>
                    <a:lnTo>
                      <a:pt x="1209" y="69"/>
                    </a:lnTo>
                    <a:lnTo>
                      <a:pt x="1211" y="82"/>
                    </a:lnTo>
                    <a:lnTo>
                      <a:pt x="1202" y="94"/>
                    </a:lnTo>
                    <a:lnTo>
                      <a:pt x="1209" y="107"/>
                    </a:lnTo>
                    <a:lnTo>
                      <a:pt x="1207" y="121"/>
                    </a:lnTo>
                    <a:lnTo>
                      <a:pt x="1181" y="136"/>
                    </a:lnTo>
                    <a:lnTo>
                      <a:pt x="1163" y="140"/>
                    </a:lnTo>
                    <a:lnTo>
                      <a:pt x="1148" y="132"/>
                    </a:lnTo>
                    <a:lnTo>
                      <a:pt x="1142" y="142"/>
                    </a:lnTo>
                    <a:lnTo>
                      <a:pt x="1129" y="163"/>
                    </a:lnTo>
                    <a:lnTo>
                      <a:pt x="1127" y="172"/>
                    </a:lnTo>
                    <a:lnTo>
                      <a:pt x="1110" y="188"/>
                    </a:lnTo>
                    <a:lnTo>
                      <a:pt x="1088" y="190"/>
                    </a:lnTo>
                    <a:lnTo>
                      <a:pt x="1079" y="197"/>
                    </a:lnTo>
                    <a:lnTo>
                      <a:pt x="1077" y="213"/>
                    </a:lnTo>
                    <a:lnTo>
                      <a:pt x="1064" y="217"/>
                    </a:lnTo>
                    <a:lnTo>
                      <a:pt x="1044" y="234"/>
                    </a:lnTo>
                    <a:lnTo>
                      <a:pt x="1029" y="257"/>
                    </a:lnTo>
                    <a:lnTo>
                      <a:pt x="1025" y="274"/>
                    </a:lnTo>
                    <a:lnTo>
                      <a:pt x="1025" y="299"/>
                    </a:lnTo>
                    <a:lnTo>
                      <a:pt x="1044" y="301"/>
                    </a:lnTo>
                    <a:lnTo>
                      <a:pt x="1050" y="320"/>
                    </a:lnTo>
                    <a:lnTo>
                      <a:pt x="1058" y="336"/>
                    </a:lnTo>
                    <a:lnTo>
                      <a:pt x="1075" y="332"/>
                    </a:lnTo>
                    <a:lnTo>
                      <a:pt x="1102" y="339"/>
                    </a:lnTo>
                    <a:lnTo>
                      <a:pt x="1115" y="347"/>
                    </a:lnTo>
                    <a:lnTo>
                      <a:pt x="1127" y="357"/>
                    </a:lnTo>
                    <a:lnTo>
                      <a:pt x="1142" y="362"/>
                    </a:lnTo>
                    <a:lnTo>
                      <a:pt x="1158" y="370"/>
                    </a:lnTo>
                    <a:lnTo>
                      <a:pt x="1181" y="372"/>
                    </a:lnTo>
                    <a:lnTo>
                      <a:pt x="1196" y="374"/>
                    </a:lnTo>
                    <a:lnTo>
                      <a:pt x="1194" y="389"/>
                    </a:lnTo>
                    <a:lnTo>
                      <a:pt x="1198" y="409"/>
                    </a:lnTo>
                    <a:lnTo>
                      <a:pt x="1207" y="430"/>
                    </a:lnTo>
                    <a:lnTo>
                      <a:pt x="1230" y="447"/>
                    </a:lnTo>
                    <a:lnTo>
                      <a:pt x="1240" y="443"/>
                    </a:lnTo>
                    <a:lnTo>
                      <a:pt x="1248" y="422"/>
                    </a:lnTo>
                    <a:lnTo>
                      <a:pt x="1240" y="393"/>
                    </a:lnTo>
                    <a:lnTo>
                      <a:pt x="1230" y="382"/>
                    </a:lnTo>
                    <a:lnTo>
                      <a:pt x="1253" y="374"/>
                    </a:lnTo>
                    <a:lnTo>
                      <a:pt x="1269" y="361"/>
                    </a:lnTo>
                    <a:lnTo>
                      <a:pt x="1277" y="347"/>
                    </a:lnTo>
                    <a:lnTo>
                      <a:pt x="1275" y="334"/>
                    </a:lnTo>
                    <a:lnTo>
                      <a:pt x="1265" y="316"/>
                    </a:lnTo>
                    <a:lnTo>
                      <a:pt x="1248" y="301"/>
                    </a:lnTo>
                    <a:lnTo>
                      <a:pt x="1265" y="280"/>
                    </a:lnTo>
                    <a:lnTo>
                      <a:pt x="1257" y="261"/>
                    </a:lnTo>
                    <a:lnTo>
                      <a:pt x="1253" y="226"/>
                    </a:lnTo>
                    <a:lnTo>
                      <a:pt x="1265" y="222"/>
                    </a:lnTo>
                    <a:lnTo>
                      <a:pt x="1288" y="228"/>
                    </a:lnTo>
                    <a:lnTo>
                      <a:pt x="1301" y="230"/>
                    </a:lnTo>
                    <a:lnTo>
                      <a:pt x="1313" y="224"/>
                    </a:lnTo>
                    <a:lnTo>
                      <a:pt x="1326" y="232"/>
                    </a:lnTo>
                    <a:lnTo>
                      <a:pt x="1344" y="243"/>
                    </a:lnTo>
                    <a:lnTo>
                      <a:pt x="1348" y="251"/>
                    </a:lnTo>
                    <a:lnTo>
                      <a:pt x="1374" y="253"/>
                    </a:lnTo>
                    <a:lnTo>
                      <a:pt x="1372" y="272"/>
                    </a:lnTo>
                    <a:lnTo>
                      <a:pt x="1376" y="299"/>
                    </a:lnTo>
                    <a:lnTo>
                      <a:pt x="1390" y="301"/>
                    </a:lnTo>
                    <a:lnTo>
                      <a:pt x="1399" y="313"/>
                    </a:lnTo>
                    <a:lnTo>
                      <a:pt x="1420" y="301"/>
                    </a:lnTo>
                    <a:lnTo>
                      <a:pt x="1434" y="278"/>
                    </a:lnTo>
                    <a:lnTo>
                      <a:pt x="1443" y="270"/>
                    </a:lnTo>
                    <a:lnTo>
                      <a:pt x="1455" y="288"/>
                    </a:lnTo>
                    <a:lnTo>
                      <a:pt x="1472" y="313"/>
                    </a:lnTo>
                    <a:lnTo>
                      <a:pt x="1488" y="339"/>
                    </a:lnTo>
                    <a:lnTo>
                      <a:pt x="1482" y="349"/>
                    </a:lnTo>
                    <a:lnTo>
                      <a:pt x="1501" y="362"/>
                    </a:lnTo>
                    <a:lnTo>
                      <a:pt x="1513" y="372"/>
                    </a:lnTo>
                    <a:lnTo>
                      <a:pt x="1536" y="378"/>
                    </a:lnTo>
                    <a:lnTo>
                      <a:pt x="1545" y="384"/>
                    </a:lnTo>
                    <a:lnTo>
                      <a:pt x="1549" y="401"/>
                    </a:lnTo>
                    <a:lnTo>
                      <a:pt x="1561" y="403"/>
                    </a:lnTo>
                    <a:lnTo>
                      <a:pt x="1566" y="409"/>
                    </a:lnTo>
                    <a:lnTo>
                      <a:pt x="1566" y="430"/>
                    </a:lnTo>
                    <a:lnTo>
                      <a:pt x="1557" y="437"/>
                    </a:lnTo>
                    <a:lnTo>
                      <a:pt x="1547" y="443"/>
                    </a:lnTo>
                    <a:lnTo>
                      <a:pt x="1524" y="451"/>
                    </a:lnTo>
                    <a:lnTo>
                      <a:pt x="1507" y="466"/>
                    </a:lnTo>
                    <a:lnTo>
                      <a:pt x="1482" y="470"/>
                    </a:lnTo>
                    <a:lnTo>
                      <a:pt x="1453" y="466"/>
                    </a:lnTo>
                    <a:lnTo>
                      <a:pt x="1434" y="464"/>
                    </a:lnTo>
                    <a:lnTo>
                      <a:pt x="1417" y="466"/>
                    </a:lnTo>
                    <a:lnTo>
                      <a:pt x="1405" y="480"/>
                    </a:lnTo>
                    <a:lnTo>
                      <a:pt x="1388" y="487"/>
                    </a:lnTo>
                    <a:lnTo>
                      <a:pt x="1369" y="510"/>
                    </a:lnTo>
                    <a:lnTo>
                      <a:pt x="1351" y="528"/>
                    </a:lnTo>
                    <a:lnTo>
                      <a:pt x="1363" y="524"/>
                    </a:lnTo>
                    <a:lnTo>
                      <a:pt x="1386" y="501"/>
                    </a:lnTo>
                    <a:lnTo>
                      <a:pt x="1415" y="485"/>
                    </a:lnTo>
                    <a:lnTo>
                      <a:pt x="1436" y="483"/>
                    </a:lnTo>
                    <a:lnTo>
                      <a:pt x="1449" y="491"/>
                    </a:lnTo>
                    <a:lnTo>
                      <a:pt x="1436" y="504"/>
                    </a:lnTo>
                    <a:lnTo>
                      <a:pt x="1440" y="524"/>
                    </a:lnTo>
                    <a:lnTo>
                      <a:pt x="1443" y="537"/>
                    </a:lnTo>
                    <a:lnTo>
                      <a:pt x="1463" y="547"/>
                    </a:lnTo>
                    <a:lnTo>
                      <a:pt x="1486" y="543"/>
                    </a:lnTo>
                    <a:lnTo>
                      <a:pt x="1501" y="524"/>
                    </a:lnTo>
                    <a:lnTo>
                      <a:pt x="1501" y="535"/>
                    </a:lnTo>
                    <a:lnTo>
                      <a:pt x="1511" y="543"/>
                    </a:lnTo>
                    <a:lnTo>
                      <a:pt x="1493" y="554"/>
                    </a:lnTo>
                    <a:lnTo>
                      <a:pt x="1461" y="564"/>
                    </a:lnTo>
                    <a:lnTo>
                      <a:pt x="1447" y="572"/>
                    </a:lnTo>
                    <a:lnTo>
                      <a:pt x="1434" y="583"/>
                    </a:lnTo>
                    <a:lnTo>
                      <a:pt x="1420" y="583"/>
                    </a:lnTo>
                    <a:lnTo>
                      <a:pt x="1420" y="568"/>
                    </a:lnTo>
                    <a:lnTo>
                      <a:pt x="1445" y="554"/>
                    </a:lnTo>
                    <a:lnTo>
                      <a:pt x="1422" y="554"/>
                    </a:lnTo>
                    <a:lnTo>
                      <a:pt x="1407" y="556"/>
                    </a:lnTo>
                    <a:lnTo>
                      <a:pt x="1409" y="560"/>
                    </a:lnTo>
                    <a:lnTo>
                      <a:pt x="1395" y="570"/>
                    </a:lnTo>
                    <a:lnTo>
                      <a:pt x="1380" y="575"/>
                    </a:lnTo>
                    <a:lnTo>
                      <a:pt x="1365" y="581"/>
                    </a:lnTo>
                    <a:lnTo>
                      <a:pt x="1357" y="591"/>
                    </a:lnTo>
                    <a:lnTo>
                      <a:pt x="1355" y="595"/>
                    </a:lnTo>
                    <a:lnTo>
                      <a:pt x="1355" y="599"/>
                    </a:lnTo>
                    <a:lnTo>
                      <a:pt x="1355" y="604"/>
                    </a:lnTo>
                    <a:lnTo>
                      <a:pt x="1359" y="614"/>
                    </a:lnTo>
                    <a:lnTo>
                      <a:pt x="1367" y="614"/>
                    </a:lnTo>
                    <a:lnTo>
                      <a:pt x="1365" y="608"/>
                    </a:lnTo>
                    <a:lnTo>
                      <a:pt x="1369" y="612"/>
                    </a:lnTo>
                    <a:lnTo>
                      <a:pt x="1367" y="616"/>
                    </a:lnTo>
                    <a:lnTo>
                      <a:pt x="1357" y="618"/>
                    </a:lnTo>
                    <a:lnTo>
                      <a:pt x="1351" y="618"/>
                    </a:lnTo>
                    <a:lnTo>
                      <a:pt x="1342" y="622"/>
                    </a:lnTo>
                    <a:lnTo>
                      <a:pt x="1334" y="622"/>
                    </a:lnTo>
                    <a:lnTo>
                      <a:pt x="1326" y="623"/>
                    </a:lnTo>
                    <a:lnTo>
                      <a:pt x="1315" y="627"/>
                    </a:lnTo>
                    <a:lnTo>
                      <a:pt x="1336" y="623"/>
                    </a:lnTo>
                    <a:lnTo>
                      <a:pt x="1340" y="627"/>
                    </a:lnTo>
                    <a:lnTo>
                      <a:pt x="1319" y="633"/>
                    </a:lnTo>
                    <a:lnTo>
                      <a:pt x="1311" y="633"/>
                    </a:lnTo>
                    <a:lnTo>
                      <a:pt x="1311" y="629"/>
                    </a:lnTo>
                    <a:lnTo>
                      <a:pt x="1309" y="635"/>
                    </a:lnTo>
                    <a:lnTo>
                      <a:pt x="1311" y="635"/>
                    </a:lnTo>
                    <a:lnTo>
                      <a:pt x="1309" y="648"/>
                    </a:lnTo>
                    <a:lnTo>
                      <a:pt x="1298" y="660"/>
                    </a:lnTo>
                    <a:lnTo>
                      <a:pt x="1298" y="656"/>
                    </a:lnTo>
                    <a:lnTo>
                      <a:pt x="1294" y="654"/>
                    </a:lnTo>
                    <a:lnTo>
                      <a:pt x="1290" y="652"/>
                    </a:lnTo>
                    <a:lnTo>
                      <a:pt x="1294" y="660"/>
                    </a:lnTo>
                    <a:lnTo>
                      <a:pt x="1296" y="662"/>
                    </a:lnTo>
                    <a:lnTo>
                      <a:pt x="1296" y="668"/>
                    </a:lnTo>
                    <a:lnTo>
                      <a:pt x="1292" y="675"/>
                    </a:lnTo>
                    <a:lnTo>
                      <a:pt x="1284" y="689"/>
                    </a:lnTo>
                    <a:lnTo>
                      <a:pt x="1282" y="687"/>
                    </a:lnTo>
                    <a:lnTo>
                      <a:pt x="1288" y="677"/>
                    </a:lnTo>
                    <a:lnTo>
                      <a:pt x="1280" y="670"/>
                    </a:lnTo>
                    <a:lnTo>
                      <a:pt x="1278" y="656"/>
                    </a:lnTo>
                    <a:lnTo>
                      <a:pt x="1277" y="662"/>
                    </a:lnTo>
                    <a:lnTo>
                      <a:pt x="1280" y="673"/>
                    </a:lnTo>
                    <a:lnTo>
                      <a:pt x="1271" y="671"/>
                    </a:lnTo>
                    <a:lnTo>
                      <a:pt x="1280" y="677"/>
                    </a:lnTo>
                    <a:lnTo>
                      <a:pt x="1280" y="691"/>
                    </a:lnTo>
                    <a:lnTo>
                      <a:pt x="1282" y="693"/>
                    </a:lnTo>
                    <a:lnTo>
                      <a:pt x="1284" y="698"/>
                    </a:lnTo>
                    <a:lnTo>
                      <a:pt x="1288" y="716"/>
                    </a:lnTo>
                    <a:lnTo>
                      <a:pt x="1278" y="727"/>
                    </a:lnTo>
                    <a:lnTo>
                      <a:pt x="1265" y="729"/>
                    </a:lnTo>
                    <a:lnTo>
                      <a:pt x="1253" y="739"/>
                    </a:lnTo>
                    <a:lnTo>
                      <a:pt x="1248" y="741"/>
                    </a:lnTo>
                    <a:lnTo>
                      <a:pt x="1242" y="746"/>
                    </a:lnTo>
                    <a:lnTo>
                      <a:pt x="1240" y="752"/>
                    </a:lnTo>
                    <a:lnTo>
                      <a:pt x="1223" y="762"/>
                    </a:lnTo>
                    <a:lnTo>
                      <a:pt x="1215" y="769"/>
                    </a:lnTo>
                    <a:lnTo>
                      <a:pt x="1209" y="779"/>
                    </a:lnTo>
                    <a:lnTo>
                      <a:pt x="1207" y="790"/>
                    </a:lnTo>
                    <a:lnTo>
                      <a:pt x="1209" y="800"/>
                    </a:lnTo>
                    <a:lnTo>
                      <a:pt x="1215" y="813"/>
                    </a:lnTo>
                    <a:lnTo>
                      <a:pt x="1219" y="823"/>
                    </a:lnTo>
                    <a:lnTo>
                      <a:pt x="1219" y="827"/>
                    </a:lnTo>
                    <a:lnTo>
                      <a:pt x="1221" y="831"/>
                    </a:lnTo>
                    <a:lnTo>
                      <a:pt x="1227" y="846"/>
                    </a:lnTo>
                    <a:lnTo>
                      <a:pt x="1227" y="858"/>
                    </a:lnTo>
                    <a:lnTo>
                      <a:pt x="1227" y="863"/>
                    </a:lnTo>
                    <a:lnTo>
                      <a:pt x="1223" y="871"/>
                    </a:lnTo>
                    <a:lnTo>
                      <a:pt x="1217" y="873"/>
                    </a:lnTo>
                    <a:lnTo>
                      <a:pt x="1211" y="871"/>
                    </a:lnTo>
                    <a:lnTo>
                      <a:pt x="1209" y="865"/>
                    </a:lnTo>
                    <a:lnTo>
                      <a:pt x="1206" y="861"/>
                    </a:lnTo>
                    <a:lnTo>
                      <a:pt x="1196" y="850"/>
                    </a:lnTo>
                    <a:lnTo>
                      <a:pt x="1190" y="838"/>
                    </a:lnTo>
                    <a:lnTo>
                      <a:pt x="1188" y="831"/>
                    </a:lnTo>
                    <a:lnTo>
                      <a:pt x="1190" y="821"/>
                    </a:lnTo>
                    <a:lnTo>
                      <a:pt x="1188" y="813"/>
                    </a:lnTo>
                    <a:lnTo>
                      <a:pt x="1177" y="802"/>
                    </a:lnTo>
                    <a:lnTo>
                      <a:pt x="1171" y="798"/>
                    </a:lnTo>
                    <a:lnTo>
                      <a:pt x="1156" y="804"/>
                    </a:lnTo>
                    <a:lnTo>
                      <a:pt x="1154" y="804"/>
                    </a:lnTo>
                    <a:lnTo>
                      <a:pt x="1148" y="798"/>
                    </a:lnTo>
                    <a:lnTo>
                      <a:pt x="1138" y="794"/>
                    </a:lnTo>
                    <a:lnTo>
                      <a:pt x="1123" y="796"/>
                    </a:lnTo>
                    <a:lnTo>
                      <a:pt x="1110" y="794"/>
                    </a:lnTo>
                    <a:lnTo>
                      <a:pt x="1100" y="794"/>
                    </a:lnTo>
                    <a:lnTo>
                      <a:pt x="1094" y="798"/>
                    </a:lnTo>
                    <a:lnTo>
                      <a:pt x="1098" y="802"/>
                    </a:lnTo>
                    <a:lnTo>
                      <a:pt x="1096" y="808"/>
                    </a:lnTo>
                    <a:lnTo>
                      <a:pt x="1100" y="812"/>
                    </a:lnTo>
                    <a:lnTo>
                      <a:pt x="1098" y="813"/>
                    </a:lnTo>
                    <a:lnTo>
                      <a:pt x="1092" y="810"/>
                    </a:lnTo>
                    <a:lnTo>
                      <a:pt x="1087" y="813"/>
                    </a:lnTo>
                    <a:lnTo>
                      <a:pt x="1075" y="813"/>
                    </a:lnTo>
                    <a:lnTo>
                      <a:pt x="1065" y="804"/>
                    </a:lnTo>
                    <a:lnTo>
                      <a:pt x="1054" y="806"/>
                    </a:lnTo>
                    <a:lnTo>
                      <a:pt x="1044" y="804"/>
                    </a:lnTo>
                    <a:lnTo>
                      <a:pt x="1035" y="804"/>
                    </a:lnTo>
                    <a:lnTo>
                      <a:pt x="1025" y="808"/>
                    </a:lnTo>
                    <a:lnTo>
                      <a:pt x="1010" y="821"/>
                    </a:lnTo>
                    <a:lnTo>
                      <a:pt x="996" y="827"/>
                    </a:lnTo>
                    <a:lnTo>
                      <a:pt x="989" y="833"/>
                    </a:lnTo>
                    <a:lnTo>
                      <a:pt x="985" y="840"/>
                    </a:lnTo>
                    <a:lnTo>
                      <a:pt x="985" y="850"/>
                    </a:lnTo>
                    <a:lnTo>
                      <a:pt x="987" y="858"/>
                    </a:lnTo>
                    <a:lnTo>
                      <a:pt x="989" y="861"/>
                    </a:lnTo>
                    <a:lnTo>
                      <a:pt x="985" y="875"/>
                    </a:lnTo>
                    <a:lnTo>
                      <a:pt x="983" y="886"/>
                    </a:lnTo>
                    <a:lnTo>
                      <a:pt x="981" y="906"/>
                    </a:lnTo>
                    <a:lnTo>
                      <a:pt x="979" y="913"/>
                    </a:lnTo>
                    <a:lnTo>
                      <a:pt x="983" y="921"/>
                    </a:lnTo>
                    <a:lnTo>
                      <a:pt x="985" y="929"/>
                    </a:lnTo>
                    <a:lnTo>
                      <a:pt x="989" y="938"/>
                    </a:lnTo>
                    <a:lnTo>
                      <a:pt x="996" y="950"/>
                    </a:lnTo>
                    <a:lnTo>
                      <a:pt x="1000" y="959"/>
                    </a:lnTo>
                    <a:lnTo>
                      <a:pt x="1006" y="965"/>
                    </a:lnTo>
                    <a:lnTo>
                      <a:pt x="1021" y="969"/>
                    </a:lnTo>
                    <a:lnTo>
                      <a:pt x="1027" y="975"/>
                    </a:lnTo>
                    <a:lnTo>
                      <a:pt x="1039" y="971"/>
                    </a:lnTo>
                    <a:lnTo>
                      <a:pt x="1050" y="971"/>
                    </a:lnTo>
                    <a:lnTo>
                      <a:pt x="1062" y="967"/>
                    </a:lnTo>
                    <a:lnTo>
                      <a:pt x="1069" y="965"/>
                    </a:lnTo>
                    <a:lnTo>
                      <a:pt x="1077" y="959"/>
                    </a:lnTo>
                    <a:lnTo>
                      <a:pt x="1081" y="950"/>
                    </a:lnTo>
                    <a:lnTo>
                      <a:pt x="1083" y="938"/>
                    </a:lnTo>
                    <a:lnTo>
                      <a:pt x="1085" y="934"/>
                    </a:lnTo>
                    <a:lnTo>
                      <a:pt x="1094" y="931"/>
                    </a:lnTo>
                    <a:lnTo>
                      <a:pt x="1110" y="927"/>
                    </a:lnTo>
                    <a:lnTo>
                      <a:pt x="1121" y="927"/>
                    </a:lnTo>
                    <a:lnTo>
                      <a:pt x="1129" y="925"/>
                    </a:lnTo>
                    <a:lnTo>
                      <a:pt x="1133" y="929"/>
                    </a:lnTo>
                    <a:lnTo>
                      <a:pt x="1133" y="936"/>
                    </a:lnTo>
                    <a:lnTo>
                      <a:pt x="1125" y="946"/>
                    </a:lnTo>
                    <a:lnTo>
                      <a:pt x="1123" y="954"/>
                    </a:lnTo>
                    <a:lnTo>
                      <a:pt x="1125" y="955"/>
                    </a:lnTo>
                    <a:lnTo>
                      <a:pt x="1123" y="963"/>
                    </a:lnTo>
                    <a:lnTo>
                      <a:pt x="1119" y="973"/>
                    </a:lnTo>
                    <a:lnTo>
                      <a:pt x="1115" y="971"/>
                    </a:lnTo>
                    <a:lnTo>
                      <a:pt x="1111" y="971"/>
                    </a:lnTo>
                    <a:lnTo>
                      <a:pt x="1111" y="973"/>
                    </a:lnTo>
                    <a:lnTo>
                      <a:pt x="1113" y="973"/>
                    </a:lnTo>
                    <a:lnTo>
                      <a:pt x="1113" y="975"/>
                    </a:lnTo>
                    <a:lnTo>
                      <a:pt x="1111" y="982"/>
                    </a:lnTo>
                    <a:lnTo>
                      <a:pt x="1113" y="984"/>
                    </a:lnTo>
                    <a:lnTo>
                      <a:pt x="1111" y="990"/>
                    </a:lnTo>
                    <a:lnTo>
                      <a:pt x="1110" y="1000"/>
                    </a:lnTo>
                    <a:lnTo>
                      <a:pt x="1110" y="1002"/>
                    </a:lnTo>
                    <a:lnTo>
                      <a:pt x="1106" y="1002"/>
                    </a:lnTo>
                    <a:lnTo>
                      <a:pt x="1104" y="1007"/>
                    </a:lnTo>
                    <a:lnTo>
                      <a:pt x="1108" y="1011"/>
                    </a:lnTo>
                    <a:lnTo>
                      <a:pt x="1110" y="1007"/>
                    </a:lnTo>
                    <a:lnTo>
                      <a:pt x="1111" y="1011"/>
                    </a:lnTo>
                    <a:lnTo>
                      <a:pt x="1098" y="1025"/>
                    </a:lnTo>
                    <a:lnTo>
                      <a:pt x="1111" y="1011"/>
                    </a:lnTo>
                    <a:lnTo>
                      <a:pt x="1113" y="1011"/>
                    </a:lnTo>
                    <a:lnTo>
                      <a:pt x="1117" y="1007"/>
                    </a:lnTo>
                    <a:lnTo>
                      <a:pt x="1123" y="1007"/>
                    </a:lnTo>
                    <a:lnTo>
                      <a:pt x="1123" y="1009"/>
                    </a:lnTo>
                    <a:lnTo>
                      <a:pt x="1127" y="1009"/>
                    </a:lnTo>
                    <a:lnTo>
                      <a:pt x="1131" y="1009"/>
                    </a:lnTo>
                    <a:lnTo>
                      <a:pt x="1138" y="1009"/>
                    </a:lnTo>
                    <a:lnTo>
                      <a:pt x="1142" y="1007"/>
                    </a:lnTo>
                    <a:lnTo>
                      <a:pt x="1144" y="1005"/>
                    </a:lnTo>
                    <a:lnTo>
                      <a:pt x="1148" y="1007"/>
                    </a:lnTo>
                    <a:lnTo>
                      <a:pt x="1152" y="1007"/>
                    </a:lnTo>
                    <a:lnTo>
                      <a:pt x="1156" y="1007"/>
                    </a:lnTo>
                    <a:lnTo>
                      <a:pt x="1158" y="1005"/>
                    </a:lnTo>
                    <a:lnTo>
                      <a:pt x="1165" y="1007"/>
                    </a:lnTo>
                    <a:lnTo>
                      <a:pt x="1167" y="1009"/>
                    </a:lnTo>
                    <a:lnTo>
                      <a:pt x="1171" y="1011"/>
                    </a:lnTo>
                    <a:lnTo>
                      <a:pt x="1177" y="1013"/>
                    </a:lnTo>
                    <a:lnTo>
                      <a:pt x="1181" y="1015"/>
                    </a:lnTo>
                    <a:lnTo>
                      <a:pt x="1184" y="1021"/>
                    </a:lnTo>
                    <a:lnTo>
                      <a:pt x="1182" y="1023"/>
                    </a:lnTo>
                    <a:lnTo>
                      <a:pt x="1182" y="1026"/>
                    </a:lnTo>
                    <a:lnTo>
                      <a:pt x="1182" y="1030"/>
                    </a:lnTo>
                    <a:lnTo>
                      <a:pt x="1181" y="1036"/>
                    </a:lnTo>
                    <a:lnTo>
                      <a:pt x="1179" y="1040"/>
                    </a:lnTo>
                    <a:lnTo>
                      <a:pt x="1177" y="1048"/>
                    </a:lnTo>
                    <a:lnTo>
                      <a:pt x="1179" y="1050"/>
                    </a:lnTo>
                    <a:lnTo>
                      <a:pt x="1179" y="1057"/>
                    </a:lnTo>
                    <a:lnTo>
                      <a:pt x="1177" y="1057"/>
                    </a:lnTo>
                    <a:lnTo>
                      <a:pt x="1177" y="1065"/>
                    </a:lnTo>
                    <a:lnTo>
                      <a:pt x="1177" y="1067"/>
                    </a:lnTo>
                    <a:lnTo>
                      <a:pt x="1175" y="1071"/>
                    </a:lnTo>
                    <a:lnTo>
                      <a:pt x="1175" y="1076"/>
                    </a:lnTo>
                    <a:lnTo>
                      <a:pt x="1177" y="1078"/>
                    </a:lnTo>
                    <a:lnTo>
                      <a:pt x="1181" y="1086"/>
                    </a:lnTo>
                    <a:lnTo>
                      <a:pt x="1186" y="1090"/>
                    </a:lnTo>
                    <a:lnTo>
                      <a:pt x="1192" y="1098"/>
                    </a:lnTo>
                    <a:lnTo>
                      <a:pt x="1198" y="1103"/>
                    </a:lnTo>
                    <a:lnTo>
                      <a:pt x="1198" y="1105"/>
                    </a:lnTo>
                    <a:lnTo>
                      <a:pt x="1204" y="1105"/>
                    </a:lnTo>
                    <a:lnTo>
                      <a:pt x="1206" y="1105"/>
                    </a:lnTo>
                    <a:lnTo>
                      <a:pt x="1207" y="1107"/>
                    </a:lnTo>
                    <a:lnTo>
                      <a:pt x="1215" y="1107"/>
                    </a:lnTo>
                    <a:lnTo>
                      <a:pt x="1221" y="1103"/>
                    </a:lnTo>
                    <a:lnTo>
                      <a:pt x="1230" y="1101"/>
                    </a:lnTo>
                    <a:lnTo>
                      <a:pt x="1234" y="1096"/>
                    </a:lnTo>
                    <a:lnTo>
                      <a:pt x="1242" y="1098"/>
                    </a:lnTo>
                    <a:lnTo>
                      <a:pt x="1242" y="1099"/>
                    </a:lnTo>
                    <a:lnTo>
                      <a:pt x="1248" y="1099"/>
                    </a:lnTo>
                    <a:lnTo>
                      <a:pt x="1253" y="1101"/>
                    </a:lnTo>
                    <a:lnTo>
                      <a:pt x="1259" y="1105"/>
                    </a:lnTo>
                    <a:lnTo>
                      <a:pt x="1265" y="1109"/>
                    </a:lnTo>
                    <a:lnTo>
                      <a:pt x="1271" y="1109"/>
                    </a:lnTo>
                    <a:lnTo>
                      <a:pt x="1282" y="1101"/>
                    </a:lnTo>
                    <a:lnTo>
                      <a:pt x="1288" y="1099"/>
                    </a:lnTo>
                    <a:lnTo>
                      <a:pt x="1288" y="1094"/>
                    </a:lnTo>
                    <a:lnTo>
                      <a:pt x="1292" y="1082"/>
                    </a:lnTo>
                    <a:lnTo>
                      <a:pt x="1298" y="1076"/>
                    </a:lnTo>
                    <a:lnTo>
                      <a:pt x="1309" y="1076"/>
                    </a:lnTo>
                    <a:lnTo>
                      <a:pt x="1309" y="1073"/>
                    </a:lnTo>
                    <a:lnTo>
                      <a:pt x="1319" y="1074"/>
                    </a:lnTo>
                    <a:lnTo>
                      <a:pt x="1330" y="1067"/>
                    </a:lnTo>
                    <a:lnTo>
                      <a:pt x="1336" y="1065"/>
                    </a:lnTo>
                    <a:lnTo>
                      <a:pt x="1344" y="1055"/>
                    </a:lnTo>
                    <a:lnTo>
                      <a:pt x="1348" y="1057"/>
                    </a:lnTo>
                    <a:lnTo>
                      <a:pt x="1351" y="1061"/>
                    </a:lnTo>
                    <a:lnTo>
                      <a:pt x="1348" y="1067"/>
                    </a:lnTo>
                    <a:lnTo>
                      <a:pt x="1348" y="1069"/>
                    </a:lnTo>
                    <a:lnTo>
                      <a:pt x="1340" y="1071"/>
                    </a:lnTo>
                    <a:lnTo>
                      <a:pt x="1346" y="1078"/>
                    </a:lnTo>
                    <a:lnTo>
                      <a:pt x="1346" y="1084"/>
                    </a:lnTo>
                    <a:lnTo>
                      <a:pt x="1338" y="1092"/>
                    </a:lnTo>
                    <a:lnTo>
                      <a:pt x="1344" y="1105"/>
                    </a:lnTo>
                    <a:lnTo>
                      <a:pt x="1349" y="1103"/>
                    </a:lnTo>
                    <a:lnTo>
                      <a:pt x="1353" y="1092"/>
                    </a:lnTo>
                    <a:lnTo>
                      <a:pt x="1348" y="1088"/>
                    </a:lnTo>
                    <a:lnTo>
                      <a:pt x="1348" y="1078"/>
                    </a:lnTo>
                    <a:lnTo>
                      <a:pt x="1365" y="1071"/>
                    </a:lnTo>
                    <a:lnTo>
                      <a:pt x="1363" y="1065"/>
                    </a:lnTo>
                    <a:lnTo>
                      <a:pt x="1369" y="1061"/>
                    </a:lnTo>
                    <a:lnTo>
                      <a:pt x="1374" y="1071"/>
                    </a:lnTo>
                    <a:lnTo>
                      <a:pt x="1382" y="1071"/>
                    </a:lnTo>
                    <a:lnTo>
                      <a:pt x="1392" y="1078"/>
                    </a:lnTo>
                    <a:lnTo>
                      <a:pt x="1392" y="1082"/>
                    </a:lnTo>
                    <a:lnTo>
                      <a:pt x="1405" y="1082"/>
                    </a:lnTo>
                    <a:lnTo>
                      <a:pt x="1420" y="1082"/>
                    </a:lnTo>
                    <a:lnTo>
                      <a:pt x="1428" y="1088"/>
                    </a:lnTo>
                    <a:lnTo>
                      <a:pt x="1440" y="1088"/>
                    </a:lnTo>
                    <a:lnTo>
                      <a:pt x="1445" y="1086"/>
                    </a:lnTo>
                    <a:lnTo>
                      <a:pt x="1445" y="1082"/>
                    </a:lnTo>
                    <a:lnTo>
                      <a:pt x="1465" y="1080"/>
                    </a:lnTo>
                    <a:lnTo>
                      <a:pt x="1482" y="1080"/>
                    </a:lnTo>
                    <a:lnTo>
                      <a:pt x="1470" y="1084"/>
                    </a:lnTo>
                    <a:lnTo>
                      <a:pt x="1474" y="1090"/>
                    </a:lnTo>
                    <a:lnTo>
                      <a:pt x="1484" y="1092"/>
                    </a:lnTo>
                    <a:lnTo>
                      <a:pt x="1497" y="1099"/>
                    </a:lnTo>
                    <a:lnTo>
                      <a:pt x="1499" y="1111"/>
                    </a:lnTo>
                    <a:lnTo>
                      <a:pt x="1505" y="1111"/>
                    </a:lnTo>
                    <a:lnTo>
                      <a:pt x="1511" y="1115"/>
                    </a:lnTo>
                    <a:lnTo>
                      <a:pt x="1520" y="1119"/>
                    </a:lnTo>
                    <a:lnTo>
                      <a:pt x="1528" y="1128"/>
                    </a:lnTo>
                    <a:lnTo>
                      <a:pt x="1528" y="1136"/>
                    </a:lnTo>
                    <a:lnTo>
                      <a:pt x="1534" y="1136"/>
                    </a:lnTo>
                    <a:lnTo>
                      <a:pt x="1541" y="1144"/>
                    </a:lnTo>
                    <a:lnTo>
                      <a:pt x="1547" y="1147"/>
                    </a:lnTo>
                    <a:lnTo>
                      <a:pt x="1562" y="1149"/>
                    </a:lnTo>
                    <a:lnTo>
                      <a:pt x="1564" y="1147"/>
                    </a:lnTo>
                    <a:lnTo>
                      <a:pt x="1576" y="1145"/>
                    </a:lnTo>
                    <a:lnTo>
                      <a:pt x="1591" y="1151"/>
                    </a:lnTo>
                    <a:lnTo>
                      <a:pt x="1597" y="1151"/>
                    </a:lnTo>
                    <a:lnTo>
                      <a:pt x="1607" y="1153"/>
                    </a:lnTo>
                    <a:lnTo>
                      <a:pt x="1622" y="1169"/>
                    </a:lnTo>
                    <a:lnTo>
                      <a:pt x="1624" y="1172"/>
                    </a:lnTo>
                    <a:lnTo>
                      <a:pt x="1628" y="1172"/>
                    </a:lnTo>
                    <a:lnTo>
                      <a:pt x="1632" y="1180"/>
                    </a:lnTo>
                    <a:lnTo>
                      <a:pt x="1639" y="1205"/>
                    </a:lnTo>
                    <a:lnTo>
                      <a:pt x="1647" y="1207"/>
                    </a:lnTo>
                    <a:lnTo>
                      <a:pt x="1647" y="1216"/>
                    </a:lnTo>
                    <a:lnTo>
                      <a:pt x="1637" y="1228"/>
                    </a:lnTo>
                    <a:lnTo>
                      <a:pt x="1641" y="1232"/>
                    </a:lnTo>
                    <a:lnTo>
                      <a:pt x="1666" y="1234"/>
                    </a:lnTo>
                    <a:lnTo>
                      <a:pt x="1666" y="1247"/>
                    </a:lnTo>
                    <a:lnTo>
                      <a:pt x="1678" y="1238"/>
                    </a:lnTo>
                    <a:lnTo>
                      <a:pt x="1693" y="1243"/>
                    </a:lnTo>
                    <a:lnTo>
                      <a:pt x="1718" y="1251"/>
                    </a:lnTo>
                    <a:lnTo>
                      <a:pt x="1724" y="1259"/>
                    </a:lnTo>
                    <a:lnTo>
                      <a:pt x="1722" y="1268"/>
                    </a:lnTo>
                    <a:lnTo>
                      <a:pt x="1737" y="1263"/>
                    </a:lnTo>
                    <a:lnTo>
                      <a:pt x="1766" y="1272"/>
                    </a:lnTo>
                    <a:lnTo>
                      <a:pt x="1785" y="1270"/>
                    </a:lnTo>
                    <a:lnTo>
                      <a:pt x="1806" y="1282"/>
                    </a:lnTo>
                    <a:lnTo>
                      <a:pt x="1823" y="1297"/>
                    </a:lnTo>
                    <a:lnTo>
                      <a:pt x="1833" y="1301"/>
                    </a:lnTo>
                    <a:lnTo>
                      <a:pt x="1848" y="1301"/>
                    </a:lnTo>
                    <a:lnTo>
                      <a:pt x="1852" y="1307"/>
                    </a:lnTo>
                    <a:lnTo>
                      <a:pt x="1856" y="1324"/>
                    </a:lnTo>
                    <a:lnTo>
                      <a:pt x="1860" y="1334"/>
                    </a:lnTo>
                    <a:lnTo>
                      <a:pt x="1852" y="1357"/>
                    </a:lnTo>
                    <a:lnTo>
                      <a:pt x="1846" y="1364"/>
                    </a:lnTo>
                    <a:lnTo>
                      <a:pt x="1827" y="1385"/>
                    </a:lnTo>
                    <a:lnTo>
                      <a:pt x="1818" y="1399"/>
                    </a:lnTo>
                    <a:lnTo>
                      <a:pt x="1808" y="1414"/>
                    </a:lnTo>
                    <a:lnTo>
                      <a:pt x="1804" y="1414"/>
                    </a:lnTo>
                    <a:lnTo>
                      <a:pt x="1800" y="1424"/>
                    </a:lnTo>
                    <a:lnTo>
                      <a:pt x="1800" y="1451"/>
                    </a:lnTo>
                    <a:lnTo>
                      <a:pt x="1797" y="1472"/>
                    </a:lnTo>
                    <a:lnTo>
                      <a:pt x="1795" y="1481"/>
                    </a:lnTo>
                    <a:lnTo>
                      <a:pt x="1791" y="1487"/>
                    </a:lnTo>
                    <a:lnTo>
                      <a:pt x="1789" y="1506"/>
                    </a:lnTo>
                    <a:lnTo>
                      <a:pt x="1773" y="1525"/>
                    </a:lnTo>
                    <a:lnTo>
                      <a:pt x="1772" y="1541"/>
                    </a:lnTo>
                    <a:lnTo>
                      <a:pt x="1760" y="1547"/>
                    </a:lnTo>
                    <a:lnTo>
                      <a:pt x="1756" y="1556"/>
                    </a:lnTo>
                    <a:lnTo>
                      <a:pt x="1743" y="1556"/>
                    </a:lnTo>
                    <a:lnTo>
                      <a:pt x="1720" y="1560"/>
                    </a:lnTo>
                    <a:lnTo>
                      <a:pt x="1710" y="1568"/>
                    </a:lnTo>
                    <a:lnTo>
                      <a:pt x="1695" y="1572"/>
                    </a:lnTo>
                    <a:lnTo>
                      <a:pt x="1679" y="1583"/>
                    </a:lnTo>
                    <a:lnTo>
                      <a:pt x="1666" y="1598"/>
                    </a:lnTo>
                    <a:lnTo>
                      <a:pt x="1666" y="1608"/>
                    </a:lnTo>
                    <a:lnTo>
                      <a:pt x="1666" y="1618"/>
                    </a:lnTo>
                    <a:lnTo>
                      <a:pt x="1666" y="1633"/>
                    </a:lnTo>
                    <a:lnTo>
                      <a:pt x="1662" y="1641"/>
                    </a:lnTo>
                    <a:lnTo>
                      <a:pt x="1653" y="1648"/>
                    </a:lnTo>
                    <a:lnTo>
                      <a:pt x="1637" y="1675"/>
                    </a:lnTo>
                    <a:lnTo>
                      <a:pt x="1624" y="1687"/>
                    </a:lnTo>
                    <a:lnTo>
                      <a:pt x="1614" y="1696"/>
                    </a:lnTo>
                    <a:lnTo>
                      <a:pt x="1608" y="1710"/>
                    </a:lnTo>
                    <a:lnTo>
                      <a:pt x="1601" y="1719"/>
                    </a:lnTo>
                    <a:lnTo>
                      <a:pt x="1593" y="1729"/>
                    </a:lnTo>
                    <a:lnTo>
                      <a:pt x="1578" y="1739"/>
                    </a:lnTo>
                    <a:lnTo>
                      <a:pt x="1566" y="1735"/>
                    </a:lnTo>
                    <a:lnTo>
                      <a:pt x="1561" y="1737"/>
                    </a:lnTo>
                    <a:lnTo>
                      <a:pt x="1547" y="1729"/>
                    </a:lnTo>
                    <a:lnTo>
                      <a:pt x="1537" y="1729"/>
                    </a:lnTo>
                    <a:lnTo>
                      <a:pt x="1530" y="1721"/>
                    </a:lnTo>
                    <a:lnTo>
                      <a:pt x="1528" y="1729"/>
                    </a:lnTo>
                    <a:lnTo>
                      <a:pt x="1547" y="1742"/>
                    </a:lnTo>
                    <a:lnTo>
                      <a:pt x="1543" y="1752"/>
                    </a:lnTo>
                    <a:lnTo>
                      <a:pt x="1553" y="1762"/>
                    </a:lnTo>
                    <a:lnTo>
                      <a:pt x="1551" y="1767"/>
                    </a:lnTo>
                    <a:lnTo>
                      <a:pt x="1537" y="1788"/>
                    </a:lnTo>
                    <a:lnTo>
                      <a:pt x="1518" y="1798"/>
                    </a:lnTo>
                    <a:lnTo>
                      <a:pt x="1490" y="1802"/>
                    </a:lnTo>
                    <a:lnTo>
                      <a:pt x="1474" y="1800"/>
                    </a:lnTo>
                    <a:lnTo>
                      <a:pt x="1478" y="1810"/>
                    </a:lnTo>
                    <a:lnTo>
                      <a:pt x="1474" y="1821"/>
                    </a:lnTo>
                    <a:lnTo>
                      <a:pt x="1478" y="1829"/>
                    </a:lnTo>
                    <a:lnTo>
                      <a:pt x="1470" y="1834"/>
                    </a:lnTo>
                    <a:lnTo>
                      <a:pt x="1455" y="1838"/>
                    </a:lnTo>
                    <a:lnTo>
                      <a:pt x="1442" y="1831"/>
                    </a:lnTo>
                    <a:lnTo>
                      <a:pt x="1436" y="1836"/>
                    </a:lnTo>
                    <a:lnTo>
                      <a:pt x="1438" y="1854"/>
                    </a:lnTo>
                    <a:lnTo>
                      <a:pt x="1447" y="1858"/>
                    </a:lnTo>
                    <a:lnTo>
                      <a:pt x="1455" y="1854"/>
                    </a:lnTo>
                    <a:lnTo>
                      <a:pt x="1459" y="1861"/>
                    </a:lnTo>
                    <a:lnTo>
                      <a:pt x="1445" y="1867"/>
                    </a:lnTo>
                    <a:lnTo>
                      <a:pt x="1434" y="1877"/>
                    </a:lnTo>
                    <a:lnTo>
                      <a:pt x="1434" y="1892"/>
                    </a:lnTo>
                    <a:lnTo>
                      <a:pt x="1430" y="1904"/>
                    </a:lnTo>
                    <a:lnTo>
                      <a:pt x="1415" y="1904"/>
                    </a:lnTo>
                    <a:lnTo>
                      <a:pt x="1405" y="1911"/>
                    </a:lnTo>
                    <a:lnTo>
                      <a:pt x="1399" y="1925"/>
                    </a:lnTo>
                    <a:lnTo>
                      <a:pt x="1415" y="1938"/>
                    </a:lnTo>
                    <a:lnTo>
                      <a:pt x="1428" y="1942"/>
                    </a:lnTo>
                    <a:lnTo>
                      <a:pt x="1424" y="1957"/>
                    </a:lnTo>
                    <a:lnTo>
                      <a:pt x="1407" y="1969"/>
                    </a:lnTo>
                    <a:lnTo>
                      <a:pt x="1395" y="1988"/>
                    </a:lnTo>
                    <a:lnTo>
                      <a:pt x="1386" y="1996"/>
                    </a:lnTo>
                    <a:lnTo>
                      <a:pt x="1378" y="2005"/>
                    </a:lnTo>
                    <a:lnTo>
                      <a:pt x="1384" y="2023"/>
                    </a:lnTo>
                    <a:lnTo>
                      <a:pt x="1394" y="2034"/>
                    </a:lnTo>
                    <a:lnTo>
                      <a:pt x="1386" y="2032"/>
                    </a:lnTo>
                    <a:lnTo>
                      <a:pt x="1376" y="2032"/>
                    </a:lnTo>
                    <a:lnTo>
                      <a:pt x="1369" y="2038"/>
                    </a:lnTo>
                    <a:lnTo>
                      <a:pt x="1355" y="2046"/>
                    </a:lnTo>
                    <a:lnTo>
                      <a:pt x="1353" y="2063"/>
                    </a:lnTo>
                    <a:lnTo>
                      <a:pt x="1348" y="2063"/>
                    </a:lnTo>
                    <a:lnTo>
                      <a:pt x="1332" y="2057"/>
                    </a:lnTo>
                    <a:lnTo>
                      <a:pt x="1315" y="2044"/>
                    </a:lnTo>
                    <a:lnTo>
                      <a:pt x="1298" y="2032"/>
                    </a:lnTo>
                    <a:lnTo>
                      <a:pt x="1294" y="2023"/>
                    </a:lnTo>
                    <a:lnTo>
                      <a:pt x="1298" y="2011"/>
                    </a:lnTo>
                    <a:lnTo>
                      <a:pt x="1292" y="1998"/>
                    </a:lnTo>
                    <a:lnTo>
                      <a:pt x="1290" y="1969"/>
                    </a:lnTo>
                    <a:lnTo>
                      <a:pt x="1294" y="1950"/>
                    </a:lnTo>
                    <a:lnTo>
                      <a:pt x="1309" y="1936"/>
                    </a:lnTo>
                    <a:lnTo>
                      <a:pt x="1288" y="1930"/>
                    </a:lnTo>
                    <a:lnTo>
                      <a:pt x="1301" y="1915"/>
                    </a:lnTo>
                    <a:lnTo>
                      <a:pt x="1307" y="1886"/>
                    </a:lnTo>
                    <a:lnTo>
                      <a:pt x="1321" y="1892"/>
                    </a:lnTo>
                    <a:lnTo>
                      <a:pt x="1330" y="1858"/>
                    </a:lnTo>
                    <a:lnTo>
                      <a:pt x="1319" y="1854"/>
                    </a:lnTo>
                    <a:lnTo>
                      <a:pt x="1315" y="1875"/>
                    </a:lnTo>
                    <a:lnTo>
                      <a:pt x="1307" y="1871"/>
                    </a:lnTo>
                    <a:lnTo>
                      <a:pt x="1311" y="1848"/>
                    </a:lnTo>
                    <a:lnTo>
                      <a:pt x="1317" y="1817"/>
                    </a:lnTo>
                    <a:lnTo>
                      <a:pt x="1321" y="1806"/>
                    </a:lnTo>
                    <a:lnTo>
                      <a:pt x="1319" y="1790"/>
                    </a:lnTo>
                    <a:lnTo>
                      <a:pt x="1317" y="1773"/>
                    </a:lnTo>
                    <a:lnTo>
                      <a:pt x="1323" y="1771"/>
                    </a:lnTo>
                    <a:lnTo>
                      <a:pt x="1332" y="1746"/>
                    </a:lnTo>
                    <a:lnTo>
                      <a:pt x="1342" y="1721"/>
                    </a:lnTo>
                    <a:lnTo>
                      <a:pt x="1348" y="1698"/>
                    </a:lnTo>
                    <a:lnTo>
                      <a:pt x="1344" y="1673"/>
                    </a:lnTo>
                    <a:lnTo>
                      <a:pt x="1348" y="1664"/>
                    </a:lnTo>
                    <a:lnTo>
                      <a:pt x="1348" y="1644"/>
                    </a:lnTo>
                    <a:lnTo>
                      <a:pt x="1355" y="1625"/>
                    </a:lnTo>
                    <a:lnTo>
                      <a:pt x="1357" y="1596"/>
                    </a:lnTo>
                    <a:lnTo>
                      <a:pt x="1361" y="1566"/>
                    </a:lnTo>
                    <a:lnTo>
                      <a:pt x="1365" y="1531"/>
                    </a:lnTo>
                    <a:lnTo>
                      <a:pt x="1365" y="1508"/>
                    </a:lnTo>
                    <a:lnTo>
                      <a:pt x="1361" y="1489"/>
                    </a:lnTo>
                    <a:lnTo>
                      <a:pt x="1348" y="1479"/>
                    </a:lnTo>
                    <a:lnTo>
                      <a:pt x="1348" y="1476"/>
                    </a:lnTo>
                    <a:lnTo>
                      <a:pt x="1319" y="1460"/>
                    </a:lnTo>
                    <a:lnTo>
                      <a:pt x="1294" y="1445"/>
                    </a:lnTo>
                    <a:lnTo>
                      <a:pt x="1282" y="1435"/>
                    </a:lnTo>
                    <a:lnTo>
                      <a:pt x="1278" y="1424"/>
                    </a:lnTo>
                    <a:lnTo>
                      <a:pt x="1280" y="1420"/>
                    </a:lnTo>
                    <a:lnTo>
                      <a:pt x="1269" y="1401"/>
                    </a:lnTo>
                    <a:lnTo>
                      <a:pt x="1253" y="1376"/>
                    </a:lnTo>
                    <a:lnTo>
                      <a:pt x="1242" y="1349"/>
                    </a:lnTo>
                    <a:lnTo>
                      <a:pt x="1236" y="1341"/>
                    </a:lnTo>
                    <a:lnTo>
                      <a:pt x="1232" y="1332"/>
                    </a:lnTo>
                    <a:lnTo>
                      <a:pt x="1219" y="1322"/>
                    </a:lnTo>
                    <a:lnTo>
                      <a:pt x="1211" y="1316"/>
                    </a:lnTo>
                    <a:lnTo>
                      <a:pt x="1215" y="1311"/>
                    </a:lnTo>
                    <a:lnTo>
                      <a:pt x="1207" y="1295"/>
                    </a:lnTo>
                    <a:lnTo>
                      <a:pt x="1213" y="1286"/>
                    </a:lnTo>
                    <a:lnTo>
                      <a:pt x="1223" y="1278"/>
                    </a:lnTo>
                    <a:lnTo>
                      <a:pt x="1232" y="1268"/>
                    </a:lnTo>
                    <a:lnTo>
                      <a:pt x="1229" y="1261"/>
                    </a:lnTo>
                    <a:lnTo>
                      <a:pt x="1223" y="1268"/>
                    </a:lnTo>
                    <a:lnTo>
                      <a:pt x="1215" y="1261"/>
                    </a:lnTo>
                    <a:lnTo>
                      <a:pt x="1217" y="1257"/>
                    </a:lnTo>
                    <a:lnTo>
                      <a:pt x="1215" y="1245"/>
                    </a:lnTo>
                    <a:lnTo>
                      <a:pt x="1219" y="1243"/>
                    </a:lnTo>
                    <a:lnTo>
                      <a:pt x="1223" y="1234"/>
                    </a:lnTo>
                    <a:lnTo>
                      <a:pt x="1229" y="1226"/>
                    </a:lnTo>
                    <a:lnTo>
                      <a:pt x="1227" y="1218"/>
                    </a:lnTo>
                    <a:lnTo>
                      <a:pt x="1234" y="1216"/>
                    </a:lnTo>
                    <a:lnTo>
                      <a:pt x="1244" y="1211"/>
                    </a:lnTo>
                    <a:lnTo>
                      <a:pt x="1242" y="1207"/>
                    </a:lnTo>
                    <a:lnTo>
                      <a:pt x="1246" y="1207"/>
                    </a:lnTo>
                    <a:lnTo>
                      <a:pt x="1246" y="1199"/>
                    </a:lnTo>
                    <a:lnTo>
                      <a:pt x="1250" y="1193"/>
                    </a:lnTo>
                    <a:lnTo>
                      <a:pt x="1255" y="1192"/>
                    </a:lnTo>
                    <a:lnTo>
                      <a:pt x="1263" y="1184"/>
                    </a:lnTo>
                    <a:lnTo>
                      <a:pt x="1269" y="1176"/>
                    </a:lnTo>
                    <a:lnTo>
                      <a:pt x="1263" y="1172"/>
                    </a:lnTo>
                    <a:lnTo>
                      <a:pt x="1265" y="1167"/>
                    </a:lnTo>
                    <a:lnTo>
                      <a:pt x="1261" y="1153"/>
                    </a:lnTo>
                    <a:lnTo>
                      <a:pt x="1265" y="1149"/>
                    </a:lnTo>
                    <a:lnTo>
                      <a:pt x="1263" y="1138"/>
                    </a:lnTo>
                    <a:lnTo>
                      <a:pt x="1257" y="1128"/>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6" name="Freeform 177">
                <a:extLst>
                  <a:ext uri="{FF2B5EF4-FFF2-40B4-BE49-F238E27FC236}">
                    <a16:creationId xmlns:a16="http://schemas.microsoft.com/office/drawing/2014/main" id="{A3F641E3-713C-D153-8AE4-E36AE3FF897A}"/>
                  </a:ext>
                </a:extLst>
              </p:cNvPr>
              <p:cNvSpPr>
                <a:spLocks/>
              </p:cNvSpPr>
              <p:nvPr/>
            </p:nvSpPr>
            <p:spPr bwMode="auto">
              <a:xfrm>
                <a:off x="1728789" y="2489343"/>
                <a:ext cx="404813" cy="192175"/>
              </a:xfrm>
              <a:custGeom>
                <a:avLst/>
                <a:gdLst>
                  <a:gd name="T0" fmla="*/ 57 w 255"/>
                  <a:gd name="T1" fmla="*/ 0 h 121"/>
                  <a:gd name="T2" fmla="*/ 73 w 255"/>
                  <a:gd name="T3" fmla="*/ 6 h 121"/>
                  <a:gd name="T4" fmla="*/ 65 w 255"/>
                  <a:gd name="T5" fmla="*/ 18 h 121"/>
                  <a:gd name="T6" fmla="*/ 98 w 255"/>
                  <a:gd name="T7" fmla="*/ 12 h 121"/>
                  <a:gd name="T8" fmla="*/ 115 w 255"/>
                  <a:gd name="T9" fmla="*/ 25 h 121"/>
                  <a:gd name="T10" fmla="*/ 132 w 255"/>
                  <a:gd name="T11" fmla="*/ 12 h 121"/>
                  <a:gd name="T12" fmla="*/ 144 w 255"/>
                  <a:gd name="T13" fmla="*/ 19 h 121"/>
                  <a:gd name="T14" fmla="*/ 155 w 255"/>
                  <a:gd name="T15" fmla="*/ 44 h 121"/>
                  <a:gd name="T16" fmla="*/ 161 w 255"/>
                  <a:gd name="T17" fmla="*/ 35 h 121"/>
                  <a:gd name="T18" fmla="*/ 153 w 255"/>
                  <a:gd name="T19" fmla="*/ 6 h 121"/>
                  <a:gd name="T20" fmla="*/ 165 w 255"/>
                  <a:gd name="T21" fmla="*/ 2 h 121"/>
                  <a:gd name="T22" fmla="*/ 178 w 255"/>
                  <a:gd name="T23" fmla="*/ 8 h 121"/>
                  <a:gd name="T24" fmla="*/ 194 w 255"/>
                  <a:gd name="T25" fmla="*/ 18 h 121"/>
                  <a:gd name="T26" fmla="*/ 203 w 255"/>
                  <a:gd name="T27" fmla="*/ 42 h 121"/>
                  <a:gd name="T28" fmla="*/ 207 w 255"/>
                  <a:gd name="T29" fmla="*/ 62 h 121"/>
                  <a:gd name="T30" fmla="*/ 230 w 255"/>
                  <a:gd name="T31" fmla="*/ 75 h 121"/>
                  <a:gd name="T32" fmla="*/ 255 w 255"/>
                  <a:gd name="T33" fmla="*/ 87 h 121"/>
                  <a:gd name="T34" fmla="*/ 253 w 255"/>
                  <a:gd name="T35" fmla="*/ 96 h 121"/>
                  <a:gd name="T36" fmla="*/ 232 w 255"/>
                  <a:gd name="T37" fmla="*/ 98 h 121"/>
                  <a:gd name="T38" fmla="*/ 242 w 255"/>
                  <a:gd name="T39" fmla="*/ 108 h 121"/>
                  <a:gd name="T40" fmla="*/ 236 w 255"/>
                  <a:gd name="T41" fmla="*/ 117 h 121"/>
                  <a:gd name="T42" fmla="*/ 211 w 255"/>
                  <a:gd name="T43" fmla="*/ 113 h 121"/>
                  <a:gd name="T44" fmla="*/ 186 w 255"/>
                  <a:gd name="T45" fmla="*/ 106 h 121"/>
                  <a:gd name="T46" fmla="*/ 171 w 255"/>
                  <a:gd name="T47" fmla="*/ 108 h 121"/>
                  <a:gd name="T48" fmla="*/ 146 w 255"/>
                  <a:gd name="T49" fmla="*/ 117 h 121"/>
                  <a:gd name="T50" fmla="*/ 107 w 255"/>
                  <a:gd name="T51" fmla="*/ 119 h 121"/>
                  <a:gd name="T52" fmla="*/ 84 w 255"/>
                  <a:gd name="T53" fmla="*/ 121 h 121"/>
                  <a:gd name="T54" fmla="*/ 77 w 255"/>
                  <a:gd name="T55" fmla="*/ 112 h 121"/>
                  <a:gd name="T56" fmla="*/ 57 w 255"/>
                  <a:gd name="T57" fmla="*/ 104 h 121"/>
                  <a:gd name="T58" fmla="*/ 44 w 255"/>
                  <a:gd name="T59" fmla="*/ 106 h 121"/>
                  <a:gd name="T60" fmla="*/ 29 w 255"/>
                  <a:gd name="T61" fmla="*/ 89 h 121"/>
                  <a:gd name="T62" fmla="*/ 38 w 255"/>
                  <a:gd name="T63" fmla="*/ 85 h 121"/>
                  <a:gd name="T64" fmla="*/ 59 w 255"/>
                  <a:gd name="T65" fmla="*/ 79 h 121"/>
                  <a:gd name="T66" fmla="*/ 78 w 255"/>
                  <a:gd name="T67" fmla="*/ 81 h 121"/>
                  <a:gd name="T68" fmla="*/ 98 w 255"/>
                  <a:gd name="T69" fmla="*/ 77 h 121"/>
                  <a:gd name="T70" fmla="*/ 71 w 255"/>
                  <a:gd name="T71" fmla="*/ 71 h 121"/>
                  <a:gd name="T72" fmla="*/ 40 w 255"/>
                  <a:gd name="T73" fmla="*/ 73 h 121"/>
                  <a:gd name="T74" fmla="*/ 19 w 255"/>
                  <a:gd name="T75" fmla="*/ 73 h 121"/>
                  <a:gd name="T76" fmla="*/ 13 w 255"/>
                  <a:gd name="T77" fmla="*/ 64 h 121"/>
                  <a:gd name="T78" fmla="*/ 44 w 255"/>
                  <a:gd name="T79" fmla="*/ 54 h 121"/>
                  <a:gd name="T80" fmla="*/ 23 w 255"/>
                  <a:gd name="T81" fmla="*/ 54 h 121"/>
                  <a:gd name="T82" fmla="*/ 0 w 255"/>
                  <a:gd name="T83" fmla="*/ 46 h 121"/>
                  <a:gd name="T84" fmla="*/ 11 w 255"/>
                  <a:gd name="T85" fmla="*/ 27 h 121"/>
                  <a:gd name="T86" fmla="*/ 21 w 255"/>
                  <a:gd name="T87" fmla="*/ 18 h 121"/>
                  <a:gd name="T88" fmla="*/ 57 w 255"/>
                  <a:gd name="T8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5" h="121">
                    <a:moveTo>
                      <a:pt x="57" y="0"/>
                    </a:moveTo>
                    <a:lnTo>
                      <a:pt x="73" y="6"/>
                    </a:lnTo>
                    <a:lnTo>
                      <a:pt x="65" y="18"/>
                    </a:lnTo>
                    <a:lnTo>
                      <a:pt x="98" y="12"/>
                    </a:lnTo>
                    <a:lnTo>
                      <a:pt x="115" y="25"/>
                    </a:lnTo>
                    <a:lnTo>
                      <a:pt x="132" y="12"/>
                    </a:lnTo>
                    <a:lnTo>
                      <a:pt x="144" y="19"/>
                    </a:lnTo>
                    <a:lnTo>
                      <a:pt x="155" y="44"/>
                    </a:lnTo>
                    <a:lnTo>
                      <a:pt x="161" y="35"/>
                    </a:lnTo>
                    <a:lnTo>
                      <a:pt x="153" y="6"/>
                    </a:lnTo>
                    <a:lnTo>
                      <a:pt x="165" y="2"/>
                    </a:lnTo>
                    <a:lnTo>
                      <a:pt x="178" y="8"/>
                    </a:lnTo>
                    <a:lnTo>
                      <a:pt x="194" y="18"/>
                    </a:lnTo>
                    <a:lnTo>
                      <a:pt x="203" y="42"/>
                    </a:lnTo>
                    <a:lnTo>
                      <a:pt x="207" y="62"/>
                    </a:lnTo>
                    <a:lnTo>
                      <a:pt x="230" y="75"/>
                    </a:lnTo>
                    <a:lnTo>
                      <a:pt x="255" y="87"/>
                    </a:lnTo>
                    <a:lnTo>
                      <a:pt x="253" y="96"/>
                    </a:lnTo>
                    <a:lnTo>
                      <a:pt x="232" y="98"/>
                    </a:lnTo>
                    <a:lnTo>
                      <a:pt x="242" y="108"/>
                    </a:lnTo>
                    <a:lnTo>
                      <a:pt x="236" y="117"/>
                    </a:lnTo>
                    <a:lnTo>
                      <a:pt x="211" y="113"/>
                    </a:lnTo>
                    <a:lnTo>
                      <a:pt x="186" y="106"/>
                    </a:lnTo>
                    <a:lnTo>
                      <a:pt x="171" y="108"/>
                    </a:lnTo>
                    <a:lnTo>
                      <a:pt x="146" y="117"/>
                    </a:lnTo>
                    <a:lnTo>
                      <a:pt x="107" y="119"/>
                    </a:lnTo>
                    <a:lnTo>
                      <a:pt x="84" y="121"/>
                    </a:lnTo>
                    <a:lnTo>
                      <a:pt x="77" y="112"/>
                    </a:lnTo>
                    <a:lnTo>
                      <a:pt x="57" y="104"/>
                    </a:lnTo>
                    <a:lnTo>
                      <a:pt x="44" y="106"/>
                    </a:lnTo>
                    <a:lnTo>
                      <a:pt x="29" y="89"/>
                    </a:lnTo>
                    <a:lnTo>
                      <a:pt x="38" y="85"/>
                    </a:lnTo>
                    <a:lnTo>
                      <a:pt x="59" y="79"/>
                    </a:lnTo>
                    <a:lnTo>
                      <a:pt x="78" y="81"/>
                    </a:lnTo>
                    <a:lnTo>
                      <a:pt x="98" y="77"/>
                    </a:lnTo>
                    <a:lnTo>
                      <a:pt x="71" y="71"/>
                    </a:lnTo>
                    <a:lnTo>
                      <a:pt x="40" y="73"/>
                    </a:lnTo>
                    <a:lnTo>
                      <a:pt x="19" y="73"/>
                    </a:lnTo>
                    <a:lnTo>
                      <a:pt x="13" y="64"/>
                    </a:lnTo>
                    <a:lnTo>
                      <a:pt x="44" y="54"/>
                    </a:lnTo>
                    <a:lnTo>
                      <a:pt x="23" y="54"/>
                    </a:lnTo>
                    <a:lnTo>
                      <a:pt x="0" y="46"/>
                    </a:lnTo>
                    <a:lnTo>
                      <a:pt x="11" y="27"/>
                    </a:lnTo>
                    <a:lnTo>
                      <a:pt x="21" y="18"/>
                    </a:lnTo>
                    <a:lnTo>
                      <a:pt x="5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7" name="Freeform 179">
                <a:extLst>
                  <a:ext uri="{FF2B5EF4-FFF2-40B4-BE49-F238E27FC236}">
                    <a16:creationId xmlns:a16="http://schemas.microsoft.com/office/drawing/2014/main" id="{0F418B38-D7A0-B42E-83E6-E81679CE2FDD}"/>
                  </a:ext>
                </a:extLst>
              </p:cNvPr>
              <p:cNvSpPr>
                <a:spLocks/>
              </p:cNvSpPr>
              <p:nvPr/>
            </p:nvSpPr>
            <p:spPr bwMode="auto">
              <a:xfrm>
                <a:off x="2005014" y="2478225"/>
                <a:ext cx="52388" cy="36530"/>
              </a:xfrm>
              <a:custGeom>
                <a:avLst/>
                <a:gdLst>
                  <a:gd name="T0" fmla="*/ 23 w 33"/>
                  <a:gd name="T1" fmla="*/ 0 h 23"/>
                  <a:gd name="T2" fmla="*/ 33 w 33"/>
                  <a:gd name="T3" fmla="*/ 5 h 23"/>
                  <a:gd name="T4" fmla="*/ 21 w 33"/>
                  <a:gd name="T5" fmla="*/ 23 h 23"/>
                  <a:gd name="T6" fmla="*/ 0 w 33"/>
                  <a:gd name="T7" fmla="*/ 5 h 23"/>
                  <a:gd name="T8" fmla="*/ 4 w 33"/>
                  <a:gd name="T9" fmla="*/ 0 h 23"/>
                  <a:gd name="T10" fmla="*/ 23 w 33"/>
                  <a:gd name="T11" fmla="*/ 0 h 23"/>
                </a:gdLst>
                <a:ahLst/>
                <a:cxnLst>
                  <a:cxn ang="0">
                    <a:pos x="T0" y="T1"/>
                  </a:cxn>
                  <a:cxn ang="0">
                    <a:pos x="T2" y="T3"/>
                  </a:cxn>
                  <a:cxn ang="0">
                    <a:pos x="T4" y="T5"/>
                  </a:cxn>
                  <a:cxn ang="0">
                    <a:pos x="T6" y="T7"/>
                  </a:cxn>
                  <a:cxn ang="0">
                    <a:pos x="T8" y="T9"/>
                  </a:cxn>
                  <a:cxn ang="0">
                    <a:pos x="T10" y="T11"/>
                  </a:cxn>
                </a:cxnLst>
                <a:rect l="0" t="0" r="r" b="b"/>
                <a:pathLst>
                  <a:path w="33" h="23">
                    <a:moveTo>
                      <a:pt x="23" y="0"/>
                    </a:moveTo>
                    <a:lnTo>
                      <a:pt x="33" y="5"/>
                    </a:lnTo>
                    <a:lnTo>
                      <a:pt x="21" y="23"/>
                    </a:lnTo>
                    <a:lnTo>
                      <a:pt x="0" y="5"/>
                    </a:lnTo>
                    <a:lnTo>
                      <a:pt x="4" y="0"/>
                    </a:lnTo>
                    <a:lnTo>
                      <a:pt x="2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8" name="Freeform 181">
                <a:extLst>
                  <a:ext uri="{FF2B5EF4-FFF2-40B4-BE49-F238E27FC236}">
                    <a16:creationId xmlns:a16="http://schemas.microsoft.com/office/drawing/2014/main" id="{1215DFA5-C61D-DB90-B758-A36D3001EEBC}"/>
                  </a:ext>
                </a:extLst>
              </p:cNvPr>
              <p:cNvSpPr>
                <a:spLocks/>
              </p:cNvSpPr>
              <p:nvPr/>
            </p:nvSpPr>
            <p:spPr bwMode="auto">
              <a:xfrm>
                <a:off x="2578101" y="2471872"/>
                <a:ext cx="103188" cy="42882"/>
              </a:xfrm>
              <a:custGeom>
                <a:avLst/>
                <a:gdLst>
                  <a:gd name="T0" fmla="*/ 8 w 65"/>
                  <a:gd name="T1" fmla="*/ 0 h 27"/>
                  <a:gd name="T2" fmla="*/ 38 w 65"/>
                  <a:gd name="T3" fmla="*/ 2 h 27"/>
                  <a:gd name="T4" fmla="*/ 63 w 65"/>
                  <a:gd name="T5" fmla="*/ 17 h 27"/>
                  <a:gd name="T6" fmla="*/ 65 w 65"/>
                  <a:gd name="T7" fmla="*/ 25 h 27"/>
                  <a:gd name="T8" fmla="*/ 50 w 65"/>
                  <a:gd name="T9" fmla="*/ 25 h 27"/>
                  <a:gd name="T10" fmla="*/ 35 w 65"/>
                  <a:gd name="T11" fmla="*/ 25 h 27"/>
                  <a:gd name="T12" fmla="*/ 19 w 65"/>
                  <a:gd name="T13" fmla="*/ 27 h 27"/>
                  <a:gd name="T14" fmla="*/ 17 w 65"/>
                  <a:gd name="T15" fmla="*/ 25 h 27"/>
                  <a:gd name="T16" fmla="*/ 0 w 65"/>
                  <a:gd name="T17" fmla="*/ 11 h 27"/>
                  <a:gd name="T18" fmla="*/ 0 w 65"/>
                  <a:gd name="T19" fmla="*/ 2 h 27"/>
                  <a:gd name="T20" fmla="*/ 8 w 65"/>
                  <a:gd name="T21"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 h="27">
                    <a:moveTo>
                      <a:pt x="8" y="0"/>
                    </a:moveTo>
                    <a:lnTo>
                      <a:pt x="38" y="2"/>
                    </a:lnTo>
                    <a:lnTo>
                      <a:pt x="63" y="17"/>
                    </a:lnTo>
                    <a:lnTo>
                      <a:pt x="65" y="25"/>
                    </a:lnTo>
                    <a:lnTo>
                      <a:pt x="50" y="25"/>
                    </a:lnTo>
                    <a:lnTo>
                      <a:pt x="35" y="25"/>
                    </a:lnTo>
                    <a:lnTo>
                      <a:pt x="19" y="27"/>
                    </a:lnTo>
                    <a:lnTo>
                      <a:pt x="17" y="25"/>
                    </a:lnTo>
                    <a:lnTo>
                      <a:pt x="0" y="11"/>
                    </a:lnTo>
                    <a:lnTo>
                      <a:pt x="0" y="2"/>
                    </a:lnTo>
                    <a:lnTo>
                      <a:pt x="8"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29" name="Freeform 183">
                <a:extLst>
                  <a:ext uri="{FF2B5EF4-FFF2-40B4-BE49-F238E27FC236}">
                    <a16:creationId xmlns:a16="http://schemas.microsoft.com/office/drawing/2014/main" id="{0EBA1631-AC5E-8399-E6ED-AE5FF7CBF45A}"/>
                  </a:ext>
                </a:extLst>
              </p:cNvPr>
              <p:cNvSpPr>
                <a:spLocks/>
              </p:cNvSpPr>
              <p:nvPr/>
            </p:nvSpPr>
            <p:spPr bwMode="auto">
              <a:xfrm>
                <a:off x="2374902" y="2471872"/>
                <a:ext cx="627063" cy="451054"/>
              </a:xfrm>
              <a:custGeom>
                <a:avLst/>
                <a:gdLst>
                  <a:gd name="T0" fmla="*/ 49 w 395"/>
                  <a:gd name="T1" fmla="*/ 15 h 284"/>
                  <a:gd name="T2" fmla="*/ 74 w 395"/>
                  <a:gd name="T3" fmla="*/ 9 h 284"/>
                  <a:gd name="T4" fmla="*/ 132 w 395"/>
                  <a:gd name="T5" fmla="*/ 27 h 284"/>
                  <a:gd name="T6" fmla="*/ 157 w 395"/>
                  <a:gd name="T7" fmla="*/ 38 h 284"/>
                  <a:gd name="T8" fmla="*/ 203 w 395"/>
                  <a:gd name="T9" fmla="*/ 40 h 284"/>
                  <a:gd name="T10" fmla="*/ 222 w 395"/>
                  <a:gd name="T11" fmla="*/ 65 h 284"/>
                  <a:gd name="T12" fmla="*/ 262 w 395"/>
                  <a:gd name="T13" fmla="*/ 75 h 284"/>
                  <a:gd name="T14" fmla="*/ 308 w 395"/>
                  <a:gd name="T15" fmla="*/ 94 h 284"/>
                  <a:gd name="T16" fmla="*/ 297 w 395"/>
                  <a:gd name="T17" fmla="*/ 128 h 284"/>
                  <a:gd name="T18" fmla="*/ 353 w 395"/>
                  <a:gd name="T19" fmla="*/ 149 h 284"/>
                  <a:gd name="T20" fmla="*/ 395 w 395"/>
                  <a:gd name="T21" fmla="*/ 172 h 284"/>
                  <a:gd name="T22" fmla="*/ 366 w 395"/>
                  <a:gd name="T23" fmla="*/ 217 h 284"/>
                  <a:gd name="T24" fmla="*/ 326 w 395"/>
                  <a:gd name="T25" fmla="*/ 184 h 284"/>
                  <a:gd name="T26" fmla="*/ 307 w 395"/>
                  <a:gd name="T27" fmla="*/ 201 h 284"/>
                  <a:gd name="T28" fmla="*/ 341 w 395"/>
                  <a:gd name="T29" fmla="*/ 224 h 284"/>
                  <a:gd name="T30" fmla="*/ 356 w 395"/>
                  <a:gd name="T31" fmla="*/ 251 h 284"/>
                  <a:gd name="T32" fmla="*/ 332 w 395"/>
                  <a:gd name="T33" fmla="*/ 261 h 284"/>
                  <a:gd name="T34" fmla="*/ 316 w 395"/>
                  <a:gd name="T35" fmla="*/ 263 h 284"/>
                  <a:gd name="T36" fmla="*/ 333 w 395"/>
                  <a:gd name="T37" fmla="*/ 284 h 284"/>
                  <a:gd name="T38" fmla="*/ 266 w 395"/>
                  <a:gd name="T39" fmla="*/ 263 h 284"/>
                  <a:gd name="T40" fmla="*/ 253 w 395"/>
                  <a:gd name="T41" fmla="*/ 245 h 284"/>
                  <a:gd name="T42" fmla="*/ 213 w 395"/>
                  <a:gd name="T43" fmla="*/ 222 h 284"/>
                  <a:gd name="T44" fmla="*/ 172 w 395"/>
                  <a:gd name="T45" fmla="*/ 232 h 284"/>
                  <a:gd name="T46" fmla="*/ 168 w 395"/>
                  <a:gd name="T47" fmla="*/ 209 h 284"/>
                  <a:gd name="T48" fmla="*/ 224 w 395"/>
                  <a:gd name="T49" fmla="*/ 207 h 284"/>
                  <a:gd name="T50" fmla="*/ 224 w 395"/>
                  <a:gd name="T51" fmla="*/ 186 h 284"/>
                  <a:gd name="T52" fmla="*/ 239 w 395"/>
                  <a:gd name="T53" fmla="*/ 151 h 284"/>
                  <a:gd name="T54" fmla="*/ 213 w 395"/>
                  <a:gd name="T55" fmla="*/ 132 h 284"/>
                  <a:gd name="T56" fmla="*/ 193 w 395"/>
                  <a:gd name="T57" fmla="*/ 119 h 284"/>
                  <a:gd name="T58" fmla="*/ 166 w 395"/>
                  <a:gd name="T59" fmla="*/ 103 h 284"/>
                  <a:gd name="T60" fmla="*/ 147 w 395"/>
                  <a:gd name="T61" fmla="*/ 101 h 284"/>
                  <a:gd name="T62" fmla="*/ 72 w 395"/>
                  <a:gd name="T63" fmla="*/ 100 h 284"/>
                  <a:gd name="T64" fmla="*/ 21 w 395"/>
                  <a:gd name="T65" fmla="*/ 86 h 284"/>
                  <a:gd name="T66" fmla="*/ 23 w 395"/>
                  <a:gd name="T67" fmla="*/ 67 h 284"/>
                  <a:gd name="T68" fmla="*/ 0 w 395"/>
                  <a:gd name="T69" fmla="*/ 40 h 284"/>
                  <a:gd name="T70" fmla="*/ 23 w 395"/>
                  <a:gd name="T71" fmla="*/ 6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95" h="284">
                    <a:moveTo>
                      <a:pt x="59" y="0"/>
                    </a:moveTo>
                    <a:lnTo>
                      <a:pt x="49" y="15"/>
                    </a:lnTo>
                    <a:lnTo>
                      <a:pt x="61" y="32"/>
                    </a:lnTo>
                    <a:lnTo>
                      <a:pt x="74" y="9"/>
                    </a:lnTo>
                    <a:lnTo>
                      <a:pt x="109" y="0"/>
                    </a:lnTo>
                    <a:lnTo>
                      <a:pt x="132" y="27"/>
                    </a:lnTo>
                    <a:lnTo>
                      <a:pt x="130" y="46"/>
                    </a:lnTo>
                    <a:lnTo>
                      <a:pt x="157" y="38"/>
                    </a:lnTo>
                    <a:lnTo>
                      <a:pt x="170" y="27"/>
                    </a:lnTo>
                    <a:lnTo>
                      <a:pt x="203" y="40"/>
                    </a:lnTo>
                    <a:lnTo>
                      <a:pt x="222" y="52"/>
                    </a:lnTo>
                    <a:lnTo>
                      <a:pt x="222" y="65"/>
                    </a:lnTo>
                    <a:lnTo>
                      <a:pt x="249" y="57"/>
                    </a:lnTo>
                    <a:lnTo>
                      <a:pt x="262" y="75"/>
                    </a:lnTo>
                    <a:lnTo>
                      <a:pt x="297" y="84"/>
                    </a:lnTo>
                    <a:lnTo>
                      <a:pt x="308" y="94"/>
                    </a:lnTo>
                    <a:lnTo>
                      <a:pt x="322" y="117"/>
                    </a:lnTo>
                    <a:lnTo>
                      <a:pt x="297" y="128"/>
                    </a:lnTo>
                    <a:lnTo>
                      <a:pt x="330" y="144"/>
                    </a:lnTo>
                    <a:lnTo>
                      <a:pt x="353" y="149"/>
                    </a:lnTo>
                    <a:lnTo>
                      <a:pt x="372" y="171"/>
                    </a:lnTo>
                    <a:lnTo>
                      <a:pt x="395" y="172"/>
                    </a:lnTo>
                    <a:lnTo>
                      <a:pt x="389" y="190"/>
                    </a:lnTo>
                    <a:lnTo>
                      <a:pt x="366" y="217"/>
                    </a:lnTo>
                    <a:lnTo>
                      <a:pt x="349" y="207"/>
                    </a:lnTo>
                    <a:lnTo>
                      <a:pt x="326" y="184"/>
                    </a:lnTo>
                    <a:lnTo>
                      <a:pt x="308" y="188"/>
                    </a:lnTo>
                    <a:lnTo>
                      <a:pt x="307" y="201"/>
                    </a:lnTo>
                    <a:lnTo>
                      <a:pt x="320" y="213"/>
                    </a:lnTo>
                    <a:lnTo>
                      <a:pt x="341" y="224"/>
                    </a:lnTo>
                    <a:lnTo>
                      <a:pt x="347" y="230"/>
                    </a:lnTo>
                    <a:lnTo>
                      <a:pt x="356" y="251"/>
                    </a:lnTo>
                    <a:lnTo>
                      <a:pt x="351" y="268"/>
                    </a:lnTo>
                    <a:lnTo>
                      <a:pt x="332" y="261"/>
                    </a:lnTo>
                    <a:lnTo>
                      <a:pt x="297" y="245"/>
                    </a:lnTo>
                    <a:lnTo>
                      <a:pt x="316" y="263"/>
                    </a:lnTo>
                    <a:lnTo>
                      <a:pt x="332" y="276"/>
                    </a:lnTo>
                    <a:lnTo>
                      <a:pt x="333" y="284"/>
                    </a:lnTo>
                    <a:lnTo>
                      <a:pt x="297" y="274"/>
                    </a:lnTo>
                    <a:lnTo>
                      <a:pt x="266" y="263"/>
                    </a:lnTo>
                    <a:lnTo>
                      <a:pt x="249" y="251"/>
                    </a:lnTo>
                    <a:lnTo>
                      <a:pt x="253" y="245"/>
                    </a:lnTo>
                    <a:lnTo>
                      <a:pt x="232" y="234"/>
                    </a:lnTo>
                    <a:lnTo>
                      <a:pt x="213" y="222"/>
                    </a:lnTo>
                    <a:lnTo>
                      <a:pt x="213" y="230"/>
                    </a:lnTo>
                    <a:lnTo>
                      <a:pt x="172" y="232"/>
                    </a:lnTo>
                    <a:lnTo>
                      <a:pt x="161" y="226"/>
                    </a:lnTo>
                    <a:lnTo>
                      <a:pt x="168" y="209"/>
                    </a:lnTo>
                    <a:lnTo>
                      <a:pt x="195" y="207"/>
                    </a:lnTo>
                    <a:lnTo>
                      <a:pt x="224" y="207"/>
                    </a:lnTo>
                    <a:lnTo>
                      <a:pt x="220" y="197"/>
                    </a:lnTo>
                    <a:lnTo>
                      <a:pt x="224" y="186"/>
                    </a:lnTo>
                    <a:lnTo>
                      <a:pt x="243" y="163"/>
                    </a:lnTo>
                    <a:lnTo>
                      <a:pt x="239" y="151"/>
                    </a:lnTo>
                    <a:lnTo>
                      <a:pt x="234" y="144"/>
                    </a:lnTo>
                    <a:lnTo>
                      <a:pt x="213" y="132"/>
                    </a:lnTo>
                    <a:lnTo>
                      <a:pt x="184" y="124"/>
                    </a:lnTo>
                    <a:lnTo>
                      <a:pt x="193" y="119"/>
                    </a:lnTo>
                    <a:lnTo>
                      <a:pt x="180" y="103"/>
                    </a:lnTo>
                    <a:lnTo>
                      <a:pt x="166" y="103"/>
                    </a:lnTo>
                    <a:lnTo>
                      <a:pt x="157" y="94"/>
                    </a:lnTo>
                    <a:lnTo>
                      <a:pt x="147" y="101"/>
                    </a:lnTo>
                    <a:lnTo>
                      <a:pt x="122" y="103"/>
                    </a:lnTo>
                    <a:lnTo>
                      <a:pt x="72" y="100"/>
                    </a:lnTo>
                    <a:lnTo>
                      <a:pt x="42" y="90"/>
                    </a:lnTo>
                    <a:lnTo>
                      <a:pt x="21" y="86"/>
                    </a:lnTo>
                    <a:lnTo>
                      <a:pt x="9" y="78"/>
                    </a:lnTo>
                    <a:lnTo>
                      <a:pt x="23" y="67"/>
                    </a:lnTo>
                    <a:lnTo>
                      <a:pt x="3" y="67"/>
                    </a:lnTo>
                    <a:lnTo>
                      <a:pt x="0" y="40"/>
                    </a:lnTo>
                    <a:lnTo>
                      <a:pt x="9" y="17"/>
                    </a:lnTo>
                    <a:lnTo>
                      <a:pt x="23" y="6"/>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0" name="Freeform 185">
                <a:extLst>
                  <a:ext uri="{FF2B5EF4-FFF2-40B4-BE49-F238E27FC236}">
                    <a16:creationId xmlns:a16="http://schemas.microsoft.com/office/drawing/2014/main" id="{094F2B84-6F9C-AA67-70AA-5A5C7CF37176}"/>
                  </a:ext>
                </a:extLst>
              </p:cNvPr>
              <p:cNvSpPr>
                <a:spLocks/>
              </p:cNvSpPr>
              <p:nvPr/>
            </p:nvSpPr>
            <p:spPr bwMode="auto">
              <a:xfrm>
                <a:off x="2103439" y="2468695"/>
                <a:ext cx="127000" cy="109588"/>
              </a:xfrm>
              <a:custGeom>
                <a:avLst/>
                <a:gdLst>
                  <a:gd name="T0" fmla="*/ 27 w 80"/>
                  <a:gd name="T1" fmla="*/ 0 h 69"/>
                  <a:gd name="T2" fmla="*/ 44 w 80"/>
                  <a:gd name="T3" fmla="*/ 6 h 69"/>
                  <a:gd name="T4" fmla="*/ 69 w 80"/>
                  <a:gd name="T5" fmla="*/ 2 h 69"/>
                  <a:gd name="T6" fmla="*/ 73 w 80"/>
                  <a:gd name="T7" fmla="*/ 9 h 69"/>
                  <a:gd name="T8" fmla="*/ 61 w 80"/>
                  <a:gd name="T9" fmla="*/ 23 h 69"/>
                  <a:gd name="T10" fmla="*/ 80 w 80"/>
                  <a:gd name="T11" fmla="*/ 34 h 69"/>
                  <a:gd name="T12" fmla="*/ 80 w 80"/>
                  <a:gd name="T13" fmla="*/ 57 h 69"/>
                  <a:gd name="T14" fmla="*/ 55 w 80"/>
                  <a:gd name="T15" fmla="*/ 69 h 69"/>
                  <a:gd name="T16" fmla="*/ 42 w 80"/>
                  <a:gd name="T17" fmla="*/ 67 h 69"/>
                  <a:gd name="T18" fmla="*/ 32 w 80"/>
                  <a:gd name="T19" fmla="*/ 55 h 69"/>
                  <a:gd name="T20" fmla="*/ 0 w 80"/>
                  <a:gd name="T21" fmla="*/ 36 h 69"/>
                  <a:gd name="T22" fmla="*/ 0 w 80"/>
                  <a:gd name="T23" fmla="*/ 27 h 69"/>
                  <a:gd name="T24" fmla="*/ 27 w 80"/>
                  <a:gd name="T25" fmla="*/ 31 h 69"/>
                  <a:gd name="T26" fmla="*/ 13 w 80"/>
                  <a:gd name="T27" fmla="*/ 11 h 69"/>
                  <a:gd name="T28" fmla="*/ 27 w 80"/>
                  <a:gd name="T2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 h="69">
                    <a:moveTo>
                      <a:pt x="27" y="0"/>
                    </a:moveTo>
                    <a:lnTo>
                      <a:pt x="44" y="6"/>
                    </a:lnTo>
                    <a:lnTo>
                      <a:pt x="69" y="2"/>
                    </a:lnTo>
                    <a:lnTo>
                      <a:pt x="73" y="9"/>
                    </a:lnTo>
                    <a:lnTo>
                      <a:pt x="61" y="23"/>
                    </a:lnTo>
                    <a:lnTo>
                      <a:pt x="80" y="34"/>
                    </a:lnTo>
                    <a:lnTo>
                      <a:pt x="80" y="57"/>
                    </a:lnTo>
                    <a:lnTo>
                      <a:pt x="55" y="69"/>
                    </a:lnTo>
                    <a:lnTo>
                      <a:pt x="42" y="67"/>
                    </a:lnTo>
                    <a:lnTo>
                      <a:pt x="32" y="55"/>
                    </a:lnTo>
                    <a:lnTo>
                      <a:pt x="0" y="36"/>
                    </a:lnTo>
                    <a:lnTo>
                      <a:pt x="0" y="27"/>
                    </a:lnTo>
                    <a:lnTo>
                      <a:pt x="27" y="31"/>
                    </a:lnTo>
                    <a:lnTo>
                      <a:pt x="13" y="11"/>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1" name="Freeform 189">
                <a:extLst>
                  <a:ext uri="{FF2B5EF4-FFF2-40B4-BE49-F238E27FC236}">
                    <a16:creationId xmlns:a16="http://schemas.microsoft.com/office/drawing/2014/main" id="{D425DF54-B37E-ABB6-533A-F73E10A394A7}"/>
                  </a:ext>
                </a:extLst>
              </p:cNvPr>
              <p:cNvSpPr>
                <a:spLocks/>
              </p:cNvSpPr>
              <p:nvPr/>
            </p:nvSpPr>
            <p:spPr bwMode="auto">
              <a:xfrm>
                <a:off x="2243139" y="2455990"/>
                <a:ext cx="122238" cy="88940"/>
              </a:xfrm>
              <a:custGeom>
                <a:avLst/>
                <a:gdLst>
                  <a:gd name="T0" fmla="*/ 21 w 77"/>
                  <a:gd name="T1" fmla="*/ 0 h 56"/>
                  <a:gd name="T2" fmla="*/ 52 w 77"/>
                  <a:gd name="T3" fmla="*/ 0 h 56"/>
                  <a:gd name="T4" fmla="*/ 77 w 77"/>
                  <a:gd name="T5" fmla="*/ 8 h 56"/>
                  <a:gd name="T6" fmla="*/ 58 w 77"/>
                  <a:gd name="T7" fmla="*/ 31 h 56"/>
                  <a:gd name="T8" fmla="*/ 40 w 77"/>
                  <a:gd name="T9" fmla="*/ 37 h 56"/>
                  <a:gd name="T10" fmla="*/ 25 w 77"/>
                  <a:gd name="T11" fmla="*/ 56 h 56"/>
                  <a:gd name="T12" fmla="*/ 10 w 77"/>
                  <a:gd name="T13" fmla="*/ 56 h 56"/>
                  <a:gd name="T14" fmla="*/ 0 w 77"/>
                  <a:gd name="T15" fmla="*/ 33 h 56"/>
                  <a:gd name="T16" fmla="*/ 0 w 77"/>
                  <a:gd name="T17" fmla="*/ 25 h 56"/>
                  <a:gd name="T18" fmla="*/ 2 w 77"/>
                  <a:gd name="T19" fmla="*/ 19 h 56"/>
                  <a:gd name="T20" fmla="*/ 8 w 77"/>
                  <a:gd name="T21" fmla="*/ 8 h 56"/>
                  <a:gd name="T22" fmla="*/ 21 w 77"/>
                  <a:gd name="T2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56">
                    <a:moveTo>
                      <a:pt x="21" y="0"/>
                    </a:moveTo>
                    <a:lnTo>
                      <a:pt x="52" y="0"/>
                    </a:lnTo>
                    <a:lnTo>
                      <a:pt x="77" y="8"/>
                    </a:lnTo>
                    <a:lnTo>
                      <a:pt x="58" y="31"/>
                    </a:lnTo>
                    <a:lnTo>
                      <a:pt x="40" y="37"/>
                    </a:lnTo>
                    <a:lnTo>
                      <a:pt x="25" y="56"/>
                    </a:lnTo>
                    <a:lnTo>
                      <a:pt x="10" y="56"/>
                    </a:lnTo>
                    <a:lnTo>
                      <a:pt x="0" y="33"/>
                    </a:lnTo>
                    <a:lnTo>
                      <a:pt x="0" y="25"/>
                    </a:lnTo>
                    <a:lnTo>
                      <a:pt x="2" y="19"/>
                    </a:lnTo>
                    <a:lnTo>
                      <a:pt x="8" y="8"/>
                    </a:lnTo>
                    <a:lnTo>
                      <a:pt x="21"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2" name="Freeform 191">
                <a:extLst>
                  <a:ext uri="{FF2B5EF4-FFF2-40B4-BE49-F238E27FC236}">
                    <a16:creationId xmlns:a16="http://schemas.microsoft.com/office/drawing/2014/main" id="{CEF91741-B816-A7F5-BEBA-A03FF1042B48}"/>
                  </a:ext>
                </a:extLst>
              </p:cNvPr>
              <p:cNvSpPr>
                <a:spLocks/>
              </p:cNvSpPr>
              <p:nvPr/>
            </p:nvSpPr>
            <p:spPr bwMode="auto">
              <a:xfrm>
                <a:off x="1585914" y="2441696"/>
                <a:ext cx="227013" cy="149292"/>
              </a:xfrm>
              <a:custGeom>
                <a:avLst/>
                <a:gdLst>
                  <a:gd name="T0" fmla="*/ 59 w 143"/>
                  <a:gd name="T1" fmla="*/ 0 h 94"/>
                  <a:gd name="T2" fmla="*/ 80 w 143"/>
                  <a:gd name="T3" fmla="*/ 5 h 94"/>
                  <a:gd name="T4" fmla="*/ 115 w 143"/>
                  <a:gd name="T5" fmla="*/ 7 h 94"/>
                  <a:gd name="T6" fmla="*/ 128 w 143"/>
                  <a:gd name="T7" fmla="*/ 17 h 94"/>
                  <a:gd name="T8" fmla="*/ 143 w 143"/>
                  <a:gd name="T9" fmla="*/ 26 h 94"/>
                  <a:gd name="T10" fmla="*/ 126 w 143"/>
                  <a:gd name="T11" fmla="*/ 32 h 94"/>
                  <a:gd name="T12" fmla="*/ 92 w 143"/>
                  <a:gd name="T13" fmla="*/ 51 h 94"/>
                  <a:gd name="T14" fmla="*/ 74 w 143"/>
                  <a:gd name="T15" fmla="*/ 69 h 94"/>
                  <a:gd name="T16" fmla="*/ 74 w 143"/>
                  <a:gd name="T17" fmla="*/ 82 h 94"/>
                  <a:gd name="T18" fmla="*/ 38 w 143"/>
                  <a:gd name="T19" fmla="*/ 94 h 94"/>
                  <a:gd name="T20" fmla="*/ 30 w 143"/>
                  <a:gd name="T21" fmla="*/ 84 h 94"/>
                  <a:gd name="T22" fmla="*/ 0 w 143"/>
                  <a:gd name="T23" fmla="*/ 69 h 94"/>
                  <a:gd name="T24" fmla="*/ 3 w 143"/>
                  <a:gd name="T25" fmla="*/ 57 h 94"/>
                  <a:gd name="T26" fmla="*/ 15 w 143"/>
                  <a:gd name="T27" fmla="*/ 40 h 94"/>
                  <a:gd name="T28" fmla="*/ 26 w 143"/>
                  <a:gd name="T29" fmla="*/ 21 h 94"/>
                  <a:gd name="T30" fmla="*/ 13 w 143"/>
                  <a:gd name="T31" fmla="*/ 3 h 94"/>
                  <a:gd name="T32" fmla="*/ 59 w 143"/>
                  <a:gd name="T3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3" h="94">
                    <a:moveTo>
                      <a:pt x="59" y="0"/>
                    </a:moveTo>
                    <a:lnTo>
                      <a:pt x="80" y="5"/>
                    </a:lnTo>
                    <a:lnTo>
                      <a:pt x="115" y="7"/>
                    </a:lnTo>
                    <a:lnTo>
                      <a:pt x="128" y="17"/>
                    </a:lnTo>
                    <a:lnTo>
                      <a:pt x="143" y="26"/>
                    </a:lnTo>
                    <a:lnTo>
                      <a:pt x="126" y="32"/>
                    </a:lnTo>
                    <a:lnTo>
                      <a:pt x="92" y="51"/>
                    </a:lnTo>
                    <a:lnTo>
                      <a:pt x="74" y="69"/>
                    </a:lnTo>
                    <a:lnTo>
                      <a:pt x="74" y="82"/>
                    </a:lnTo>
                    <a:lnTo>
                      <a:pt x="38" y="94"/>
                    </a:lnTo>
                    <a:lnTo>
                      <a:pt x="30" y="84"/>
                    </a:lnTo>
                    <a:lnTo>
                      <a:pt x="0" y="69"/>
                    </a:lnTo>
                    <a:lnTo>
                      <a:pt x="3" y="57"/>
                    </a:lnTo>
                    <a:lnTo>
                      <a:pt x="15" y="40"/>
                    </a:lnTo>
                    <a:lnTo>
                      <a:pt x="26" y="21"/>
                    </a:lnTo>
                    <a:lnTo>
                      <a:pt x="13" y="3"/>
                    </a:lnTo>
                    <a:lnTo>
                      <a:pt x="59"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3" name="Freeform 195">
                <a:extLst>
                  <a:ext uri="{FF2B5EF4-FFF2-40B4-BE49-F238E27FC236}">
                    <a16:creationId xmlns:a16="http://schemas.microsoft.com/office/drawing/2014/main" id="{D4CC9F1A-F57A-1694-6594-ED15983C9065}"/>
                  </a:ext>
                </a:extLst>
              </p:cNvPr>
              <p:cNvSpPr>
                <a:spLocks/>
              </p:cNvSpPr>
              <p:nvPr/>
            </p:nvSpPr>
            <p:spPr bwMode="auto">
              <a:xfrm>
                <a:off x="2227264" y="2389285"/>
                <a:ext cx="71438" cy="46059"/>
              </a:xfrm>
              <a:custGeom>
                <a:avLst/>
                <a:gdLst>
                  <a:gd name="T0" fmla="*/ 27 w 45"/>
                  <a:gd name="T1" fmla="*/ 0 h 29"/>
                  <a:gd name="T2" fmla="*/ 41 w 45"/>
                  <a:gd name="T3" fmla="*/ 10 h 29"/>
                  <a:gd name="T4" fmla="*/ 45 w 45"/>
                  <a:gd name="T5" fmla="*/ 19 h 29"/>
                  <a:gd name="T6" fmla="*/ 37 w 45"/>
                  <a:gd name="T7" fmla="*/ 29 h 29"/>
                  <a:gd name="T8" fmla="*/ 16 w 45"/>
                  <a:gd name="T9" fmla="*/ 27 h 29"/>
                  <a:gd name="T10" fmla="*/ 0 w 45"/>
                  <a:gd name="T11" fmla="*/ 21 h 29"/>
                  <a:gd name="T12" fmla="*/ 6 w 45"/>
                  <a:gd name="T13" fmla="*/ 8 h 29"/>
                  <a:gd name="T14" fmla="*/ 27 w 45"/>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29">
                    <a:moveTo>
                      <a:pt x="27" y="0"/>
                    </a:moveTo>
                    <a:lnTo>
                      <a:pt x="41" y="10"/>
                    </a:lnTo>
                    <a:lnTo>
                      <a:pt x="45" y="19"/>
                    </a:lnTo>
                    <a:lnTo>
                      <a:pt x="37" y="29"/>
                    </a:lnTo>
                    <a:lnTo>
                      <a:pt x="16" y="27"/>
                    </a:lnTo>
                    <a:lnTo>
                      <a:pt x="0" y="21"/>
                    </a:lnTo>
                    <a:lnTo>
                      <a:pt x="6" y="8"/>
                    </a:lnTo>
                    <a:lnTo>
                      <a:pt x="2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4" name="Freeform 199">
                <a:extLst>
                  <a:ext uri="{FF2B5EF4-FFF2-40B4-BE49-F238E27FC236}">
                    <a16:creationId xmlns:a16="http://schemas.microsoft.com/office/drawing/2014/main" id="{F60782BF-EB74-4633-C1E6-0CE8EB4556D8}"/>
                  </a:ext>
                </a:extLst>
              </p:cNvPr>
              <p:cNvSpPr>
                <a:spLocks/>
              </p:cNvSpPr>
              <p:nvPr/>
            </p:nvSpPr>
            <p:spPr bwMode="auto">
              <a:xfrm>
                <a:off x="2100264" y="2340050"/>
                <a:ext cx="109538" cy="82587"/>
              </a:xfrm>
              <a:custGeom>
                <a:avLst/>
                <a:gdLst>
                  <a:gd name="T0" fmla="*/ 56 w 69"/>
                  <a:gd name="T1" fmla="*/ 0 h 52"/>
                  <a:gd name="T2" fmla="*/ 67 w 69"/>
                  <a:gd name="T3" fmla="*/ 14 h 52"/>
                  <a:gd name="T4" fmla="*/ 69 w 69"/>
                  <a:gd name="T5" fmla="*/ 27 h 52"/>
                  <a:gd name="T6" fmla="*/ 61 w 69"/>
                  <a:gd name="T7" fmla="*/ 48 h 52"/>
                  <a:gd name="T8" fmla="*/ 38 w 69"/>
                  <a:gd name="T9" fmla="*/ 52 h 52"/>
                  <a:gd name="T10" fmla="*/ 23 w 69"/>
                  <a:gd name="T11" fmla="*/ 46 h 52"/>
                  <a:gd name="T12" fmla="*/ 23 w 69"/>
                  <a:gd name="T13" fmla="*/ 31 h 52"/>
                  <a:gd name="T14" fmla="*/ 2 w 69"/>
                  <a:gd name="T15" fmla="*/ 33 h 52"/>
                  <a:gd name="T16" fmla="*/ 0 w 69"/>
                  <a:gd name="T17" fmla="*/ 12 h 52"/>
                  <a:gd name="T18" fmla="*/ 15 w 69"/>
                  <a:gd name="T19" fmla="*/ 12 h 52"/>
                  <a:gd name="T20" fmla="*/ 36 w 69"/>
                  <a:gd name="T21" fmla="*/ 2 h 52"/>
                  <a:gd name="T22" fmla="*/ 54 w 69"/>
                  <a:gd name="T23" fmla="*/ 4 h 52"/>
                  <a:gd name="T24" fmla="*/ 56 w 69"/>
                  <a:gd name="T25"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52">
                    <a:moveTo>
                      <a:pt x="56" y="0"/>
                    </a:moveTo>
                    <a:lnTo>
                      <a:pt x="67" y="14"/>
                    </a:lnTo>
                    <a:lnTo>
                      <a:pt x="69" y="27"/>
                    </a:lnTo>
                    <a:lnTo>
                      <a:pt x="61" y="48"/>
                    </a:lnTo>
                    <a:lnTo>
                      <a:pt x="38" y="52"/>
                    </a:lnTo>
                    <a:lnTo>
                      <a:pt x="23" y="46"/>
                    </a:lnTo>
                    <a:lnTo>
                      <a:pt x="23" y="31"/>
                    </a:lnTo>
                    <a:lnTo>
                      <a:pt x="2" y="33"/>
                    </a:lnTo>
                    <a:lnTo>
                      <a:pt x="0" y="12"/>
                    </a:lnTo>
                    <a:lnTo>
                      <a:pt x="15" y="12"/>
                    </a:lnTo>
                    <a:lnTo>
                      <a:pt x="36" y="2"/>
                    </a:lnTo>
                    <a:lnTo>
                      <a:pt x="54" y="4"/>
                    </a:lnTo>
                    <a:lnTo>
                      <a:pt x="56"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5" name="Freeform 201">
                <a:extLst>
                  <a:ext uri="{FF2B5EF4-FFF2-40B4-BE49-F238E27FC236}">
                    <a16:creationId xmlns:a16="http://schemas.microsoft.com/office/drawing/2014/main" id="{EA8CF7E3-9733-E8E0-074E-CAF7B7DA0C25}"/>
                  </a:ext>
                </a:extLst>
              </p:cNvPr>
              <p:cNvSpPr>
                <a:spLocks/>
              </p:cNvSpPr>
              <p:nvPr/>
            </p:nvSpPr>
            <p:spPr bwMode="auto">
              <a:xfrm>
                <a:off x="1765302" y="2336874"/>
                <a:ext cx="265113" cy="106411"/>
              </a:xfrm>
              <a:custGeom>
                <a:avLst/>
                <a:gdLst>
                  <a:gd name="T0" fmla="*/ 113 w 167"/>
                  <a:gd name="T1" fmla="*/ 0 h 67"/>
                  <a:gd name="T2" fmla="*/ 126 w 167"/>
                  <a:gd name="T3" fmla="*/ 4 h 67"/>
                  <a:gd name="T4" fmla="*/ 132 w 167"/>
                  <a:gd name="T5" fmla="*/ 18 h 67"/>
                  <a:gd name="T6" fmla="*/ 136 w 167"/>
                  <a:gd name="T7" fmla="*/ 27 h 67"/>
                  <a:gd name="T8" fmla="*/ 151 w 167"/>
                  <a:gd name="T9" fmla="*/ 21 h 67"/>
                  <a:gd name="T10" fmla="*/ 165 w 167"/>
                  <a:gd name="T11" fmla="*/ 23 h 67"/>
                  <a:gd name="T12" fmla="*/ 167 w 167"/>
                  <a:gd name="T13" fmla="*/ 37 h 67"/>
                  <a:gd name="T14" fmla="*/ 159 w 167"/>
                  <a:gd name="T15" fmla="*/ 50 h 67"/>
                  <a:gd name="T16" fmla="*/ 113 w 167"/>
                  <a:gd name="T17" fmla="*/ 56 h 67"/>
                  <a:gd name="T18" fmla="*/ 77 w 167"/>
                  <a:gd name="T19" fmla="*/ 67 h 67"/>
                  <a:gd name="T20" fmla="*/ 55 w 167"/>
                  <a:gd name="T21" fmla="*/ 67 h 67"/>
                  <a:gd name="T22" fmla="*/ 54 w 167"/>
                  <a:gd name="T23" fmla="*/ 58 h 67"/>
                  <a:gd name="T24" fmla="*/ 82 w 167"/>
                  <a:gd name="T25" fmla="*/ 46 h 67"/>
                  <a:gd name="T26" fmla="*/ 19 w 167"/>
                  <a:gd name="T27" fmla="*/ 50 h 67"/>
                  <a:gd name="T28" fmla="*/ 0 w 167"/>
                  <a:gd name="T29" fmla="*/ 46 h 67"/>
                  <a:gd name="T30" fmla="*/ 19 w 167"/>
                  <a:gd name="T31" fmla="*/ 18 h 67"/>
                  <a:gd name="T32" fmla="*/ 32 w 167"/>
                  <a:gd name="T33" fmla="*/ 8 h 67"/>
                  <a:gd name="T34" fmla="*/ 73 w 167"/>
                  <a:gd name="T35" fmla="*/ 19 h 67"/>
                  <a:gd name="T36" fmla="*/ 96 w 167"/>
                  <a:gd name="T37" fmla="*/ 35 h 67"/>
                  <a:gd name="T38" fmla="*/ 121 w 167"/>
                  <a:gd name="T39" fmla="*/ 37 h 67"/>
                  <a:gd name="T40" fmla="*/ 100 w 167"/>
                  <a:gd name="T41" fmla="*/ 10 h 67"/>
                  <a:gd name="T42" fmla="*/ 113 w 167"/>
                  <a:gd name="T43"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67">
                    <a:moveTo>
                      <a:pt x="113" y="0"/>
                    </a:moveTo>
                    <a:lnTo>
                      <a:pt x="126" y="4"/>
                    </a:lnTo>
                    <a:lnTo>
                      <a:pt x="132" y="18"/>
                    </a:lnTo>
                    <a:lnTo>
                      <a:pt x="136" y="27"/>
                    </a:lnTo>
                    <a:lnTo>
                      <a:pt x="151" y="21"/>
                    </a:lnTo>
                    <a:lnTo>
                      <a:pt x="165" y="23"/>
                    </a:lnTo>
                    <a:lnTo>
                      <a:pt x="167" y="37"/>
                    </a:lnTo>
                    <a:lnTo>
                      <a:pt x="159" y="50"/>
                    </a:lnTo>
                    <a:lnTo>
                      <a:pt x="113" y="56"/>
                    </a:lnTo>
                    <a:lnTo>
                      <a:pt x="77" y="67"/>
                    </a:lnTo>
                    <a:lnTo>
                      <a:pt x="55" y="67"/>
                    </a:lnTo>
                    <a:lnTo>
                      <a:pt x="54" y="58"/>
                    </a:lnTo>
                    <a:lnTo>
                      <a:pt x="82" y="46"/>
                    </a:lnTo>
                    <a:lnTo>
                      <a:pt x="19" y="50"/>
                    </a:lnTo>
                    <a:lnTo>
                      <a:pt x="0" y="46"/>
                    </a:lnTo>
                    <a:lnTo>
                      <a:pt x="19" y="18"/>
                    </a:lnTo>
                    <a:lnTo>
                      <a:pt x="32" y="8"/>
                    </a:lnTo>
                    <a:lnTo>
                      <a:pt x="73" y="19"/>
                    </a:lnTo>
                    <a:lnTo>
                      <a:pt x="96" y="35"/>
                    </a:lnTo>
                    <a:lnTo>
                      <a:pt x="121" y="37"/>
                    </a:lnTo>
                    <a:lnTo>
                      <a:pt x="100" y="10"/>
                    </a:lnTo>
                    <a:lnTo>
                      <a:pt x="1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6" name="Freeform 205">
                <a:extLst>
                  <a:ext uri="{FF2B5EF4-FFF2-40B4-BE49-F238E27FC236}">
                    <a16:creationId xmlns:a16="http://schemas.microsoft.com/office/drawing/2014/main" id="{6AA051B4-0DEB-6750-FEFF-1779914DCA10}"/>
                  </a:ext>
                </a:extLst>
              </p:cNvPr>
              <p:cNvSpPr>
                <a:spLocks/>
              </p:cNvSpPr>
              <p:nvPr/>
            </p:nvSpPr>
            <p:spPr bwMode="auto">
              <a:xfrm>
                <a:off x="2219327" y="2319403"/>
                <a:ext cx="382588" cy="123881"/>
              </a:xfrm>
              <a:custGeom>
                <a:avLst/>
                <a:gdLst>
                  <a:gd name="T0" fmla="*/ 7 w 241"/>
                  <a:gd name="T1" fmla="*/ 0 h 78"/>
                  <a:gd name="T2" fmla="*/ 36 w 241"/>
                  <a:gd name="T3" fmla="*/ 2 h 78"/>
                  <a:gd name="T4" fmla="*/ 50 w 241"/>
                  <a:gd name="T5" fmla="*/ 11 h 78"/>
                  <a:gd name="T6" fmla="*/ 76 w 241"/>
                  <a:gd name="T7" fmla="*/ 11 h 78"/>
                  <a:gd name="T8" fmla="*/ 90 w 241"/>
                  <a:gd name="T9" fmla="*/ 21 h 78"/>
                  <a:gd name="T10" fmla="*/ 86 w 241"/>
                  <a:gd name="T11" fmla="*/ 30 h 78"/>
                  <a:gd name="T12" fmla="*/ 101 w 241"/>
                  <a:gd name="T13" fmla="*/ 38 h 78"/>
                  <a:gd name="T14" fmla="*/ 111 w 241"/>
                  <a:gd name="T15" fmla="*/ 44 h 78"/>
                  <a:gd name="T16" fmla="*/ 130 w 241"/>
                  <a:gd name="T17" fmla="*/ 46 h 78"/>
                  <a:gd name="T18" fmla="*/ 149 w 241"/>
                  <a:gd name="T19" fmla="*/ 48 h 78"/>
                  <a:gd name="T20" fmla="*/ 172 w 241"/>
                  <a:gd name="T21" fmla="*/ 42 h 78"/>
                  <a:gd name="T22" fmla="*/ 201 w 241"/>
                  <a:gd name="T23" fmla="*/ 38 h 78"/>
                  <a:gd name="T24" fmla="*/ 224 w 241"/>
                  <a:gd name="T25" fmla="*/ 40 h 78"/>
                  <a:gd name="T26" fmla="*/ 238 w 241"/>
                  <a:gd name="T27" fmla="*/ 54 h 78"/>
                  <a:gd name="T28" fmla="*/ 241 w 241"/>
                  <a:gd name="T29" fmla="*/ 65 h 78"/>
                  <a:gd name="T30" fmla="*/ 232 w 241"/>
                  <a:gd name="T31" fmla="*/ 71 h 78"/>
                  <a:gd name="T32" fmla="*/ 213 w 241"/>
                  <a:gd name="T33" fmla="*/ 78 h 78"/>
                  <a:gd name="T34" fmla="*/ 193 w 241"/>
                  <a:gd name="T35" fmla="*/ 75 h 78"/>
                  <a:gd name="T36" fmla="*/ 153 w 241"/>
                  <a:gd name="T37" fmla="*/ 78 h 78"/>
                  <a:gd name="T38" fmla="*/ 124 w 241"/>
                  <a:gd name="T39" fmla="*/ 78 h 78"/>
                  <a:gd name="T40" fmla="*/ 103 w 241"/>
                  <a:gd name="T41" fmla="*/ 75 h 78"/>
                  <a:gd name="T42" fmla="*/ 67 w 241"/>
                  <a:gd name="T43" fmla="*/ 67 h 78"/>
                  <a:gd name="T44" fmla="*/ 61 w 241"/>
                  <a:gd name="T45" fmla="*/ 52 h 78"/>
                  <a:gd name="T46" fmla="*/ 59 w 241"/>
                  <a:gd name="T47" fmla="*/ 38 h 78"/>
                  <a:gd name="T48" fmla="*/ 46 w 241"/>
                  <a:gd name="T49" fmla="*/ 25 h 78"/>
                  <a:gd name="T50" fmla="*/ 17 w 241"/>
                  <a:gd name="T51" fmla="*/ 21 h 78"/>
                  <a:gd name="T52" fmla="*/ 0 w 241"/>
                  <a:gd name="T53" fmla="*/ 13 h 78"/>
                  <a:gd name="T54" fmla="*/ 7 w 241"/>
                  <a:gd name="T5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1" h="78">
                    <a:moveTo>
                      <a:pt x="7" y="0"/>
                    </a:moveTo>
                    <a:lnTo>
                      <a:pt x="36" y="2"/>
                    </a:lnTo>
                    <a:lnTo>
                      <a:pt x="50" y="11"/>
                    </a:lnTo>
                    <a:lnTo>
                      <a:pt x="76" y="11"/>
                    </a:lnTo>
                    <a:lnTo>
                      <a:pt x="90" y="21"/>
                    </a:lnTo>
                    <a:lnTo>
                      <a:pt x="86" y="30"/>
                    </a:lnTo>
                    <a:lnTo>
                      <a:pt x="101" y="38"/>
                    </a:lnTo>
                    <a:lnTo>
                      <a:pt x="111" y="44"/>
                    </a:lnTo>
                    <a:lnTo>
                      <a:pt x="130" y="46"/>
                    </a:lnTo>
                    <a:lnTo>
                      <a:pt x="149" y="48"/>
                    </a:lnTo>
                    <a:lnTo>
                      <a:pt x="172" y="42"/>
                    </a:lnTo>
                    <a:lnTo>
                      <a:pt x="201" y="38"/>
                    </a:lnTo>
                    <a:lnTo>
                      <a:pt x="224" y="40"/>
                    </a:lnTo>
                    <a:lnTo>
                      <a:pt x="238" y="54"/>
                    </a:lnTo>
                    <a:lnTo>
                      <a:pt x="241" y="65"/>
                    </a:lnTo>
                    <a:lnTo>
                      <a:pt x="232" y="71"/>
                    </a:lnTo>
                    <a:lnTo>
                      <a:pt x="213" y="78"/>
                    </a:lnTo>
                    <a:lnTo>
                      <a:pt x="193" y="75"/>
                    </a:lnTo>
                    <a:lnTo>
                      <a:pt x="153" y="78"/>
                    </a:lnTo>
                    <a:lnTo>
                      <a:pt x="124" y="78"/>
                    </a:lnTo>
                    <a:lnTo>
                      <a:pt x="103" y="75"/>
                    </a:lnTo>
                    <a:lnTo>
                      <a:pt x="67" y="67"/>
                    </a:lnTo>
                    <a:lnTo>
                      <a:pt x="61" y="52"/>
                    </a:lnTo>
                    <a:lnTo>
                      <a:pt x="59" y="38"/>
                    </a:lnTo>
                    <a:lnTo>
                      <a:pt x="46" y="25"/>
                    </a:lnTo>
                    <a:lnTo>
                      <a:pt x="17" y="21"/>
                    </a:lnTo>
                    <a:lnTo>
                      <a:pt x="0" y="13"/>
                    </a:lnTo>
                    <a:lnTo>
                      <a:pt x="7"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7" name="Freeform 208">
                <a:extLst>
                  <a:ext uri="{FF2B5EF4-FFF2-40B4-BE49-F238E27FC236}">
                    <a16:creationId xmlns:a16="http://schemas.microsoft.com/office/drawing/2014/main" id="{2FA81DA1-BED3-1A16-79F1-2B2C6A142D82}"/>
                  </a:ext>
                </a:extLst>
              </p:cNvPr>
              <p:cNvSpPr>
                <a:spLocks/>
              </p:cNvSpPr>
              <p:nvPr/>
            </p:nvSpPr>
            <p:spPr bwMode="auto">
              <a:xfrm>
                <a:off x="1652589" y="2293991"/>
                <a:ext cx="146050" cy="82587"/>
              </a:xfrm>
              <a:custGeom>
                <a:avLst/>
                <a:gdLst>
                  <a:gd name="T0" fmla="*/ 92 w 92"/>
                  <a:gd name="T1" fmla="*/ 0 h 52"/>
                  <a:gd name="T2" fmla="*/ 90 w 92"/>
                  <a:gd name="T3" fmla="*/ 23 h 52"/>
                  <a:gd name="T4" fmla="*/ 80 w 92"/>
                  <a:gd name="T5" fmla="*/ 35 h 52"/>
                  <a:gd name="T6" fmla="*/ 65 w 92"/>
                  <a:gd name="T7" fmla="*/ 35 h 52"/>
                  <a:gd name="T8" fmla="*/ 42 w 92"/>
                  <a:gd name="T9" fmla="*/ 48 h 52"/>
                  <a:gd name="T10" fmla="*/ 17 w 92"/>
                  <a:gd name="T11" fmla="*/ 52 h 52"/>
                  <a:gd name="T12" fmla="*/ 0 w 92"/>
                  <a:gd name="T13" fmla="*/ 46 h 52"/>
                  <a:gd name="T14" fmla="*/ 23 w 92"/>
                  <a:gd name="T15" fmla="*/ 25 h 52"/>
                  <a:gd name="T16" fmla="*/ 52 w 92"/>
                  <a:gd name="T17" fmla="*/ 6 h 52"/>
                  <a:gd name="T18" fmla="*/ 73 w 92"/>
                  <a:gd name="T19" fmla="*/ 6 h 52"/>
                  <a:gd name="T20" fmla="*/ 92 w 92"/>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52">
                    <a:moveTo>
                      <a:pt x="92" y="0"/>
                    </a:moveTo>
                    <a:lnTo>
                      <a:pt x="90" y="23"/>
                    </a:lnTo>
                    <a:lnTo>
                      <a:pt x="80" y="35"/>
                    </a:lnTo>
                    <a:lnTo>
                      <a:pt x="65" y="35"/>
                    </a:lnTo>
                    <a:lnTo>
                      <a:pt x="42" y="48"/>
                    </a:lnTo>
                    <a:lnTo>
                      <a:pt x="17" y="52"/>
                    </a:lnTo>
                    <a:lnTo>
                      <a:pt x="0" y="46"/>
                    </a:lnTo>
                    <a:lnTo>
                      <a:pt x="23" y="25"/>
                    </a:lnTo>
                    <a:lnTo>
                      <a:pt x="52" y="6"/>
                    </a:lnTo>
                    <a:lnTo>
                      <a:pt x="73" y="6"/>
                    </a:lnTo>
                    <a:lnTo>
                      <a:pt x="92"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8" name="Freeform 213">
                <a:extLst>
                  <a:ext uri="{FF2B5EF4-FFF2-40B4-BE49-F238E27FC236}">
                    <a16:creationId xmlns:a16="http://schemas.microsoft.com/office/drawing/2014/main" id="{9246365A-61A7-F43F-1880-DFC521B739DF}"/>
                  </a:ext>
                </a:extLst>
              </p:cNvPr>
              <p:cNvSpPr>
                <a:spLocks/>
              </p:cNvSpPr>
              <p:nvPr/>
            </p:nvSpPr>
            <p:spPr bwMode="auto">
              <a:xfrm>
                <a:off x="2233614" y="2286050"/>
                <a:ext cx="61913" cy="20647"/>
              </a:xfrm>
              <a:custGeom>
                <a:avLst/>
                <a:gdLst>
                  <a:gd name="T0" fmla="*/ 0 w 39"/>
                  <a:gd name="T1" fmla="*/ 0 h 13"/>
                  <a:gd name="T2" fmla="*/ 29 w 39"/>
                  <a:gd name="T3" fmla="*/ 0 h 13"/>
                  <a:gd name="T4" fmla="*/ 39 w 39"/>
                  <a:gd name="T5" fmla="*/ 7 h 13"/>
                  <a:gd name="T6" fmla="*/ 37 w 39"/>
                  <a:gd name="T7" fmla="*/ 11 h 13"/>
                  <a:gd name="T8" fmla="*/ 31 w 39"/>
                  <a:gd name="T9" fmla="*/ 13 h 13"/>
                  <a:gd name="T10" fmla="*/ 4 w 39"/>
                  <a:gd name="T11" fmla="*/ 9 h 13"/>
                  <a:gd name="T12" fmla="*/ 0 w 39"/>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9" h="13">
                    <a:moveTo>
                      <a:pt x="0" y="0"/>
                    </a:moveTo>
                    <a:lnTo>
                      <a:pt x="29" y="0"/>
                    </a:lnTo>
                    <a:lnTo>
                      <a:pt x="39" y="7"/>
                    </a:lnTo>
                    <a:lnTo>
                      <a:pt x="37" y="11"/>
                    </a:lnTo>
                    <a:lnTo>
                      <a:pt x="31" y="13"/>
                    </a:lnTo>
                    <a:lnTo>
                      <a:pt x="4" y="9"/>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39" name="Freeform 215">
                <a:extLst>
                  <a:ext uri="{FF2B5EF4-FFF2-40B4-BE49-F238E27FC236}">
                    <a16:creationId xmlns:a16="http://schemas.microsoft.com/office/drawing/2014/main" id="{5DD9ECE7-9D73-98A1-7AAD-735ACD079B5E}"/>
                  </a:ext>
                </a:extLst>
              </p:cNvPr>
              <p:cNvSpPr>
                <a:spLocks/>
              </p:cNvSpPr>
              <p:nvPr/>
            </p:nvSpPr>
            <p:spPr bwMode="auto">
              <a:xfrm>
                <a:off x="1855789" y="2270168"/>
                <a:ext cx="82550" cy="36530"/>
              </a:xfrm>
              <a:custGeom>
                <a:avLst/>
                <a:gdLst>
                  <a:gd name="T0" fmla="*/ 33 w 52"/>
                  <a:gd name="T1" fmla="*/ 0 h 23"/>
                  <a:gd name="T2" fmla="*/ 52 w 52"/>
                  <a:gd name="T3" fmla="*/ 6 h 23"/>
                  <a:gd name="T4" fmla="*/ 48 w 52"/>
                  <a:gd name="T5" fmla="*/ 14 h 23"/>
                  <a:gd name="T6" fmla="*/ 21 w 52"/>
                  <a:gd name="T7" fmla="*/ 23 h 23"/>
                  <a:gd name="T8" fmla="*/ 0 w 52"/>
                  <a:gd name="T9" fmla="*/ 14 h 23"/>
                  <a:gd name="T10" fmla="*/ 14 w 52"/>
                  <a:gd name="T11" fmla="*/ 4 h 23"/>
                  <a:gd name="T12" fmla="*/ 33 w 5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52" h="23">
                    <a:moveTo>
                      <a:pt x="33" y="0"/>
                    </a:moveTo>
                    <a:lnTo>
                      <a:pt x="52" y="6"/>
                    </a:lnTo>
                    <a:lnTo>
                      <a:pt x="48" y="14"/>
                    </a:lnTo>
                    <a:lnTo>
                      <a:pt x="21" y="23"/>
                    </a:lnTo>
                    <a:lnTo>
                      <a:pt x="0" y="14"/>
                    </a:lnTo>
                    <a:lnTo>
                      <a:pt x="14" y="4"/>
                    </a:lnTo>
                    <a:lnTo>
                      <a:pt x="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0" name="Freeform 219">
                <a:extLst>
                  <a:ext uri="{FF2B5EF4-FFF2-40B4-BE49-F238E27FC236}">
                    <a16:creationId xmlns:a16="http://schemas.microsoft.com/office/drawing/2014/main" id="{EC3AE6F7-2346-67A9-C0A8-9850FEF0486A}"/>
                  </a:ext>
                </a:extLst>
              </p:cNvPr>
              <p:cNvSpPr>
                <a:spLocks/>
              </p:cNvSpPr>
              <p:nvPr/>
            </p:nvSpPr>
            <p:spPr bwMode="auto">
              <a:xfrm>
                <a:off x="1881189" y="2239992"/>
                <a:ext cx="63500" cy="20647"/>
              </a:xfrm>
              <a:custGeom>
                <a:avLst/>
                <a:gdLst>
                  <a:gd name="T0" fmla="*/ 13 w 40"/>
                  <a:gd name="T1" fmla="*/ 0 h 13"/>
                  <a:gd name="T2" fmla="*/ 21 w 40"/>
                  <a:gd name="T3" fmla="*/ 0 h 13"/>
                  <a:gd name="T4" fmla="*/ 40 w 40"/>
                  <a:gd name="T5" fmla="*/ 6 h 13"/>
                  <a:gd name="T6" fmla="*/ 23 w 40"/>
                  <a:gd name="T7" fmla="*/ 13 h 13"/>
                  <a:gd name="T8" fmla="*/ 0 w 40"/>
                  <a:gd name="T9" fmla="*/ 13 h 13"/>
                  <a:gd name="T10" fmla="*/ 0 w 40"/>
                  <a:gd name="T11" fmla="*/ 8 h 13"/>
                  <a:gd name="T12" fmla="*/ 13 w 40"/>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40" h="13">
                    <a:moveTo>
                      <a:pt x="13" y="0"/>
                    </a:moveTo>
                    <a:lnTo>
                      <a:pt x="21" y="0"/>
                    </a:lnTo>
                    <a:lnTo>
                      <a:pt x="40" y="6"/>
                    </a:lnTo>
                    <a:lnTo>
                      <a:pt x="23" y="13"/>
                    </a:lnTo>
                    <a:lnTo>
                      <a:pt x="0" y="13"/>
                    </a:lnTo>
                    <a:lnTo>
                      <a:pt x="0" y="8"/>
                    </a:lnTo>
                    <a:lnTo>
                      <a:pt x="1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1" name="Freeform 221">
                <a:extLst>
                  <a:ext uri="{FF2B5EF4-FFF2-40B4-BE49-F238E27FC236}">
                    <a16:creationId xmlns:a16="http://schemas.microsoft.com/office/drawing/2014/main" id="{7EF90139-1D6E-082A-D79E-D8F9E53785EC}"/>
                  </a:ext>
                </a:extLst>
              </p:cNvPr>
              <p:cNvSpPr>
                <a:spLocks/>
              </p:cNvSpPr>
              <p:nvPr/>
            </p:nvSpPr>
            <p:spPr bwMode="auto">
              <a:xfrm>
                <a:off x="2185989" y="2236816"/>
                <a:ext cx="66675" cy="49235"/>
              </a:xfrm>
              <a:custGeom>
                <a:avLst/>
                <a:gdLst>
                  <a:gd name="T0" fmla="*/ 0 w 42"/>
                  <a:gd name="T1" fmla="*/ 0 h 31"/>
                  <a:gd name="T2" fmla="*/ 19 w 42"/>
                  <a:gd name="T3" fmla="*/ 2 h 31"/>
                  <a:gd name="T4" fmla="*/ 26 w 42"/>
                  <a:gd name="T5" fmla="*/ 4 h 31"/>
                  <a:gd name="T6" fmla="*/ 42 w 42"/>
                  <a:gd name="T7" fmla="*/ 13 h 31"/>
                  <a:gd name="T8" fmla="*/ 38 w 42"/>
                  <a:gd name="T9" fmla="*/ 25 h 31"/>
                  <a:gd name="T10" fmla="*/ 19 w 42"/>
                  <a:gd name="T11" fmla="*/ 31 h 31"/>
                  <a:gd name="T12" fmla="*/ 7 w 42"/>
                  <a:gd name="T13" fmla="*/ 25 h 31"/>
                  <a:gd name="T14" fmla="*/ 2 w 42"/>
                  <a:gd name="T15" fmla="*/ 13 h 31"/>
                  <a:gd name="T16" fmla="*/ 0 w 4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1">
                    <a:moveTo>
                      <a:pt x="0" y="0"/>
                    </a:moveTo>
                    <a:lnTo>
                      <a:pt x="19" y="2"/>
                    </a:lnTo>
                    <a:lnTo>
                      <a:pt x="26" y="4"/>
                    </a:lnTo>
                    <a:lnTo>
                      <a:pt x="42" y="13"/>
                    </a:lnTo>
                    <a:lnTo>
                      <a:pt x="38" y="25"/>
                    </a:lnTo>
                    <a:lnTo>
                      <a:pt x="19" y="31"/>
                    </a:lnTo>
                    <a:lnTo>
                      <a:pt x="7" y="25"/>
                    </a:lnTo>
                    <a:lnTo>
                      <a:pt x="2" y="13"/>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2" name="Freeform 223">
                <a:extLst>
                  <a:ext uri="{FF2B5EF4-FFF2-40B4-BE49-F238E27FC236}">
                    <a16:creationId xmlns:a16="http://schemas.microsoft.com/office/drawing/2014/main" id="{4014623F-4540-55C0-FBE7-C06EA0D1C722}"/>
                  </a:ext>
                </a:extLst>
              </p:cNvPr>
              <p:cNvSpPr>
                <a:spLocks/>
              </p:cNvSpPr>
              <p:nvPr/>
            </p:nvSpPr>
            <p:spPr bwMode="auto">
              <a:xfrm>
                <a:off x="2036764" y="2216168"/>
                <a:ext cx="127000" cy="66705"/>
              </a:xfrm>
              <a:custGeom>
                <a:avLst/>
                <a:gdLst>
                  <a:gd name="T0" fmla="*/ 0 w 80"/>
                  <a:gd name="T1" fmla="*/ 0 h 42"/>
                  <a:gd name="T2" fmla="*/ 26 w 80"/>
                  <a:gd name="T3" fmla="*/ 3 h 42"/>
                  <a:gd name="T4" fmla="*/ 65 w 80"/>
                  <a:gd name="T5" fmla="*/ 15 h 42"/>
                  <a:gd name="T6" fmla="*/ 74 w 80"/>
                  <a:gd name="T7" fmla="*/ 28 h 42"/>
                  <a:gd name="T8" fmla="*/ 80 w 80"/>
                  <a:gd name="T9" fmla="*/ 42 h 42"/>
                  <a:gd name="T10" fmla="*/ 57 w 80"/>
                  <a:gd name="T11" fmla="*/ 40 h 42"/>
                  <a:gd name="T12" fmla="*/ 34 w 80"/>
                  <a:gd name="T13" fmla="*/ 28 h 42"/>
                  <a:gd name="T14" fmla="*/ 3 w 80"/>
                  <a:gd name="T15" fmla="*/ 28 h 42"/>
                  <a:gd name="T16" fmla="*/ 17 w 80"/>
                  <a:gd name="T17" fmla="*/ 19 h 42"/>
                  <a:gd name="T18" fmla="*/ 0 w 80"/>
                  <a:gd name="T19" fmla="*/ 11 h 42"/>
                  <a:gd name="T20" fmla="*/ 0 w 80"/>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2">
                    <a:moveTo>
                      <a:pt x="0" y="0"/>
                    </a:moveTo>
                    <a:lnTo>
                      <a:pt x="26" y="3"/>
                    </a:lnTo>
                    <a:lnTo>
                      <a:pt x="65" y="15"/>
                    </a:lnTo>
                    <a:lnTo>
                      <a:pt x="74" y="28"/>
                    </a:lnTo>
                    <a:lnTo>
                      <a:pt x="80" y="42"/>
                    </a:lnTo>
                    <a:lnTo>
                      <a:pt x="57" y="40"/>
                    </a:lnTo>
                    <a:lnTo>
                      <a:pt x="34" y="28"/>
                    </a:lnTo>
                    <a:lnTo>
                      <a:pt x="3" y="28"/>
                    </a:lnTo>
                    <a:lnTo>
                      <a:pt x="17" y="19"/>
                    </a:lnTo>
                    <a:lnTo>
                      <a:pt x="0" y="11"/>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3" name="Freeform 235">
                <a:extLst>
                  <a:ext uri="{FF2B5EF4-FFF2-40B4-BE49-F238E27FC236}">
                    <a16:creationId xmlns:a16="http://schemas.microsoft.com/office/drawing/2014/main" id="{6670F720-1FD4-0991-C383-C6A5D389C4F7}"/>
                  </a:ext>
                </a:extLst>
              </p:cNvPr>
              <p:cNvSpPr>
                <a:spLocks/>
              </p:cNvSpPr>
              <p:nvPr/>
            </p:nvSpPr>
            <p:spPr bwMode="auto">
              <a:xfrm>
                <a:off x="2230439" y="2117699"/>
                <a:ext cx="241300" cy="149292"/>
              </a:xfrm>
              <a:custGeom>
                <a:avLst/>
                <a:gdLst>
                  <a:gd name="T0" fmla="*/ 60 w 152"/>
                  <a:gd name="T1" fmla="*/ 0 h 94"/>
                  <a:gd name="T2" fmla="*/ 77 w 152"/>
                  <a:gd name="T3" fmla="*/ 15 h 94"/>
                  <a:gd name="T4" fmla="*/ 100 w 152"/>
                  <a:gd name="T5" fmla="*/ 23 h 94"/>
                  <a:gd name="T6" fmla="*/ 123 w 152"/>
                  <a:gd name="T7" fmla="*/ 29 h 94"/>
                  <a:gd name="T8" fmla="*/ 135 w 152"/>
                  <a:gd name="T9" fmla="*/ 50 h 94"/>
                  <a:gd name="T10" fmla="*/ 152 w 152"/>
                  <a:gd name="T11" fmla="*/ 62 h 94"/>
                  <a:gd name="T12" fmla="*/ 133 w 152"/>
                  <a:gd name="T13" fmla="*/ 69 h 94"/>
                  <a:gd name="T14" fmla="*/ 106 w 152"/>
                  <a:gd name="T15" fmla="*/ 92 h 94"/>
                  <a:gd name="T16" fmla="*/ 81 w 152"/>
                  <a:gd name="T17" fmla="*/ 94 h 94"/>
                  <a:gd name="T18" fmla="*/ 52 w 152"/>
                  <a:gd name="T19" fmla="*/ 90 h 94"/>
                  <a:gd name="T20" fmla="*/ 39 w 152"/>
                  <a:gd name="T21" fmla="*/ 79 h 94"/>
                  <a:gd name="T22" fmla="*/ 39 w 152"/>
                  <a:gd name="T23" fmla="*/ 67 h 94"/>
                  <a:gd name="T24" fmla="*/ 50 w 152"/>
                  <a:gd name="T25" fmla="*/ 60 h 94"/>
                  <a:gd name="T26" fmla="*/ 23 w 152"/>
                  <a:gd name="T27" fmla="*/ 60 h 94"/>
                  <a:gd name="T28" fmla="*/ 8 w 152"/>
                  <a:gd name="T29" fmla="*/ 50 h 94"/>
                  <a:gd name="T30" fmla="*/ 0 w 152"/>
                  <a:gd name="T31" fmla="*/ 35 h 94"/>
                  <a:gd name="T32" fmla="*/ 10 w 152"/>
                  <a:gd name="T33" fmla="*/ 21 h 94"/>
                  <a:gd name="T34" fmla="*/ 18 w 152"/>
                  <a:gd name="T35" fmla="*/ 12 h 94"/>
                  <a:gd name="T36" fmla="*/ 33 w 152"/>
                  <a:gd name="T37" fmla="*/ 8 h 94"/>
                  <a:gd name="T38" fmla="*/ 27 w 152"/>
                  <a:gd name="T39" fmla="*/ 2 h 94"/>
                  <a:gd name="T40" fmla="*/ 60 w 152"/>
                  <a:gd name="T41"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2" h="94">
                    <a:moveTo>
                      <a:pt x="60" y="0"/>
                    </a:moveTo>
                    <a:lnTo>
                      <a:pt x="77" y="15"/>
                    </a:lnTo>
                    <a:lnTo>
                      <a:pt x="100" y="23"/>
                    </a:lnTo>
                    <a:lnTo>
                      <a:pt x="123" y="29"/>
                    </a:lnTo>
                    <a:lnTo>
                      <a:pt x="135" y="50"/>
                    </a:lnTo>
                    <a:lnTo>
                      <a:pt x="152" y="62"/>
                    </a:lnTo>
                    <a:lnTo>
                      <a:pt x="133" y="69"/>
                    </a:lnTo>
                    <a:lnTo>
                      <a:pt x="106" y="92"/>
                    </a:lnTo>
                    <a:lnTo>
                      <a:pt x="81" y="94"/>
                    </a:lnTo>
                    <a:lnTo>
                      <a:pt x="52" y="90"/>
                    </a:lnTo>
                    <a:lnTo>
                      <a:pt x="39" y="79"/>
                    </a:lnTo>
                    <a:lnTo>
                      <a:pt x="39" y="67"/>
                    </a:lnTo>
                    <a:lnTo>
                      <a:pt x="50" y="60"/>
                    </a:lnTo>
                    <a:lnTo>
                      <a:pt x="23" y="60"/>
                    </a:lnTo>
                    <a:lnTo>
                      <a:pt x="8" y="50"/>
                    </a:lnTo>
                    <a:lnTo>
                      <a:pt x="0" y="35"/>
                    </a:lnTo>
                    <a:lnTo>
                      <a:pt x="10" y="21"/>
                    </a:lnTo>
                    <a:lnTo>
                      <a:pt x="18" y="12"/>
                    </a:lnTo>
                    <a:lnTo>
                      <a:pt x="33" y="8"/>
                    </a:lnTo>
                    <a:lnTo>
                      <a:pt x="27" y="2"/>
                    </a:lnTo>
                    <a:lnTo>
                      <a:pt x="6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4" name="Freeform 237">
                <a:extLst>
                  <a:ext uri="{FF2B5EF4-FFF2-40B4-BE49-F238E27FC236}">
                    <a16:creationId xmlns:a16="http://schemas.microsoft.com/office/drawing/2014/main" id="{59E47F9F-A9C3-F1FF-FBDD-8652F77544D1}"/>
                  </a:ext>
                </a:extLst>
              </p:cNvPr>
              <p:cNvSpPr>
                <a:spLocks/>
              </p:cNvSpPr>
              <p:nvPr/>
            </p:nvSpPr>
            <p:spPr bwMode="auto">
              <a:xfrm>
                <a:off x="2339976" y="2011289"/>
                <a:ext cx="661988" cy="354173"/>
              </a:xfrm>
              <a:custGeom>
                <a:avLst/>
                <a:gdLst>
                  <a:gd name="T0" fmla="*/ 292 w 417"/>
                  <a:gd name="T1" fmla="*/ 2 h 223"/>
                  <a:gd name="T2" fmla="*/ 359 w 417"/>
                  <a:gd name="T3" fmla="*/ 6 h 223"/>
                  <a:gd name="T4" fmla="*/ 417 w 417"/>
                  <a:gd name="T5" fmla="*/ 19 h 223"/>
                  <a:gd name="T6" fmla="*/ 380 w 417"/>
                  <a:gd name="T7" fmla="*/ 44 h 223"/>
                  <a:gd name="T8" fmla="*/ 334 w 417"/>
                  <a:gd name="T9" fmla="*/ 58 h 223"/>
                  <a:gd name="T10" fmla="*/ 330 w 417"/>
                  <a:gd name="T11" fmla="*/ 79 h 223"/>
                  <a:gd name="T12" fmla="*/ 284 w 417"/>
                  <a:gd name="T13" fmla="*/ 113 h 223"/>
                  <a:gd name="T14" fmla="*/ 248 w 417"/>
                  <a:gd name="T15" fmla="*/ 125 h 223"/>
                  <a:gd name="T16" fmla="*/ 225 w 417"/>
                  <a:gd name="T17" fmla="*/ 130 h 223"/>
                  <a:gd name="T18" fmla="*/ 227 w 417"/>
                  <a:gd name="T19" fmla="*/ 152 h 223"/>
                  <a:gd name="T20" fmla="*/ 192 w 417"/>
                  <a:gd name="T21" fmla="*/ 171 h 223"/>
                  <a:gd name="T22" fmla="*/ 167 w 417"/>
                  <a:gd name="T23" fmla="*/ 194 h 223"/>
                  <a:gd name="T24" fmla="*/ 190 w 417"/>
                  <a:gd name="T25" fmla="*/ 198 h 223"/>
                  <a:gd name="T26" fmla="*/ 154 w 417"/>
                  <a:gd name="T27" fmla="*/ 223 h 223"/>
                  <a:gd name="T28" fmla="*/ 77 w 417"/>
                  <a:gd name="T29" fmla="*/ 219 h 223"/>
                  <a:gd name="T30" fmla="*/ 31 w 417"/>
                  <a:gd name="T31" fmla="*/ 213 h 223"/>
                  <a:gd name="T32" fmla="*/ 54 w 417"/>
                  <a:gd name="T33" fmla="*/ 194 h 223"/>
                  <a:gd name="T34" fmla="*/ 56 w 417"/>
                  <a:gd name="T35" fmla="*/ 171 h 223"/>
                  <a:gd name="T36" fmla="*/ 73 w 417"/>
                  <a:gd name="T37" fmla="*/ 163 h 223"/>
                  <a:gd name="T38" fmla="*/ 64 w 417"/>
                  <a:gd name="T39" fmla="*/ 146 h 223"/>
                  <a:gd name="T40" fmla="*/ 93 w 417"/>
                  <a:gd name="T41" fmla="*/ 127 h 223"/>
                  <a:gd name="T42" fmla="*/ 66 w 417"/>
                  <a:gd name="T43" fmla="*/ 98 h 223"/>
                  <a:gd name="T44" fmla="*/ 116 w 417"/>
                  <a:gd name="T45" fmla="*/ 104 h 223"/>
                  <a:gd name="T46" fmla="*/ 106 w 417"/>
                  <a:gd name="T47" fmla="*/ 88 h 223"/>
                  <a:gd name="T48" fmla="*/ 33 w 417"/>
                  <a:gd name="T49" fmla="*/ 81 h 223"/>
                  <a:gd name="T50" fmla="*/ 4 w 417"/>
                  <a:gd name="T51" fmla="*/ 56 h 223"/>
                  <a:gd name="T52" fmla="*/ 22 w 417"/>
                  <a:gd name="T53" fmla="*/ 38 h 223"/>
                  <a:gd name="T54" fmla="*/ 66 w 417"/>
                  <a:gd name="T55" fmla="*/ 31 h 223"/>
                  <a:gd name="T56" fmla="*/ 102 w 417"/>
                  <a:gd name="T57" fmla="*/ 21 h 223"/>
                  <a:gd name="T58" fmla="*/ 129 w 417"/>
                  <a:gd name="T59" fmla="*/ 11 h 223"/>
                  <a:gd name="T60" fmla="*/ 173 w 417"/>
                  <a:gd name="T61" fmla="*/ 4 h 223"/>
                  <a:gd name="T62" fmla="*/ 223 w 417"/>
                  <a:gd name="T63" fmla="*/ 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223">
                    <a:moveTo>
                      <a:pt x="263" y="0"/>
                    </a:moveTo>
                    <a:lnTo>
                      <a:pt x="292" y="2"/>
                    </a:lnTo>
                    <a:lnTo>
                      <a:pt x="323" y="4"/>
                    </a:lnTo>
                    <a:lnTo>
                      <a:pt x="359" y="6"/>
                    </a:lnTo>
                    <a:lnTo>
                      <a:pt x="392" y="11"/>
                    </a:lnTo>
                    <a:lnTo>
                      <a:pt x="417" y="19"/>
                    </a:lnTo>
                    <a:lnTo>
                      <a:pt x="417" y="29"/>
                    </a:lnTo>
                    <a:lnTo>
                      <a:pt x="380" y="44"/>
                    </a:lnTo>
                    <a:lnTo>
                      <a:pt x="348" y="50"/>
                    </a:lnTo>
                    <a:lnTo>
                      <a:pt x="334" y="58"/>
                    </a:lnTo>
                    <a:lnTo>
                      <a:pt x="367" y="58"/>
                    </a:lnTo>
                    <a:lnTo>
                      <a:pt x="330" y="79"/>
                    </a:lnTo>
                    <a:lnTo>
                      <a:pt x="311" y="86"/>
                    </a:lnTo>
                    <a:lnTo>
                      <a:pt x="284" y="113"/>
                    </a:lnTo>
                    <a:lnTo>
                      <a:pt x="256" y="119"/>
                    </a:lnTo>
                    <a:lnTo>
                      <a:pt x="248" y="125"/>
                    </a:lnTo>
                    <a:lnTo>
                      <a:pt x="206" y="129"/>
                    </a:lnTo>
                    <a:lnTo>
                      <a:pt x="225" y="130"/>
                    </a:lnTo>
                    <a:lnTo>
                      <a:pt x="215" y="136"/>
                    </a:lnTo>
                    <a:lnTo>
                      <a:pt x="227" y="152"/>
                    </a:lnTo>
                    <a:lnTo>
                      <a:pt x="213" y="163"/>
                    </a:lnTo>
                    <a:lnTo>
                      <a:pt x="192" y="171"/>
                    </a:lnTo>
                    <a:lnTo>
                      <a:pt x="187" y="184"/>
                    </a:lnTo>
                    <a:lnTo>
                      <a:pt x="167" y="194"/>
                    </a:lnTo>
                    <a:lnTo>
                      <a:pt x="167" y="200"/>
                    </a:lnTo>
                    <a:lnTo>
                      <a:pt x="190" y="198"/>
                    </a:lnTo>
                    <a:lnTo>
                      <a:pt x="192" y="205"/>
                    </a:lnTo>
                    <a:lnTo>
                      <a:pt x="154" y="223"/>
                    </a:lnTo>
                    <a:lnTo>
                      <a:pt x="119" y="215"/>
                    </a:lnTo>
                    <a:lnTo>
                      <a:pt x="77" y="219"/>
                    </a:lnTo>
                    <a:lnTo>
                      <a:pt x="58" y="215"/>
                    </a:lnTo>
                    <a:lnTo>
                      <a:pt x="31" y="213"/>
                    </a:lnTo>
                    <a:lnTo>
                      <a:pt x="29" y="200"/>
                    </a:lnTo>
                    <a:lnTo>
                      <a:pt x="54" y="194"/>
                    </a:lnTo>
                    <a:lnTo>
                      <a:pt x="46" y="171"/>
                    </a:lnTo>
                    <a:lnTo>
                      <a:pt x="56" y="171"/>
                    </a:lnTo>
                    <a:lnTo>
                      <a:pt x="94" y="184"/>
                    </a:lnTo>
                    <a:lnTo>
                      <a:pt x="73" y="163"/>
                    </a:lnTo>
                    <a:lnTo>
                      <a:pt x="52" y="157"/>
                    </a:lnTo>
                    <a:lnTo>
                      <a:pt x="64" y="146"/>
                    </a:lnTo>
                    <a:lnTo>
                      <a:pt x="87" y="138"/>
                    </a:lnTo>
                    <a:lnTo>
                      <a:pt x="93" y="127"/>
                    </a:lnTo>
                    <a:lnTo>
                      <a:pt x="73" y="115"/>
                    </a:lnTo>
                    <a:lnTo>
                      <a:pt x="66" y="98"/>
                    </a:lnTo>
                    <a:lnTo>
                      <a:pt x="104" y="100"/>
                    </a:lnTo>
                    <a:lnTo>
                      <a:pt x="116" y="104"/>
                    </a:lnTo>
                    <a:lnTo>
                      <a:pt x="139" y="92"/>
                    </a:lnTo>
                    <a:lnTo>
                      <a:pt x="106" y="88"/>
                    </a:lnTo>
                    <a:lnTo>
                      <a:pt x="58" y="90"/>
                    </a:lnTo>
                    <a:lnTo>
                      <a:pt x="33" y="81"/>
                    </a:lnTo>
                    <a:lnTo>
                      <a:pt x="22" y="67"/>
                    </a:lnTo>
                    <a:lnTo>
                      <a:pt x="4" y="56"/>
                    </a:lnTo>
                    <a:lnTo>
                      <a:pt x="0" y="44"/>
                    </a:lnTo>
                    <a:lnTo>
                      <a:pt x="22" y="38"/>
                    </a:lnTo>
                    <a:lnTo>
                      <a:pt x="39" y="38"/>
                    </a:lnTo>
                    <a:lnTo>
                      <a:pt x="66" y="31"/>
                    </a:lnTo>
                    <a:lnTo>
                      <a:pt x="85" y="19"/>
                    </a:lnTo>
                    <a:lnTo>
                      <a:pt x="102" y="21"/>
                    </a:lnTo>
                    <a:lnTo>
                      <a:pt x="117" y="29"/>
                    </a:lnTo>
                    <a:lnTo>
                      <a:pt x="129" y="11"/>
                    </a:lnTo>
                    <a:lnTo>
                      <a:pt x="148" y="6"/>
                    </a:lnTo>
                    <a:lnTo>
                      <a:pt x="173" y="4"/>
                    </a:lnTo>
                    <a:lnTo>
                      <a:pt x="215" y="2"/>
                    </a:lnTo>
                    <a:lnTo>
                      <a:pt x="223" y="6"/>
                    </a:lnTo>
                    <a:lnTo>
                      <a:pt x="26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5" name="Freeform 239">
                <a:extLst>
                  <a:ext uri="{FF2B5EF4-FFF2-40B4-BE49-F238E27FC236}">
                    <a16:creationId xmlns:a16="http://schemas.microsoft.com/office/drawing/2014/main" id="{78A87ED5-5CBC-1CD7-6880-BDEA2F5DAEC4}"/>
                  </a:ext>
                </a:extLst>
              </p:cNvPr>
              <p:cNvSpPr>
                <a:spLocks/>
              </p:cNvSpPr>
              <p:nvPr/>
            </p:nvSpPr>
            <p:spPr bwMode="auto">
              <a:xfrm>
                <a:off x="2746375" y="1987465"/>
                <a:ext cx="1352550" cy="995813"/>
              </a:xfrm>
              <a:custGeom>
                <a:avLst/>
                <a:gdLst>
                  <a:gd name="T0" fmla="*/ 731 w 852"/>
                  <a:gd name="T1" fmla="*/ 30 h 627"/>
                  <a:gd name="T2" fmla="*/ 577 w 852"/>
                  <a:gd name="T3" fmla="*/ 49 h 627"/>
                  <a:gd name="T4" fmla="*/ 675 w 852"/>
                  <a:gd name="T5" fmla="*/ 63 h 627"/>
                  <a:gd name="T6" fmla="*/ 698 w 852"/>
                  <a:gd name="T7" fmla="*/ 84 h 627"/>
                  <a:gd name="T8" fmla="*/ 844 w 852"/>
                  <a:gd name="T9" fmla="*/ 67 h 627"/>
                  <a:gd name="T10" fmla="*/ 786 w 852"/>
                  <a:gd name="T11" fmla="*/ 109 h 627"/>
                  <a:gd name="T12" fmla="*/ 758 w 852"/>
                  <a:gd name="T13" fmla="*/ 140 h 627"/>
                  <a:gd name="T14" fmla="*/ 763 w 852"/>
                  <a:gd name="T15" fmla="*/ 213 h 627"/>
                  <a:gd name="T16" fmla="*/ 746 w 852"/>
                  <a:gd name="T17" fmla="*/ 239 h 627"/>
                  <a:gd name="T18" fmla="*/ 752 w 852"/>
                  <a:gd name="T19" fmla="*/ 289 h 627"/>
                  <a:gd name="T20" fmla="*/ 733 w 852"/>
                  <a:gd name="T21" fmla="*/ 312 h 627"/>
                  <a:gd name="T22" fmla="*/ 710 w 852"/>
                  <a:gd name="T23" fmla="*/ 335 h 627"/>
                  <a:gd name="T24" fmla="*/ 683 w 852"/>
                  <a:gd name="T25" fmla="*/ 335 h 627"/>
                  <a:gd name="T26" fmla="*/ 713 w 852"/>
                  <a:gd name="T27" fmla="*/ 366 h 627"/>
                  <a:gd name="T28" fmla="*/ 683 w 852"/>
                  <a:gd name="T29" fmla="*/ 380 h 627"/>
                  <a:gd name="T30" fmla="*/ 654 w 852"/>
                  <a:gd name="T31" fmla="*/ 397 h 627"/>
                  <a:gd name="T32" fmla="*/ 673 w 852"/>
                  <a:gd name="T33" fmla="*/ 420 h 627"/>
                  <a:gd name="T34" fmla="*/ 577 w 852"/>
                  <a:gd name="T35" fmla="*/ 447 h 627"/>
                  <a:gd name="T36" fmla="*/ 514 w 852"/>
                  <a:gd name="T37" fmla="*/ 499 h 627"/>
                  <a:gd name="T38" fmla="*/ 466 w 852"/>
                  <a:gd name="T39" fmla="*/ 512 h 627"/>
                  <a:gd name="T40" fmla="*/ 454 w 852"/>
                  <a:gd name="T41" fmla="*/ 539 h 627"/>
                  <a:gd name="T42" fmla="*/ 431 w 852"/>
                  <a:gd name="T43" fmla="*/ 589 h 627"/>
                  <a:gd name="T44" fmla="*/ 397 w 852"/>
                  <a:gd name="T45" fmla="*/ 627 h 627"/>
                  <a:gd name="T46" fmla="*/ 335 w 852"/>
                  <a:gd name="T47" fmla="*/ 598 h 627"/>
                  <a:gd name="T48" fmla="*/ 295 w 852"/>
                  <a:gd name="T49" fmla="*/ 537 h 627"/>
                  <a:gd name="T50" fmla="*/ 280 w 852"/>
                  <a:gd name="T51" fmla="*/ 479 h 627"/>
                  <a:gd name="T52" fmla="*/ 303 w 852"/>
                  <a:gd name="T53" fmla="*/ 433 h 627"/>
                  <a:gd name="T54" fmla="*/ 297 w 852"/>
                  <a:gd name="T55" fmla="*/ 412 h 627"/>
                  <a:gd name="T56" fmla="*/ 261 w 852"/>
                  <a:gd name="T57" fmla="*/ 412 h 627"/>
                  <a:gd name="T58" fmla="*/ 278 w 852"/>
                  <a:gd name="T59" fmla="*/ 380 h 627"/>
                  <a:gd name="T60" fmla="*/ 268 w 852"/>
                  <a:gd name="T61" fmla="*/ 364 h 627"/>
                  <a:gd name="T62" fmla="*/ 259 w 852"/>
                  <a:gd name="T63" fmla="*/ 335 h 627"/>
                  <a:gd name="T64" fmla="*/ 224 w 852"/>
                  <a:gd name="T65" fmla="*/ 278 h 627"/>
                  <a:gd name="T66" fmla="*/ 169 w 852"/>
                  <a:gd name="T67" fmla="*/ 239 h 627"/>
                  <a:gd name="T68" fmla="*/ 67 w 852"/>
                  <a:gd name="T69" fmla="*/ 239 h 627"/>
                  <a:gd name="T70" fmla="*/ 63 w 852"/>
                  <a:gd name="T71" fmla="*/ 205 h 627"/>
                  <a:gd name="T72" fmla="*/ 0 w 852"/>
                  <a:gd name="T73" fmla="*/ 182 h 627"/>
                  <a:gd name="T74" fmla="*/ 107 w 852"/>
                  <a:gd name="T75" fmla="*/ 140 h 627"/>
                  <a:gd name="T76" fmla="*/ 86 w 852"/>
                  <a:gd name="T77" fmla="*/ 105 h 627"/>
                  <a:gd name="T78" fmla="*/ 149 w 852"/>
                  <a:gd name="T79" fmla="*/ 65 h 627"/>
                  <a:gd name="T80" fmla="*/ 266 w 852"/>
                  <a:gd name="T81" fmla="*/ 49 h 627"/>
                  <a:gd name="T82" fmla="*/ 353 w 852"/>
                  <a:gd name="T83" fmla="*/ 55 h 627"/>
                  <a:gd name="T84" fmla="*/ 368 w 852"/>
                  <a:gd name="T85" fmla="*/ 49 h 627"/>
                  <a:gd name="T86" fmla="*/ 466 w 852"/>
                  <a:gd name="T87" fmla="*/ 17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2" h="627">
                    <a:moveTo>
                      <a:pt x="533" y="0"/>
                    </a:moveTo>
                    <a:lnTo>
                      <a:pt x="644" y="3"/>
                    </a:lnTo>
                    <a:lnTo>
                      <a:pt x="731" y="30"/>
                    </a:lnTo>
                    <a:lnTo>
                      <a:pt x="706" y="44"/>
                    </a:lnTo>
                    <a:lnTo>
                      <a:pt x="652" y="46"/>
                    </a:lnTo>
                    <a:lnTo>
                      <a:pt x="577" y="49"/>
                    </a:lnTo>
                    <a:lnTo>
                      <a:pt x="585" y="57"/>
                    </a:lnTo>
                    <a:lnTo>
                      <a:pt x="635" y="51"/>
                    </a:lnTo>
                    <a:lnTo>
                      <a:pt x="675" y="63"/>
                    </a:lnTo>
                    <a:lnTo>
                      <a:pt x="702" y="53"/>
                    </a:lnTo>
                    <a:lnTo>
                      <a:pt x="713" y="65"/>
                    </a:lnTo>
                    <a:lnTo>
                      <a:pt x="698" y="84"/>
                    </a:lnTo>
                    <a:lnTo>
                      <a:pt x="735" y="71"/>
                    </a:lnTo>
                    <a:lnTo>
                      <a:pt x="802" y="59"/>
                    </a:lnTo>
                    <a:lnTo>
                      <a:pt x="844" y="67"/>
                    </a:lnTo>
                    <a:lnTo>
                      <a:pt x="852" y="80"/>
                    </a:lnTo>
                    <a:lnTo>
                      <a:pt x="794" y="103"/>
                    </a:lnTo>
                    <a:lnTo>
                      <a:pt x="786" y="109"/>
                    </a:lnTo>
                    <a:lnTo>
                      <a:pt x="742" y="117"/>
                    </a:lnTo>
                    <a:lnTo>
                      <a:pt x="775" y="119"/>
                    </a:lnTo>
                    <a:lnTo>
                      <a:pt x="758" y="140"/>
                    </a:lnTo>
                    <a:lnTo>
                      <a:pt x="748" y="161"/>
                    </a:lnTo>
                    <a:lnTo>
                      <a:pt x="748" y="193"/>
                    </a:lnTo>
                    <a:lnTo>
                      <a:pt x="763" y="213"/>
                    </a:lnTo>
                    <a:lnTo>
                      <a:pt x="742" y="215"/>
                    </a:lnTo>
                    <a:lnTo>
                      <a:pt x="719" y="226"/>
                    </a:lnTo>
                    <a:lnTo>
                      <a:pt x="746" y="239"/>
                    </a:lnTo>
                    <a:lnTo>
                      <a:pt x="748" y="264"/>
                    </a:lnTo>
                    <a:lnTo>
                      <a:pt x="735" y="266"/>
                    </a:lnTo>
                    <a:lnTo>
                      <a:pt x="752" y="289"/>
                    </a:lnTo>
                    <a:lnTo>
                      <a:pt x="719" y="291"/>
                    </a:lnTo>
                    <a:lnTo>
                      <a:pt x="736" y="305"/>
                    </a:lnTo>
                    <a:lnTo>
                      <a:pt x="733" y="312"/>
                    </a:lnTo>
                    <a:lnTo>
                      <a:pt x="712" y="316"/>
                    </a:lnTo>
                    <a:lnTo>
                      <a:pt x="694" y="316"/>
                    </a:lnTo>
                    <a:lnTo>
                      <a:pt x="710" y="335"/>
                    </a:lnTo>
                    <a:lnTo>
                      <a:pt x="710" y="341"/>
                    </a:lnTo>
                    <a:lnTo>
                      <a:pt x="710" y="347"/>
                    </a:lnTo>
                    <a:lnTo>
                      <a:pt x="683" y="335"/>
                    </a:lnTo>
                    <a:lnTo>
                      <a:pt x="677" y="343"/>
                    </a:lnTo>
                    <a:lnTo>
                      <a:pt x="696" y="349"/>
                    </a:lnTo>
                    <a:lnTo>
                      <a:pt x="713" y="366"/>
                    </a:lnTo>
                    <a:lnTo>
                      <a:pt x="719" y="385"/>
                    </a:lnTo>
                    <a:lnTo>
                      <a:pt x="694" y="391"/>
                    </a:lnTo>
                    <a:lnTo>
                      <a:pt x="683" y="380"/>
                    </a:lnTo>
                    <a:lnTo>
                      <a:pt x="665" y="366"/>
                    </a:lnTo>
                    <a:lnTo>
                      <a:pt x="671" y="383"/>
                    </a:lnTo>
                    <a:lnTo>
                      <a:pt x="654" y="397"/>
                    </a:lnTo>
                    <a:lnTo>
                      <a:pt x="690" y="397"/>
                    </a:lnTo>
                    <a:lnTo>
                      <a:pt x="710" y="399"/>
                    </a:lnTo>
                    <a:lnTo>
                      <a:pt x="673" y="420"/>
                    </a:lnTo>
                    <a:lnTo>
                      <a:pt x="635" y="439"/>
                    </a:lnTo>
                    <a:lnTo>
                      <a:pt x="594" y="447"/>
                    </a:lnTo>
                    <a:lnTo>
                      <a:pt x="577" y="447"/>
                    </a:lnTo>
                    <a:lnTo>
                      <a:pt x="566" y="456"/>
                    </a:lnTo>
                    <a:lnTo>
                      <a:pt x="545" y="483"/>
                    </a:lnTo>
                    <a:lnTo>
                      <a:pt x="514" y="499"/>
                    </a:lnTo>
                    <a:lnTo>
                      <a:pt x="506" y="499"/>
                    </a:lnTo>
                    <a:lnTo>
                      <a:pt x="487" y="504"/>
                    </a:lnTo>
                    <a:lnTo>
                      <a:pt x="466" y="512"/>
                    </a:lnTo>
                    <a:lnTo>
                      <a:pt x="454" y="524"/>
                    </a:lnTo>
                    <a:lnTo>
                      <a:pt x="454" y="533"/>
                    </a:lnTo>
                    <a:lnTo>
                      <a:pt x="454" y="539"/>
                    </a:lnTo>
                    <a:lnTo>
                      <a:pt x="447" y="554"/>
                    </a:lnTo>
                    <a:lnTo>
                      <a:pt x="426" y="573"/>
                    </a:lnTo>
                    <a:lnTo>
                      <a:pt x="431" y="589"/>
                    </a:lnTo>
                    <a:lnTo>
                      <a:pt x="426" y="606"/>
                    </a:lnTo>
                    <a:lnTo>
                      <a:pt x="418" y="627"/>
                    </a:lnTo>
                    <a:lnTo>
                      <a:pt x="397" y="627"/>
                    </a:lnTo>
                    <a:lnTo>
                      <a:pt x="378" y="612"/>
                    </a:lnTo>
                    <a:lnTo>
                      <a:pt x="349" y="612"/>
                    </a:lnTo>
                    <a:lnTo>
                      <a:pt x="335" y="598"/>
                    </a:lnTo>
                    <a:lnTo>
                      <a:pt x="328" y="577"/>
                    </a:lnTo>
                    <a:lnTo>
                      <a:pt x="303" y="550"/>
                    </a:lnTo>
                    <a:lnTo>
                      <a:pt x="295" y="537"/>
                    </a:lnTo>
                    <a:lnTo>
                      <a:pt x="293" y="518"/>
                    </a:lnTo>
                    <a:lnTo>
                      <a:pt x="274" y="495"/>
                    </a:lnTo>
                    <a:lnTo>
                      <a:pt x="280" y="479"/>
                    </a:lnTo>
                    <a:lnTo>
                      <a:pt x="270" y="472"/>
                    </a:lnTo>
                    <a:lnTo>
                      <a:pt x="284" y="443"/>
                    </a:lnTo>
                    <a:lnTo>
                      <a:pt x="303" y="433"/>
                    </a:lnTo>
                    <a:lnTo>
                      <a:pt x="311" y="424"/>
                    </a:lnTo>
                    <a:lnTo>
                      <a:pt x="312" y="405"/>
                    </a:lnTo>
                    <a:lnTo>
                      <a:pt x="297" y="412"/>
                    </a:lnTo>
                    <a:lnTo>
                      <a:pt x="289" y="418"/>
                    </a:lnTo>
                    <a:lnTo>
                      <a:pt x="278" y="420"/>
                    </a:lnTo>
                    <a:lnTo>
                      <a:pt x="261" y="412"/>
                    </a:lnTo>
                    <a:lnTo>
                      <a:pt x="259" y="395"/>
                    </a:lnTo>
                    <a:lnTo>
                      <a:pt x="264" y="382"/>
                    </a:lnTo>
                    <a:lnTo>
                      <a:pt x="278" y="380"/>
                    </a:lnTo>
                    <a:lnTo>
                      <a:pt x="305" y="387"/>
                    </a:lnTo>
                    <a:lnTo>
                      <a:pt x="284" y="372"/>
                    </a:lnTo>
                    <a:lnTo>
                      <a:pt x="268" y="364"/>
                    </a:lnTo>
                    <a:lnTo>
                      <a:pt x="255" y="368"/>
                    </a:lnTo>
                    <a:lnTo>
                      <a:pt x="243" y="360"/>
                    </a:lnTo>
                    <a:lnTo>
                      <a:pt x="259" y="335"/>
                    </a:lnTo>
                    <a:lnTo>
                      <a:pt x="251" y="328"/>
                    </a:lnTo>
                    <a:lnTo>
                      <a:pt x="241" y="307"/>
                    </a:lnTo>
                    <a:lnTo>
                      <a:pt x="224" y="278"/>
                    </a:lnTo>
                    <a:lnTo>
                      <a:pt x="205" y="268"/>
                    </a:lnTo>
                    <a:lnTo>
                      <a:pt x="205" y="257"/>
                    </a:lnTo>
                    <a:lnTo>
                      <a:pt x="169" y="239"/>
                    </a:lnTo>
                    <a:lnTo>
                      <a:pt x="138" y="239"/>
                    </a:lnTo>
                    <a:lnTo>
                      <a:pt x="101" y="239"/>
                    </a:lnTo>
                    <a:lnTo>
                      <a:pt x="67" y="239"/>
                    </a:lnTo>
                    <a:lnTo>
                      <a:pt x="51" y="232"/>
                    </a:lnTo>
                    <a:lnTo>
                      <a:pt x="27" y="213"/>
                    </a:lnTo>
                    <a:lnTo>
                      <a:pt x="63" y="205"/>
                    </a:lnTo>
                    <a:lnTo>
                      <a:pt x="92" y="203"/>
                    </a:lnTo>
                    <a:lnTo>
                      <a:pt x="32" y="195"/>
                    </a:lnTo>
                    <a:lnTo>
                      <a:pt x="0" y="182"/>
                    </a:lnTo>
                    <a:lnTo>
                      <a:pt x="2" y="170"/>
                    </a:lnTo>
                    <a:lnTo>
                      <a:pt x="55" y="155"/>
                    </a:lnTo>
                    <a:lnTo>
                      <a:pt x="107" y="140"/>
                    </a:lnTo>
                    <a:lnTo>
                      <a:pt x="113" y="130"/>
                    </a:lnTo>
                    <a:lnTo>
                      <a:pt x="74" y="119"/>
                    </a:lnTo>
                    <a:lnTo>
                      <a:pt x="86" y="105"/>
                    </a:lnTo>
                    <a:lnTo>
                      <a:pt x="136" y="84"/>
                    </a:lnTo>
                    <a:lnTo>
                      <a:pt x="155" y="78"/>
                    </a:lnTo>
                    <a:lnTo>
                      <a:pt x="149" y="65"/>
                    </a:lnTo>
                    <a:lnTo>
                      <a:pt x="182" y="55"/>
                    </a:lnTo>
                    <a:lnTo>
                      <a:pt x="226" y="49"/>
                    </a:lnTo>
                    <a:lnTo>
                      <a:pt x="266" y="49"/>
                    </a:lnTo>
                    <a:lnTo>
                      <a:pt x="284" y="59"/>
                    </a:lnTo>
                    <a:lnTo>
                      <a:pt x="320" y="42"/>
                    </a:lnTo>
                    <a:lnTo>
                      <a:pt x="353" y="55"/>
                    </a:lnTo>
                    <a:lnTo>
                      <a:pt x="372" y="57"/>
                    </a:lnTo>
                    <a:lnTo>
                      <a:pt x="401" y="69"/>
                    </a:lnTo>
                    <a:lnTo>
                      <a:pt x="368" y="49"/>
                    </a:lnTo>
                    <a:lnTo>
                      <a:pt x="370" y="34"/>
                    </a:lnTo>
                    <a:lnTo>
                      <a:pt x="418" y="15"/>
                    </a:lnTo>
                    <a:lnTo>
                      <a:pt x="466" y="17"/>
                    </a:lnTo>
                    <a:lnTo>
                      <a:pt x="483" y="2"/>
                    </a:lnTo>
                    <a:lnTo>
                      <a:pt x="533"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6" name="Freeform 241">
                <a:extLst>
                  <a:ext uri="{FF2B5EF4-FFF2-40B4-BE49-F238E27FC236}">
                    <a16:creationId xmlns:a16="http://schemas.microsoft.com/office/drawing/2014/main" id="{0093CF7A-611A-F9B4-49C4-2BD510128F5C}"/>
                  </a:ext>
                </a:extLst>
              </p:cNvPr>
              <p:cNvSpPr>
                <a:spLocks/>
              </p:cNvSpPr>
              <p:nvPr/>
            </p:nvSpPr>
            <p:spPr bwMode="auto">
              <a:xfrm>
                <a:off x="665164" y="2973749"/>
                <a:ext cx="39688" cy="22235"/>
              </a:xfrm>
              <a:custGeom>
                <a:avLst/>
                <a:gdLst>
                  <a:gd name="T0" fmla="*/ 14 w 25"/>
                  <a:gd name="T1" fmla="*/ 0 h 14"/>
                  <a:gd name="T2" fmla="*/ 25 w 25"/>
                  <a:gd name="T3" fmla="*/ 2 h 14"/>
                  <a:gd name="T4" fmla="*/ 25 w 25"/>
                  <a:gd name="T5" fmla="*/ 10 h 14"/>
                  <a:gd name="T6" fmla="*/ 17 w 25"/>
                  <a:gd name="T7" fmla="*/ 14 h 14"/>
                  <a:gd name="T8" fmla="*/ 8 w 25"/>
                  <a:gd name="T9" fmla="*/ 8 h 14"/>
                  <a:gd name="T10" fmla="*/ 0 w 25"/>
                  <a:gd name="T11" fmla="*/ 4 h 14"/>
                  <a:gd name="T12" fmla="*/ 14 w 25"/>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 h="14">
                    <a:moveTo>
                      <a:pt x="14" y="0"/>
                    </a:moveTo>
                    <a:lnTo>
                      <a:pt x="25" y="2"/>
                    </a:lnTo>
                    <a:lnTo>
                      <a:pt x="25" y="10"/>
                    </a:lnTo>
                    <a:lnTo>
                      <a:pt x="17" y="14"/>
                    </a:lnTo>
                    <a:lnTo>
                      <a:pt x="8" y="8"/>
                    </a:lnTo>
                    <a:lnTo>
                      <a:pt x="0" y="4"/>
                    </a:lnTo>
                    <a:lnTo>
                      <a:pt x="14"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2747" name="Freeform 243">
                <a:extLst>
                  <a:ext uri="{FF2B5EF4-FFF2-40B4-BE49-F238E27FC236}">
                    <a16:creationId xmlns:a16="http://schemas.microsoft.com/office/drawing/2014/main" id="{7467EA6D-5144-5F62-9205-779FC6F19529}"/>
                  </a:ext>
                </a:extLst>
              </p:cNvPr>
              <p:cNvSpPr>
                <a:spLocks/>
              </p:cNvSpPr>
              <p:nvPr/>
            </p:nvSpPr>
            <p:spPr bwMode="auto">
              <a:xfrm>
                <a:off x="571501" y="2857808"/>
                <a:ext cx="66675" cy="28588"/>
              </a:xfrm>
              <a:custGeom>
                <a:avLst/>
                <a:gdLst>
                  <a:gd name="T0" fmla="*/ 0 w 42"/>
                  <a:gd name="T1" fmla="*/ 0 h 18"/>
                  <a:gd name="T2" fmla="*/ 7 w 42"/>
                  <a:gd name="T3" fmla="*/ 4 h 18"/>
                  <a:gd name="T4" fmla="*/ 17 w 42"/>
                  <a:gd name="T5" fmla="*/ 2 h 18"/>
                  <a:gd name="T6" fmla="*/ 28 w 42"/>
                  <a:gd name="T7" fmla="*/ 8 h 18"/>
                  <a:gd name="T8" fmla="*/ 42 w 42"/>
                  <a:gd name="T9" fmla="*/ 12 h 18"/>
                  <a:gd name="T10" fmla="*/ 40 w 42"/>
                  <a:gd name="T11" fmla="*/ 12 h 18"/>
                  <a:gd name="T12" fmla="*/ 30 w 42"/>
                  <a:gd name="T13" fmla="*/ 18 h 18"/>
                  <a:gd name="T14" fmla="*/ 21 w 42"/>
                  <a:gd name="T15" fmla="*/ 12 h 18"/>
                  <a:gd name="T16" fmla="*/ 15 w 42"/>
                  <a:gd name="T17" fmla="*/ 10 h 18"/>
                  <a:gd name="T18" fmla="*/ 2 w 42"/>
                  <a:gd name="T19" fmla="*/ 10 h 18"/>
                  <a:gd name="T20" fmla="*/ 0 w 42"/>
                  <a:gd name="T21" fmla="*/ 8 h 18"/>
                  <a:gd name="T22" fmla="*/ 0 w 42"/>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8">
                    <a:moveTo>
                      <a:pt x="0" y="0"/>
                    </a:moveTo>
                    <a:lnTo>
                      <a:pt x="7" y="4"/>
                    </a:lnTo>
                    <a:lnTo>
                      <a:pt x="17" y="2"/>
                    </a:lnTo>
                    <a:lnTo>
                      <a:pt x="28" y="8"/>
                    </a:lnTo>
                    <a:lnTo>
                      <a:pt x="42" y="12"/>
                    </a:lnTo>
                    <a:lnTo>
                      <a:pt x="40" y="12"/>
                    </a:lnTo>
                    <a:lnTo>
                      <a:pt x="30" y="18"/>
                    </a:lnTo>
                    <a:lnTo>
                      <a:pt x="21" y="12"/>
                    </a:lnTo>
                    <a:lnTo>
                      <a:pt x="15" y="10"/>
                    </a:lnTo>
                    <a:lnTo>
                      <a:pt x="2" y="10"/>
                    </a:lnTo>
                    <a:lnTo>
                      <a:pt x="0" y="8"/>
                    </a:lnTo>
                    <a:lnTo>
                      <a:pt x="0" y="0"/>
                    </a:lnTo>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grpSp>
      </p:grpSp>
      <p:sp>
        <p:nvSpPr>
          <p:cNvPr id="2664" name="四角形: 角を丸くする 2663">
            <a:extLst>
              <a:ext uri="{FF2B5EF4-FFF2-40B4-BE49-F238E27FC236}">
                <a16:creationId xmlns:a16="http://schemas.microsoft.com/office/drawing/2014/main" id="{202D8649-B556-8C4C-539D-82BC7956A01B}"/>
              </a:ext>
            </a:extLst>
          </p:cNvPr>
          <p:cNvSpPr/>
          <p:nvPr/>
        </p:nvSpPr>
        <p:spPr>
          <a:xfrm>
            <a:off x="4451826" y="5900246"/>
            <a:ext cx="3873494" cy="322177"/>
          </a:xfrm>
          <a:prstGeom prst="roundRect">
            <a:avLst>
              <a:gd name="adj" fmla="val 50000"/>
            </a:avLst>
          </a:prstGeom>
          <a:solidFill>
            <a:srgbClr val="E2B7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b="1" dirty="0">
                <a:solidFill>
                  <a:srgbClr val="F8F8F8"/>
                </a:solidFill>
              </a:rPr>
              <a:t>世界を巻き込んだルール形成を主導</a:t>
            </a:r>
          </a:p>
        </p:txBody>
      </p:sp>
      <p:sp>
        <p:nvSpPr>
          <p:cNvPr id="2666" name="四角形: 角を丸くする 2665">
            <a:extLst>
              <a:ext uri="{FF2B5EF4-FFF2-40B4-BE49-F238E27FC236}">
                <a16:creationId xmlns:a16="http://schemas.microsoft.com/office/drawing/2014/main" id="{3DF7ABEA-65E2-AFF0-49EF-FB96C3A87272}"/>
              </a:ext>
            </a:extLst>
          </p:cNvPr>
          <p:cNvSpPr/>
          <p:nvPr/>
        </p:nvSpPr>
        <p:spPr>
          <a:xfrm>
            <a:off x="838201" y="1869264"/>
            <a:ext cx="2413177" cy="1307592"/>
          </a:xfrm>
          <a:prstGeom prst="roundRect">
            <a:avLst/>
          </a:prstGeom>
          <a:solidFill>
            <a:schemeClr val="bg2">
              <a:lumMod val="75000"/>
            </a:schemeClr>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kumimoji="1" lang="ja-JP" altLang="en-US" b="1" dirty="0">
                <a:solidFill>
                  <a:schemeClr val="bg1"/>
                </a:solidFill>
                <a:latin typeface="+mn-ea"/>
              </a:rPr>
              <a:t>人材・資源・</a:t>
            </a:r>
            <a:br>
              <a:rPr kumimoji="1" lang="en-US" altLang="ja-JP" b="1" dirty="0">
                <a:solidFill>
                  <a:schemeClr val="bg1"/>
                </a:solidFill>
                <a:latin typeface="+mn-ea"/>
              </a:rPr>
            </a:br>
            <a:r>
              <a:rPr kumimoji="1" lang="ja-JP" altLang="en-US" b="1" dirty="0">
                <a:solidFill>
                  <a:schemeClr val="bg1"/>
                </a:solidFill>
                <a:latin typeface="+mn-ea"/>
              </a:rPr>
              <a:t>資金・データの</a:t>
            </a:r>
            <a:br>
              <a:rPr kumimoji="1" lang="en-US" altLang="ja-JP" b="1" dirty="0">
                <a:solidFill>
                  <a:schemeClr val="bg1"/>
                </a:solidFill>
                <a:latin typeface="+mn-ea"/>
              </a:rPr>
            </a:br>
            <a:r>
              <a:rPr kumimoji="1" lang="ja-JP" altLang="en-US" b="1" dirty="0">
                <a:solidFill>
                  <a:schemeClr val="bg1"/>
                </a:solidFill>
                <a:latin typeface="+mn-ea"/>
              </a:rPr>
              <a:t>循環促進</a:t>
            </a:r>
          </a:p>
        </p:txBody>
      </p:sp>
      <p:sp>
        <p:nvSpPr>
          <p:cNvPr id="2667" name="四角形: 角を丸くする 2666">
            <a:extLst>
              <a:ext uri="{FF2B5EF4-FFF2-40B4-BE49-F238E27FC236}">
                <a16:creationId xmlns:a16="http://schemas.microsoft.com/office/drawing/2014/main" id="{3A3E56AD-1D77-A4F8-A1FC-4622845F7A06}"/>
              </a:ext>
            </a:extLst>
          </p:cNvPr>
          <p:cNvSpPr/>
          <p:nvPr/>
        </p:nvSpPr>
        <p:spPr>
          <a:xfrm>
            <a:off x="838201" y="3379828"/>
            <a:ext cx="2413177" cy="1307592"/>
          </a:xfrm>
          <a:prstGeom prst="roundRect">
            <a:avLst/>
          </a:prstGeom>
          <a:solidFill>
            <a:schemeClr val="bg2">
              <a:lumMod val="75000"/>
            </a:schemeClr>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lang="ja-JP" altLang="en-US" b="1" dirty="0">
                <a:solidFill>
                  <a:schemeClr val="bg1"/>
                </a:solidFill>
                <a:latin typeface="+mn-ea"/>
              </a:rPr>
              <a:t>動静脈連携</a:t>
            </a:r>
            <a:endParaRPr lang="en-US" altLang="ja-JP" b="1" dirty="0">
              <a:solidFill>
                <a:schemeClr val="bg1"/>
              </a:solidFill>
              <a:latin typeface="+mn-ea"/>
            </a:endParaRPr>
          </a:p>
          <a:p>
            <a:pPr marL="542925" algn="ctr"/>
            <a:r>
              <a:rPr lang="ja-JP" altLang="en-US" b="1" dirty="0">
                <a:solidFill>
                  <a:schemeClr val="bg1"/>
                </a:solidFill>
                <a:latin typeface="+mn-ea"/>
              </a:rPr>
              <a:t>による</a:t>
            </a:r>
            <a:endParaRPr lang="en-US" altLang="ja-JP" b="1" dirty="0">
              <a:solidFill>
                <a:schemeClr val="bg1"/>
              </a:solidFill>
              <a:latin typeface="+mn-ea"/>
            </a:endParaRPr>
          </a:p>
          <a:p>
            <a:pPr marL="542925" algn="ctr"/>
            <a:r>
              <a:rPr lang="ja-JP" altLang="en-US" b="1" dirty="0">
                <a:solidFill>
                  <a:schemeClr val="bg1"/>
                </a:solidFill>
                <a:latin typeface="+mn-ea"/>
              </a:rPr>
              <a:t>市場創出</a:t>
            </a:r>
          </a:p>
        </p:txBody>
      </p:sp>
      <p:sp>
        <p:nvSpPr>
          <p:cNvPr id="2668" name="四角形: 角を丸くする 2667">
            <a:extLst>
              <a:ext uri="{FF2B5EF4-FFF2-40B4-BE49-F238E27FC236}">
                <a16:creationId xmlns:a16="http://schemas.microsoft.com/office/drawing/2014/main" id="{602D36A4-5239-1B51-3BD4-EE44A4431671}"/>
              </a:ext>
            </a:extLst>
          </p:cNvPr>
          <p:cNvSpPr/>
          <p:nvPr/>
        </p:nvSpPr>
        <p:spPr>
          <a:xfrm>
            <a:off x="838201" y="4890390"/>
            <a:ext cx="2413177" cy="1307592"/>
          </a:xfrm>
          <a:prstGeom prst="roundRect">
            <a:avLst/>
          </a:prstGeom>
          <a:solidFill>
            <a:schemeClr val="bg2">
              <a:lumMod val="75000"/>
            </a:schemeClr>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542925" algn="ctr"/>
            <a:r>
              <a:rPr lang="ja-JP" altLang="en-US" b="1" dirty="0">
                <a:solidFill>
                  <a:schemeClr val="bg1"/>
                </a:solidFill>
                <a:latin typeface="+mn-ea"/>
              </a:rPr>
              <a:t>国際</a:t>
            </a:r>
            <a:br>
              <a:rPr lang="en-US" altLang="ja-JP" b="1" dirty="0">
                <a:solidFill>
                  <a:schemeClr val="bg1"/>
                </a:solidFill>
                <a:latin typeface="+mn-ea"/>
              </a:rPr>
            </a:br>
            <a:r>
              <a:rPr lang="ja-JP" altLang="en-US" b="1" dirty="0">
                <a:solidFill>
                  <a:schemeClr val="bg1"/>
                </a:solidFill>
                <a:latin typeface="+mn-ea"/>
              </a:rPr>
              <a:t>ルール形成</a:t>
            </a:r>
            <a:endParaRPr lang="en-US" altLang="ja-JP" b="1" dirty="0">
              <a:solidFill>
                <a:schemeClr val="bg1"/>
              </a:solidFill>
              <a:latin typeface="+mn-ea"/>
            </a:endParaRPr>
          </a:p>
          <a:p>
            <a:pPr marL="542925" algn="ctr"/>
            <a:r>
              <a:rPr lang="ja-JP" altLang="en-US" b="1" dirty="0">
                <a:solidFill>
                  <a:schemeClr val="bg1"/>
                </a:solidFill>
                <a:latin typeface="+mn-ea"/>
              </a:rPr>
              <a:t>の主導</a:t>
            </a:r>
          </a:p>
        </p:txBody>
      </p:sp>
      <p:grpSp>
        <p:nvGrpSpPr>
          <p:cNvPr id="2669" name="Group 53">
            <a:extLst>
              <a:ext uri="{FF2B5EF4-FFF2-40B4-BE49-F238E27FC236}">
                <a16:creationId xmlns:a16="http://schemas.microsoft.com/office/drawing/2014/main" id="{9302FFF1-8421-D459-6CCE-76C0A2D5986F}"/>
              </a:ext>
            </a:extLst>
          </p:cNvPr>
          <p:cNvGrpSpPr>
            <a:grpSpLocks noChangeAspect="1"/>
          </p:cNvGrpSpPr>
          <p:nvPr/>
        </p:nvGrpSpPr>
        <p:grpSpPr bwMode="gray">
          <a:xfrm>
            <a:off x="913244" y="5271939"/>
            <a:ext cx="544496" cy="544495"/>
            <a:chOff x="5183" y="1046"/>
            <a:chExt cx="340" cy="341"/>
          </a:xfrm>
          <a:solidFill>
            <a:sysClr val="window" lastClr="FFFFFF"/>
          </a:solidFill>
        </p:grpSpPr>
        <p:sp>
          <p:nvSpPr>
            <p:cNvPr id="2670" name="Freeform 54">
              <a:extLst>
                <a:ext uri="{FF2B5EF4-FFF2-40B4-BE49-F238E27FC236}">
                  <a16:creationId xmlns:a16="http://schemas.microsoft.com/office/drawing/2014/main" id="{C4A6EB87-75EE-4893-383F-B7449DF90C03}"/>
                </a:ext>
              </a:extLst>
            </p:cNvPr>
            <p:cNvSpPr>
              <a:spLocks noEditPoints="1"/>
            </p:cNvSpPr>
            <p:nvPr/>
          </p:nvSpPr>
          <p:spPr bwMode="gray">
            <a:xfrm>
              <a:off x="5247" y="1110"/>
              <a:ext cx="212" cy="213"/>
            </a:xfrm>
            <a:custGeom>
              <a:avLst/>
              <a:gdLst>
                <a:gd name="T0" fmla="*/ 160 w 320"/>
                <a:gd name="T1" fmla="*/ 0 h 320"/>
                <a:gd name="T2" fmla="*/ 0 w 320"/>
                <a:gd name="T3" fmla="*/ 160 h 320"/>
                <a:gd name="T4" fmla="*/ 160 w 320"/>
                <a:gd name="T5" fmla="*/ 320 h 320"/>
                <a:gd name="T6" fmla="*/ 320 w 320"/>
                <a:gd name="T7" fmla="*/ 160 h 320"/>
                <a:gd name="T8" fmla="*/ 160 w 320"/>
                <a:gd name="T9" fmla="*/ 0 h 320"/>
                <a:gd name="T10" fmla="*/ 283 w 320"/>
                <a:gd name="T11" fmla="*/ 224 h 320"/>
                <a:gd name="T12" fmla="*/ 218 w 320"/>
                <a:gd name="T13" fmla="*/ 224 h 320"/>
                <a:gd name="T14" fmla="*/ 223 w 320"/>
                <a:gd name="T15" fmla="*/ 170 h 320"/>
                <a:gd name="T16" fmla="*/ 298 w 320"/>
                <a:gd name="T17" fmla="*/ 170 h 320"/>
                <a:gd name="T18" fmla="*/ 283 w 320"/>
                <a:gd name="T19" fmla="*/ 224 h 320"/>
                <a:gd name="T20" fmla="*/ 160 w 320"/>
                <a:gd name="T21" fmla="*/ 298 h 320"/>
                <a:gd name="T22" fmla="*/ 127 w 320"/>
                <a:gd name="T23" fmla="*/ 245 h 320"/>
                <a:gd name="T24" fmla="*/ 192 w 320"/>
                <a:gd name="T25" fmla="*/ 245 h 320"/>
                <a:gd name="T26" fmla="*/ 160 w 320"/>
                <a:gd name="T27" fmla="*/ 298 h 320"/>
                <a:gd name="T28" fmla="*/ 122 w 320"/>
                <a:gd name="T29" fmla="*/ 224 h 320"/>
                <a:gd name="T30" fmla="*/ 117 w 320"/>
                <a:gd name="T31" fmla="*/ 170 h 320"/>
                <a:gd name="T32" fmla="*/ 202 w 320"/>
                <a:gd name="T33" fmla="*/ 170 h 320"/>
                <a:gd name="T34" fmla="*/ 197 w 320"/>
                <a:gd name="T35" fmla="*/ 224 h 320"/>
                <a:gd name="T36" fmla="*/ 122 w 320"/>
                <a:gd name="T37" fmla="*/ 224 h 320"/>
                <a:gd name="T38" fmla="*/ 22 w 320"/>
                <a:gd name="T39" fmla="*/ 170 h 320"/>
                <a:gd name="T40" fmla="*/ 96 w 320"/>
                <a:gd name="T41" fmla="*/ 170 h 320"/>
                <a:gd name="T42" fmla="*/ 101 w 320"/>
                <a:gd name="T43" fmla="*/ 224 h 320"/>
                <a:gd name="T44" fmla="*/ 37 w 320"/>
                <a:gd name="T45" fmla="*/ 224 h 320"/>
                <a:gd name="T46" fmla="*/ 22 w 320"/>
                <a:gd name="T47" fmla="*/ 170 h 320"/>
                <a:gd name="T48" fmla="*/ 37 w 320"/>
                <a:gd name="T49" fmla="*/ 96 h 320"/>
                <a:gd name="T50" fmla="*/ 101 w 320"/>
                <a:gd name="T51" fmla="*/ 96 h 320"/>
                <a:gd name="T52" fmla="*/ 96 w 320"/>
                <a:gd name="T53" fmla="*/ 149 h 320"/>
                <a:gd name="T54" fmla="*/ 22 w 320"/>
                <a:gd name="T55" fmla="*/ 149 h 320"/>
                <a:gd name="T56" fmla="*/ 37 w 320"/>
                <a:gd name="T57" fmla="*/ 96 h 320"/>
                <a:gd name="T58" fmla="*/ 160 w 320"/>
                <a:gd name="T59" fmla="*/ 21 h 320"/>
                <a:gd name="T60" fmla="*/ 192 w 320"/>
                <a:gd name="T61" fmla="*/ 74 h 320"/>
                <a:gd name="T62" fmla="*/ 127 w 320"/>
                <a:gd name="T63" fmla="*/ 74 h 320"/>
                <a:gd name="T64" fmla="*/ 160 w 320"/>
                <a:gd name="T65" fmla="*/ 21 h 320"/>
                <a:gd name="T66" fmla="*/ 197 w 320"/>
                <a:gd name="T67" fmla="*/ 96 h 320"/>
                <a:gd name="T68" fmla="*/ 202 w 320"/>
                <a:gd name="T69" fmla="*/ 149 h 320"/>
                <a:gd name="T70" fmla="*/ 117 w 320"/>
                <a:gd name="T71" fmla="*/ 149 h 320"/>
                <a:gd name="T72" fmla="*/ 122 w 320"/>
                <a:gd name="T73" fmla="*/ 96 h 320"/>
                <a:gd name="T74" fmla="*/ 197 w 320"/>
                <a:gd name="T75" fmla="*/ 96 h 320"/>
                <a:gd name="T76" fmla="*/ 223 w 320"/>
                <a:gd name="T77" fmla="*/ 149 h 320"/>
                <a:gd name="T78" fmla="*/ 218 w 320"/>
                <a:gd name="T79" fmla="*/ 96 h 320"/>
                <a:gd name="T80" fmla="*/ 283 w 320"/>
                <a:gd name="T81" fmla="*/ 96 h 320"/>
                <a:gd name="T82" fmla="*/ 298 w 320"/>
                <a:gd name="T83" fmla="*/ 149 h 320"/>
                <a:gd name="T84" fmla="*/ 223 w 320"/>
                <a:gd name="T85" fmla="*/ 149 h 320"/>
                <a:gd name="T86" fmla="*/ 269 w 320"/>
                <a:gd name="T87" fmla="*/ 74 h 320"/>
                <a:gd name="T88" fmla="*/ 214 w 320"/>
                <a:gd name="T89" fmla="*/ 74 h 320"/>
                <a:gd name="T90" fmla="*/ 196 w 320"/>
                <a:gd name="T91" fmla="*/ 26 h 320"/>
                <a:gd name="T92" fmla="*/ 269 w 320"/>
                <a:gd name="T93" fmla="*/ 74 h 320"/>
                <a:gd name="T94" fmla="*/ 124 w 320"/>
                <a:gd name="T95" fmla="*/ 26 h 320"/>
                <a:gd name="T96" fmla="*/ 105 w 320"/>
                <a:gd name="T97" fmla="*/ 74 h 320"/>
                <a:gd name="T98" fmla="*/ 51 w 320"/>
                <a:gd name="T99" fmla="*/ 74 h 320"/>
                <a:gd name="T100" fmla="*/ 124 w 320"/>
                <a:gd name="T101" fmla="*/ 26 h 320"/>
                <a:gd name="T102" fmla="*/ 51 w 320"/>
                <a:gd name="T103" fmla="*/ 245 h 320"/>
                <a:gd name="T104" fmla="*/ 105 w 320"/>
                <a:gd name="T105" fmla="*/ 245 h 320"/>
                <a:gd name="T106" fmla="*/ 124 w 320"/>
                <a:gd name="T107" fmla="*/ 293 h 320"/>
                <a:gd name="T108" fmla="*/ 51 w 320"/>
                <a:gd name="T109" fmla="*/ 245 h 320"/>
                <a:gd name="T110" fmla="*/ 196 w 320"/>
                <a:gd name="T111" fmla="*/ 293 h 320"/>
                <a:gd name="T112" fmla="*/ 214 w 320"/>
                <a:gd name="T113" fmla="*/ 245 h 320"/>
                <a:gd name="T114" fmla="*/ 269 w 320"/>
                <a:gd name="T115" fmla="*/ 245 h 320"/>
                <a:gd name="T116" fmla="*/ 196 w 320"/>
                <a:gd name="T117" fmla="*/ 293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0" h="320">
                  <a:moveTo>
                    <a:pt x="160" y="0"/>
                  </a:moveTo>
                  <a:cubicBezTo>
                    <a:pt x="71" y="0"/>
                    <a:pt x="0" y="71"/>
                    <a:pt x="0" y="160"/>
                  </a:cubicBezTo>
                  <a:cubicBezTo>
                    <a:pt x="0" y="248"/>
                    <a:pt x="71" y="320"/>
                    <a:pt x="160" y="320"/>
                  </a:cubicBezTo>
                  <a:cubicBezTo>
                    <a:pt x="248" y="320"/>
                    <a:pt x="320" y="248"/>
                    <a:pt x="320" y="160"/>
                  </a:cubicBezTo>
                  <a:cubicBezTo>
                    <a:pt x="320" y="71"/>
                    <a:pt x="248" y="0"/>
                    <a:pt x="160" y="0"/>
                  </a:cubicBezTo>
                  <a:close/>
                  <a:moveTo>
                    <a:pt x="283" y="224"/>
                  </a:moveTo>
                  <a:cubicBezTo>
                    <a:pt x="218" y="224"/>
                    <a:pt x="218" y="224"/>
                    <a:pt x="218" y="224"/>
                  </a:cubicBezTo>
                  <a:cubicBezTo>
                    <a:pt x="221" y="207"/>
                    <a:pt x="223" y="188"/>
                    <a:pt x="223" y="170"/>
                  </a:cubicBezTo>
                  <a:cubicBezTo>
                    <a:pt x="298" y="170"/>
                    <a:pt x="298" y="170"/>
                    <a:pt x="298" y="170"/>
                  </a:cubicBezTo>
                  <a:cubicBezTo>
                    <a:pt x="296" y="189"/>
                    <a:pt x="291" y="207"/>
                    <a:pt x="283" y="224"/>
                  </a:cubicBezTo>
                  <a:close/>
                  <a:moveTo>
                    <a:pt x="160" y="298"/>
                  </a:moveTo>
                  <a:cubicBezTo>
                    <a:pt x="149" y="298"/>
                    <a:pt x="136" y="279"/>
                    <a:pt x="127" y="245"/>
                  </a:cubicBezTo>
                  <a:cubicBezTo>
                    <a:pt x="192" y="245"/>
                    <a:pt x="192" y="245"/>
                    <a:pt x="192" y="245"/>
                  </a:cubicBezTo>
                  <a:cubicBezTo>
                    <a:pt x="183" y="279"/>
                    <a:pt x="170" y="298"/>
                    <a:pt x="160" y="298"/>
                  </a:cubicBezTo>
                  <a:close/>
                  <a:moveTo>
                    <a:pt x="122" y="224"/>
                  </a:moveTo>
                  <a:cubicBezTo>
                    <a:pt x="120" y="208"/>
                    <a:pt x="118" y="190"/>
                    <a:pt x="117" y="170"/>
                  </a:cubicBezTo>
                  <a:cubicBezTo>
                    <a:pt x="202" y="170"/>
                    <a:pt x="202" y="170"/>
                    <a:pt x="202" y="170"/>
                  </a:cubicBezTo>
                  <a:cubicBezTo>
                    <a:pt x="202" y="190"/>
                    <a:pt x="200" y="208"/>
                    <a:pt x="197" y="224"/>
                  </a:cubicBezTo>
                  <a:lnTo>
                    <a:pt x="122" y="224"/>
                  </a:lnTo>
                  <a:close/>
                  <a:moveTo>
                    <a:pt x="22" y="170"/>
                  </a:moveTo>
                  <a:cubicBezTo>
                    <a:pt x="96" y="170"/>
                    <a:pt x="96" y="170"/>
                    <a:pt x="96" y="170"/>
                  </a:cubicBezTo>
                  <a:cubicBezTo>
                    <a:pt x="96" y="188"/>
                    <a:pt x="98" y="207"/>
                    <a:pt x="101" y="224"/>
                  </a:cubicBezTo>
                  <a:cubicBezTo>
                    <a:pt x="37" y="224"/>
                    <a:pt x="37" y="224"/>
                    <a:pt x="37" y="224"/>
                  </a:cubicBezTo>
                  <a:cubicBezTo>
                    <a:pt x="28" y="207"/>
                    <a:pt x="23" y="189"/>
                    <a:pt x="22" y="170"/>
                  </a:cubicBezTo>
                  <a:close/>
                  <a:moveTo>
                    <a:pt x="37" y="96"/>
                  </a:moveTo>
                  <a:cubicBezTo>
                    <a:pt x="101" y="96"/>
                    <a:pt x="101" y="96"/>
                    <a:pt x="101" y="96"/>
                  </a:cubicBezTo>
                  <a:cubicBezTo>
                    <a:pt x="98" y="113"/>
                    <a:pt x="96" y="131"/>
                    <a:pt x="96" y="149"/>
                  </a:cubicBezTo>
                  <a:cubicBezTo>
                    <a:pt x="22" y="149"/>
                    <a:pt x="22" y="149"/>
                    <a:pt x="22" y="149"/>
                  </a:cubicBezTo>
                  <a:cubicBezTo>
                    <a:pt x="23" y="130"/>
                    <a:pt x="28" y="112"/>
                    <a:pt x="37" y="96"/>
                  </a:cubicBezTo>
                  <a:close/>
                  <a:moveTo>
                    <a:pt x="160" y="21"/>
                  </a:moveTo>
                  <a:cubicBezTo>
                    <a:pt x="170" y="21"/>
                    <a:pt x="183" y="41"/>
                    <a:pt x="192" y="74"/>
                  </a:cubicBezTo>
                  <a:cubicBezTo>
                    <a:pt x="127" y="74"/>
                    <a:pt x="127" y="74"/>
                    <a:pt x="127" y="74"/>
                  </a:cubicBezTo>
                  <a:cubicBezTo>
                    <a:pt x="136" y="41"/>
                    <a:pt x="149" y="21"/>
                    <a:pt x="160" y="21"/>
                  </a:cubicBezTo>
                  <a:close/>
                  <a:moveTo>
                    <a:pt x="197" y="96"/>
                  </a:moveTo>
                  <a:cubicBezTo>
                    <a:pt x="200" y="111"/>
                    <a:pt x="202" y="129"/>
                    <a:pt x="202" y="149"/>
                  </a:cubicBezTo>
                  <a:cubicBezTo>
                    <a:pt x="117" y="149"/>
                    <a:pt x="117" y="149"/>
                    <a:pt x="117" y="149"/>
                  </a:cubicBezTo>
                  <a:cubicBezTo>
                    <a:pt x="118" y="129"/>
                    <a:pt x="120" y="111"/>
                    <a:pt x="122" y="96"/>
                  </a:cubicBezTo>
                  <a:lnTo>
                    <a:pt x="197" y="96"/>
                  </a:lnTo>
                  <a:close/>
                  <a:moveTo>
                    <a:pt x="223" y="149"/>
                  </a:moveTo>
                  <a:cubicBezTo>
                    <a:pt x="223" y="131"/>
                    <a:pt x="221" y="113"/>
                    <a:pt x="218" y="96"/>
                  </a:cubicBezTo>
                  <a:cubicBezTo>
                    <a:pt x="283" y="96"/>
                    <a:pt x="283" y="96"/>
                    <a:pt x="283" y="96"/>
                  </a:cubicBezTo>
                  <a:cubicBezTo>
                    <a:pt x="291" y="112"/>
                    <a:pt x="296" y="130"/>
                    <a:pt x="298" y="149"/>
                  </a:cubicBezTo>
                  <a:lnTo>
                    <a:pt x="223" y="149"/>
                  </a:lnTo>
                  <a:close/>
                  <a:moveTo>
                    <a:pt x="269" y="74"/>
                  </a:moveTo>
                  <a:cubicBezTo>
                    <a:pt x="214" y="74"/>
                    <a:pt x="214" y="74"/>
                    <a:pt x="214" y="74"/>
                  </a:cubicBezTo>
                  <a:cubicBezTo>
                    <a:pt x="210" y="55"/>
                    <a:pt x="203" y="39"/>
                    <a:pt x="196" y="26"/>
                  </a:cubicBezTo>
                  <a:cubicBezTo>
                    <a:pt x="225" y="34"/>
                    <a:pt x="251" y="51"/>
                    <a:pt x="269" y="74"/>
                  </a:cubicBezTo>
                  <a:close/>
                  <a:moveTo>
                    <a:pt x="124" y="26"/>
                  </a:moveTo>
                  <a:cubicBezTo>
                    <a:pt x="116" y="39"/>
                    <a:pt x="110" y="55"/>
                    <a:pt x="105" y="74"/>
                  </a:cubicBezTo>
                  <a:cubicBezTo>
                    <a:pt x="51" y="74"/>
                    <a:pt x="51" y="74"/>
                    <a:pt x="51" y="74"/>
                  </a:cubicBezTo>
                  <a:cubicBezTo>
                    <a:pt x="69" y="51"/>
                    <a:pt x="94" y="34"/>
                    <a:pt x="124" y="26"/>
                  </a:cubicBezTo>
                  <a:close/>
                  <a:moveTo>
                    <a:pt x="51" y="245"/>
                  </a:moveTo>
                  <a:cubicBezTo>
                    <a:pt x="105" y="245"/>
                    <a:pt x="105" y="245"/>
                    <a:pt x="105" y="245"/>
                  </a:cubicBezTo>
                  <a:cubicBezTo>
                    <a:pt x="110" y="264"/>
                    <a:pt x="116" y="281"/>
                    <a:pt x="124" y="293"/>
                  </a:cubicBezTo>
                  <a:cubicBezTo>
                    <a:pt x="94" y="285"/>
                    <a:pt x="69" y="268"/>
                    <a:pt x="51" y="245"/>
                  </a:cubicBezTo>
                  <a:close/>
                  <a:moveTo>
                    <a:pt x="196" y="293"/>
                  </a:moveTo>
                  <a:cubicBezTo>
                    <a:pt x="203" y="281"/>
                    <a:pt x="210" y="264"/>
                    <a:pt x="214" y="245"/>
                  </a:cubicBezTo>
                  <a:cubicBezTo>
                    <a:pt x="269" y="245"/>
                    <a:pt x="269" y="245"/>
                    <a:pt x="269" y="245"/>
                  </a:cubicBezTo>
                  <a:cubicBezTo>
                    <a:pt x="251" y="268"/>
                    <a:pt x="225" y="285"/>
                    <a:pt x="196" y="29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2671" name="Freeform 55">
              <a:extLst>
                <a:ext uri="{FF2B5EF4-FFF2-40B4-BE49-F238E27FC236}">
                  <a16:creationId xmlns:a16="http://schemas.microsoft.com/office/drawing/2014/main" id="{1B99A046-62DB-9070-E7C2-03D410955CC9}"/>
                </a:ext>
              </a:extLst>
            </p:cNvPr>
            <p:cNvSpPr>
              <a:spLocks noEditPoints="1"/>
            </p:cNvSpPr>
            <p:nvPr/>
          </p:nvSpPr>
          <p:spPr bwMode="gray">
            <a:xfrm>
              <a:off x="5183" y="1046"/>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grpSp>
      <p:grpSp>
        <p:nvGrpSpPr>
          <p:cNvPr id="2672" name="グループ化 2671">
            <a:extLst>
              <a:ext uri="{FF2B5EF4-FFF2-40B4-BE49-F238E27FC236}">
                <a16:creationId xmlns:a16="http://schemas.microsoft.com/office/drawing/2014/main" id="{FE2412BF-4352-584B-6F5D-9A6D9A49547E}"/>
              </a:ext>
            </a:extLst>
          </p:cNvPr>
          <p:cNvGrpSpPr/>
          <p:nvPr/>
        </p:nvGrpSpPr>
        <p:grpSpPr>
          <a:xfrm>
            <a:off x="915492" y="3763624"/>
            <a:ext cx="540000" cy="540000"/>
            <a:chOff x="175613" y="7716311"/>
            <a:chExt cx="540000" cy="540000"/>
          </a:xfrm>
        </p:grpSpPr>
        <p:sp>
          <p:nvSpPr>
            <p:cNvPr id="2673" name="Freeform 689">
              <a:extLst>
                <a:ext uri="{FF2B5EF4-FFF2-40B4-BE49-F238E27FC236}">
                  <a16:creationId xmlns:a16="http://schemas.microsoft.com/office/drawing/2014/main" id="{2274ED72-2FC7-9406-8702-0FE0564EEEB6}"/>
                </a:ext>
              </a:extLst>
            </p:cNvPr>
            <p:cNvSpPr>
              <a:spLocks noEditPoints="1"/>
            </p:cNvSpPr>
            <p:nvPr/>
          </p:nvSpPr>
          <p:spPr bwMode="gray">
            <a:xfrm>
              <a:off x="175613" y="7716311"/>
              <a:ext cx="540000" cy="54000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ysClr val="window" lastClr="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2674" name="Freeform 690">
              <a:extLst>
                <a:ext uri="{FF2B5EF4-FFF2-40B4-BE49-F238E27FC236}">
                  <a16:creationId xmlns:a16="http://schemas.microsoft.com/office/drawing/2014/main" id="{D7DA2585-DFB3-84FA-6E80-A16E7BB6A4F7}"/>
                </a:ext>
              </a:extLst>
            </p:cNvPr>
            <p:cNvSpPr>
              <a:spLocks noEditPoints="1"/>
            </p:cNvSpPr>
            <p:nvPr/>
          </p:nvSpPr>
          <p:spPr bwMode="gray">
            <a:xfrm>
              <a:off x="277260" y="7827487"/>
              <a:ext cx="317647" cy="328765"/>
            </a:xfrm>
            <a:custGeom>
              <a:avLst/>
              <a:gdLst>
                <a:gd name="T0" fmla="*/ 166 w 302"/>
                <a:gd name="T1" fmla="*/ 311 h 311"/>
                <a:gd name="T2" fmla="*/ 158 w 302"/>
                <a:gd name="T3" fmla="*/ 308 h 311"/>
                <a:gd name="T4" fmla="*/ 113 w 302"/>
                <a:gd name="T5" fmla="*/ 263 h 311"/>
                <a:gd name="T6" fmla="*/ 92 w 302"/>
                <a:gd name="T7" fmla="*/ 268 h 311"/>
                <a:gd name="T8" fmla="*/ 55 w 302"/>
                <a:gd name="T9" fmla="*/ 257 h 311"/>
                <a:gd name="T10" fmla="*/ 49 w 302"/>
                <a:gd name="T11" fmla="*/ 198 h 311"/>
                <a:gd name="T12" fmla="*/ 4 w 302"/>
                <a:gd name="T13" fmla="*/ 153 h 311"/>
                <a:gd name="T14" fmla="*/ 2 w 302"/>
                <a:gd name="T15" fmla="*/ 140 h 311"/>
                <a:gd name="T16" fmla="*/ 97 w 302"/>
                <a:gd name="T17" fmla="*/ 95 h 311"/>
                <a:gd name="T18" fmla="*/ 280 w 302"/>
                <a:gd name="T19" fmla="*/ 25 h 311"/>
                <a:gd name="T20" fmla="*/ 287 w 302"/>
                <a:gd name="T21" fmla="*/ 33 h 311"/>
                <a:gd name="T22" fmla="*/ 216 w 302"/>
                <a:gd name="T23" fmla="*/ 216 h 311"/>
                <a:gd name="T24" fmla="*/ 172 w 302"/>
                <a:gd name="T25" fmla="*/ 309 h 311"/>
                <a:gd name="T26" fmla="*/ 166 w 302"/>
                <a:gd name="T27" fmla="*/ 311 h 311"/>
                <a:gd name="T28" fmla="*/ 115 w 302"/>
                <a:gd name="T29" fmla="*/ 239 h 311"/>
                <a:gd name="T30" fmla="*/ 122 w 302"/>
                <a:gd name="T31" fmla="*/ 242 h 311"/>
                <a:gd name="T32" fmla="*/ 167 w 302"/>
                <a:gd name="T33" fmla="*/ 286 h 311"/>
                <a:gd name="T34" fmla="*/ 194 w 302"/>
                <a:gd name="T35" fmla="*/ 216 h 311"/>
                <a:gd name="T36" fmla="*/ 197 w 302"/>
                <a:gd name="T37" fmla="*/ 205 h 311"/>
                <a:gd name="T38" fmla="*/ 267 w 302"/>
                <a:gd name="T39" fmla="*/ 44 h 311"/>
                <a:gd name="T40" fmla="*/ 107 w 302"/>
                <a:gd name="T41" fmla="*/ 114 h 311"/>
                <a:gd name="T42" fmla="*/ 96 w 302"/>
                <a:gd name="T43" fmla="*/ 116 h 311"/>
                <a:gd name="T44" fmla="*/ 25 w 302"/>
                <a:gd name="T45" fmla="*/ 144 h 311"/>
                <a:gd name="T46" fmla="*/ 70 w 302"/>
                <a:gd name="T47" fmla="*/ 189 h 311"/>
                <a:gd name="T48" fmla="*/ 70 w 302"/>
                <a:gd name="T49" fmla="*/ 204 h 311"/>
                <a:gd name="T50" fmla="*/ 70 w 302"/>
                <a:gd name="T51" fmla="*/ 242 h 311"/>
                <a:gd name="T52" fmla="*/ 107 w 302"/>
                <a:gd name="T53" fmla="*/ 242 h 311"/>
                <a:gd name="T54" fmla="*/ 115 w 302"/>
                <a:gd name="T55" fmla="*/ 239 h 311"/>
                <a:gd name="T56" fmla="*/ 145 w 302"/>
                <a:gd name="T57" fmla="*/ 209 h 311"/>
                <a:gd name="T58" fmla="*/ 112 w 302"/>
                <a:gd name="T59" fmla="*/ 196 h 311"/>
                <a:gd name="T60" fmla="*/ 112 w 302"/>
                <a:gd name="T61" fmla="*/ 131 h 311"/>
                <a:gd name="T62" fmla="*/ 145 w 302"/>
                <a:gd name="T63" fmla="*/ 117 h 311"/>
                <a:gd name="T64" fmla="*/ 177 w 302"/>
                <a:gd name="T65" fmla="*/ 131 h 311"/>
                <a:gd name="T66" fmla="*/ 177 w 302"/>
                <a:gd name="T67" fmla="*/ 196 h 311"/>
                <a:gd name="T68" fmla="*/ 177 w 302"/>
                <a:gd name="T69" fmla="*/ 196 h 311"/>
                <a:gd name="T70" fmla="*/ 145 w 302"/>
                <a:gd name="T71" fmla="*/ 209 h 311"/>
                <a:gd name="T72" fmla="*/ 145 w 302"/>
                <a:gd name="T73" fmla="*/ 139 h 311"/>
                <a:gd name="T74" fmla="*/ 128 w 302"/>
                <a:gd name="T75" fmla="*/ 146 h 311"/>
                <a:gd name="T76" fmla="*/ 128 w 302"/>
                <a:gd name="T77" fmla="*/ 181 h 311"/>
                <a:gd name="T78" fmla="*/ 162 w 302"/>
                <a:gd name="T79" fmla="*/ 181 h 311"/>
                <a:gd name="T80" fmla="*/ 162 w 302"/>
                <a:gd name="T81" fmla="*/ 181 h 311"/>
                <a:gd name="T82" fmla="*/ 162 w 302"/>
                <a:gd name="T83" fmla="*/ 146 h 311"/>
                <a:gd name="T84" fmla="*/ 145 w 302"/>
                <a:gd name="T85" fmla="*/ 139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2" h="311">
                  <a:moveTo>
                    <a:pt x="166" y="311"/>
                  </a:moveTo>
                  <a:cubicBezTo>
                    <a:pt x="163" y="311"/>
                    <a:pt x="160" y="310"/>
                    <a:pt x="158" y="308"/>
                  </a:cubicBezTo>
                  <a:cubicBezTo>
                    <a:pt x="113" y="263"/>
                    <a:pt x="113" y="263"/>
                    <a:pt x="113" y="263"/>
                  </a:cubicBezTo>
                  <a:cubicBezTo>
                    <a:pt x="107" y="266"/>
                    <a:pt x="100" y="268"/>
                    <a:pt x="92" y="268"/>
                  </a:cubicBezTo>
                  <a:cubicBezTo>
                    <a:pt x="77" y="270"/>
                    <a:pt x="63" y="266"/>
                    <a:pt x="55" y="257"/>
                  </a:cubicBezTo>
                  <a:cubicBezTo>
                    <a:pt x="39" y="242"/>
                    <a:pt x="41" y="214"/>
                    <a:pt x="49" y="198"/>
                  </a:cubicBezTo>
                  <a:cubicBezTo>
                    <a:pt x="4" y="153"/>
                    <a:pt x="4" y="153"/>
                    <a:pt x="4" y="153"/>
                  </a:cubicBezTo>
                  <a:cubicBezTo>
                    <a:pt x="0" y="150"/>
                    <a:pt x="0" y="145"/>
                    <a:pt x="2" y="140"/>
                  </a:cubicBezTo>
                  <a:cubicBezTo>
                    <a:pt x="35" y="87"/>
                    <a:pt x="79" y="91"/>
                    <a:pt x="97" y="95"/>
                  </a:cubicBezTo>
                  <a:cubicBezTo>
                    <a:pt x="194" y="0"/>
                    <a:pt x="276" y="24"/>
                    <a:pt x="280" y="25"/>
                  </a:cubicBezTo>
                  <a:cubicBezTo>
                    <a:pt x="284" y="26"/>
                    <a:pt x="286" y="29"/>
                    <a:pt x="287" y="33"/>
                  </a:cubicBezTo>
                  <a:cubicBezTo>
                    <a:pt x="288" y="37"/>
                    <a:pt x="302" y="127"/>
                    <a:pt x="216" y="216"/>
                  </a:cubicBezTo>
                  <a:cubicBezTo>
                    <a:pt x="219" y="232"/>
                    <a:pt x="220" y="273"/>
                    <a:pt x="172" y="309"/>
                  </a:cubicBezTo>
                  <a:cubicBezTo>
                    <a:pt x="170" y="310"/>
                    <a:pt x="168" y="311"/>
                    <a:pt x="166" y="311"/>
                  </a:cubicBezTo>
                  <a:close/>
                  <a:moveTo>
                    <a:pt x="115" y="239"/>
                  </a:moveTo>
                  <a:cubicBezTo>
                    <a:pt x="118" y="239"/>
                    <a:pt x="120" y="240"/>
                    <a:pt x="122" y="242"/>
                  </a:cubicBezTo>
                  <a:cubicBezTo>
                    <a:pt x="167" y="286"/>
                    <a:pt x="167" y="286"/>
                    <a:pt x="167" y="286"/>
                  </a:cubicBezTo>
                  <a:cubicBezTo>
                    <a:pt x="206" y="252"/>
                    <a:pt x="195" y="216"/>
                    <a:pt x="194" y="216"/>
                  </a:cubicBezTo>
                  <a:cubicBezTo>
                    <a:pt x="193" y="212"/>
                    <a:pt x="194" y="208"/>
                    <a:pt x="197" y="205"/>
                  </a:cubicBezTo>
                  <a:cubicBezTo>
                    <a:pt x="266" y="136"/>
                    <a:pt x="268" y="66"/>
                    <a:pt x="267" y="44"/>
                  </a:cubicBezTo>
                  <a:cubicBezTo>
                    <a:pt x="246" y="41"/>
                    <a:pt x="183" y="39"/>
                    <a:pt x="107" y="114"/>
                  </a:cubicBezTo>
                  <a:cubicBezTo>
                    <a:pt x="104" y="117"/>
                    <a:pt x="100" y="118"/>
                    <a:pt x="96" y="116"/>
                  </a:cubicBezTo>
                  <a:cubicBezTo>
                    <a:pt x="94" y="116"/>
                    <a:pt x="55" y="102"/>
                    <a:pt x="25" y="144"/>
                  </a:cubicBezTo>
                  <a:cubicBezTo>
                    <a:pt x="70" y="189"/>
                    <a:pt x="70" y="189"/>
                    <a:pt x="70" y="189"/>
                  </a:cubicBezTo>
                  <a:cubicBezTo>
                    <a:pt x="74" y="193"/>
                    <a:pt x="74" y="200"/>
                    <a:pt x="70" y="204"/>
                  </a:cubicBezTo>
                  <a:cubicBezTo>
                    <a:pt x="66" y="209"/>
                    <a:pt x="60" y="232"/>
                    <a:pt x="70" y="242"/>
                  </a:cubicBezTo>
                  <a:cubicBezTo>
                    <a:pt x="79" y="252"/>
                    <a:pt x="103" y="246"/>
                    <a:pt x="107" y="242"/>
                  </a:cubicBezTo>
                  <a:cubicBezTo>
                    <a:pt x="109" y="240"/>
                    <a:pt x="112" y="239"/>
                    <a:pt x="115" y="239"/>
                  </a:cubicBezTo>
                  <a:close/>
                  <a:moveTo>
                    <a:pt x="145" y="209"/>
                  </a:moveTo>
                  <a:cubicBezTo>
                    <a:pt x="133" y="209"/>
                    <a:pt x="121" y="205"/>
                    <a:pt x="112" y="196"/>
                  </a:cubicBezTo>
                  <a:cubicBezTo>
                    <a:pt x="95" y="178"/>
                    <a:pt x="95" y="149"/>
                    <a:pt x="112" y="131"/>
                  </a:cubicBezTo>
                  <a:cubicBezTo>
                    <a:pt x="121" y="122"/>
                    <a:pt x="133" y="117"/>
                    <a:pt x="145" y="117"/>
                  </a:cubicBezTo>
                  <a:cubicBezTo>
                    <a:pt x="157" y="117"/>
                    <a:pt x="169" y="122"/>
                    <a:pt x="177" y="131"/>
                  </a:cubicBezTo>
                  <a:cubicBezTo>
                    <a:pt x="195" y="149"/>
                    <a:pt x="195" y="178"/>
                    <a:pt x="177" y="196"/>
                  </a:cubicBezTo>
                  <a:cubicBezTo>
                    <a:pt x="177" y="196"/>
                    <a:pt x="177" y="196"/>
                    <a:pt x="177" y="196"/>
                  </a:cubicBezTo>
                  <a:cubicBezTo>
                    <a:pt x="168" y="205"/>
                    <a:pt x="157" y="209"/>
                    <a:pt x="145" y="209"/>
                  </a:cubicBezTo>
                  <a:close/>
                  <a:moveTo>
                    <a:pt x="145" y="139"/>
                  </a:moveTo>
                  <a:cubicBezTo>
                    <a:pt x="138" y="139"/>
                    <a:pt x="132" y="141"/>
                    <a:pt x="128" y="146"/>
                  </a:cubicBezTo>
                  <a:cubicBezTo>
                    <a:pt x="118" y="156"/>
                    <a:pt x="118" y="171"/>
                    <a:pt x="128" y="181"/>
                  </a:cubicBezTo>
                  <a:cubicBezTo>
                    <a:pt x="137" y="190"/>
                    <a:pt x="153" y="190"/>
                    <a:pt x="162" y="181"/>
                  </a:cubicBezTo>
                  <a:cubicBezTo>
                    <a:pt x="162" y="181"/>
                    <a:pt x="162" y="181"/>
                    <a:pt x="162" y="181"/>
                  </a:cubicBezTo>
                  <a:cubicBezTo>
                    <a:pt x="172" y="171"/>
                    <a:pt x="172" y="156"/>
                    <a:pt x="162" y="146"/>
                  </a:cubicBezTo>
                  <a:cubicBezTo>
                    <a:pt x="158" y="141"/>
                    <a:pt x="151" y="139"/>
                    <a:pt x="145" y="139"/>
                  </a:cubicBezTo>
                  <a:close/>
                </a:path>
              </a:pathLst>
            </a:custGeom>
            <a:solidFill>
              <a:sysClr val="window" lastClr="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none" lIns="0" tIns="0" rIns="0" bIns="0" numCol="1" anchor="ctr" anchorCtr="0" compatLnSpc="1">
              <a:prstTxWarp prst="textNoShape">
                <a:avLst/>
              </a:prstTxWarp>
            </a:bodyPr>
            <a:lstStyle/>
            <a:p>
              <a:pPr marL="0" marR="0" lvl="0" indent="0" algn="ctr" defTabSz="914400" eaLnBrk="1" fontAlgn="base" latinLnBrk="0" hangingPunct="1">
                <a:lnSpc>
                  <a:spcPct val="100000"/>
                </a:lnSpc>
                <a:spcBef>
                  <a:spcPts val="0"/>
                </a:spcBef>
                <a:spcAft>
                  <a:spcPct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Light"/>
                <a:ea typeface="Yu Gothic UI"/>
                <a:cs typeface="Arial" charset="0"/>
              </a:endParaRPr>
            </a:p>
          </p:txBody>
        </p:sp>
      </p:grpSp>
      <p:sp>
        <p:nvSpPr>
          <p:cNvPr id="2752" name="二等辺三角形 2751">
            <a:extLst>
              <a:ext uri="{FF2B5EF4-FFF2-40B4-BE49-F238E27FC236}">
                <a16:creationId xmlns:a16="http://schemas.microsoft.com/office/drawing/2014/main" id="{0CA03510-A04A-BDA1-5AB6-0466C65AE902}"/>
              </a:ext>
            </a:extLst>
          </p:cNvPr>
          <p:cNvSpPr/>
          <p:nvPr/>
        </p:nvSpPr>
        <p:spPr>
          <a:xfrm flipV="1">
            <a:off x="4026157" y="1892218"/>
            <a:ext cx="4720785" cy="2306323"/>
          </a:xfrm>
          <a:prstGeom prst="triangle">
            <a:avLst>
              <a:gd name="adj" fmla="val 49866"/>
            </a:avLst>
          </a:prstGeom>
          <a:solidFill>
            <a:schemeClr val="bg2">
              <a:lumMod val="60000"/>
              <a:lumOff val="40000"/>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ja-JP" altLang="en-US" b="1" dirty="0">
              <a:solidFill>
                <a:schemeClr val="bg1"/>
              </a:solidFill>
              <a:latin typeface="+mn-ea"/>
            </a:endParaRPr>
          </a:p>
        </p:txBody>
      </p:sp>
      <p:sp>
        <p:nvSpPr>
          <p:cNvPr id="2753" name="楕円 2752">
            <a:extLst>
              <a:ext uri="{FF2B5EF4-FFF2-40B4-BE49-F238E27FC236}">
                <a16:creationId xmlns:a16="http://schemas.microsoft.com/office/drawing/2014/main" id="{9B4C3780-4254-8759-19AE-DEA2E205E09A}"/>
              </a:ext>
            </a:extLst>
          </p:cNvPr>
          <p:cNvSpPr/>
          <p:nvPr/>
        </p:nvSpPr>
        <p:spPr>
          <a:xfrm>
            <a:off x="3761200" y="2044984"/>
            <a:ext cx="1515190" cy="419469"/>
          </a:xfrm>
          <a:prstGeom prst="ellipse">
            <a:avLst/>
          </a:prstGeom>
          <a:solidFill>
            <a:schemeClr val="bg2">
              <a:lumMod val="60000"/>
              <a:lumOff val="40000"/>
            </a:schemeClr>
          </a:solidFill>
          <a:ln>
            <a:solidFill>
              <a:schemeClr val="bg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bg1"/>
                </a:solidFill>
                <a:latin typeface="+mn-ea"/>
              </a:rPr>
              <a:t>経済安全保障</a:t>
            </a:r>
          </a:p>
        </p:txBody>
      </p:sp>
      <p:sp>
        <p:nvSpPr>
          <p:cNvPr id="2754" name="楕円 2753">
            <a:extLst>
              <a:ext uri="{FF2B5EF4-FFF2-40B4-BE49-F238E27FC236}">
                <a16:creationId xmlns:a16="http://schemas.microsoft.com/office/drawing/2014/main" id="{2EBC366A-81E4-F7E2-5CFE-EB238E803183}"/>
              </a:ext>
            </a:extLst>
          </p:cNvPr>
          <p:cNvSpPr/>
          <p:nvPr/>
        </p:nvSpPr>
        <p:spPr>
          <a:xfrm>
            <a:off x="5554415" y="2204864"/>
            <a:ext cx="1515190" cy="419469"/>
          </a:xfrm>
          <a:prstGeom prst="ellipse">
            <a:avLst/>
          </a:prstGeom>
          <a:solidFill>
            <a:schemeClr val="bg2">
              <a:lumMod val="60000"/>
              <a:lumOff val="40000"/>
            </a:schemeClr>
          </a:solidFill>
          <a:ln>
            <a:solidFill>
              <a:schemeClr val="bg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sz="1200" b="1" dirty="0">
                <a:solidFill>
                  <a:schemeClr val="bg1"/>
                </a:solidFill>
                <a:latin typeface="+mn-ea"/>
              </a:rPr>
              <a:t>カーボン</a:t>
            </a:r>
            <a:br>
              <a:rPr lang="en-US" altLang="ja-JP" sz="1200" b="1" dirty="0">
                <a:solidFill>
                  <a:schemeClr val="bg1"/>
                </a:solidFill>
                <a:latin typeface="+mn-ea"/>
              </a:rPr>
            </a:br>
            <a:r>
              <a:rPr lang="ja-JP" altLang="en-US" sz="1200" b="1" dirty="0">
                <a:solidFill>
                  <a:schemeClr val="bg1"/>
                </a:solidFill>
                <a:latin typeface="+mn-ea"/>
              </a:rPr>
              <a:t>ニュートラル</a:t>
            </a:r>
            <a:endParaRPr kumimoji="1" lang="ja-JP" altLang="en-US" sz="1200" b="1" dirty="0">
              <a:solidFill>
                <a:schemeClr val="bg1"/>
              </a:solidFill>
              <a:latin typeface="+mn-ea"/>
            </a:endParaRPr>
          </a:p>
        </p:txBody>
      </p:sp>
      <p:sp>
        <p:nvSpPr>
          <p:cNvPr id="2755" name="楕円 2754">
            <a:extLst>
              <a:ext uri="{FF2B5EF4-FFF2-40B4-BE49-F238E27FC236}">
                <a16:creationId xmlns:a16="http://schemas.microsoft.com/office/drawing/2014/main" id="{F98DFB61-E4E5-B6B9-60F7-0DC488BEC71B}"/>
              </a:ext>
            </a:extLst>
          </p:cNvPr>
          <p:cNvSpPr/>
          <p:nvPr/>
        </p:nvSpPr>
        <p:spPr>
          <a:xfrm>
            <a:off x="7347630" y="2044984"/>
            <a:ext cx="1515190" cy="419469"/>
          </a:xfrm>
          <a:prstGeom prst="ellipse">
            <a:avLst/>
          </a:prstGeom>
          <a:solidFill>
            <a:schemeClr val="bg2">
              <a:lumMod val="60000"/>
              <a:lumOff val="40000"/>
            </a:schemeClr>
          </a:solidFill>
          <a:ln>
            <a:solidFill>
              <a:schemeClr val="bg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bg1"/>
                </a:solidFill>
                <a:latin typeface="+mn-ea"/>
              </a:rPr>
              <a:t>ネイチャー</a:t>
            </a:r>
            <a:br>
              <a:rPr kumimoji="1" lang="en-US" altLang="ja-JP" sz="1200" b="1" dirty="0">
                <a:solidFill>
                  <a:schemeClr val="bg1"/>
                </a:solidFill>
                <a:latin typeface="+mn-ea"/>
              </a:rPr>
            </a:br>
            <a:r>
              <a:rPr kumimoji="1" lang="ja-JP" altLang="en-US" sz="1200" b="1" dirty="0">
                <a:solidFill>
                  <a:schemeClr val="bg1"/>
                </a:solidFill>
                <a:latin typeface="+mn-ea"/>
              </a:rPr>
              <a:t>ポジティブ</a:t>
            </a:r>
          </a:p>
        </p:txBody>
      </p:sp>
      <p:sp>
        <p:nvSpPr>
          <p:cNvPr id="2756" name="四角形: 角を丸くする 2755">
            <a:extLst>
              <a:ext uri="{FF2B5EF4-FFF2-40B4-BE49-F238E27FC236}">
                <a16:creationId xmlns:a16="http://schemas.microsoft.com/office/drawing/2014/main" id="{5C7F6026-1B70-4CF2-170B-BEFB97203D4A}"/>
              </a:ext>
            </a:extLst>
          </p:cNvPr>
          <p:cNvSpPr/>
          <p:nvPr/>
        </p:nvSpPr>
        <p:spPr>
          <a:xfrm>
            <a:off x="9698641" y="2185814"/>
            <a:ext cx="2112308" cy="3325668"/>
          </a:xfrm>
          <a:prstGeom prst="roundRect">
            <a:avLst>
              <a:gd name="adj" fmla="val 4551"/>
            </a:avLst>
          </a:prstGeom>
          <a:solidFill>
            <a:srgbClr val="C0000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endParaRPr kumimoji="1" lang="ja-JP" altLang="en-US" sz="1600" b="1" dirty="0">
              <a:solidFill>
                <a:srgbClr val="C00000"/>
              </a:solidFill>
            </a:endParaRPr>
          </a:p>
        </p:txBody>
      </p:sp>
      <p:sp>
        <p:nvSpPr>
          <p:cNvPr id="2757" name="四角形: 角を丸くする 2756">
            <a:extLst>
              <a:ext uri="{FF2B5EF4-FFF2-40B4-BE49-F238E27FC236}">
                <a16:creationId xmlns:a16="http://schemas.microsoft.com/office/drawing/2014/main" id="{66AADD3F-7E25-55CF-DF90-EEAF8426D70D}"/>
              </a:ext>
            </a:extLst>
          </p:cNvPr>
          <p:cNvSpPr/>
          <p:nvPr/>
        </p:nvSpPr>
        <p:spPr>
          <a:xfrm>
            <a:off x="9744332" y="2130268"/>
            <a:ext cx="2112308" cy="3296603"/>
          </a:xfrm>
          <a:prstGeom prst="roundRect">
            <a:avLst>
              <a:gd name="adj" fmla="val 4626"/>
            </a:avLst>
          </a:prstGeom>
          <a:solidFill>
            <a:schemeClr val="bg1"/>
          </a:solidFill>
          <a:ln w="25400">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kumimoji="1" lang="ja-JP" altLang="en-US" sz="1600" b="1" dirty="0">
                <a:solidFill>
                  <a:srgbClr val="C00000"/>
                </a:solidFill>
              </a:rPr>
              <a:t>新たな市場の創出</a:t>
            </a:r>
          </a:p>
        </p:txBody>
      </p:sp>
      <p:sp>
        <p:nvSpPr>
          <p:cNvPr id="2758" name="楕円 2757">
            <a:extLst>
              <a:ext uri="{FF2B5EF4-FFF2-40B4-BE49-F238E27FC236}">
                <a16:creationId xmlns:a16="http://schemas.microsoft.com/office/drawing/2014/main" id="{9CBF69DF-ECA1-B06C-E0F8-D9505539E8DD}"/>
              </a:ext>
            </a:extLst>
          </p:cNvPr>
          <p:cNvSpPr/>
          <p:nvPr/>
        </p:nvSpPr>
        <p:spPr>
          <a:xfrm>
            <a:off x="5065214" y="3305384"/>
            <a:ext cx="2607390" cy="2283856"/>
          </a:xfrm>
          <a:prstGeom prst="ellipse">
            <a:avLst/>
          </a:prstGeom>
          <a:solidFill>
            <a:schemeClr val="accent6">
              <a:lumMod val="20000"/>
              <a:lumOff val="80000"/>
              <a:alpha val="48000"/>
            </a:schemeClr>
          </a:solidFill>
          <a:ln w="254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759" name="円弧 2758">
            <a:extLst>
              <a:ext uri="{FF2B5EF4-FFF2-40B4-BE49-F238E27FC236}">
                <a16:creationId xmlns:a16="http://schemas.microsoft.com/office/drawing/2014/main" id="{2696BCAF-EEE2-C746-A128-5863B500B6C2}"/>
              </a:ext>
            </a:extLst>
          </p:cNvPr>
          <p:cNvSpPr/>
          <p:nvPr/>
        </p:nvSpPr>
        <p:spPr>
          <a:xfrm rot="17693290">
            <a:off x="5526560" y="3473523"/>
            <a:ext cx="1729454" cy="1809109"/>
          </a:xfrm>
          <a:prstGeom prst="arc">
            <a:avLst>
              <a:gd name="adj1" fmla="val 17287004"/>
              <a:gd name="adj2" fmla="val 1374258"/>
            </a:avLst>
          </a:prstGeom>
          <a:ln w="193675">
            <a:solidFill>
              <a:schemeClr val="accent6"/>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60" name="円弧 2759">
            <a:extLst>
              <a:ext uri="{FF2B5EF4-FFF2-40B4-BE49-F238E27FC236}">
                <a16:creationId xmlns:a16="http://schemas.microsoft.com/office/drawing/2014/main" id="{B6853865-95CD-E603-A627-3161CD85D334}"/>
              </a:ext>
            </a:extLst>
          </p:cNvPr>
          <p:cNvSpPr/>
          <p:nvPr/>
        </p:nvSpPr>
        <p:spPr>
          <a:xfrm rot="7958252">
            <a:off x="5388195" y="3520585"/>
            <a:ext cx="1729454" cy="1809109"/>
          </a:xfrm>
          <a:prstGeom prst="arc">
            <a:avLst>
              <a:gd name="adj1" fmla="val 19929690"/>
              <a:gd name="adj2" fmla="val 3382341"/>
            </a:avLst>
          </a:prstGeom>
          <a:ln w="193675">
            <a:solidFill>
              <a:schemeClr val="accent6"/>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2761" name="グループ化 2760">
            <a:extLst>
              <a:ext uri="{FF2B5EF4-FFF2-40B4-BE49-F238E27FC236}">
                <a16:creationId xmlns:a16="http://schemas.microsoft.com/office/drawing/2014/main" id="{781EEEDA-4062-77EC-1AAD-1D05105AB420}"/>
              </a:ext>
            </a:extLst>
          </p:cNvPr>
          <p:cNvGrpSpPr/>
          <p:nvPr/>
        </p:nvGrpSpPr>
        <p:grpSpPr>
          <a:xfrm>
            <a:off x="5118035" y="3635612"/>
            <a:ext cx="648000" cy="648000"/>
            <a:chOff x="5118035" y="3635612"/>
            <a:chExt cx="648000" cy="648000"/>
          </a:xfrm>
        </p:grpSpPr>
        <p:sp>
          <p:nvSpPr>
            <p:cNvPr id="2762" name="楕円 2761">
              <a:extLst>
                <a:ext uri="{FF2B5EF4-FFF2-40B4-BE49-F238E27FC236}">
                  <a16:creationId xmlns:a16="http://schemas.microsoft.com/office/drawing/2014/main" id="{8F7F0116-1524-C8F6-6046-811E2CDC4115}"/>
                </a:ext>
              </a:extLst>
            </p:cNvPr>
            <p:cNvSpPr/>
            <p:nvPr/>
          </p:nvSpPr>
          <p:spPr>
            <a:xfrm>
              <a:off x="5118035" y="3635612"/>
              <a:ext cx="648000" cy="6480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2763" name="グラフィックス 2762" descr="生産 単色塗りつぶし">
              <a:extLst>
                <a:ext uri="{FF2B5EF4-FFF2-40B4-BE49-F238E27FC236}">
                  <a16:creationId xmlns:a16="http://schemas.microsoft.com/office/drawing/2014/main" id="{2B3DC7B5-B053-80C1-E21A-ABDF92832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5074" y="3722651"/>
              <a:ext cx="473923" cy="473923"/>
            </a:xfrm>
            <a:prstGeom prst="rect">
              <a:avLst/>
            </a:prstGeom>
          </p:spPr>
        </p:pic>
      </p:grpSp>
      <p:grpSp>
        <p:nvGrpSpPr>
          <p:cNvPr id="2764" name="グループ化 2763">
            <a:extLst>
              <a:ext uri="{FF2B5EF4-FFF2-40B4-BE49-F238E27FC236}">
                <a16:creationId xmlns:a16="http://schemas.microsoft.com/office/drawing/2014/main" id="{FBD8D7D9-6A0C-9950-91C3-6DC3C6F24ED2}"/>
              </a:ext>
            </a:extLst>
          </p:cNvPr>
          <p:cNvGrpSpPr/>
          <p:nvPr/>
        </p:nvGrpSpPr>
        <p:grpSpPr>
          <a:xfrm>
            <a:off x="6997768" y="3625296"/>
            <a:ext cx="648000" cy="648000"/>
            <a:chOff x="6997768" y="3625296"/>
            <a:chExt cx="648000" cy="648000"/>
          </a:xfrm>
        </p:grpSpPr>
        <p:sp>
          <p:nvSpPr>
            <p:cNvPr id="2765" name="楕円 2764">
              <a:extLst>
                <a:ext uri="{FF2B5EF4-FFF2-40B4-BE49-F238E27FC236}">
                  <a16:creationId xmlns:a16="http://schemas.microsoft.com/office/drawing/2014/main" id="{85DD471D-AAB1-3E83-254B-6F29D69A3479}"/>
                </a:ext>
              </a:extLst>
            </p:cNvPr>
            <p:cNvSpPr/>
            <p:nvPr/>
          </p:nvSpPr>
          <p:spPr>
            <a:xfrm>
              <a:off x="6997768" y="3625296"/>
              <a:ext cx="648000" cy="648000"/>
            </a:xfrm>
            <a:prstGeom prst="ellipse">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2766" name="グラフィックス 2765" descr="工場 枠線">
              <a:extLst>
                <a:ext uri="{FF2B5EF4-FFF2-40B4-BE49-F238E27FC236}">
                  <a16:creationId xmlns:a16="http://schemas.microsoft.com/office/drawing/2014/main" id="{5231B73F-5404-0AE4-F81D-28324F7F68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79615" y="3707144"/>
              <a:ext cx="484306" cy="484305"/>
            </a:xfrm>
            <a:prstGeom prst="rect">
              <a:avLst/>
            </a:prstGeom>
          </p:spPr>
        </p:pic>
      </p:grpSp>
      <p:sp>
        <p:nvSpPr>
          <p:cNvPr id="2767" name="円弧 2766">
            <a:extLst>
              <a:ext uri="{FF2B5EF4-FFF2-40B4-BE49-F238E27FC236}">
                <a16:creationId xmlns:a16="http://schemas.microsoft.com/office/drawing/2014/main" id="{5F1A1216-BD2B-6851-1D77-147D9D5919BC}"/>
              </a:ext>
            </a:extLst>
          </p:cNvPr>
          <p:cNvSpPr/>
          <p:nvPr/>
        </p:nvSpPr>
        <p:spPr>
          <a:xfrm rot="900000">
            <a:off x="5602054" y="3549978"/>
            <a:ext cx="1729454" cy="1809109"/>
          </a:xfrm>
          <a:prstGeom prst="arc">
            <a:avLst>
              <a:gd name="adj1" fmla="val 20177298"/>
              <a:gd name="adj2" fmla="val 3434504"/>
            </a:avLst>
          </a:prstGeom>
          <a:ln w="193675">
            <a:solidFill>
              <a:schemeClr val="accent6"/>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68" name="四角形: 角を丸くする 2767">
            <a:extLst>
              <a:ext uri="{FF2B5EF4-FFF2-40B4-BE49-F238E27FC236}">
                <a16:creationId xmlns:a16="http://schemas.microsoft.com/office/drawing/2014/main" id="{74179365-26B4-842F-CE84-A0F14649F6D1}"/>
              </a:ext>
            </a:extLst>
          </p:cNvPr>
          <p:cNvSpPr/>
          <p:nvPr/>
        </p:nvSpPr>
        <p:spPr>
          <a:xfrm>
            <a:off x="4451826" y="2674775"/>
            <a:ext cx="3873494" cy="322177"/>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b="1" dirty="0">
                <a:solidFill>
                  <a:schemeClr val="bg1"/>
                </a:solidFill>
              </a:rPr>
              <a:t>国内外の資源循環体制を確立</a:t>
            </a:r>
          </a:p>
        </p:txBody>
      </p:sp>
      <p:grpSp>
        <p:nvGrpSpPr>
          <p:cNvPr id="2769" name="グループ化 2768">
            <a:extLst>
              <a:ext uri="{FF2B5EF4-FFF2-40B4-BE49-F238E27FC236}">
                <a16:creationId xmlns:a16="http://schemas.microsoft.com/office/drawing/2014/main" id="{30D5EEFC-8D6C-E33C-BEBA-6A095800ED32}"/>
              </a:ext>
            </a:extLst>
          </p:cNvPr>
          <p:cNvGrpSpPr/>
          <p:nvPr/>
        </p:nvGrpSpPr>
        <p:grpSpPr>
          <a:xfrm>
            <a:off x="9825279" y="2635248"/>
            <a:ext cx="1950415" cy="2737968"/>
            <a:chOff x="9860533" y="2635248"/>
            <a:chExt cx="1950415" cy="2737968"/>
          </a:xfrm>
        </p:grpSpPr>
        <p:sp>
          <p:nvSpPr>
            <p:cNvPr id="2770" name="四角形: 角を丸くする 2769">
              <a:extLst>
                <a:ext uri="{FF2B5EF4-FFF2-40B4-BE49-F238E27FC236}">
                  <a16:creationId xmlns:a16="http://schemas.microsoft.com/office/drawing/2014/main" id="{0D5825A7-6B23-9857-F55B-D7D33C0D52ED}"/>
                </a:ext>
              </a:extLst>
            </p:cNvPr>
            <p:cNvSpPr/>
            <p:nvPr/>
          </p:nvSpPr>
          <p:spPr>
            <a:xfrm>
              <a:off x="9860533" y="2635248"/>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レアメタル等の重要物資</a:t>
              </a:r>
            </a:p>
          </p:txBody>
        </p:sp>
        <p:sp>
          <p:nvSpPr>
            <p:cNvPr id="2771" name="四角形: 角を丸くする 2770">
              <a:extLst>
                <a:ext uri="{FF2B5EF4-FFF2-40B4-BE49-F238E27FC236}">
                  <a16:creationId xmlns:a16="http://schemas.microsoft.com/office/drawing/2014/main" id="{6232D2B0-7FF4-C423-8B78-673019BD7511}"/>
                </a:ext>
              </a:extLst>
            </p:cNvPr>
            <p:cNvSpPr/>
            <p:nvPr/>
          </p:nvSpPr>
          <p:spPr>
            <a:xfrm>
              <a:off x="9860533" y="3034937"/>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再生プラスチック</a:t>
              </a:r>
            </a:p>
          </p:txBody>
        </p:sp>
        <p:sp>
          <p:nvSpPr>
            <p:cNvPr id="2772" name="四角形: 角を丸くする 2771">
              <a:extLst>
                <a:ext uri="{FF2B5EF4-FFF2-40B4-BE49-F238E27FC236}">
                  <a16:creationId xmlns:a16="http://schemas.microsoft.com/office/drawing/2014/main" id="{85430AB2-608F-9564-D978-A635BCA0AACB}"/>
                </a:ext>
              </a:extLst>
            </p:cNvPr>
            <p:cNvSpPr/>
            <p:nvPr/>
          </p:nvSpPr>
          <p:spPr>
            <a:xfrm>
              <a:off x="9860533" y="3434626"/>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バイオマス</a:t>
              </a:r>
            </a:p>
          </p:txBody>
        </p:sp>
        <p:sp>
          <p:nvSpPr>
            <p:cNvPr id="2773" name="四角形: 角を丸くする 2772">
              <a:extLst>
                <a:ext uri="{FF2B5EF4-FFF2-40B4-BE49-F238E27FC236}">
                  <a16:creationId xmlns:a16="http://schemas.microsoft.com/office/drawing/2014/main" id="{8856353C-E3DA-1885-D01A-A05CFF47287D}"/>
                </a:ext>
              </a:extLst>
            </p:cNvPr>
            <p:cNvSpPr/>
            <p:nvPr/>
          </p:nvSpPr>
          <p:spPr>
            <a:xfrm>
              <a:off x="9860533" y="3834315"/>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シェアリングエコノミー</a:t>
              </a:r>
            </a:p>
          </p:txBody>
        </p:sp>
        <p:sp>
          <p:nvSpPr>
            <p:cNvPr id="2774" name="四角形: 角を丸くする 2773">
              <a:extLst>
                <a:ext uri="{FF2B5EF4-FFF2-40B4-BE49-F238E27FC236}">
                  <a16:creationId xmlns:a16="http://schemas.microsoft.com/office/drawing/2014/main" id="{77C9A44E-2DB2-6FCF-5730-B3E16A854E27}"/>
                </a:ext>
              </a:extLst>
            </p:cNvPr>
            <p:cNvSpPr/>
            <p:nvPr/>
          </p:nvSpPr>
          <p:spPr>
            <a:xfrm>
              <a:off x="9860533" y="4633693"/>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食品ロス</a:t>
              </a:r>
            </a:p>
          </p:txBody>
        </p:sp>
        <p:sp>
          <p:nvSpPr>
            <p:cNvPr id="2775" name="四角形: 角を丸くする 2774">
              <a:extLst>
                <a:ext uri="{FF2B5EF4-FFF2-40B4-BE49-F238E27FC236}">
                  <a16:creationId xmlns:a16="http://schemas.microsoft.com/office/drawing/2014/main" id="{7DD1CEEC-38E7-4A7C-CA5E-49DAE4FB318E}"/>
                </a:ext>
              </a:extLst>
            </p:cNvPr>
            <p:cNvSpPr/>
            <p:nvPr/>
          </p:nvSpPr>
          <p:spPr>
            <a:xfrm>
              <a:off x="9860533" y="4234004"/>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bg1"/>
                  </a:solidFill>
                </a:rPr>
                <a:t>ファッション産業</a:t>
              </a:r>
            </a:p>
          </p:txBody>
        </p:sp>
        <p:sp>
          <p:nvSpPr>
            <p:cNvPr id="2776" name="四角形: 角を丸くする 2775">
              <a:extLst>
                <a:ext uri="{FF2B5EF4-FFF2-40B4-BE49-F238E27FC236}">
                  <a16:creationId xmlns:a16="http://schemas.microsoft.com/office/drawing/2014/main" id="{9A3CA6F2-6228-B478-D66C-8CCDB9FBB8C4}"/>
                </a:ext>
              </a:extLst>
            </p:cNvPr>
            <p:cNvSpPr/>
            <p:nvPr/>
          </p:nvSpPr>
          <p:spPr>
            <a:xfrm>
              <a:off x="9860533" y="5033385"/>
              <a:ext cx="1950415" cy="339831"/>
            </a:xfrm>
            <a:prstGeom prst="roundRect">
              <a:avLst/>
            </a:prstGeom>
            <a:solidFill>
              <a:srgbClr val="C0000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bg1"/>
                  </a:solidFill>
                </a:rPr>
                <a:t>・・・</a:t>
              </a:r>
            </a:p>
          </p:txBody>
        </p:sp>
      </p:grpSp>
      <p:grpSp>
        <p:nvGrpSpPr>
          <p:cNvPr id="2777" name="Graphic 1100">
            <a:extLst>
              <a:ext uri="{FF2B5EF4-FFF2-40B4-BE49-F238E27FC236}">
                <a16:creationId xmlns:a16="http://schemas.microsoft.com/office/drawing/2014/main" id="{935FF6DD-A4C4-4C3A-4050-4812E4CE3571}"/>
              </a:ext>
            </a:extLst>
          </p:cNvPr>
          <p:cNvGrpSpPr>
            <a:grpSpLocks noChangeAspect="1"/>
          </p:cNvGrpSpPr>
          <p:nvPr/>
        </p:nvGrpSpPr>
        <p:grpSpPr bwMode="gray">
          <a:xfrm>
            <a:off x="967069" y="2265938"/>
            <a:ext cx="532347" cy="532347"/>
            <a:chOff x="10935099" y="4797250"/>
            <a:chExt cx="362309" cy="361971"/>
          </a:xfrm>
          <a:solidFill>
            <a:schemeClr val="bg1"/>
          </a:solidFill>
        </p:grpSpPr>
        <p:sp>
          <p:nvSpPr>
            <p:cNvPr id="2778" name="Graphic 1100">
              <a:extLst>
                <a:ext uri="{FF2B5EF4-FFF2-40B4-BE49-F238E27FC236}">
                  <a16:creationId xmlns:a16="http://schemas.microsoft.com/office/drawing/2014/main" id="{176CA5D5-2C5D-4B48-D61C-D02EBCBCCF72}"/>
                </a:ext>
              </a:extLst>
            </p:cNvPr>
            <p:cNvSpPr/>
            <p:nvPr/>
          </p:nvSpPr>
          <p:spPr bwMode="gray">
            <a:xfrm>
              <a:off x="10935099" y="4797250"/>
              <a:ext cx="362309" cy="361971"/>
            </a:xfrm>
            <a:custGeom>
              <a:avLst/>
              <a:gdLst>
                <a:gd name="connsiteX0" fmla="*/ 180835 w 362309"/>
                <a:gd name="connsiteY0" fmla="*/ 0 h 361971"/>
                <a:gd name="connsiteX1" fmla="*/ 0 w 362309"/>
                <a:gd name="connsiteY1" fmla="*/ 181305 h 361971"/>
                <a:gd name="connsiteX2" fmla="*/ 181474 w 362309"/>
                <a:gd name="connsiteY2" fmla="*/ 361972 h 361971"/>
                <a:gd name="connsiteX3" fmla="*/ 362309 w 362309"/>
                <a:gd name="connsiteY3" fmla="*/ 180667 h 361971"/>
                <a:gd name="connsiteX4" fmla="*/ 180835 w 362309"/>
                <a:gd name="connsiteY4" fmla="*/ 0 h 361971"/>
                <a:gd name="connsiteX5" fmla="*/ 180835 w 362309"/>
                <a:gd name="connsiteY5" fmla="*/ 0 h 361971"/>
                <a:gd name="connsiteX6" fmla="*/ 180835 w 362309"/>
                <a:gd name="connsiteY6" fmla="*/ 348565 h 361971"/>
                <a:gd name="connsiteX7" fmla="*/ 12780 w 362309"/>
                <a:gd name="connsiteY7" fmla="*/ 180028 h 361971"/>
                <a:gd name="connsiteX8" fmla="*/ 181474 w 362309"/>
                <a:gd name="connsiteY8" fmla="*/ 12129 h 361971"/>
                <a:gd name="connsiteX9" fmla="*/ 349529 w 362309"/>
                <a:gd name="connsiteY9" fmla="*/ 180028 h 361971"/>
                <a:gd name="connsiteX10" fmla="*/ 180835 w 362309"/>
                <a:gd name="connsiteY10" fmla="*/ 34856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2309" h="361971">
                  <a:moveTo>
                    <a:pt x="180835" y="0"/>
                  </a:moveTo>
                  <a:cubicBezTo>
                    <a:pt x="80513" y="0"/>
                    <a:pt x="0" y="81077"/>
                    <a:pt x="0" y="181305"/>
                  </a:cubicBezTo>
                  <a:cubicBezTo>
                    <a:pt x="0" y="281533"/>
                    <a:pt x="81152" y="361972"/>
                    <a:pt x="181474" y="361972"/>
                  </a:cubicBezTo>
                  <a:cubicBezTo>
                    <a:pt x="281796" y="361972"/>
                    <a:pt x="362309" y="280895"/>
                    <a:pt x="362309" y="180667"/>
                  </a:cubicBezTo>
                  <a:cubicBezTo>
                    <a:pt x="362309" y="80438"/>
                    <a:pt x="281157" y="0"/>
                    <a:pt x="180835" y="0"/>
                  </a:cubicBezTo>
                  <a:cubicBezTo>
                    <a:pt x="181474" y="0"/>
                    <a:pt x="180835" y="0"/>
                    <a:pt x="180835" y="0"/>
                  </a:cubicBezTo>
                  <a:close/>
                  <a:moveTo>
                    <a:pt x="180835" y="348565"/>
                  </a:moveTo>
                  <a:cubicBezTo>
                    <a:pt x="87542" y="348565"/>
                    <a:pt x="12780" y="273234"/>
                    <a:pt x="12780" y="180028"/>
                  </a:cubicBezTo>
                  <a:cubicBezTo>
                    <a:pt x="12780" y="86822"/>
                    <a:pt x="88181" y="12129"/>
                    <a:pt x="181474" y="12129"/>
                  </a:cubicBezTo>
                  <a:cubicBezTo>
                    <a:pt x="274128" y="12129"/>
                    <a:pt x="349529" y="87461"/>
                    <a:pt x="349529" y="180028"/>
                  </a:cubicBezTo>
                  <a:cubicBezTo>
                    <a:pt x="349529" y="273234"/>
                    <a:pt x="274128" y="348565"/>
                    <a:pt x="180835" y="348565"/>
                  </a:cubicBezTo>
                  <a:close/>
                </a:path>
              </a:pathLst>
            </a:custGeom>
            <a:grpFill/>
            <a:ln w="6390" cap="flat">
              <a:noFill/>
              <a:prstDash val="solid"/>
              <a:miter/>
            </a:ln>
          </p:spPr>
          <p:txBody>
            <a:bodyPr wrap="none" lIns="0" tIns="0" rIns="0" bIns="0" rtlCol="0" anchor="ctr"/>
            <a:lstStyle/>
            <a:p>
              <a:pPr algn="ctr"/>
              <a:endParaRPr lang="en-US" sz="1200">
                <a:latin typeface="+mn-lt"/>
                <a:cs typeface="+mn-cs"/>
                <a:sym typeface="+mn-lt"/>
              </a:endParaRPr>
            </a:p>
          </p:txBody>
        </p:sp>
        <p:sp>
          <p:nvSpPr>
            <p:cNvPr id="2779" name="Graphic 1100">
              <a:extLst>
                <a:ext uri="{FF2B5EF4-FFF2-40B4-BE49-F238E27FC236}">
                  <a16:creationId xmlns:a16="http://schemas.microsoft.com/office/drawing/2014/main" id="{35DAC126-B01F-AB83-9D00-1AEA770FA18A}"/>
                </a:ext>
              </a:extLst>
            </p:cNvPr>
            <p:cNvSpPr/>
            <p:nvPr/>
          </p:nvSpPr>
          <p:spPr bwMode="gray">
            <a:xfrm>
              <a:off x="11014334" y="4970894"/>
              <a:ext cx="177640" cy="116826"/>
            </a:xfrm>
            <a:custGeom>
              <a:avLst/>
              <a:gdLst>
                <a:gd name="connsiteX0" fmla="*/ 171251 w 177640"/>
                <a:gd name="connsiteY0" fmla="*/ 61286 h 116826"/>
                <a:gd name="connsiteX1" fmla="*/ 127799 w 177640"/>
                <a:gd name="connsiteY1" fmla="*/ 61286 h 116826"/>
                <a:gd name="connsiteX2" fmla="*/ 121409 w 177640"/>
                <a:gd name="connsiteY2" fmla="*/ 67670 h 116826"/>
                <a:gd name="connsiteX3" fmla="*/ 127799 w 177640"/>
                <a:gd name="connsiteY3" fmla="*/ 74054 h 116826"/>
                <a:gd name="connsiteX4" fmla="*/ 160388 w 177640"/>
                <a:gd name="connsiteY4" fmla="*/ 74054 h 116826"/>
                <a:gd name="connsiteX5" fmla="*/ 34506 w 177640"/>
                <a:gd name="connsiteY5" fmla="*/ 65116 h 116826"/>
                <a:gd name="connsiteX6" fmla="*/ 12780 w 177640"/>
                <a:gd name="connsiteY6" fmla="*/ 6384 h 116826"/>
                <a:gd name="connsiteX7" fmla="*/ 6390 w 177640"/>
                <a:gd name="connsiteY7" fmla="*/ 0 h 116826"/>
                <a:gd name="connsiteX8" fmla="*/ 0 w 177640"/>
                <a:gd name="connsiteY8" fmla="*/ 6384 h 116826"/>
                <a:gd name="connsiteX9" fmla="*/ 101600 w 177640"/>
                <a:gd name="connsiteY9" fmla="*/ 107889 h 116826"/>
                <a:gd name="connsiteX10" fmla="*/ 164861 w 177640"/>
                <a:gd name="connsiteY10" fmla="*/ 86184 h 116826"/>
                <a:gd name="connsiteX11" fmla="*/ 164861 w 177640"/>
                <a:gd name="connsiteY11" fmla="*/ 110443 h 116826"/>
                <a:gd name="connsiteX12" fmla="*/ 171251 w 177640"/>
                <a:gd name="connsiteY12" fmla="*/ 116827 h 116826"/>
                <a:gd name="connsiteX13" fmla="*/ 177641 w 177640"/>
                <a:gd name="connsiteY13" fmla="*/ 110443 h 116826"/>
                <a:gd name="connsiteX14" fmla="*/ 177641 w 177640"/>
                <a:gd name="connsiteY14" fmla="*/ 67670 h 116826"/>
                <a:gd name="connsiteX15" fmla="*/ 171251 w 177640"/>
                <a:gd name="connsiteY15" fmla="*/ 61286 h 116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77640" h="116826">
                  <a:moveTo>
                    <a:pt x="171251" y="61286"/>
                  </a:moveTo>
                  <a:lnTo>
                    <a:pt x="127799" y="61286"/>
                  </a:lnTo>
                  <a:cubicBezTo>
                    <a:pt x="123965" y="61286"/>
                    <a:pt x="121409" y="63840"/>
                    <a:pt x="121409" y="67670"/>
                  </a:cubicBezTo>
                  <a:cubicBezTo>
                    <a:pt x="121409" y="71500"/>
                    <a:pt x="123965" y="74054"/>
                    <a:pt x="127799" y="74054"/>
                  </a:cubicBezTo>
                  <a:lnTo>
                    <a:pt x="160388" y="74054"/>
                  </a:lnTo>
                  <a:cubicBezTo>
                    <a:pt x="123326" y="106612"/>
                    <a:pt x="67094" y="102144"/>
                    <a:pt x="34506" y="65116"/>
                  </a:cubicBezTo>
                  <a:cubicBezTo>
                    <a:pt x="20448" y="49156"/>
                    <a:pt x="12780" y="28089"/>
                    <a:pt x="12780" y="6384"/>
                  </a:cubicBezTo>
                  <a:cubicBezTo>
                    <a:pt x="12780" y="2553"/>
                    <a:pt x="10225" y="0"/>
                    <a:pt x="6390" y="0"/>
                  </a:cubicBezTo>
                  <a:cubicBezTo>
                    <a:pt x="2556" y="0"/>
                    <a:pt x="0" y="2553"/>
                    <a:pt x="0" y="6384"/>
                  </a:cubicBezTo>
                  <a:cubicBezTo>
                    <a:pt x="0" y="62563"/>
                    <a:pt x="45369" y="107889"/>
                    <a:pt x="101600" y="107889"/>
                  </a:cubicBezTo>
                  <a:cubicBezTo>
                    <a:pt x="124604" y="107889"/>
                    <a:pt x="146969" y="100228"/>
                    <a:pt x="164861" y="86184"/>
                  </a:cubicBezTo>
                  <a:lnTo>
                    <a:pt x="164861" y="110443"/>
                  </a:lnTo>
                  <a:cubicBezTo>
                    <a:pt x="164861" y="114273"/>
                    <a:pt x="167417" y="116827"/>
                    <a:pt x="171251" y="116827"/>
                  </a:cubicBezTo>
                  <a:cubicBezTo>
                    <a:pt x="175084" y="116827"/>
                    <a:pt x="177641" y="114273"/>
                    <a:pt x="177641" y="110443"/>
                  </a:cubicBezTo>
                  <a:lnTo>
                    <a:pt x="177641" y="67670"/>
                  </a:lnTo>
                  <a:cubicBezTo>
                    <a:pt x="177641" y="63840"/>
                    <a:pt x="175084" y="61286"/>
                    <a:pt x="171251" y="61286"/>
                  </a:cubicBezTo>
                  <a:close/>
                </a:path>
              </a:pathLst>
            </a:custGeom>
            <a:grpFill/>
            <a:ln w="6390" cap="flat">
              <a:noFill/>
              <a:prstDash val="solid"/>
              <a:miter/>
            </a:ln>
          </p:spPr>
          <p:txBody>
            <a:bodyPr wrap="none" lIns="0" tIns="0" rIns="0" bIns="0" rtlCol="0" anchor="ctr"/>
            <a:lstStyle/>
            <a:p>
              <a:pPr algn="ctr"/>
              <a:endParaRPr lang="en-US" sz="1200">
                <a:latin typeface="+mn-lt"/>
                <a:cs typeface="+mn-cs"/>
                <a:sym typeface="+mn-lt"/>
              </a:endParaRPr>
            </a:p>
          </p:txBody>
        </p:sp>
        <p:sp>
          <p:nvSpPr>
            <p:cNvPr id="2780" name="Graphic 1100">
              <a:extLst>
                <a:ext uri="{FF2B5EF4-FFF2-40B4-BE49-F238E27FC236}">
                  <a16:creationId xmlns:a16="http://schemas.microsoft.com/office/drawing/2014/main" id="{BC2FCB8E-0CE2-EA9D-D51B-743220867DC5}"/>
                </a:ext>
              </a:extLst>
            </p:cNvPr>
            <p:cNvSpPr/>
            <p:nvPr/>
          </p:nvSpPr>
          <p:spPr bwMode="gray">
            <a:xfrm>
              <a:off x="11039894" y="4866835"/>
              <a:ext cx="177008" cy="116827"/>
            </a:xfrm>
            <a:custGeom>
              <a:avLst/>
              <a:gdLst>
                <a:gd name="connsiteX0" fmla="*/ 76040 w 177008"/>
                <a:gd name="connsiteY0" fmla="*/ 8938 h 116827"/>
                <a:gd name="connsiteX1" fmla="*/ 12780 w 177008"/>
                <a:gd name="connsiteY1" fmla="*/ 30643 h 116827"/>
                <a:gd name="connsiteX2" fmla="*/ 12780 w 177008"/>
                <a:gd name="connsiteY2" fmla="*/ 6384 h 116827"/>
                <a:gd name="connsiteX3" fmla="*/ 6390 w 177008"/>
                <a:gd name="connsiteY3" fmla="*/ 0 h 116827"/>
                <a:gd name="connsiteX4" fmla="*/ 0 w 177008"/>
                <a:gd name="connsiteY4" fmla="*/ 6384 h 116827"/>
                <a:gd name="connsiteX5" fmla="*/ 0 w 177008"/>
                <a:gd name="connsiteY5" fmla="*/ 49795 h 116827"/>
                <a:gd name="connsiteX6" fmla="*/ 6390 w 177008"/>
                <a:gd name="connsiteY6" fmla="*/ 56179 h 116827"/>
                <a:gd name="connsiteX7" fmla="*/ 49842 w 177008"/>
                <a:gd name="connsiteY7" fmla="*/ 56179 h 116827"/>
                <a:gd name="connsiteX8" fmla="*/ 56232 w 177008"/>
                <a:gd name="connsiteY8" fmla="*/ 49795 h 116827"/>
                <a:gd name="connsiteX9" fmla="*/ 49842 w 177008"/>
                <a:gd name="connsiteY9" fmla="*/ 43411 h 116827"/>
                <a:gd name="connsiteX10" fmla="*/ 17253 w 177008"/>
                <a:gd name="connsiteY10" fmla="*/ 43411 h 116827"/>
                <a:gd name="connsiteX11" fmla="*/ 142496 w 177008"/>
                <a:gd name="connsiteY11" fmla="*/ 51710 h 116827"/>
                <a:gd name="connsiteX12" fmla="*/ 164222 w 177008"/>
                <a:gd name="connsiteY12" fmla="*/ 110443 h 116827"/>
                <a:gd name="connsiteX13" fmla="*/ 170612 w 177008"/>
                <a:gd name="connsiteY13" fmla="*/ 116827 h 116827"/>
                <a:gd name="connsiteX14" fmla="*/ 177002 w 177008"/>
                <a:gd name="connsiteY14" fmla="*/ 110443 h 116827"/>
                <a:gd name="connsiteX15" fmla="*/ 76040 w 177008"/>
                <a:gd name="connsiteY15" fmla="*/ 8938 h 11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77008" h="116827">
                  <a:moveTo>
                    <a:pt x="76040" y="8938"/>
                  </a:moveTo>
                  <a:cubicBezTo>
                    <a:pt x="53037" y="8938"/>
                    <a:pt x="30672" y="16599"/>
                    <a:pt x="12780" y="30643"/>
                  </a:cubicBezTo>
                  <a:lnTo>
                    <a:pt x="12780" y="6384"/>
                  </a:lnTo>
                  <a:cubicBezTo>
                    <a:pt x="12780" y="2554"/>
                    <a:pt x="10225" y="0"/>
                    <a:pt x="6390" y="0"/>
                  </a:cubicBezTo>
                  <a:cubicBezTo>
                    <a:pt x="2556" y="0"/>
                    <a:pt x="0" y="2554"/>
                    <a:pt x="0" y="6384"/>
                  </a:cubicBezTo>
                  <a:lnTo>
                    <a:pt x="0" y="49795"/>
                  </a:lnTo>
                  <a:cubicBezTo>
                    <a:pt x="0" y="53626"/>
                    <a:pt x="2556" y="56179"/>
                    <a:pt x="6390" y="56179"/>
                  </a:cubicBezTo>
                  <a:lnTo>
                    <a:pt x="49842" y="56179"/>
                  </a:lnTo>
                  <a:cubicBezTo>
                    <a:pt x="53676" y="56179"/>
                    <a:pt x="56232" y="53626"/>
                    <a:pt x="56232" y="49795"/>
                  </a:cubicBezTo>
                  <a:cubicBezTo>
                    <a:pt x="56232" y="45965"/>
                    <a:pt x="53676" y="43411"/>
                    <a:pt x="49842" y="43411"/>
                  </a:cubicBezTo>
                  <a:lnTo>
                    <a:pt x="17253" y="43411"/>
                  </a:lnTo>
                  <a:cubicBezTo>
                    <a:pt x="54314" y="10853"/>
                    <a:pt x="110546" y="14683"/>
                    <a:pt x="142496" y="51710"/>
                  </a:cubicBezTo>
                  <a:cubicBezTo>
                    <a:pt x="156553" y="67670"/>
                    <a:pt x="164222" y="88738"/>
                    <a:pt x="164222" y="110443"/>
                  </a:cubicBezTo>
                  <a:cubicBezTo>
                    <a:pt x="164222" y="114273"/>
                    <a:pt x="166778" y="116827"/>
                    <a:pt x="170612" y="116827"/>
                  </a:cubicBezTo>
                  <a:cubicBezTo>
                    <a:pt x="174446" y="116827"/>
                    <a:pt x="177002" y="114273"/>
                    <a:pt x="177002" y="110443"/>
                  </a:cubicBezTo>
                  <a:cubicBezTo>
                    <a:pt x="177641" y="54902"/>
                    <a:pt x="132272" y="9576"/>
                    <a:pt x="76040" y="8938"/>
                  </a:cubicBezTo>
                  <a:close/>
                </a:path>
              </a:pathLst>
            </a:custGeom>
            <a:grpFill/>
            <a:ln w="6390" cap="flat">
              <a:noFill/>
              <a:prstDash val="solid"/>
              <a:miter/>
            </a:ln>
          </p:spPr>
          <p:txBody>
            <a:bodyPr wrap="none" lIns="0" tIns="0" rIns="0" bIns="0" rtlCol="0" anchor="ctr"/>
            <a:lstStyle/>
            <a:p>
              <a:pPr algn="ctr"/>
              <a:endParaRPr lang="en-US" sz="1200">
                <a:latin typeface="+mn-lt"/>
                <a:cs typeface="+mn-cs"/>
                <a:sym typeface="+mn-lt"/>
              </a:endParaRPr>
            </a:p>
          </p:txBody>
        </p:sp>
        <p:sp>
          <p:nvSpPr>
            <p:cNvPr id="2781" name="Graphic 1100">
              <a:extLst>
                <a:ext uri="{FF2B5EF4-FFF2-40B4-BE49-F238E27FC236}">
                  <a16:creationId xmlns:a16="http://schemas.microsoft.com/office/drawing/2014/main" id="{657BF654-1A09-CA29-09E8-F4357574365F}"/>
                </a:ext>
              </a:extLst>
            </p:cNvPr>
            <p:cNvSpPr/>
            <p:nvPr/>
          </p:nvSpPr>
          <p:spPr bwMode="gray">
            <a:xfrm>
              <a:off x="11076157" y="4945358"/>
              <a:ext cx="90257" cy="65116"/>
            </a:xfrm>
            <a:custGeom>
              <a:avLst/>
              <a:gdLst>
                <a:gd name="connsiteX0" fmla="*/ 31471 w 90257"/>
                <a:gd name="connsiteY0" fmla="*/ 65117 h 65116"/>
                <a:gd name="connsiteX1" fmla="*/ 35943 w 90257"/>
                <a:gd name="connsiteY1" fmla="*/ 63201 h 65116"/>
                <a:gd name="connsiteX2" fmla="*/ 88340 w 90257"/>
                <a:gd name="connsiteY2" fmla="*/ 10853 h 65116"/>
                <a:gd name="connsiteX3" fmla="*/ 88340 w 90257"/>
                <a:gd name="connsiteY3" fmla="*/ 1915 h 65116"/>
                <a:gd name="connsiteX4" fmla="*/ 79395 w 90257"/>
                <a:gd name="connsiteY4" fmla="*/ 1915 h 65116"/>
                <a:gd name="connsiteX5" fmla="*/ 32109 w 90257"/>
                <a:gd name="connsiteY5" fmla="*/ 49157 h 65116"/>
                <a:gd name="connsiteX6" fmla="*/ 10383 w 90257"/>
                <a:gd name="connsiteY6" fmla="*/ 27451 h 65116"/>
                <a:gd name="connsiteX7" fmla="*/ 1437 w 90257"/>
                <a:gd name="connsiteY7" fmla="*/ 28089 h 65116"/>
                <a:gd name="connsiteX8" fmla="*/ 1437 w 90257"/>
                <a:gd name="connsiteY8" fmla="*/ 36389 h 65116"/>
                <a:gd name="connsiteX9" fmla="*/ 27636 w 90257"/>
                <a:gd name="connsiteY9" fmla="*/ 62563 h 65116"/>
                <a:gd name="connsiteX10" fmla="*/ 31471 w 90257"/>
                <a:gd name="connsiteY10" fmla="*/ 65117 h 65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257" h="65116">
                  <a:moveTo>
                    <a:pt x="31471" y="65117"/>
                  </a:moveTo>
                  <a:cubicBezTo>
                    <a:pt x="33387" y="65117"/>
                    <a:pt x="34666" y="64478"/>
                    <a:pt x="35943" y="63201"/>
                  </a:cubicBezTo>
                  <a:lnTo>
                    <a:pt x="88340" y="10853"/>
                  </a:lnTo>
                  <a:cubicBezTo>
                    <a:pt x="90897" y="8299"/>
                    <a:pt x="90897" y="4469"/>
                    <a:pt x="88340" y="1915"/>
                  </a:cubicBezTo>
                  <a:cubicBezTo>
                    <a:pt x="85785" y="-638"/>
                    <a:pt x="81950" y="-638"/>
                    <a:pt x="79395" y="1915"/>
                  </a:cubicBezTo>
                  <a:lnTo>
                    <a:pt x="32109" y="49157"/>
                  </a:lnTo>
                  <a:lnTo>
                    <a:pt x="10383" y="27451"/>
                  </a:lnTo>
                  <a:cubicBezTo>
                    <a:pt x="7827" y="24897"/>
                    <a:pt x="3355" y="25536"/>
                    <a:pt x="1437" y="28089"/>
                  </a:cubicBezTo>
                  <a:cubicBezTo>
                    <a:pt x="-479" y="30643"/>
                    <a:pt x="-479" y="33835"/>
                    <a:pt x="1437" y="36389"/>
                  </a:cubicBezTo>
                  <a:lnTo>
                    <a:pt x="27636" y="62563"/>
                  </a:lnTo>
                  <a:cubicBezTo>
                    <a:pt x="27636" y="64478"/>
                    <a:pt x="29553" y="65117"/>
                    <a:pt x="31471" y="65117"/>
                  </a:cubicBezTo>
                  <a:close/>
                </a:path>
              </a:pathLst>
            </a:custGeom>
            <a:grpFill/>
            <a:ln w="6390" cap="flat">
              <a:noFill/>
              <a:prstDash val="solid"/>
              <a:miter/>
            </a:ln>
          </p:spPr>
          <p:txBody>
            <a:bodyPr wrap="none" lIns="0" tIns="0" rIns="0" bIns="0" rtlCol="0" anchor="ctr"/>
            <a:lstStyle/>
            <a:p>
              <a:pPr algn="ctr"/>
              <a:endParaRPr lang="en-US" sz="1200">
                <a:latin typeface="+mn-lt"/>
                <a:cs typeface="+mn-cs"/>
                <a:sym typeface="+mn-lt"/>
              </a:endParaRPr>
            </a:p>
          </p:txBody>
        </p:sp>
      </p:grpSp>
      <p:grpSp>
        <p:nvGrpSpPr>
          <p:cNvPr id="2782" name="グループ化 2781">
            <a:extLst>
              <a:ext uri="{FF2B5EF4-FFF2-40B4-BE49-F238E27FC236}">
                <a16:creationId xmlns:a16="http://schemas.microsoft.com/office/drawing/2014/main" id="{7333AD7B-94FE-382A-A5A8-97352AAA6633}"/>
              </a:ext>
            </a:extLst>
          </p:cNvPr>
          <p:cNvGrpSpPr/>
          <p:nvPr/>
        </p:nvGrpSpPr>
        <p:grpSpPr>
          <a:xfrm>
            <a:off x="3310641" y="3301508"/>
            <a:ext cx="2163347" cy="2359108"/>
            <a:chOff x="2840262" y="3301508"/>
            <a:chExt cx="2163347" cy="2359108"/>
          </a:xfrm>
        </p:grpSpPr>
        <p:sp>
          <p:nvSpPr>
            <p:cNvPr id="2783" name="テキスト ボックス 2782">
              <a:extLst>
                <a:ext uri="{FF2B5EF4-FFF2-40B4-BE49-F238E27FC236}">
                  <a16:creationId xmlns:a16="http://schemas.microsoft.com/office/drawing/2014/main" id="{8BF34972-2677-BF16-B3A6-7770C9146C28}"/>
                </a:ext>
              </a:extLst>
            </p:cNvPr>
            <p:cNvSpPr txBox="1"/>
            <p:nvPr/>
          </p:nvSpPr>
          <p:spPr>
            <a:xfrm>
              <a:off x="3226588" y="3345963"/>
              <a:ext cx="1407681" cy="269758"/>
            </a:xfrm>
            <a:prstGeom prst="rect">
              <a:avLst/>
            </a:prstGeom>
            <a:noFill/>
          </p:spPr>
          <p:txBody>
            <a:bodyPr wrap="none" rtlCol="0">
              <a:spAutoFit/>
            </a:bodyPr>
            <a:lstStyle/>
            <a:p>
              <a:pPr algn="ctr"/>
              <a:r>
                <a:rPr kumimoji="1" lang="ja-JP" altLang="en-US" sz="1400" b="1" dirty="0"/>
                <a:t>製品・サービス</a:t>
              </a:r>
            </a:p>
          </p:txBody>
        </p:sp>
        <p:sp>
          <p:nvSpPr>
            <p:cNvPr id="2784" name="矢印: 環状 2783">
              <a:extLst>
                <a:ext uri="{FF2B5EF4-FFF2-40B4-BE49-F238E27FC236}">
                  <a16:creationId xmlns:a16="http://schemas.microsoft.com/office/drawing/2014/main" id="{A0250FB5-871D-8C24-666C-48DF428D0B72}"/>
                </a:ext>
              </a:extLst>
            </p:cNvPr>
            <p:cNvSpPr/>
            <p:nvPr/>
          </p:nvSpPr>
          <p:spPr bwMode="gray">
            <a:xfrm flipV="1">
              <a:off x="2840262" y="3301508"/>
              <a:ext cx="2057914" cy="1897178"/>
            </a:xfrm>
            <a:prstGeom prst="circularArrow">
              <a:avLst>
                <a:gd name="adj1" fmla="val 13100"/>
                <a:gd name="adj2" fmla="val 1271289"/>
                <a:gd name="adj3" fmla="val 19696817"/>
                <a:gd name="adj4" fmla="val 12592581"/>
                <a:gd name="adj5" fmla="val 17243"/>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2785" name="矢印: 環状 2784">
              <a:extLst>
                <a:ext uri="{FF2B5EF4-FFF2-40B4-BE49-F238E27FC236}">
                  <a16:creationId xmlns:a16="http://schemas.microsoft.com/office/drawing/2014/main" id="{FE4C9B72-A233-680B-E570-F45AF41266BA}"/>
                </a:ext>
              </a:extLst>
            </p:cNvPr>
            <p:cNvSpPr/>
            <p:nvPr/>
          </p:nvSpPr>
          <p:spPr bwMode="gray">
            <a:xfrm rot="279192" flipH="1">
              <a:off x="2945695" y="3385616"/>
              <a:ext cx="2057914" cy="1897178"/>
            </a:xfrm>
            <a:prstGeom prst="circularArrow">
              <a:avLst>
                <a:gd name="adj1" fmla="val 13100"/>
                <a:gd name="adj2" fmla="val 1271289"/>
                <a:gd name="adj3" fmla="val 19696817"/>
                <a:gd name="adj4" fmla="val 13118024"/>
                <a:gd name="adj5" fmla="val 17243"/>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2786" name="テキスト ボックス 2785">
              <a:extLst>
                <a:ext uri="{FF2B5EF4-FFF2-40B4-BE49-F238E27FC236}">
                  <a16:creationId xmlns:a16="http://schemas.microsoft.com/office/drawing/2014/main" id="{76D8B9BD-5D94-16D9-8CB8-859976AFA1D2}"/>
                </a:ext>
              </a:extLst>
            </p:cNvPr>
            <p:cNvSpPr txBox="1"/>
            <p:nvPr/>
          </p:nvSpPr>
          <p:spPr>
            <a:xfrm>
              <a:off x="3075222" y="4952730"/>
              <a:ext cx="1705915" cy="707886"/>
            </a:xfrm>
            <a:prstGeom prst="rect">
              <a:avLst/>
            </a:prstGeom>
            <a:noFill/>
          </p:spPr>
          <p:txBody>
            <a:bodyPr wrap="none" rtlCol="0">
              <a:spAutoFit/>
            </a:bodyPr>
            <a:lstStyle/>
            <a:p>
              <a:pPr algn="ctr"/>
              <a:r>
                <a:rPr kumimoji="1" lang="ja-JP" altLang="en-US" sz="1400" b="1" dirty="0"/>
                <a:t>人材・資源・</a:t>
              </a:r>
              <a:br>
                <a:rPr kumimoji="1" lang="en-US" altLang="ja-JP" sz="1400" b="1" dirty="0"/>
              </a:br>
              <a:r>
                <a:rPr kumimoji="1" lang="ja-JP" altLang="en-US" sz="1400" b="1" dirty="0"/>
                <a:t>資金・ データ</a:t>
              </a:r>
              <a:br>
                <a:rPr kumimoji="1" lang="en-US" altLang="ja-JP" sz="1400" b="1" dirty="0"/>
              </a:br>
              <a:r>
                <a:rPr kumimoji="1" lang="en-US" altLang="ja-JP" sz="1200" dirty="0">
                  <a:latin typeface="+mn-ea"/>
                </a:rPr>
                <a:t>(</a:t>
              </a:r>
              <a:r>
                <a:rPr kumimoji="1" lang="ja-JP" altLang="en-US" sz="1200" dirty="0">
                  <a:latin typeface="+mn-ea"/>
                </a:rPr>
                <a:t>ウラノス・エコシステム</a:t>
              </a:r>
              <a:r>
                <a:rPr kumimoji="1" lang="en-US" altLang="ja-JP" sz="1200" dirty="0">
                  <a:latin typeface="+mn-ea"/>
                </a:rPr>
                <a:t>)</a:t>
              </a:r>
            </a:p>
          </p:txBody>
        </p:sp>
      </p:grpSp>
      <p:grpSp>
        <p:nvGrpSpPr>
          <p:cNvPr id="2787" name="グループ化 2786">
            <a:extLst>
              <a:ext uri="{FF2B5EF4-FFF2-40B4-BE49-F238E27FC236}">
                <a16:creationId xmlns:a16="http://schemas.microsoft.com/office/drawing/2014/main" id="{E77C8D54-6305-874E-00D4-43AFF2608341}"/>
              </a:ext>
            </a:extLst>
          </p:cNvPr>
          <p:cNvGrpSpPr/>
          <p:nvPr/>
        </p:nvGrpSpPr>
        <p:grpSpPr>
          <a:xfrm flipH="1">
            <a:off x="7290578" y="3294114"/>
            <a:ext cx="2130571" cy="2560903"/>
            <a:chOff x="2689671" y="3345963"/>
            <a:chExt cx="2130571" cy="2560903"/>
          </a:xfrm>
        </p:grpSpPr>
        <p:sp>
          <p:nvSpPr>
            <p:cNvPr id="2788" name="テキスト ボックス 2787">
              <a:extLst>
                <a:ext uri="{FF2B5EF4-FFF2-40B4-BE49-F238E27FC236}">
                  <a16:creationId xmlns:a16="http://schemas.microsoft.com/office/drawing/2014/main" id="{7C544795-C801-8939-1D10-EE85260487AD}"/>
                </a:ext>
              </a:extLst>
            </p:cNvPr>
            <p:cNvSpPr txBox="1"/>
            <p:nvPr/>
          </p:nvSpPr>
          <p:spPr>
            <a:xfrm>
              <a:off x="3043220" y="3345963"/>
              <a:ext cx="1407681" cy="269758"/>
            </a:xfrm>
            <a:prstGeom prst="rect">
              <a:avLst/>
            </a:prstGeom>
            <a:noFill/>
          </p:spPr>
          <p:txBody>
            <a:bodyPr wrap="none" rtlCol="0">
              <a:spAutoFit/>
            </a:bodyPr>
            <a:lstStyle/>
            <a:p>
              <a:pPr algn="ctr"/>
              <a:r>
                <a:rPr kumimoji="1" lang="ja-JP" altLang="en-US" sz="1400" b="1" dirty="0"/>
                <a:t>製品・サービス</a:t>
              </a:r>
            </a:p>
          </p:txBody>
        </p:sp>
        <p:grpSp>
          <p:nvGrpSpPr>
            <p:cNvPr id="2789" name="グループ化 2788">
              <a:extLst>
                <a:ext uri="{FF2B5EF4-FFF2-40B4-BE49-F238E27FC236}">
                  <a16:creationId xmlns:a16="http://schemas.microsoft.com/office/drawing/2014/main" id="{B0E54FFA-725C-6A49-224B-D4CEFD89FF15}"/>
                </a:ext>
              </a:extLst>
            </p:cNvPr>
            <p:cNvGrpSpPr/>
            <p:nvPr/>
          </p:nvGrpSpPr>
          <p:grpSpPr>
            <a:xfrm>
              <a:off x="2689671" y="3376863"/>
              <a:ext cx="2130571" cy="2530003"/>
              <a:chOff x="2689671" y="3376863"/>
              <a:chExt cx="2130571" cy="2530003"/>
            </a:xfrm>
          </p:grpSpPr>
          <p:sp>
            <p:nvSpPr>
              <p:cNvPr id="2790" name="矢印: 環状 2789">
                <a:extLst>
                  <a:ext uri="{FF2B5EF4-FFF2-40B4-BE49-F238E27FC236}">
                    <a16:creationId xmlns:a16="http://schemas.microsoft.com/office/drawing/2014/main" id="{58532474-8C8F-07BE-76E5-AD3E43F9D001}"/>
                  </a:ext>
                </a:extLst>
              </p:cNvPr>
              <p:cNvSpPr/>
              <p:nvPr/>
            </p:nvSpPr>
            <p:spPr bwMode="gray">
              <a:xfrm rot="277029" flipV="1">
                <a:off x="2689671" y="3376863"/>
                <a:ext cx="2057914" cy="1897178"/>
              </a:xfrm>
              <a:prstGeom prst="circularArrow">
                <a:avLst>
                  <a:gd name="adj1" fmla="val 13100"/>
                  <a:gd name="adj2" fmla="val 1271289"/>
                  <a:gd name="adj3" fmla="val 19696817"/>
                  <a:gd name="adj4" fmla="val 12592581"/>
                  <a:gd name="adj5" fmla="val 17243"/>
                </a:avLst>
              </a:prstGeom>
              <a:solidFill>
                <a:srgbClr val="E2B7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grpSp>
            <p:nvGrpSpPr>
              <p:cNvPr id="2791" name="グループ化 2790">
                <a:extLst>
                  <a:ext uri="{FF2B5EF4-FFF2-40B4-BE49-F238E27FC236}">
                    <a16:creationId xmlns:a16="http://schemas.microsoft.com/office/drawing/2014/main" id="{697AED12-3BB7-6D82-CC64-53B648D3028F}"/>
                  </a:ext>
                </a:extLst>
              </p:cNvPr>
              <p:cNvGrpSpPr/>
              <p:nvPr/>
            </p:nvGrpSpPr>
            <p:grpSpPr>
              <a:xfrm>
                <a:off x="2762328" y="3477632"/>
                <a:ext cx="2057914" cy="2429234"/>
                <a:chOff x="2762328" y="3477632"/>
                <a:chExt cx="2057914" cy="2429234"/>
              </a:xfrm>
            </p:grpSpPr>
            <p:sp>
              <p:nvSpPr>
                <p:cNvPr id="2792" name="矢印: 環状 2791">
                  <a:extLst>
                    <a:ext uri="{FF2B5EF4-FFF2-40B4-BE49-F238E27FC236}">
                      <a16:creationId xmlns:a16="http://schemas.microsoft.com/office/drawing/2014/main" id="{CE569F91-17BC-A7A3-3230-594154AEBBEF}"/>
                    </a:ext>
                  </a:extLst>
                </p:cNvPr>
                <p:cNvSpPr/>
                <p:nvPr/>
              </p:nvSpPr>
              <p:spPr bwMode="gray">
                <a:xfrm rot="483511" flipH="1">
                  <a:off x="2762328" y="3477632"/>
                  <a:ext cx="2057914" cy="1897178"/>
                </a:xfrm>
                <a:prstGeom prst="circularArrow">
                  <a:avLst>
                    <a:gd name="adj1" fmla="val 13100"/>
                    <a:gd name="adj2" fmla="val 1271289"/>
                    <a:gd name="adj3" fmla="val 19696817"/>
                    <a:gd name="adj4" fmla="val 13118024"/>
                    <a:gd name="adj5" fmla="val 17243"/>
                  </a:avLst>
                </a:prstGeom>
                <a:solidFill>
                  <a:srgbClr val="E1597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600" b="1" i="0" u="none" strike="noStrike" kern="1200" cap="none" spc="0" normalizeH="0" baseline="0" noProof="0" dirty="0">
                    <a:ln>
                      <a:noFill/>
                    </a:ln>
                    <a:solidFill>
                      <a:prstClr val="black"/>
                    </a:solidFill>
                    <a:effectLst/>
                    <a:uLnTx/>
                    <a:uFillTx/>
                    <a:latin typeface="Calibri Light"/>
                    <a:ea typeface="Yu Gothic UI"/>
                    <a:cs typeface="Arial" charset="0"/>
                  </a:endParaRPr>
                </a:p>
              </p:txBody>
            </p:sp>
            <p:sp>
              <p:nvSpPr>
                <p:cNvPr id="2793" name="テキスト ボックス 2792">
                  <a:extLst>
                    <a:ext uri="{FF2B5EF4-FFF2-40B4-BE49-F238E27FC236}">
                      <a16:creationId xmlns:a16="http://schemas.microsoft.com/office/drawing/2014/main" id="{ABD0C3E1-1A88-F4B4-EEFE-048F43ACFFA7}"/>
                    </a:ext>
                  </a:extLst>
                </p:cNvPr>
                <p:cNvSpPr txBox="1"/>
                <p:nvPr/>
              </p:nvSpPr>
              <p:spPr>
                <a:xfrm>
                  <a:off x="2895861" y="4983536"/>
                  <a:ext cx="1697901" cy="923330"/>
                </a:xfrm>
                <a:prstGeom prst="rect">
                  <a:avLst/>
                </a:prstGeom>
                <a:noFill/>
              </p:spPr>
              <p:txBody>
                <a:bodyPr wrap="none" rtlCol="0">
                  <a:spAutoFit/>
                </a:bodyPr>
                <a:lstStyle/>
                <a:p>
                  <a:pPr algn="ctr"/>
                  <a:r>
                    <a:rPr kumimoji="1" lang="ja-JP" altLang="en-US" sz="1400" b="1" dirty="0"/>
                    <a:t>人材・資源・</a:t>
                  </a:r>
                  <a:br>
                    <a:rPr kumimoji="1" lang="en-US" altLang="ja-JP" sz="1400" b="1" dirty="0"/>
                  </a:br>
                  <a:r>
                    <a:rPr kumimoji="1" lang="ja-JP" altLang="en-US" sz="1400" b="1" dirty="0"/>
                    <a:t>資金・ データ</a:t>
                  </a:r>
                  <a:br>
                    <a:rPr lang="en-US" altLang="ja-JP" sz="1400" b="1" dirty="0"/>
                  </a:br>
                  <a:r>
                    <a:rPr lang="en-US" altLang="ja-JP" sz="1200" dirty="0">
                      <a:latin typeface="+mn-ea"/>
                    </a:rPr>
                    <a:t>(</a:t>
                  </a:r>
                  <a:r>
                    <a:rPr lang="ja-JP" altLang="en-US" sz="1200" dirty="0">
                      <a:latin typeface="+mn-ea"/>
                    </a:rPr>
                    <a:t>ウラノス・エコシステム</a:t>
                  </a:r>
                  <a:r>
                    <a:rPr lang="en-US" altLang="ja-JP" sz="1200" dirty="0">
                      <a:latin typeface="+mn-ea"/>
                    </a:rPr>
                    <a:t>)</a:t>
                  </a:r>
                  <a:endParaRPr kumimoji="1" lang="en-US" altLang="ja-JP" sz="1200" dirty="0">
                    <a:latin typeface="+mn-ea"/>
                  </a:endParaRPr>
                </a:p>
                <a:p>
                  <a:pPr algn="ctr"/>
                  <a:endParaRPr kumimoji="1" lang="ja-JP" altLang="en-US" sz="1400" b="1" dirty="0"/>
                </a:p>
              </p:txBody>
            </p:sp>
          </p:grpSp>
        </p:grpSp>
      </p:grpSp>
      <p:grpSp>
        <p:nvGrpSpPr>
          <p:cNvPr id="2794" name="グループ化 2793">
            <a:extLst>
              <a:ext uri="{FF2B5EF4-FFF2-40B4-BE49-F238E27FC236}">
                <a16:creationId xmlns:a16="http://schemas.microsoft.com/office/drawing/2014/main" id="{C19BF0D6-73D7-6BAF-A7A6-AFE151A785CB}"/>
              </a:ext>
            </a:extLst>
          </p:cNvPr>
          <p:cNvGrpSpPr/>
          <p:nvPr/>
        </p:nvGrpSpPr>
        <p:grpSpPr>
          <a:xfrm>
            <a:off x="6068513" y="4989435"/>
            <a:ext cx="648000" cy="648000"/>
            <a:chOff x="6068513" y="4989435"/>
            <a:chExt cx="648000" cy="648000"/>
          </a:xfrm>
        </p:grpSpPr>
        <p:sp>
          <p:nvSpPr>
            <p:cNvPr id="2795" name="楕円 2794">
              <a:extLst>
                <a:ext uri="{FF2B5EF4-FFF2-40B4-BE49-F238E27FC236}">
                  <a16:creationId xmlns:a16="http://schemas.microsoft.com/office/drawing/2014/main" id="{536741EA-1F82-0261-6E98-C517AB5AFA73}"/>
                </a:ext>
              </a:extLst>
            </p:cNvPr>
            <p:cNvSpPr/>
            <p:nvPr/>
          </p:nvSpPr>
          <p:spPr>
            <a:xfrm>
              <a:off x="6068513" y="4989435"/>
              <a:ext cx="648000" cy="6480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2796" name="グラフィックス 2795" descr="リサイクル 単色塗りつぶし">
              <a:extLst>
                <a:ext uri="{FF2B5EF4-FFF2-40B4-BE49-F238E27FC236}">
                  <a16:creationId xmlns:a16="http://schemas.microsoft.com/office/drawing/2014/main" id="{B49A8389-9780-134A-CCE1-12CE7EE973B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09348" y="5030270"/>
              <a:ext cx="566330" cy="566330"/>
            </a:xfrm>
            <a:prstGeom prst="rect">
              <a:avLst/>
            </a:prstGeom>
          </p:spPr>
        </p:pic>
      </p:grpSp>
      <p:sp>
        <p:nvSpPr>
          <p:cNvPr id="2797" name="正方形/長方形 2796">
            <a:extLst>
              <a:ext uri="{FF2B5EF4-FFF2-40B4-BE49-F238E27FC236}">
                <a16:creationId xmlns:a16="http://schemas.microsoft.com/office/drawing/2014/main" id="{6ABC7C14-CB96-C42E-6CA1-47B3139311D4}"/>
              </a:ext>
            </a:extLst>
          </p:cNvPr>
          <p:cNvSpPr/>
          <p:nvPr/>
        </p:nvSpPr>
        <p:spPr>
          <a:xfrm>
            <a:off x="6273814" y="5644884"/>
            <a:ext cx="237399" cy="2217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u="none" strike="noStrike" kern="1200" cap="none" spc="0" normalizeH="0" baseline="0" noProof="0" dirty="0">
                <a:ln>
                  <a:noFill/>
                </a:ln>
                <a:solidFill>
                  <a:schemeClr val="accent6">
                    <a:lumMod val="50000"/>
                  </a:schemeClr>
                </a:solidFill>
                <a:effectLst/>
                <a:uLnTx/>
                <a:uFillTx/>
                <a:latin typeface="+mn-ea"/>
                <a:cs typeface="+mn-cs"/>
              </a:rPr>
              <a:t>使用</a:t>
            </a:r>
          </a:p>
        </p:txBody>
      </p:sp>
      <p:sp>
        <p:nvSpPr>
          <p:cNvPr id="2798" name="正方形/長方形 2797">
            <a:extLst>
              <a:ext uri="{FF2B5EF4-FFF2-40B4-BE49-F238E27FC236}">
                <a16:creationId xmlns:a16="http://schemas.microsoft.com/office/drawing/2014/main" id="{7409DEB3-F220-C262-342E-702F1244AB66}"/>
              </a:ext>
            </a:extLst>
          </p:cNvPr>
          <p:cNvSpPr/>
          <p:nvPr/>
        </p:nvSpPr>
        <p:spPr>
          <a:xfrm>
            <a:off x="5537043" y="4240767"/>
            <a:ext cx="846989" cy="1893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defTabSz="457200"/>
            <a:r>
              <a:rPr lang="ja-JP" altLang="en-US" sz="1600" b="1" dirty="0">
                <a:solidFill>
                  <a:schemeClr val="accent6">
                    <a:lumMod val="50000"/>
                  </a:schemeClr>
                </a:solidFill>
                <a:latin typeface="+mn-ea"/>
              </a:rPr>
              <a:t>再資源化</a:t>
            </a:r>
          </a:p>
        </p:txBody>
      </p:sp>
      <p:sp>
        <p:nvSpPr>
          <p:cNvPr id="2799" name="正方形/長方形 2798">
            <a:extLst>
              <a:ext uri="{FF2B5EF4-FFF2-40B4-BE49-F238E27FC236}">
                <a16:creationId xmlns:a16="http://schemas.microsoft.com/office/drawing/2014/main" id="{8D1EB919-1355-2BAB-CD43-3A2CDB4D5001}"/>
              </a:ext>
            </a:extLst>
          </p:cNvPr>
          <p:cNvSpPr/>
          <p:nvPr/>
        </p:nvSpPr>
        <p:spPr>
          <a:xfrm>
            <a:off x="6502514" y="4240767"/>
            <a:ext cx="846989" cy="1893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b="1" dirty="0">
                <a:solidFill>
                  <a:schemeClr val="accent6">
                    <a:lumMod val="50000"/>
                  </a:schemeClr>
                </a:solidFill>
                <a:latin typeface="+mn-ea"/>
              </a:rPr>
              <a:t>製品化</a:t>
            </a:r>
            <a:endParaRPr kumimoji="1" lang="ja-JP" altLang="en-US" sz="1600" b="1" u="none" strike="noStrike" kern="1200" cap="none" spc="0" normalizeH="0" baseline="0" noProof="0" dirty="0">
              <a:ln>
                <a:noFill/>
              </a:ln>
              <a:solidFill>
                <a:schemeClr val="accent6">
                  <a:lumMod val="50000"/>
                </a:schemeClr>
              </a:solidFill>
              <a:effectLst/>
              <a:uLnTx/>
              <a:uFillTx/>
              <a:latin typeface="+mn-ea"/>
              <a:cs typeface="+mn-cs"/>
            </a:endParaRPr>
          </a:p>
        </p:txBody>
      </p:sp>
      <p:sp>
        <p:nvSpPr>
          <p:cNvPr id="2665" name="楕円 2664">
            <a:extLst>
              <a:ext uri="{FF2B5EF4-FFF2-40B4-BE49-F238E27FC236}">
                <a16:creationId xmlns:a16="http://schemas.microsoft.com/office/drawing/2014/main" id="{B1958FDF-6E62-FEEB-F8C5-9EC2C74810C2}"/>
              </a:ext>
            </a:extLst>
          </p:cNvPr>
          <p:cNvSpPr/>
          <p:nvPr/>
        </p:nvSpPr>
        <p:spPr>
          <a:xfrm>
            <a:off x="3480470" y="1532265"/>
            <a:ext cx="5663081" cy="473409"/>
          </a:xfrm>
          <a:prstGeom prst="ellipse">
            <a:avLst/>
          </a:prstGeom>
          <a:solidFill>
            <a:srgbClr val="3D5C89"/>
          </a:solidFill>
          <a:ln>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2400" b="1" dirty="0">
                <a:solidFill>
                  <a:schemeClr val="bg1"/>
                </a:solidFill>
                <a:latin typeface="+mn-ea"/>
              </a:rPr>
              <a:t>循環型経済構造の実現</a:t>
            </a:r>
          </a:p>
        </p:txBody>
      </p:sp>
    </p:spTree>
    <p:extLst>
      <p:ext uri="{BB962C8B-B14F-4D97-AF65-F5344CB8AC3E}">
        <p14:creationId xmlns:p14="http://schemas.microsoft.com/office/powerpoint/2010/main" val="780922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59EB8B-9E02-A970-DADD-60ED7A986F71}"/>
              </a:ext>
            </a:extLst>
          </p:cNvPr>
          <p:cNvSpPr>
            <a:spLocks noGrp="1"/>
          </p:cNvSpPr>
          <p:nvPr>
            <p:ph type="title"/>
          </p:nvPr>
        </p:nvSpPr>
        <p:spPr>
          <a:xfrm>
            <a:off x="378655" y="476672"/>
            <a:ext cx="11622001" cy="868106"/>
          </a:xfrm>
        </p:spPr>
        <p:txBody>
          <a:bodyPr/>
          <a:lstStyle/>
          <a:p>
            <a:r>
              <a:rPr lang="ja-JP" altLang="en-US" dirty="0"/>
              <a:t>適切な収益や健全な労働環境</a:t>
            </a:r>
            <a:r>
              <a:rPr lang="ja-JP" altLang="en-US"/>
              <a:t>を確保するとともに、専門人材の育成、</a:t>
            </a:r>
            <a:br>
              <a:rPr lang="en-US" altLang="ja-JP" dirty="0"/>
            </a:br>
            <a:r>
              <a:rPr lang="en-US" altLang="ja-JP" dirty="0"/>
              <a:t>IP</a:t>
            </a:r>
            <a:r>
              <a:rPr lang="ja-JP" altLang="en-US"/>
              <a:t>・コンテンツの利</a:t>
            </a:r>
            <a:r>
              <a:rPr lang="ja-JP" altLang="en-US" dirty="0"/>
              <a:t>活用を</a:t>
            </a:r>
            <a:r>
              <a:rPr lang="ja-JP" altLang="en-US"/>
              <a:t>促し、コンテンツ産業の高付加価値化を実現する</a:t>
            </a:r>
            <a:endParaRPr lang="ja-JP" altLang="en-US" dirty="0"/>
          </a:p>
        </p:txBody>
      </p:sp>
      <p:sp>
        <p:nvSpPr>
          <p:cNvPr id="3" name="スライド番号プレースホルダー 2">
            <a:extLst>
              <a:ext uri="{FF2B5EF4-FFF2-40B4-BE49-F238E27FC236}">
                <a16:creationId xmlns:a16="http://schemas.microsoft.com/office/drawing/2014/main" id="{82D78F17-3315-5267-2F4D-AF192141181E}"/>
              </a:ext>
            </a:extLst>
          </p:cNvPr>
          <p:cNvSpPr>
            <a:spLocks noGrp="1"/>
          </p:cNvSpPr>
          <p:nvPr>
            <p:ph type="sldNum" sz="quarter" idx="12"/>
          </p:nvPr>
        </p:nvSpPr>
        <p:spPr/>
        <p:txBody>
          <a:bodyPr/>
          <a:lstStyle/>
          <a:p>
            <a:fld id="{D08BAF99-255C-412B-9BE2-A34BCE385131}" type="slidenum">
              <a:rPr lang="ja-JP" altLang="en-US" smtClean="0"/>
              <a:pPr/>
              <a:t>8</a:t>
            </a:fld>
            <a:endParaRPr lang="ja-JP" altLang="en-US" dirty="0"/>
          </a:p>
        </p:txBody>
      </p:sp>
      <p:sp>
        <p:nvSpPr>
          <p:cNvPr id="4" name="テキスト プレースホルダー 3">
            <a:extLst>
              <a:ext uri="{FF2B5EF4-FFF2-40B4-BE49-F238E27FC236}">
                <a16:creationId xmlns:a16="http://schemas.microsoft.com/office/drawing/2014/main" id="{7A56745F-031E-0F45-3F60-72AD4385D194}"/>
              </a:ext>
            </a:extLst>
          </p:cNvPr>
          <p:cNvSpPr>
            <a:spLocks noGrp="1"/>
          </p:cNvSpPr>
          <p:nvPr>
            <p:ph type="body" sz="quarter" idx="13"/>
          </p:nvPr>
        </p:nvSpPr>
        <p:spPr/>
        <p:txBody>
          <a:bodyPr/>
          <a:lstStyle/>
          <a:p>
            <a:r>
              <a:rPr lang="ja-JP" altLang="en-US"/>
              <a:t>●</a:t>
            </a:r>
            <a:r>
              <a:rPr lang="en-US" altLang="ja-JP" dirty="0"/>
              <a:t>3</a:t>
            </a:r>
            <a:r>
              <a:rPr lang="en-US" altLang="ja-JP"/>
              <a:t>.</a:t>
            </a:r>
            <a:r>
              <a:rPr lang="ja-JP" altLang="en-US"/>
              <a:t>（</a:t>
            </a:r>
            <a:r>
              <a:rPr lang="en-US" altLang="ja-JP" dirty="0"/>
              <a:t>2</a:t>
            </a:r>
            <a:r>
              <a:rPr lang="ja-JP" altLang="en-US"/>
              <a:t>）②</a:t>
            </a:r>
            <a:r>
              <a:rPr lang="en-US" altLang="ja-JP" dirty="0"/>
              <a:t>IP</a:t>
            </a:r>
            <a:r>
              <a:rPr lang="ja-JP" altLang="en-US" dirty="0"/>
              <a:t>と他産業の組み合わせによる新たなコンテンツ産業の創出</a:t>
            </a:r>
          </a:p>
        </p:txBody>
      </p:sp>
      <p:sp>
        <p:nvSpPr>
          <p:cNvPr id="7" name="フリーフォーム: 図形 6">
            <a:extLst>
              <a:ext uri="{FF2B5EF4-FFF2-40B4-BE49-F238E27FC236}">
                <a16:creationId xmlns:a16="http://schemas.microsoft.com/office/drawing/2014/main" id="{EDAC9559-8A63-DBDD-33B4-F9FBC8F22145}"/>
              </a:ext>
            </a:extLst>
          </p:cNvPr>
          <p:cNvSpPr/>
          <p:nvPr/>
        </p:nvSpPr>
        <p:spPr>
          <a:xfrm>
            <a:off x="8399504" y="1725366"/>
            <a:ext cx="2740940" cy="2015780"/>
          </a:xfrm>
          <a:custGeom>
            <a:avLst/>
            <a:gdLst>
              <a:gd name="connsiteX0" fmla="*/ 4278 w 2740940"/>
              <a:gd name="connsiteY0" fmla="*/ 0 h 2015780"/>
              <a:gd name="connsiteX1" fmla="*/ 1133774 w 2740940"/>
              <a:gd name="connsiteY1" fmla="*/ 0 h 2015780"/>
              <a:gd name="connsiteX2" fmla="*/ 1191590 w 2740940"/>
              <a:gd name="connsiteY2" fmla="*/ 0 h 2015780"/>
              <a:gd name="connsiteX3" fmla="*/ 2724345 w 2740940"/>
              <a:gd name="connsiteY3" fmla="*/ 0 h 2015780"/>
              <a:gd name="connsiteX4" fmla="*/ 2740940 w 2740940"/>
              <a:gd name="connsiteY4" fmla="*/ 16595 h 2015780"/>
              <a:gd name="connsiteX5" fmla="*/ 2740940 w 2740940"/>
              <a:gd name="connsiteY5" fmla="*/ 1999185 h 2015780"/>
              <a:gd name="connsiteX6" fmla="*/ 2724345 w 2740940"/>
              <a:gd name="connsiteY6" fmla="*/ 2015780 h 2015780"/>
              <a:gd name="connsiteX7" fmla="*/ 1133774 w 2740940"/>
              <a:gd name="connsiteY7" fmla="*/ 2015780 h 2015780"/>
              <a:gd name="connsiteX8" fmla="*/ 1117179 w 2740940"/>
              <a:gd name="connsiteY8" fmla="*/ 1999185 h 2015780"/>
              <a:gd name="connsiteX9" fmla="*/ 1117179 w 2740940"/>
              <a:gd name="connsiteY9" fmla="*/ 418557 h 2015780"/>
              <a:gd name="connsiteX10" fmla="*/ 4278 w 2740940"/>
              <a:gd name="connsiteY10" fmla="*/ 418557 h 2015780"/>
              <a:gd name="connsiteX11" fmla="*/ 0 w 2740940"/>
              <a:gd name="connsiteY11" fmla="*/ 414279 h 2015780"/>
              <a:gd name="connsiteX12" fmla="*/ 0 w 2740940"/>
              <a:gd name="connsiteY12" fmla="*/ 4278 h 2015780"/>
              <a:gd name="connsiteX13" fmla="*/ 4278 w 2740940"/>
              <a:gd name="connsiteY13" fmla="*/ 0 h 201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40940" h="2015780">
                <a:moveTo>
                  <a:pt x="4278" y="0"/>
                </a:moveTo>
                <a:lnTo>
                  <a:pt x="1133774" y="0"/>
                </a:lnTo>
                <a:lnTo>
                  <a:pt x="1191590" y="0"/>
                </a:lnTo>
                <a:lnTo>
                  <a:pt x="2724345" y="0"/>
                </a:lnTo>
                <a:cubicBezTo>
                  <a:pt x="2733510" y="0"/>
                  <a:pt x="2740940" y="7430"/>
                  <a:pt x="2740940" y="16595"/>
                </a:cubicBezTo>
                <a:lnTo>
                  <a:pt x="2740940" y="1999185"/>
                </a:lnTo>
                <a:cubicBezTo>
                  <a:pt x="2740940" y="2008350"/>
                  <a:pt x="2733510" y="2015780"/>
                  <a:pt x="2724345" y="2015780"/>
                </a:cubicBezTo>
                <a:lnTo>
                  <a:pt x="1133774" y="2015780"/>
                </a:lnTo>
                <a:cubicBezTo>
                  <a:pt x="1124609" y="2015780"/>
                  <a:pt x="1117179" y="2008350"/>
                  <a:pt x="1117179" y="1999185"/>
                </a:cubicBezTo>
                <a:lnTo>
                  <a:pt x="1117179" y="418557"/>
                </a:lnTo>
                <a:lnTo>
                  <a:pt x="4278" y="418557"/>
                </a:lnTo>
                <a:cubicBezTo>
                  <a:pt x="1915" y="418557"/>
                  <a:pt x="0" y="416642"/>
                  <a:pt x="0" y="414279"/>
                </a:cubicBezTo>
                <a:lnTo>
                  <a:pt x="0" y="4278"/>
                </a:lnTo>
                <a:cubicBezTo>
                  <a:pt x="0" y="1915"/>
                  <a:pt x="1915" y="0"/>
                  <a:pt x="4278" y="0"/>
                </a:cubicBez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oAutofit/>
          </a:bodyPr>
          <a:lstStyle/>
          <a:p>
            <a:pPr algn="ctr"/>
            <a:endParaRPr lang="ja-JP" altLang="en-US" sz="2000" b="1" dirty="0">
              <a:solidFill>
                <a:schemeClr val="bg1">
                  <a:lumMod val="50000"/>
                </a:schemeClr>
              </a:solidFill>
              <a:latin typeface="ＭＳ Ｐゴシック" panose="020B0600070205080204" pitchFamily="50" charset="-128"/>
              <a:ea typeface="ＭＳ Ｐゴシック" panose="020B0600070205080204" pitchFamily="50" charset="-128"/>
            </a:endParaRPr>
          </a:p>
        </p:txBody>
      </p:sp>
      <p:cxnSp>
        <p:nvCxnSpPr>
          <p:cNvPr id="9" name="直線コネクタ 8">
            <a:extLst>
              <a:ext uri="{FF2B5EF4-FFF2-40B4-BE49-F238E27FC236}">
                <a16:creationId xmlns:a16="http://schemas.microsoft.com/office/drawing/2014/main" id="{713EFF81-5C9F-DA3E-0718-1C6B11AD0E28}"/>
              </a:ext>
            </a:extLst>
          </p:cNvPr>
          <p:cNvCxnSpPr/>
          <p:nvPr/>
        </p:nvCxnSpPr>
        <p:spPr>
          <a:xfrm>
            <a:off x="1303887" y="4005064"/>
            <a:ext cx="9472633" cy="0"/>
          </a:xfrm>
          <a:prstGeom prst="line">
            <a:avLst/>
          </a:prstGeom>
          <a:ln w="127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矢印: 五方向 9">
            <a:extLst>
              <a:ext uri="{FF2B5EF4-FFF2-40B4-BE49-F238E27FC236}">
                <a16:creationId xmlns:a16="http://schemas.microsoft.com/office/drawing/2014/main" id="{466F8204-02B2-F6A8-5C88-1FE2FF545A47}"/>
              </a:ext>
            </a:extLst>
          </p:cNvPr>
          <p:cNvSpPr/>
          <p:nvPr/>
        </p:nvSpPr>
        <p:spPr>
          <a:xfrm rot="5400000">
            <a:off x="-242119" y="2426073"/>
            <a:ext cx="2353838" cy="478800"/>
          </a:xfrm>
          <a:prstGeom prst="homePlate">
            <a:avLst>
              <a:gd name="adj" fmla="val 32096"/>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rPr>
              <a:t>現状</a:t>
            </a:r>
            <a:endPar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CFC273A3-CDFE-74BA-B129-388F7201425A}"/>
              </a:ext>
            </a:extLst>
          </p:cNvPr>
          <p:cNvSpPr/>
          <p:nvPr/>
        </p:nvSpPr>
        <p:spPr>
          <a:xfrm>
            <a:off x="695400" y="4164675"/>
            <a:ext cx="479745" cy="24692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rPr>
              <a:t>目指す姿</a:t>
            </a:r>
            <a:endPar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endParaRPr>
          </a:p>
        </p:txBody>
      </p:sp>
      <p:cxnSp>
        <p:nvCxnSpPr>
          <p:cNvPr id="28" name="直線矢印コネクタ 27">
            <a:extLst>
              <a:ext uri="{FF2B5EF4-FFF2-40B4-BE49-F238E27FC236}">
                <a16:creationId xmlns:a16="http://schemas.microsoft.com/office/drawing/2014/main" id="{3686A88B-6DEB-7EF8-4FDC-E3A2788B5B46}"/>
              </a:ext>
            </a:extLst>
          </p:cNvPr>
          <p:cNvCxnSpPr>
            <a:cxnSpLocks/>
          </p:cNvCxnSpPr>
          <p:nvPr/>
        </p:nvCxnSpPr>
        <p:spPr>
          <a:xfrm>
            <a:off x="7150536" y="5936657"/>
            <a:ext cx="2448689" cy="0"/>
          </a:xfrm>
          <a:prstGeom prst="straightConnector1">
            <a:avLst/>
          </a:prstGeom>
          <a:ln w="28575">
            <a:solidFill>
              <a:schemeClr val="accent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30" name="四角形: 角を丸くする 29">
            <a:extLst>
              <a:ext uri="{FF2B5EF4-FFF2-40B4-BE49-F238E27FC236}">
                <a16:creationId xmlns:a16="http://schemas.microsoft.com/office/drawing/2014/main" id="{1300D293-B5BA-41BA-1AD0-448FAD315505}"/>
              </a:ext>
            </a:extLst>
          </p:cNvPr>
          <p:cNvSpPr/>
          <p:nvPr/>
        </p:nvSpPr>
        <p:spPr>
          <a:xfrm>
            <a:off x="1299955" y="4352880"/>
            <a:ext cx="1720664" cy="2015780"/>
          </a:xfrm>
          <a:prstGeom prst="roundRect">
            <a:avLst>
              <a:gd name="adj" fmla="val 1022"/>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accent1"/>
                </a:solidFill>
                <a:effectLst/>
                <a:uLnTx/>
                <a:uFillTx/>
                <a:latin typeface="ＭＳ Ｐゴシック" panose="020B0600070205080204" pitchFamily="50" charset="-128"/>
                <a:ea typeface="ＭＳ Ｐゴシック" panose="020B0600070205080204" pitchFamily="50" charset="-128"/>
              </a:rPr>
              <a:t>クリエイター・</a:t>
            </a:r>
            <a:br>
              <a:rPr kumimoji="1" lang="ja-JP" altLang="en-US" sz="1600" b="1" i="0" u="none" strike="noStrike" kern="1200" cap="none" spc="0" normalizeH="0" baseline="0" noProof="0" dirty="0">
                <a:ln>
                  <a:noFill/>
                </a:ln>
                <a:solidFill>
                  <a:schemeClr val="accent1"/>
                </a:solidFill>
                <a:effectLst/>
                <a:uLnTx/>
                <a:uFillTx/>
                <a:latin typeface="ＭＳ Ｐゴシック" panose="020B0600070205080204" pitchFamily="50" charset="-128"/>
                <a:ea typeface="ＭＳ Ｐゴシック" panose="020B0600070205080204" pitchFamily="50" charset="-128"/>
              </a:rPr>
            </a:br>
            <a:r>
              <a:rPr kumimoji="1" lang="ja-JP" altLang="en-US" sz="1600" b="1" i="0" u="none" strike="noStrike" kern="1200" cap="none" spc="0" normalizeH="0" baseline="0" noProof="0" dirty="0">
                <a:ln>
                  <a:noFill/>
                </a:ln>
                <a:solidFill>
                  <a:schemeClr val="accent1"/>
                </a:solidFill>
                <a:effectLst/>
                <a:uLnTx/>
                <a:uFillTx/>
                <a:latin typeface="ＭＳ Ｐゴシック" panose="020B0600070205080204" pitchFamily="50" charset="-128"/>
                <a:ea typeface="ＭＳ Ｐゴシック" panose="020B0600070205080204" pitchFamily="50" charset="-128"/>
              </a:rPr>
              <a:t>アーティスト</a:t>
            </a:r>
          </a:p>
        </p:txBody>
      </p:sp>
      <p:cxnSp>
        <p:nvCxnSpPr>
          <p:cNvPr id="38" name="直線矢印コネクタ 37">
            <a:extLst>
              <a:ext uri="{FF2B5EF4-FFF2-40B4-BE49-F238E27FC236}">
                <a16:creationId xmlns:a16="http://schemas.microsoft.com/office/drawing/2014/main" id="{DA220830-C1BC-525D-B825-ADEC0DDF3DEF}"/>
              </a:ext>
            </a:extLst>
          </p:cNvPr>
          <p:cNvCxnSpPr>
            <a:cxnSpLocks/>
          </p:cNvCxnSpPr>
          <p:nvPr/>
        </p:nvCxnSpPr>
        <p:spPr>
          <a:xfrm>
            <a:off x="7140621" y="5168305"/>
            <a:ext cx="2520078" cy="0"/>
          </a:xfrm>
          <a:prstGeom prst="straightConnector1">
            <a:avLst/>
          </a:prstGeom>
          <a:ln w="28575">
            <a:solidFill>
              <a:schemeClr val="accent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40" name="四角形: 角を丸くする 39">
            <a:extLst>
              <a:ext uri="{FF2B5EF4-FFF2-40B4-BE49-F238E27FC236}">
                <a16:creationId xmlns:a16="http://schemas.microsoft.com/office/drawing/2014/main" id="{F14129B0-A2C6-A4BF-E906-AB356E9F1DC4}"/>
              </a:ext>
            </a:extLst>
          </p:cNvPr>
          <p:cNvSpPr/>
          <p:nvPr/>
        </p:nvSpPr>
        <p:spPr>
          <a:xfrm>
            <a:off x="9516683" y="4352880"/>
            <a:ext cx="1623761" cy="2015780"/>
          </a:xfrm>
          <a:prstGeom prst="roundRect">
            <a:avLst>
              <a:gd name="adj" fmla="val 1022"/>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algn="ctr"/>
            <a:r>
              <a:rPr lang="ja-JP" altLang="en-US" sz="1600" b="1" dirty="0">
                <a:solidFill>
                  <a:schemeClr val="accent1"/>
                </a:solidFill>
                <a:latin typeface="ＭＳ Ｐゴシック" panose="020B0600070205080204" pitchFamily="50" charset="-128"/>
                <a:ea typeface="ＭＳ Ｐゴシック" panose="020B0600070205080204" pitchFamily="50" charset="-128"/>
              </a:rPr>
              <a:t>海外市場</a:t>
            </a:r>
          </a:p>
        </p:txBody>
      </p:sp>
      <p:cxnSp>
        <p:nvCxnSpPr>
          <p:cNvPr id="46" name="直線矢印コネクタ 45">
            <a:extLst>
              <a:ext uri="{FF2B5EF4-FFF2-40B4-BE49-F238E27FC236}">
                <a16:creationId xmlns:a16="http://schemas.microsoft.com/office/drawing/2014/main" id="{B3A974A3-8053-5162-512F-14D5D22411FD}"/>
              </a:ext>
            </a:extLst>
          </p:cNvPr>
          <p:cNvCxnSpPr>
            <a:cxnSpLocks/>
          </p:cNvCxnSpPr>
          <p:nvPr/>
        </p:nvCxnSpPr>
        <p:spPr>
          <a:xfrm flipV="1">
            <a:off x="3036194" y="4809374"/>
            <a:ext cx="2015186" cy="1"/>
          </a:xfrm>
          <a:prstGeom prst="straightConnector1">
            <a:avLst/>
          </a:prstGeom>
          <a:ln w="28575">
            <a:solidFill>
              <a:schemeClr val="accent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3D42CFEC-270D-164F-22A4-9199B2DE0D65}"/>
              </a:ext>
            </a:extLst>
          </p:cNvPr>
          <p:cNvCxnSpPr>
            <a:cxnSpLocks/>
            <a:stCxn id="214" idx="3"/>
          </p:cNvCxnSpPr>
          <p:nvPr/>
        </p:nvCxnSpPr>
        <p:spPr>
          <a:xfrm flipV="1">
            <a:off x="7140621" y="4799612"/>
            <a:ext cx="2398210" cy="9762"/>
          </a:xfrm>
          <a:prstGeom prst="straightConnector1">
            <a:avLst/>
          </a:prstGeom>
          <a:ln w="28575">
            <a:solidFill>
              <a:schemeClr val="accent1"/>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BB4DD8B-5C17-A5A6-C43D-1C56CAC5CA4B}"/>
              </a:ext>
            </a:extLst>
          </p:cNvPr>
          <p:cNvCxnSpPr>
            <a:cxnSpLocks/>
          </p:cNvCxnSpPr>
          <p:nvPr/>
        </p:nvCxnSpPr>
        <p:spPr>
          <a:xfrm>
            <a:off x="2999833" y="5906923"/>
            <a:ext cx="2051547" cy="5243"/>
          </a:xfrm>
          <a:prstGeom prst="straightConnector1">
            <a:avLst/>
          </a:prstGeom>
          <a:ln w="28575">
            <a:solidFill>
              <a:schemeClr val="accent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72" name="四角形: 角を丸くする 71">
            <a:extLst>
              <a:ext uri="{FF2B5EF4-FFF2-40B4-BE49-F238E27FC236}">
                <a16:creationId xmlns:a16="http://schemas.microsoft.com/office/drawing/2014/main" id="{104EC1F7-C749-BDB2-3ABB-65EB1273D83D}"/>
              </a:ext>
            </a:extLst>
          </p:cNvPr>
          <p:cNvSpPr/>
          <p:nvPr/>
        </p:nvSpPr>
        <p:spPr>
          <a:xfrm>
            <a:off x="9444497" y="4640468"/>
            <a:ext cx="1775995" cy="926459"/>
          </a:xfrm>
          <a:prstGeom prst="roundRect">
            <a:avLst>
              <a:gd name="adj" fmla="val 12548"/>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accent1"/>
                </a:solidFill>
                <a:latin typeface="+mn-ea"/>
              </a:rPr>
              <a:t>日本作品の</a:t>
            </a:r>
            <a:br>
              <a:rPr lang="ja-JP" altLang="en-US" sz="1400" b="1" dirty="0">
                <a:solidFill>
                  <a:schemeClr val="accent1"/>
                </a:solidFill>
                <a:latin typeface="+mn-ea"/>
              </a:rPr>
            </a:br>
            <a:r>
              <a:rPr lang="ja-JP" altLang="en-US" sz="1400" b="1" dirty="0">
                <a:solidFill>
                  <a:schemeClr val="accent1"/>
                </a:solidFill>
                <a:latin typeface="+mn-ea"/>
              </a:rPr>
              <a:t>流通増加、</a:t>
            </a:r>
            <a:br>
              <a:rPr lang="ja-JP" altLang="en-US" sz="1400" b="1" dirty="0">
                <a:solidFill>
                  <a:schemeClr val="accent1"/>
                </a:solidFill>
                <a:latin typeface="+mn-ea"/>
              </a:rPr>
            </a:br>
            <a:r>
              <a:rPr lang="ja-JP" altLang="en-US" sz="1400" b="1" dirty="0">
                <a:solidFill>
                  <a:schemeClr val="accent1"/>
                </a:solidFill>
                <a:latin typeface="+mn-ea"/>
              </a:rPr>
              <a:t>他産業へ</a:t>
            </a:r>
            <a:r>
              <a:rPr lang="ja-JP" altLang="en-US" sz="1400" b="1">
                <a:solidFill>
                  <a:schemeClr val="accent1"/>
                </a:solidFill>
                <a:latin typeface="+mn-ea"/>
              </a:rPr>
              <a:t>の波及</a:t>
            </a:r>
            <a:endParaRPr lang="ja-JP" altLang="en-US" sz="1400" b="1" dirty="0">
              <a:solidFill>
                <a:schemeClr val="accent1"/>
              </a:solidFill>
              <a:latin typeface="+mn-ea"/>
            </a:endParaRPr>
          </a:p>
        </p:txBody>
      </p:sp>
      <p:grpSp>
        <p:nvGrpSpPr>
          <p:cNvPr id="75" name="グループ化 74">
            <a:extLst>
              <a:ext uri="{FF2B5EF4-FFF2-40B4-BE49-F238E27FC236}">
                <a16:creationId xmlns:a16="http://schemas.microsoft.com/office/drawing/2014/main" id="{B01DE502-7772-3F23-5A88-597893CC411D}"/>
              </a:ext>
            </a:extLst>
          </p:cNvPr>
          <p:cNvGrpSpPr/>
          <p:nvPr/>
        </p:nvGrpSpPr>
        <p:grpSpPr>
          <a:xfrm>
            <a:off x="9538831" y="5539065"/>
            <a:ext cx="1562028" cy="692146"/>
            <a:chOff x="9286500" y="5767757"/>
            <a:chExt cx="1562028" cy="692146"/>
          </a:xfrm>
        </p:grpSpPr>
        <p:pic>
          <p:nvPicPr>
            <p:cNvPr id="85" name="グラフィックス 84" descr="ユーザー 単色塗りつぶし">
              <a:extLst>
                <a:ext uri="{FF2B5EF4-FFF2-40B4-BE49-F238E27FC236}">
                  <a16:creationId xmlns:a16="http://schemas.microsoft.com/office/drawing/2014/main" id="{A10F4DB5-6FED-F07F-2AFC-33927D5A65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85516" y="5767757"/>
              <a:ext cx="367934" cy="367934"/>
            </a:xfrm>
            <a:prstGeom prst="rect">
              <a:avLst/>
            </a:prstGeom>
          </p:spPr>
        </p:pic>
        <p:pic>
          <p:nvPicPr>
            <p:cNvPr id="88" name="グラフィックス 87" descr="ユーザー 単色塗りつぶし">
              <a:extLst>
                <a:ext uri="{FF2B5EF4-FFF2-40B4-BE49-F238E27FC236}">
                  <a16:creationId xmlns:a16="http://schemas.microsoft.com/office/drawing/2014/main" id="{DDFD7FA5-4006-6245-5496-9F12BBFA82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3547" y="5767757"/>
              <a:ext cx="367934" cy="367934"/>
            </a:xfrm>
            <a:prstGeom prst="rect">
              <a:avLst/>
            </a:prstGeom>
          </p:spPr>
        </p:pic>
        <p:pic>
          <p:nvPicPr>
            <p:cNvPr id="96" name="グラフィックス 95" descr="ユーザー 単色塗りつぶし">
              <a:extLst>
                <a:ext uri="{FF2B5EF4-FFF2-40B4-BE49-F238E27FC236}">
                  <a16:creationId xmlns:a16="http://schemas.microsoft.com/office/drawing/2014/main" id="{CD9BE652-53F3-57E7-FD13-7A6D9C80B7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578" y="5767757"/>
              <a:ext cx="367934" cy="367934"/>
            </a:xfrm>
            <a:prstGeom prst="rect">
              <a:avLst/>
            </a:prstGeom>
          </p:spPr>
        </p:pic>
        <p:pic>
          <p:nvPicPr>
            <p:cNvPr id="99" name="グラフィックス 98" descr="ユーザー 単色塗りつぶし">
              <a:extLst>
                <a:ext uri="{FF2B5EF4-FFF2-40B4-BE49-F238E27FC236}">
                  <a16:creationId xmlns:a16="http://schemas.microsoft.com/office/drawing/2014/main" id="{3A5CAAC3-E5A7-4A6A-A13C-41D560B360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86500" y="6091969"/>
              <a:ext cx="367934" cy="367934"/>
            </a:xfrm>
            <a:prstGeom prst="rect">
              <a:avLst/>
            </a:prstGeom>
          </p:spPr>
        </p:pic>
        <p:pic>
          <p:nvPicPr>
            <p:cNvPr id="103" name="グラフィックス 102" descr="ユーザー 単色塗りつぶし">
              <a:extLst>
                <a:ext uri="{FF2B5EF4-FFF2-40B4-BE49-F238E27FC236}">
                  <a16:creationId xmlns:a16="http://schemas.microsoft.com/office/drawing/2014/main" id="{976C6E70-59A9-3F01-3E9A-D5CC410F58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84531" y="6091969"/>
              <a:ext cx="367934" cy="367934"/>
            </a:xfrm>
            <a:prstGeom prst="rect">
              <a:avLst/>
            </a:prstGeom>
          </p:spPr>
        </p:pic>
        <p:pic>
          <p:nvPicPr>
            <p:cNvPr id="105" name="グラフィックス 104" descr="ユーザー 単色塗りつぶし">
              <a:extLst>
                <a:ext uri="{FF2B5EF4-FFF2-40B4-BE49-F238E27FC236}">
                  <a16:creationId xmlns:a16="http://schemas.microsoft.com/office/drawing/2014/main" id="{9D478237-81F9-FF2D-F76E-7880B8B301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82562" y="6091969"/>
              <a:ext cx="367934" cy="367934"/>
            </a:xfrm>
            <a:prstGeom prst="rect">
              <a:avLst/>
            </a:prstGeom>
          </p:spPr>
        </p:pic>
        <p:pic>
          <p:nvPicPr>
            <p:cNvPr id="106" name="グラフィックス 105" descr="ユーザー 単色塗りつぶし">
              <a:extLst>
                <a:ext uri="{FF2B5EF4-FFF2-40B4-BE49-F238E27FC236}">
                  <a16:creationId xmlns:a16="http://schemas.microsoft.com/office/drawing/2014/main" id="{2AFA6BFF-9D10-41CF-36DA-5E85ECB0CD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80594" y="6091969"/>
              <a:ext cx="367934" cy="367934"/>
            </a:xfrm>
            <a:prstGeom prst="rect">
              <a:avLst/>
            </a:prstGeom>
          </p:spPr>
        </p:pic>
      </p:grpSp>
      <p:sp>
        <p:nvSpPr>
          <p:cNvPr id="124" name="四角形: 角を丸くする 123">
            <a:extLst>
              <a:ext uri="{FF2B5EF4-FFF2-40B4-BE49-F238E27FC236}">
                <a16:creationId xmlns:a16="http://schemas.microsoft.com/office/drawing/2014/main" id="{74B107AF-05B5-7490-50B9-C77612D9051E}"/>
              </a:ext>
            </a:extLst>
          </p:cNvPr>
          <p:cNvSpPr/>
          <p:nvPr/>
        </p:nvSpPr>
        <p:spPr>
          <a:xfrm>
            <a:off x="1303887" y="1725367"/>
            <a:ext cx="1720664" cy="1840227"/>
          </a:xfrm>
          <a:prstGeom prst="roundRect">
            <a:avLst>
              <a:gd name="adj" fmla="val 1022"/>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2"/>
                </a:solidFill>
                <a:effectLst/>
                <a:uLnTx/>
                <a:uFillTx/>
                <a:latin typeface="ＭＳ Ｐゴシック" panose="020B0600070205080204" pitchFamily="50" charset="-128"/>
                <a:ea typeface="ＭＳ Ｐゴシック" panose="020B0600070205080204" pitchFamily="50" charset="-128"/>
              </a:rPr>
              <a:t>クリエイター・</a:t>
            </a:r>
            <a:br>
              <a:rPr lang="en-US" altLang="ja-JP" sz="1600" b="1" dirty="0">
                <a:solidFill>
                  <a:schemeClr val="bg2"/>
                </a:solidFill>
                <a:latin typeface="ＭＳ Ｐゴシック" panose="020B0600070205080204" pitchFamily="50" charset="-128"/>
                <a:ea typeface="ＭＳ Ｐゴシック" panose="020B0600070205080204" pitchFamily="50" charset="-128"/>
              </a:rPr>
            </a:br>
            <a:r>
              <a:rPr lang="ja-JP" altLang="en-US" sz="1600" b="1" dirty="0">
                <a:solidFill>
                  <a:schemeClr val="bg2"/>
                </a:solidFill>
                <a:latin typeface="ＭＳ Ｐゴシック" panose="020B0600070205080204" pitchFamily="50" charset="-128"/>
                <a:ea typeface="ＭＳ Ｐゴシック" panose="020B0600070205080204" pitchFamily="50" charset="-128"/>
              </a:rPr>
              <a:t>アーティスト</a:t>
            </a:r>
          </a:p>
        </p:txBody>
      </p:sp>
      <p:cxnSp>
        <p:nvCxnSpPr>
          <p:cNvPr id="126" name="直線矢印コネクタ 125">
            <a:extLst>
              <a:ext uri="{FF2B5EF4-FFF2-40B4-BE49-F238E27FC236}">
                <a16:creationId xmlns:a16="http://schemas.microsoft.com/office/drawing/2014/main" id="{618432AE-9A37-F66E-F6AA-8BD6125CAC86}"/>
              </a:ext>
            </a:extLst>
          </p:cNvPr>
          <p:cNvCxnSpPr>
            <a:cxnSpLocks/>
          </p:cNvCxnSpPr>
          <p:nvPr/>
        </p:nvCxnSpPr>
        <p:spPr>
          <a:xfrm>
            <a:off x="7140621" y="2592568"/>
            <a:ext cx="2376062" cy="0"/>
          </a:xfrm>
          <a:prstGeom prst="straightConnector1">
            <a:avLst/>
          </a:prstGeom>
          <a:ln w="28575">
            <a:solidFill>
              <a:schemeClr val="bg1">
                <a:lumMod val="50000"/>
              </a:schemeClr>
            </a:solidFill>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6BF6BBBC-513E-F28F-DBA8-828997ED8FD8}"/>
              </a:ext>
            </a:extLst>
          </p:cNvPr>
          <p:cNvCxnSpPr>
            <a:cxnSpLocks/>
          </p:cNvCxnSpPr>
          <p:nvPr/>
        </p:nvCxnSpPr>
        <p:spPr>
          <a:xfrm>
            <a:off x="3025420" y="2142106"/>
            <a:ext cx="2244950" cy="0"/>
          </a:xfrm>
          <a:prstGeom prst="straightConnector1">
            <a:avLst/>
          </a:prstGeom>
          <a:ln w="28575">
            <a:solidFill>
              <a:schemeClr val="bg1">
                <a:lumMod val="50000"/>
              </a:schemeClr>
            </a:solidFill>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8" name="直線矢印コネクタ 127">
            <a:extLst>
              <a:ext uri="{FF2B5EF4-FFF2-40B4-BE49-F238E27FC236}">
                <a16:creationId xmlns:a16="http://schemas.microsoft.com/office/drawing/2014/main" id="{27E4B6E8-8BA5-C664-BEA5-988DDF09D61F}"/>
              </a:ext>
            </a:extLst>
          </p:cNvPr>
          <p:cNvCxnSpPr>
            <a:cxnSpLocks/>
            <a:stCxn id="217" idx="3"/>
          </p:cNvCxnSpPr>
          <p:nvPr/>
        </p:nvCxnSpPr>
        <p:spPr>
          <a:xfrm>
            <a:off x="6724881" y="3192886"/>
            <a:ext cx="2734737" cy="0"/>
          </a:xfrm>
          <a:prstGeom prst="straightConnector1">
            <a:avLst/>
          </a:prstGeom>
          <a:ln w="28575">
            <a:solidFill>
              <a:schemeClr val="bg1">
                <a:lumMod val="50000"/>
              </a:schemeClr>
            </a:solidFill>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a:extLst>
              <a:ext uri="{FF2B5EF4-FFF2-40B4-BE49-F238E27FC236}">
                <a16:creationId xmlns:a16="http://schemas.microsoft.com/office/drawing/2014/main" id="{8B950ED0-89BC-243D-A738-030961270C47}"/>
              </a:ext>
            </a:extLst>
          </p:cNvPr>
          <p:cNvCxnSpPr>
            <a:cxnSpLocks/>
          </p:cNvCxnSpPr>
          <p:nvPr/>
        </p:nvCxnSpPr>
        <p:spPr>
          <a:xfrm flipV="1">
            <a:off x="3052473" y="3192885"/>
            <a:ext cx="2539471" cy="1"/>
          </a:xfrm>
          <a:prstGeom prst="straightConnector1">
            <a:avLst/>
          </a:prstGeom>
          <a:ln w="28575">
            <a:solidFill>
              <a:schemeClr val="bg1">
                <a:lumMod val="50000"/>
              </a:schemeClr>
            </a:solidFill>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39" name="正方形/長方形 138">
            <a:extLst>
              <a:ext uri="{FF2B5EF4-FFF2-40B4-BE49-F238E27FC236}">
                <a16:creationId xmlns:a16="http://schemas.microsoft.com/office/drawing/2014/main" id="{1715226C-5375-2A57-7A12-53C36A888A73}"/>
              </a:ext>
            </a:extLst>
          </p:cNvPr>
          <p:cNvSpPr/>
          <p:nvPr/>
        </p:nvSpPr>
        <p:spPr>
          <a:xfrm>
            <a:off x="9697139" y="1808390"/>
            <a:ext cx="1259704" cy="33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2"/>
                </a:solidFill>
                <a:effectLst/>
                <a:uLnTx/>
                <a:uFillTx/>
                <a:latin typeface="ＭＳ Ｐゴシック" panose="020B0600070205080204" pitchFamily="50" charset="-128"/>
                <a:ea typeface="ＭＳ Ｐゴシック" panose="020B0600070205080204" pitchFamily="50" charset="-128"/>
                <a:cs typeface="+mn-cs"/>
              </a:rPr>
              <a:t>海外市場</a:t>
            </a:r>
          </a:p>
        </p:txBody>
      </p:sp>
      <p:cxnSp>
        <p:nvCxnSpPr>
          <p:cNvPr id="142" name="直線矢印コネクタ 141">
            <a:extLst>
              <a:ext uri="{FF2B5EF4-FFF2-40B4-BE49-F238E27FC236}">
                <a16:creationId xmlns:a16="http://schemas.microsoft.com/office/drawing/2014/main" id="{1A31EB34-5911-71CC-342F-AB27528F040C}"/>
              </a:ext>
            </a:extLst>
          </p:cNvPr>
          <p:cNvCxnSpPr>
            <a:cxnSpLocks/>
          </p:cNvCxnSpPr>
          <p:nvPr/>
        </p:nvCxnSpPr>
        <p:spPr>
          <a:xfrm flipH="1">
            <a:off x="7140621" y="1950218"/>
            <a:ext cx="2520078" cy="0"/>
          </a:xfrm>
          <a:prstGeom prst="straightConnector1">
            <a:avLst/>
          </a:prstGeom>
          <a:ln w="28575">
            <a:solidFill>
              <a:schemeClr val="bg1">
                <a:lumMod val="50000"/>
              </a:schemeClr>
            </a:solidFill>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43" name="四角形: 角を丸くする 142">
            <a:extLst>
              <a:ext uri="{FF2B5EF4-FFF2-40B4-BE49-F238E27FC236}">
                <a16:creationId xmlns:a16="http://schemas.microsoft.com/office/drawing/2014/main" id="{D1460648-D1F1-B071-8CCA-B54209572E97}"/>
              </a:ext>
            </a:extLst>
          </p:cNvPr>
          <p:cNvSpPr/>
          <p:nvPr/>
        </p:nvSpPr>
        <p:spPr>
          <a:xfrm>
            <a:off x="8494285" y="1786664"/>
            <a:ext cx="898200" cy="311454"/>
          </a:xfrm>
          <a:prstGeom prst="roundRect">
            <a:avLst>
              <a:gd name="adj" fmla="val 9333"/>
            </a:avLst>
          </a:prstGeom>
          <a:solidFill>
            <a:schemeClr val="bg1"/>
          </a:solid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bg2"/>
                </a:solidFill>
                <a:latin typeface="ＭＳ Ｐゴシック" panose="020B0600070205080204" pitchFamily="50" charset="-128"/>
                <a:ea typeface="ＭＳ Ｐゴシック" panose="020B0600070205080204" pitchFamily="50" charset="-128"/>
              </a:rPr>
              <a:t>海外</a:t>
            </a:r>
            <a:r>
              <a:rPr kumimoji="1" lang="en-US" altLang="ja-JP" sz="1600" b="1" dirty="0">
                <a:solidFill>
                  <a:schemeClr val="bg2"/>
                </a:solidFill>
                <a:latin typeface="ＭＳ Ｐゴシック" panose="020B0600070205080204" pitchFamily="50" charset="-128"/>
                <a:ea typeface="ＭＳ Ｐゴシック" panose="020B0600070205080204" pitchFamily="50" charset="-128"/>
              </a:rPr>
              <a:t>PF</a:t>
            </a:r>
            <a:endParaRPr kumimoji="1" lang="ja-JP" altLang="en-US" sz="1600" b="1" dirty="0">
              <a:solidFill>
                <a:schemeClr val="bg2"/>
              </a:solidFill>
              <a:latin typeface="ＭＳ Ｐゴシック" panose="020B0600070205080204" pitchFamily="50" charset="-128"/>
              <a:ea typeface="ＭＳ Ｐゴシック" panose="020B0600070205080204" pitchFamily="50" charset="-128"/>
            </a:endParaRPr>
          </a:p>
        </p:txBody>
      </p:sp>
      <p:sp>
        <p:nvSpPr>
          <p:cNvPr id="144" name="テキスト ボックス 143">
            <a:extLst>
              <a:ext uri="{FF2B5EF4-FFF2-40B4-BE49-F238E27FC236}">
                <a16:creationId xmlns:a16="http://schemas.microsoft.com/office/drawing/2014/main" id="{593B955F-5A3A-D716-419E-C3299E47DBD8}"/>
              </a:ext>
            </a:extLst>
          </p:cNvPr>
          <p:cNvSpPr txBox="1"/>
          <p:nvPr/>
        </p:nvSpPr>
        <p:spPr>
          <a:xfrm>
            <a:off x="8131249" y="2708251"/>
            <a:ext cx="877163" cy="276999"/>
          </a:xfrm>
          <a:prstGeom prst="rect">
            <a:avLst/>
          </a:prstGeom>
          <a:noFill/>
        </p:spPr>
        <p:txBody>
          <a:bodyPr wrap="none" rtlCol="0">
            <a:spAutoFit/>
          </a:bodyPr>
          <a:lstStyle/>
          <a:p>
            <a:pPr algn="ctr"/>
            <a:r>
              <a:rPr kumimoji="1"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rPr>
              <a:t>収益</a:t>
            </a:r>
            <a:r>
              <a:rPr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rPr>
              <a:t>・資金</a:t>
            </a:r>
            <a:endParaRPr kumimoji="1"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endParaRPr>
          </a:p>
        </p:txBody>
      </p:sp>
      <p:sp>
        <p:nvSpPr>
          <p:cNvPr id="145" name="テキスト ボックス 144">
            <a:extLst>
              <a:ext uri="{FF2B5EF4-FFF2-40B4-BE49-F238E27FC236}">
                <a16:creationId xmlns:a16="http://schemas.microsoft.com/office/drawing/2014/main" id="{F0363716-8798-1704-256F-A4FE2327C7A1}"/>
              </a:ext>
            </a:extLst>
          </p:cNvPr>
          <p:cNvSpPr txBox="1"/>
          <p:nvPr/>
        </p:nvSpPr>
        <p:spPr>
          <a:xfrm>
            <a:off x="9555059" y="2276872"/>
            <a:ext cx="1529586" cy="58477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defPPr>
              <a:defRPr lang="ja-JP"/>
            </a:defPPr>
            <a:lvl1pPr algn="ctr">
              <a:defRPr sz="1400" b="1">
                <a:solidFill>
                  <a:schemeClr val="bg1">
                    <a:lumMod val="50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国際競争激化・</a:t>
            </a:r>
          </a:p>
          <a:p>
            <a:r>
              <a:rPr lang="ja-JP" altLang="en-US" dirty="0"/>
              <a:t>海賊版の流通</a:t>
            </a:r>
          </a:p>
        </p:txBody>
      </p:sp>
      <p:sp>
        <p:nvSpPr>
          <p:cNvPr id="146" name="四角形: 角を丸くする 145">
            <a:extLst>
              <a:ext uri="{FF2B5EF4-FFF2-40B4-BE49-F238E27FC236}">
                <a16:creationId xmlns:a16="http://schemas.microsoft.com/office/drawing/2014/main" id="{226BF8BC-27B5-996B-65EF-478DE7F22920}"/>
              </a:ext>
            </a:extLst>
          </p:cNvPr>
          <p:cNvSpPr/>
          <p:nvPr/>
        </p:nvSpPr>
        <p:spPr>
          <a:xfrm>
            <a:off x="1223838" y="2656526"/>
            <a:ext cx="1775995" cy="1023387"/>
          </a:xfrm>
          <a:prstGeom prst="roundRect">
            <a:avLst>
              <a:gd name="adj" fmla="val 12548"/>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bg1">
                    <a:lumMod val="50000"/>
                  </a:schemeClr>
                </a:solidFill>
              </a:rPr>
              <a:t>権利保護や</a:t>
            </a:r>
            <a:br>
              <a:rPr lang="en-US" altLang="ja-JP" sz="1400" b="1" dirty="0">
                <a:solidFill>
                  <a:schemeClr val="bg1">
                    <a:lumMod val="50000"/>
                  </a:schemeClr>
                </a:solidFill>
              </a:rPr>
            </a:br>
            <a:r>
              <a:rPr lang="ja-JP" altLang="en-US" sz="1400" b="1" dirty="0">
                <a:solidFill>
                  <a:schemeClr val="bg1">
                    <a:lumMod val="50000"/>
                  </a:schemeClr>
                </a:solidFill>
              </a:rPr>
              <a:t>労働慣行是正</a:t>
            </a:r>
            <a:br>
              <a:rPr lang="en-US" altLang="ja-JP" sz="1400" b="1" dirty="0">
                <a:solidFill>
                  <a:schemeClr val="bg1">
                    <a:lumMod val="50000"/>
                  </a:schemeClr>
                </a:solidFill>
              </a:rPr>
            </a:br>
            <a:r>
              <a:rPr lang="ja-JP" altLang="en-US" sz="1400" b="1" dirty="0">
                <a:solidFill>
                  <a:schemeClr val="bg1">
                    <a:lumMod val="50000"/>
                  </a:schemeClr>
                </a:solidFill>
              </a:rPr>
              <a:t>が必要</a:t>
            </a:r>
            <a:endParaRPr lang="en-US" altLang="ja-JP" sz="1400" b="1" dirty="0">
              <a:solidFill>
                <a:schemeClr val="bg1">
                  <a:lumMod val="50000"/>
                </a:schemeClr>
              </a:solidFill>
            </a:endParaRPr>
          </a:p>
        </p:txBody>
      </p:sp>
      <p:sp>
        <p:nvSpPr>
          <p:cNvPr id="147" name="テキスト ボックス 146">
            <a:extLst>
              <a:ext uri="{FF2B5EF4-FFF2-40B4-BE49-F238E27FC236}">
                <a16:creationId xmlns:a16="http://schemas.microsoft.com/office/drawing/2014/main" id="{8CE6D044-6465-5E2D-15C9-5B474177830F}"/>
              </a:ext>
            </a:extLst>
          </p:cNvPr>
          <p:cNvSpPr txBox="1"/>
          <p:nvPr/>
        </p:nvSpPr>
        <p:spPr>
          <a:xfrm>
            <a:off x="8004902" y="3300373"/>
            <a:ext cx="1261884" cy="276999"/>
          </a:xfrm>
          <a:prstGeom prst="rect">
            <a:avLst/>
          </a:prstGeom>
          <a:noFill/>
        </p:spPr>
        <p:txBody>
          <a:bodyPr wrap="none" rtlCol="0" anchor="ctr">
            <a:spAutoFit/>
          </a:bodyPr>
          <a:lstStyle>
            <a:defPPr>
              <a:defRPr lang="ja-JP"/>
            </a:defPPr>
            <a:lvl1pPr algn="ctr">
              <a:defRPr sz="1400">
                <a:solidFill>
                  <a:schemeClr val="bg1">
                    <a:lumMod val="50000"/>
                  </a:schemeClr>
                </a:solidFill>
                <a:latin typeface="ＭＳ Ｐゴシック" panose="020B0600070205080204" pitchFamily="50" charset="-128"/>
                <a:ea typeface="ＭＳ Ｐゴシック" panose="020B0600070205080204" pitchFamily="50" charset="-128"/>
              </a:defRPr>
            </a:lvl1pPr>
          </a:lstStyle>
          <a:p>
            <a:r>
              <a:rPr lang="ja-JP" altLang="en-US" sz="1200" dirty="0"/>
              <a:t>国内外の志望者</a:t>
            </a:r>
          </a:p>
        </p:txBody>
      </p:sp>
      <p:sp>
        <p:nvSpPr>
          <p:cNvPr id="148" name="正方形/長方形 147">
            <a:extLst>
              <a:ext uri="{FF2B5EF4-FFF2-40B4-BE49-F238E27FC236}">
                <a16:creationId xmlns:a16="http://schemas.microsoft.com/office/drawing/2014/main" id="{C338C8AB-2E15-6584-5EF5-B99B0DD33192}"/>
              </a:ext>
            </a:extLst>
          </p:cNvPr>
          <p:cNvSpPr/>
          <p:nvPr/>
        </p:nvSpPr>
        <p:spPr>
          <a:xfrm>
            <a:off x="8205440" y="4899391"/>
            <a:ext cx="1242626"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accent1"/>
                </a:solidFill>
                <a:latin typeface="+mn-ea"/>
              </a:rPr>
              <a:t>海外展開強化</a:t>
            </a:r>
          </a:p>
        </p:txBody>
      </p:sp>
      <p:pic>
        <p:nvPicPr>
          <p:cNvPr id="150" name="グラフィックス 149" descr="契約 枠線">
            <a:extLst>
              <a:ext uri="{FF2B5EF4-FFF2-40B4-BE49-F238E27FC236}">
                <a16:creationId xmlns:a16="http://schemas.microsoft.com/office/drawing/2014/main" id="{FDF42AA7-5ED6-FFF7-AA95-4B7E929677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83832" y="4352680"/>
            <a:ext cx="369546" cy="437655"/>
          </a:xfrm>
          <a:prstGeom prst="rect">
            <a:avLst/>
          </a:prstGeom>
        </p:spPr>
      </p:pic>
      <p:sp>
        <p:nvSpPr>
          <p:cNvPr id="151" name="グラフィックス 21" descr="硬貨 枠線">
            <a:extLst>
              <a:ext uri="{FF2B5EF4-FFF2-40B4-BE49-F238E27FC236}">
                <a16:creationId xmlns:a16="http://schemas.microsoft.com/office/drawing/2014/main" id="{0F6EFA05-4591-2F20-2E71-E46A3933A55E}"/>
              </a:ext>
            </a:extLst>
          </p:cNvPr>
          <p:cNvSpPr/>
          <p:nvPr/>
        </p:nvSpPr>
        <p:spPr>
          <a:xfrm>
            <a:off x="3261412" y="4391482"/>
            <a:ext cx="364454" cy="367680"/>
          </a:xfrm>
          <a:custGeom>
            <a:avLst/>
            <a:gdLst>
              <a:gd name="connsiteX0" fmla="*/ 415023 w 442326"/>
              <a:gd name="connsiteY0" fmla="*/ 264049 h 403977"/>
              <a:gd name="connsiteX1" fmla="*/ 415023 w 442326"/>
              <a:gd name="connsiteY1" fmla="*/ 222480 h 403977"/>
              <a:gd name="connsiteX2" fmla="*/ 322189 w 442326"/>
              <a:gd name="connsiteY2" fmla="*/ 168031 h 403977"/>
              <a:gd name="connsiteX3" fmla="*/ 322189 w 442326"/>
              <a:gd name="connsiteY3" fmla="*/ 134659 h 403977"/>
              <a:gd name="connsiteX4" fmla="*/ 294884 w 442326"/>
              <a:gd name="connsiteY4" fmla="*/ 100116 h 403977"/>
              <a:gd name="connsiteX5" fmla="*/ 294884 w 442326"/>
              <a:gd name="connsiteY5" fmla="*/ 58547 h 403977"/>
              <a:gd name="connsiteX6" fmla="*/ 147442 w 442326"/>
              <a:gd name="connsiteY6" fmla="*/ 0 h 403977"/>
              <a:gd name="connsiteX7" fmla="*/ 0 w 442326"/>
              <a:gd name="connsiteY7" fmla="*/ 58547 h 403977"/>
              <a:gd name="connsiteX8" fmla="*/ 0 w 442326"/>
              <a:gd name="connsiteY8" fmla="*/ 105385 h 403977"/>
              <a:gd name="connsiteX9" fmla="*/ 27304 w 442326"/>
              <a:gd name="connsiteY9" fmla="*/ 140514 h 403977"/>
              <a:gd name="connsiteX10" fmla="*/ 27304 w 442326"/>
              <a:gd name="connsiteY10" fmla="*/ 181497 h 403977"/>
              <a:gd name="connsiteX11" fmla="*/ 27304 w 442326"/>
              <a:gd name="connsiteY11" fmla="*/ 182082 h 403977"/>
              <a:gd name="connsiteX12" fmla="*/ 0 w 442326"/>
              <a:gd name="connsiteY12" fmla="*/ 216625 h 403977"/>
              <a:gd name="connsiteX13" fmla="*/ 0 w 442326"/>
              <a:gd name="connsiteY13" fmla="*/ 263463 h 403977"/>
              <a:gd name="connsiteX14" fmla="*/ 147442 w 442326"/>
              <a:gd name="connsiteY14" fmla="*/ 322011 h 403977"/>
              <a:gd name="connsiteX15" fmla="*/ 147442 w 442326"/>
              <a:gd name="connsiteY15" fmla="*/ 345430 h 403977"/>
              <a:gd name="connsiteX16" fmla="*/ 294884 w 442326"/>
              <a:gd name="connsiteY16" fmla="*/ 403977 h 403977"/>
              <a:gd name="connsiteX17" fmla="*/ 442327 w 442326"/>
              <a:gd name="connsiteY17" fmla="*/ 345430 h 403977"/>
              <a:gd name="connsiteX18" fmla="*/ 442327 w 442326"/>
              <a:gd name="connsiteY18" fmla="*/ 298592 h 403977"/>
              <a:gd name="connsiteX19" fmla="*/ 415023 w 442326"/>
              <a:gd name="connsiteY19" fmla="*/ 264049 h 403977"/>
              <a:gd name="connsiteX20" fmla="*/ 431405 w 442326"/>
              <a:gd name="connsiteY20" fmla="*/ 299177 h 403977"/>
              <a:gd name="connsiteX21" fmla="*/ 294884 w 442326"/>
              <a:gd name="connsiteY21" fmla="*/ 346015 h 403977"/>
              <a:gd name="connsiteX22" fmla="*/ 164917 w 442326"/>
              <a:gd name="connsiteY22" fmla="*/ 312643 h 403977"/>
              <a:gd name="connsiteX23" fmla="*/ 164917 w 442326"/>
              <a:gd name="connsiteY23" fmla="*/ 312643 h 403977"/>
              <a:gd name="connsiteX24" fmla="*/ 267034 w 442326"/>
              <a:gd name="connsiteY24" fmla="*/ 328451 h 403977"/>
              <a:gd name="connsiteX25" fmla="*/ 413384 w 442326"/>
              <a:gd name="connsiteY25" fmla="*/ 277515 h 403977"/>
              <a:gd name="connsiteX26" fmla="*/ 431405 w 442326"/>
              <a:gd name="connsiteY26" fmla="*/ 299177 h 403977"/>
              <a:gd name="connsiteX27" fmla="*/ 338571 w 442326"/>
              <a:gd name="connsiteY27" fmla="*/ 354797 h 403977"/>
              <a:gd name="connsiteX28" fmla="*/ 338571 w 442326"/>
              <a:gd name="connsiteY28" fmla="*/ 389926 h 403977"/>
              <a:gd name="connsiteX29" fmla="*/ 316728 w 442326"/>
              <a:gd name="connsiteY29" fmla="*/ 391682 h 403977"/>
              <a:gd name="connsiteX30" fmla="*/ 316728 w 442326"/>
              <a:gd name="connsiteY30" fmla="*/ 356554 h 403977"/>
              <a:gd name="connsiteX31" fmla="*/ 338571 w 442326"/>
              <a:gd name="connsiteY31" fmla="*/ 354797 h 403977"/>
              <a:gd name="connsiteX32" fmla="*/ 349493 w 442326"/>
              <a:gd name="connsiteY32" fmla="*/ 353626 h 403977"/>
              <a:gd name="connsiteX33" fmla="*/ 371336 w 442326"/>
              <a:gd name="connsiteY33" fmla="*/ 349528 h 403977"/>
              <a:gd name="connsiteX34" fmla="*/ 371336 w 442326"/>
              <a:gd name="connsiteY34" fmla="*/ 384071 h 403977"/>
              <a:gd name="connsiteX35" fmla="*/ 349493 w 442326"/>
              <a:gd name="connsiteY35" fmla="*/ 388169 h 403977"/>
              <a:gd name="connsiteX36" fmla="*/ 349493 w 442326"/>
              <a:gd name="connsiteY36" fmla="*/ 353626 h 403977"/>
              <a:gd name="connsiteX37" fmla="*/ 382258 w 442326"/>
              <a:gd name="connsiteY37" fmla="*/ 346601 h 403977"/>
              <a:gd name="connsiteX38" fmla="*/ 404101 w 442326"/>
              <a:gd name="connsiteY38" fmla="*/ 338989 h 403977"/>
              <a:gd name="connsiteX39" fmla="*/ 404101 w 442326"/>
              <a:gd name="connsiteY39" fmla="*/ 372947 h 403977"/>
              <a:gd name="connsiteX40" fmla="*/ 382258 w 442326"/>
              <a:gd name="connsiteY40" fmla="*/ 381144 h 403977"/>
              <a:gd name="connsiteX41" fmla="*/ 382258 w 442326"/>
              <a:gd name="connsiteY41" fmla="*/ 346601 h 403977"/>
              <a:gd name="connsiteX42" fmla="*/ 207511 w 442326"/>
              <a:gd name="connsiteY42" fmla="*/ 381144 h 403977"/>
              <a:gd name="connsiteX43" fmla="*/ 185668 w 442326"/>
              <a:gd name="connsiteY43" fmla="*/ 372947 h 403977"/>
              <a:gd name="connsiteX44" fmla="*/ 185668 w 442326"/>
              <a:gd name="connsiteY44" fmla="*/ 338989 h 403977"/>
              <a:gd name="connsiteX45" fmla="*/ 207511 w 442326"/>
              <a:gd name="connsiteY45" fmla="*/ 346601 h 403977"/>
              <a:gd name="connsiteX46" fmla="*/ 207511 w 442326"/>
              <a:gd name="connsiteY46" fmla="*/ 381144 h 403977"/>
              <a:gd name="connsiteX47" fmla="*/ 218433 w 442326"/>
              <a:gd name="connsiteY47" fmla="*/ 349528 h 403977"/>
              <a:gd name="connsiteX48" fmla="*/ 240276 w 442326"/>
              <a:gd name="connsiteY48" fmla="*/ 353626 h 403977"/>
              <a:gd name="connsiteX49" fmla="*/ 240276 w 442326"/>
              <a:gd name="connsiteY49" fmla="*/ 388755 h 403977"/>
              <a:gd name="connsiteX50" fmla="*/ 218433 w 442326"/>
              <a:gd name="connsiteY50" fmla="*/ 384656 h 403977"/>
              <a:gd name="connsiteX51" fmla="*/ 218433 w 442326"/>
              <a:gd name="connsiteY51" fmla="*/ 349528 h 403977"/>
              <a:gd name="connsiteX52" fmla="*/ 251198 w 442326"/>
              <a:gd name="connsiteY52" fmla="*/ 354797 h 403977"/>
              <a:gd name="connsiteX53" fmla="*/ 273041 w 442326"/>
              <a:gd name="connsiteY53" fmla="*/ 356554 h 403977"/>
              <a:gd name="connsiteX54" fmla="*/ 273041 w 442326"/>
              <a:gd name="connsiteY54" fmla="*/ 391682 h 403977"/>
              <a:gd name="connsiteX55" fmla="*/ 251198 w 442326"/>
              <a:gd name="connsiteY55" fmla="*/ 389926 h 403977"/>
              <a:gd name="connsiteX56" fmla="*/ 251198 w 442326"/>
              <a:gd name="connsiteY56" fmla="*/ 354797 h 403977"/>
              <a:gd name="connsiteX57" fmla="*/ 120138 w 442326"/>
              <a:gd name="connsiteY57" fmla="*/ 223066 h 403977"/>
              <a:gd name="connsiteX58" fmla="*/ 120138 w 442326"/>
              <a:gd name="connsiteY58" fmla="*/ 224822 h 403977"/>
              <a:gd name="connsiteX59" fmla="*/ 98295 w 442326"/>
              <a:gd name="connsiteY59" fmla="*/ 220724 h 403977"/>
              <a:gd name="connsiteX60" fmla="*/ 98295 w 442326"/>
              <a:gd name="connsiteY60" fmla="*/ 186181 h 403977"/>
              <a:gd name="connsiteX61" fmla="*/ 120138 w 442326"/>
              <a:gd name="connsiteY61" fmla="*/ 190279 h 403977"/>
              <a:gd name="connsiteX62" fmla="*/ 120138 w 442326"/>
              <a:gd name="connsiteY62" fmla="*/ 223066 h 403977"/>
              <a:gd name="connsiteX63" fmla="*/ 131060 w 442326"/>
              <a:gd name="connsiteY63" fmla="*/ 269904 h 403977"/>
              <a:gd name="connsiteX64" fmla="*/ 131060 w 442326"/>
              <a:gd name="connsiteY64" fmla="*/ 246485 h 403977"/>
              <a:gd name="connsiteX65" fmla="*/ 147442 w 442326"/>
              <a:gd name="connsiteY65" fmla="*/ 258194 h 403977"/>
              <a:gd name="connsiteX66" fmla="*/ 147442 w 442326"/>
              <a:gd name="connsiteY66" fmla="*/ 291566 h 403977"/>
              <a:gd name="connsiteX67" fmla="*/ 131060 w 442326"/>
              <a:gd name="connsiteY67" fmla="*/ 269904 h 403977"/>
              <a:gd name="connsiteX68" fmla="*/ 131060 w 442326"/>
              <a:gd name="connsiteY68" fmla="*/ 269904 h 403977"/>
              <a:gd name="connsiteX69" fmla="*/ 404101 w 442326"/>
              <a:gd name="connsiteY69" fmla="*/ 269904 h 403977"/>
              <a:gd name="connsiteX70" fmla="*/ 387718 w 442326"/>
              <a:gd name="connsiteY70" fmla="*/ 290981 h 403977"/>
              <a:gd name="connsiteX71" fmla="*/ 387718 w 442326"/>
              <a:gd name="connsiteY71" fmla="*/ 257609 h 403977"/>
              <a:gd name="connsiteX72" fmla="*/ 404101 w 442326"/>
              <a:gd name="connsiteY72" fmla="*/ 245899 h 403977"/>
              <a:gd name="connsiteX73" fmla="*/ 404101 w 442326"/>
              <a:gd name="connsiteY73" fmla="*/ 269904 h 403977"/>
              <a:gd name="connsiteX74" fmla="*/ 376797 w 442326"/>
              <a:gd name="connsiteY74" fmla="*/ 296835 h 403977"/>
              <a:gd name="connsiteX75" fmla="*/ 354954 w 442326"/>
              <a:gd name="connsiteY75" fmla="*/ 305032 h 403977"/>
              <a:gd name="connsiteX76" fmla="*/ 354954 w 442326"/>
              <a:gd name="connsiteY76" fmla="*/ 270489 h 403977"/>
              <a:gd name="connsiteX77" fmla="*/ 376797 w 442326"/>
              <a:gd name="connsiteY77" fmla="*/ 262878 h 403977"/>
              <a:gd name="connsiteX78" fmla="*/ 376797 w 442326"/>
              <a:gd name="connsiteY78" fmla="*/ 296835 h 403977"/>
              <a:gd name="connsiteX79" fmla="*/ 344032 w 442326"/>
              <a:gd name="connsiteY79" fmla="*/ 307959 h 403977"/>
              <a:gd name="connsiteX80" fmla="*/ 322189 w 442326"/>
              <a:gd name="connsiteY80" fmla="*/ 312058 h 403977"/>
              <a:gd name="connsiteX81" fmla="*/ 322189 w 442326"/>
              <a:gd name="connsiteY81" fmla="*/ 276929 h 403977"/>
              <a:gd name="connsiteX82" fmla="*/ 344032 w 442326"/>
              <a:gd name="connsiteY82" fmla="*/ 272831 h 403977"/>
              <a:gd name="connsiteX83" fmla="*/ 344032 w 442326"/>
              <a:gd name="connsiteY83" fmla="*/ 307959 h 403977"/>
              <a:gd name="connsiteX84" fmla="*/ 311267 w 442326"/>
              <a:gd name="connsiteY84" fmla="*/ 313814 h 403977"/>
              <a:gd name="connsiteX85" fmla="*/ 289424 w 442326"/>
              <a:gd name="connsiteY85" fmla="*/ 315570 h 403977"/>
              <a:gd name="connsiteX86" fmla="*/ 289424 w 442326"/>
              <a:gd name="connsiteY86" fmla="*/ 280442 h 403977"/>
              <a:gd name="connsiteX87" fmla="*/ 311267 w 442326"/>
              <a:gd name="connsiteY87" fmla="*/ 278686 h 403977"/>
              <a:gd name="connsiteX88" fmla="*/ 311267 w 442326"/>
              <a:gd name="connsiteY88" fmla="*/ 313814 h 403977"/>
              <a:gd name="connsiteX89" fmla="*/ 278502 w 442326"/>
              <a:gd name="connsiteY89" fmla="*/ 316156 h 403977"/>
              <a:gd name="connsiteX90" fmla="*/ 267580 w 442326"/>
              <a:gd name="connsiteY90" fmla="*/ 316156 h 403977"/>
              <a:gd name="connsiteX91" fmla="*/ 256659 w 442326"/>
              <a:gd name="connsiteY91" fmla="*/ 316156 h 403977"/>
              <a:gd name="connsiteX92" fmla="*/ 256659 w 442326"/>
              <a:gd name="connsiteY92" fmla="*/ 281028 h 403977"/>
              <a:gd name="connsiteX93" fmla="*/ 267580 w 442326"/>
              <a:gd name="connsiteY93" fmla="*/ 281028 h 403977"/>
              <a:gd name="connsiteX94" fmla="*/ 278502 w 442326"/>
              <a:gd name="connsiteY94" fmla="*/ 281028 h 403977"/>
              <a:gd name="connsiteX95" fmla="*/ 278502 w 442326"/>
              <a:gd name="connsiteY95" fmla="*/ 316156 h 403977"/>
              <a:gd name="connsiteX96" fmla="*/ 245737 w 442326"/>
              <a:gd name="connsiteY96" fmla="*/ 316156 h 403977"/>
              <a:gd name="connsiteX97" fmla="*/ 223894 w 442326"/>
              <a:gd name="connsiteY97" fmla="*/ 314400 h 403977"/>
              <a:gd name="connsiteX98" fmla="*/ 223894 w 442326"/>
              <a:gd name="connsiteY98" fmla="*/ 279271 h 403977"/>
              <a:gd name="connsiteX99" fmla="*/ 245737 w 442326"/>
              <a:gd name="connsiteY99" fmla="*/ 281028 h 403977"/>
              <a:gd name="connsiteX100" fmla="*/ 245737 w 442326"/>
              <a:gd name="connsiteY100" fmla="*/ 316156 h 403977"/>
              <a:gd name="connsiteX101" fmla="*/ 212972 w 442326"/>
              <a:gd name="connsiteY101" fmla="*/ 312643 h 403977"/>
              <a:gd name="connsiteX102" fmla="*/ 191129 w 442326"/>
              <a:gd name="connsiteY102" fmla="*/ 308545 h 403977"/>
              <a:gd name="connsiteX103" fmla="*/ 191129 w 442326"/>
              <a:gd name="connsiteY103" fmla="*/ 274002 h 403977"/>
              <a:gd name="connsiteX104" fmla="*/ 212972 w 442326"/>
              <a:gd name="connsiteY104" fmla="*/ 278100 h 403977"/>
              <a:gd name="connsiteX105" fmla="*/ 212972 w 442326"/>
              <a:gd name="connsiteY105" fmla="*/ 312643 h 403977"/>
              <a:gd name="connsiteX106" fmla="*/ 180207 w 442326"/>
              <a:gd name="connsiteY106" fmla="*/ 305032 h 403977"/>
              <a:gd name="connsiteX107" fmla="*/ 158364 w 442326"/>
              <a:gd name="connsiteY107" fmla="*/ 296835 h 403977"/>
              <a:gd name="connsiteX108" fmla="*/ 158364 w 442326"/>
              <a:gd name="connsiteY108" fmla="*/ 262878 h 403977"/>
              <a:gd name="connsiteX109" fmla="*/ 180207 w 442326"/>
              <a:gd name="connsiteY109" fmla="*/ 270489 h 403977"/>
              <a:gd name="connsiteX110" fmla="*/ 180207 w 442326"/>
              <a:gd name="connsiteY110" fmla="*/ 305032 h 403977"/>
              <a:gd name="connsiteX111" fmla="*/ 404101 w 442326"/>
              <a:gd name="connsiteY111" fmla="*/ 223066 h 403977"/>
              <a:gd name="connsiteX112" fmla="*/ 267580 w 442326"/>
              <a:gd name="connsiteY112" fmla="*/ 269904 h 403977"/>
              <a:gd name="connsiteX113" fmla="*/ 131060 w 442326"/>
              <a:gd name="connsiteY113" fmla="*/ 223066 h 403977"/>
              <a:gd name="connsiteX114" fmla="*/ 267580 w 442326"/>
              <a:gd name="connsiteY114" fmla="*/ 176228 h 403977"/>
              <a:gd name="connsiteX115" fmla="*/ 404101 w 442326"/>
              <a:gd name="connsiteY115" fmla="*/ 223066 h 403977"/>
              <a:gd name="connsiteX116" fmla="*/ 131060 w 442326"/>
              <a:gd name="connsiteY116" fmla="*/ 199647 h 403977"/>
              <a:gd name="connsiteX117" fmla="*/ 131060 w 442326"/>
              <a:gd name="connsiteY117" fmla="*/ 190865 h 403977"/>
              <a:gd name="connsiteX118" fmla="*/ 140889 w 442326"/>
              <a:gd name="connsiteY118" fmla="*/ 192035 h 403977"/>
              <a:gd name="connsiteX119" fmla="*/ 131060 w 442326"/>
              <a:gd name="connsiteY119" fmla="*/ 199647 h 403977"/>
              <a:gd name="connsiteX120" fmla="*/ 301984 w 442326"/>
              <a:gd name="connsiteY120" fmla="*/ 165689 h 403977"/>
              <a:gd name="connsiteX121" fmla="*/ 311813 w 442326"/>
              <a:gd name="connsiteY121" fmla="*/ 158078 h 403977"/>
              <a:gd name="connsiteX122" fmla="*/ 311813 w 442326"/>
              <a:gd name="connsiteY122" fmla="*/ 166860 h 403977"/>
              <a:gd name="connsiteX123" fmla="*/ 301984 w 442326"/>
              <a:gd name="connsiteY123" fmla="*/ 165689 h 403977"/>
              <a:gd name="connsiteX124" fmla="*/ 293792 w 442326"/>
              <a:gd name="connsiteY124" fmla="*/ 112996 h 403977"/>
              <a:gd name="connsiteX125" fmla="*/ 311267 w 442326"/>
              <a:gd name="connsiteY125" fmla="*/ 134659 h 403977"/>
              <a:gd name="connsiteX126" fmla="*/ 279048 w 442326"/>
              <a:gd name="connsiteY126" fmla="*/ 163933 h 403977"/>
              <a:gd name="connsiteX127" fmla="*/ 267580 w 442326"/>
              <a:gd name="connsiteY127" fmla="*/ 163933 h 403977"/>
              <a:gd name="connsiteX128" fmla="*/ 161094 w 442326"/>
              <a:gd name="connsiteY128" fmla="*/ 181497 h 403977"/>
              <a:gd name="connsiteX129" fmla="*/ 45325 w 442326"/>
              <a:gd name="connsiteY129" fmla="*/ 148710 h 403977"/>
              <a:gd name="connsiteX130" fmla="*/ 45325 w 442326"/>
              <a:gd name="connsiteY130" fmla="*/ 148710 h 403977"/>
              <a:gd name="connsiteX131" fmla="*/ 147442 w 442326"/>
              <a:gd name="connsiteY131" fmla="*/ 164518 h 403977"/>
              <a:gd name="connsiteX132" fmla="*/ 293792 w 442326"/>
              <a:gd name="connsiteY132" fmla="*/ 112996 h 403977"/>
              <a:gd name="connsiteX133" fmla="*/ 87373 w 442326"/>
              <a:gd name="connsiteY133" fmla="*/ 182668 h 403977"/>
              <a:gd name="connsiteX134" fmla="*/ 87373 w 442326"/>
              <a:gd name="connsiteY134" fmla="*/ 217211 h 403977"/>
              <a:gd name="connsiteX135" fmla="*/ 65530 w 442326"/>
              <a:gd name="connsiteY135" fmla="*/ 209014 h 403977"/>
              <a:gd name="connsiteX136" fmla="*/ 65530 w 442326"/>
              <a:gd name="connsiteY136" fmla="*/ 175057 h 403977"/>
              <a:gd name="connsiteX137" fmla="*/ 87373 w 442326"/>
              <a:gd name="connsiteY137" fmla="*/ 182668 h 403977"/>
              <a:gd name="connsiteX138" fmla="*/ 54608 w 442326"/>
              <a:gd name="connsiteY138" fmla="*/ 169787 h 403977"/>
              <a:gd name="connsiteX139" fmla="*/ 54608 w 442326"/>
              <a:gd name="connsiteY139" fmla="*/ 203159 h 403977"/>
              <a:gd name="connsiteX140" fmla="*/ 38226 w 442326"/>
              <a:gd name="connsiteY140" fmla="*/ 182082 h 403977"/>
              <a:gd name="connsiteX141" fmla="*/ 38226 w 442326"/>
              <a:gd name="connsiteY141" fmla="*/ 158663 h 403977"/>
              <a:gd name="connsiteX142" fmla="*/ 54608 w 442326"/>
              <a:gd name="connsiteY142" fmla="*/ 169787 h 403977"/>
              <a:gd name="connsiteX143" fmla="*/ 38226 w 442326"/>
              <a:gd name="connsiteY143" fmla="*/ 132903 h 403977"/>
              <a:gd name="connsiteX144" fmla="*/ 38226 w 442326"/>
              <a:gd name="connsiteY144" fmla="*/ 98945 h 403977"/>
              <a:gd name="connsiteX145" fmla="*/ 60069 w 442326"/>
              <a:gd name="connsiteY145" fmla="*/ 106556 h 403977"/>
              <a:gd name="connsiteX146" fmla="*/ 60069 w 442326"/>
              <a:gd name="connsiteY146" fmla="*/ 141099 h 403977"/>
              <a:gd name="connsiteX147" fmla="*/ 38226 w 442326"/>
              <a:gd name="connsiteY147" fmla="*/ 132903 h 403977"/>
              <a:gd name="connsiteX148" fmla="*/ 70991 w 442326"/>
              <a:gd name="connsiteY148" fmla="*/ 144027 h 403977"/>
              <a:gd name="connsiteX149" fmla="*/ 70991 w 442326"/>
              <a:gd name="connsiteY149" fmla="*/ 109484 h 403977"/>
              <a:gd name="connsiteX150" fmla="*/ 92834 w 442326"/>
              <a:gd name="connsiteY150" fmla="*/ 113582 h 403977"/>
              <a:gd name="connsiteX151" fmla="*/ 92834 w 442326"/>
              <a:gd name="connsiteY151" fmla="*/ 148710 h 403977"/>
              <a:gd name="connsiteX152" fmla="*/ 70991 w 442326"/>
              <a:gd name="connsiteY152" fmla="*/ 144027 h 403977"/>
              <a:gd name="connsiteX153" fmla="*/ 103756 w 442326"/>
              <a:gd name="connsiteY153" fmla="*/ 149881 h 403977"/>
              <a:gd name="connsiteX154" fmla="*/ 103756 w 442326"/>
              <a:gd name="connsiteY154" fmla="*/ 114753 h 403977"/>
              <a:gd name="connsiteX155" fmla="*/ 125599 w 442326"/>
              <a:gd name="connsiteY155" fmla="*/ 116509 h 403977"/>
              <a:gd name="connsiteX156" fmla="*/ 125599 w 442326"/>
              <a:gd name="connsiteY156" fmla="*/ 151638 h 403977"/>
              <a:gd name="connsiteX157" fmla="*/ 103756 w 442326"/>
              <a:gd name="connsiteY157" fmla="*/ 149881 h 403977"/>
              <a:gd name="connsiteX158" fmla="*/ 136521 w 442326"/>
              <a:gd name="connsiteY158" fmla="*/ 152223 h 403977"/>
              <a:gd name="connsiteX159" fmla="*/ 136521 w 442326"/>
              <a:gd name="connsiteY159" fmla="*/ 117095 h 403977"/>
              <a:gd name="connsiteX160" fmla="*/ 147442 w 442326"/>
              <a:gd name="connsiteY160" fmla="*/ 117095 h 403977"/>
              <a:gd name="connsiteX161" fmla="*/ 158364 w 442326"/>
              <a:gd name="connsiteY161" fmla="*/ 117095 h 403977"/>
              <a:gd name="connsiteX162" fmla="*/ 158364 w 442326"/>
              <a:gd name="connsiteY162" fmla="*/ 152223 h 403977"/>
              <a:gd name="connsiteX163" fmla="*/ 147442 w 442326"/>
              <a:gd name="connsiteY163" fmla="*/ 152223 h 403977"/>
              <a:gd name="connsiteX164" fmla="*/ 136521 w 442326"/>
              <a:gd name="connsiteY164" fmla="*/ 152223 h 403977"/>
              <a:gd name="connsiteX165" fmla="*/ 169286 w 442326"/>
              <a:gd name="connsiteY165" fmla="*/ 152223 h 403977"/>
              <a:gd name="connsiteX166" fmla="*/ 169286 w 442326"/>
              <a:gd name="connsiteY166" fmla="*/ 117095 h 403977"/>
              <a:gd name="connsiteX167" fmla="*/ 191129 w 442326"/>
              <a:gd name="connsiteY167" fmla="*/ 115338 h 403977"/>
              <a:gd name="connsiteX168" fmla="*/ 191129 w 442326"/>
              <a:gd name="connsiteY168" fmla="*/ 150467 h 403977"/>
              <a:gd name="connsiteX169" fmla="*/ 169286 w 442326"/>
              <a:gd name="connsiteY169" fmla="*/ 152223 h 403977"/>
              <a:gd name="connsiteX170" fmla="*/ 202050 w 442326"/>
              <a:gd name="connsiteY170" fmla="*/ 148710 h 403977"/>
              <a:gd name="connsiteX171" fmla="*/ 202050 w 442326"/>
              <a:gd name="connsiteY171" fmla="*/ 113582 h 403977"/>
              <a:gd name="connsiteX172" fmla="*/ 223894 w 442326"/>
              <a:gd name="connsiteY172" fmla="*/ 109484 h 403977"/>
              <a:gd name="connsiteX173" fmla="*/ 223894 w 442326"/>
              <a:gd name="connsiteY173" fmla="*/ 144027 h 403977"/>
              <a:gd name="connsiteX174" fmla="*/ 202050 w 442326"/>
              <a:gd name="connsiteY174" fmla="*/ 148710 h 403977"/>
              <a:gd name="connsiteX175" fmla="*/ 234815 w 442326"/>
              <a:gd name="connsiteY175" fmla="*/ 141099 h 403977"/>
              <a:gd name="connsiteX176" fmla="*/ 234815 w 442326"/>
              <a:gd name="connsiteY176" fmla="*/ 106556 h 403977"/>
              <a:gd name="connsiteX177" fmla="*/ 256659 w 442326"/>
              <a:gd name="connsiteY177" fmla="*/ 98945 h 403977"/>
              <a:gd name="connsiteX178" fmla="*/ 256659 w 442326"/>
              <a:gd name="connsiteY178" fmla="*/ 132903 h 403977"/>
              <a:gd name="connsiteX179" fmla="*/ 234815 w 442326"/>
              <a:gd name="connsiteY179" fmla="*/ 141099 h 403977"/>
              <a:gd name="connsiteX180" fmla="*/ 267580 w 442326"/>
              <a:gd name="connsiteY180" fmla="*/ 127048 h 403977"/>
              <a:gd name="connsiteX181" fmla="*/ 267580 w 442326"/>
              <a:gd name="connsiteY181" fmla="*/ 93676 h 403977"/>
              <a:gd name="connsiteX182" fmla="*/ 283963 w 442326"/>
              <a:gd name="connsiteY182" fmla="*/ 81966 h 403977"/>
              <a:gd name="connsiteX183" fmla="*/ 283963 w 442326"/>
              <a:gd name="connsiteY183" fmla="*/ 105385 h 403977"/>
              <a:gd name="connsiteX184" fmla="*/ 267580 w 442326"/>
              <a:gd name="connsiteY184" fmla="*/ 127048 h 403977"/>
              <a:gd name="connsiteX185" fmla="*/ 27304 w 442326"/>
              <a:gd name="connsiteY185" fmla="*/ 127048 h 403977"/>
              <a:gd name="connsiteX186" fmla="*/ 10922 w 442326"/>
              <a:gd name="connsiteY186" fmla="*/ 105971 h 403977"/>
              <a:gd name="connsiteX187" fmla="*/ 10922 w 442326"/>
              <a:gd name="connsiteY187" fmla="*/ 82552 h 403977"/>
              <a:gd name="connsiteX188" fmla="*/ 27304 w 442326"/>
              <a:gd name="connsiteY188" fmla="*/ 94261 h 403977"/>
              <a:gd name="connsiteX189" fmla="*/ 27304 w 442326"/>
              <a:gd name="connsiteY189" fmla="*/ 127048 h 403977"/>
              <a:gd name="connsiteX190" fmla="*/ 10922 w 442326"/>
              <a:gd name="connsiteY190" fmla="*/ 59133 h 403977"/>
              <a:gd name="connsiteX191" fmla="*/ 147442 w 442326"/>
              <a:gd name="connsiteY191" fmla="*/ 12295 h 403977"/>
              <a:gd name="connsiteX192" fmla="*/ 283963 w 442326"/>
              <a:gd name="connsiteY192" fmla="*/ 59133 h 403977"/>
              <a:gd name="connsiteX193" fmla="*/ 147442 w 442326"/>
              <a:gd name="connsiteY193" fmla="*/ 105971 h 403977"/>
              <a:gd name="connsiteX194" fmla="*/ 10922 w 442326"/>
              <a:gd name="connsiteY194" fmla="*/ 59133 h 403977"/>
              <a:gd name="connsiteX195" fmla="*/ 30035 w 442326"/>
              <a:gd name="connsiteY195" fmla="*/ 193792 h 403977"/>
              <a:gd name="connsiteX196" fmla="*/ 120138 w 442326"/>
              <a:gd name="connsiteY196" fmla="*/ 235946 h 403977"/>
              <a:gd name="connsiteX197" fmla="*/ 120138 w 442326"/>
              <a:gd name="connsiteY197" fmla="*/ 262292 h 403977"/>
              <a:gd name="connsiteX198" fmla="*/ 10922 w 442326"/>
              <a:gd name="connsiteY198" fmla="*/ 216625 h 403977"/>
              <a:gd name="connsiteX199" fmla="*/ 30035 w 442326"/>
              <a:gd name="connsiteY199" fmla="*/ 193792 h 403977"/>
              <a:gd name="connsiteX200" fmla="*/ 27304 w 442326"/>
              <a:gd name="connsiteY200" fmla="*/ 285126 h 403977"/>
              <a:gd name="connsiteX201" fmla="*/ 10922 w 442326"/>
              <a:gd name="connsiteY201" fmla="*/ 264049 h 403977"/>
              <a:gd name="connsiteX202" fmla="*/ 10922 w 442326"/>
              <a:gd name="connsiteY202" fmla="*/ 240630 h 403977"/>
              <a:gd name="connsiteX203" fmla="*/ 27304 w 442326"/>
              <a:gd name="connsiteY203" fmla="*/ 252339 h 403977"/>
              <a:gd name="connsiteX204" fmla="*/ 27304 w 442326"/>
              <a:gd name="connsiteY204" fmla="*/ 285126 h 403977"/>
              <a:gd name="connsiteX205" fmla="*/ 60069 w 442326"/>
              <a:gd name="connsiteY205" fmla="*/ 299177 h 403977"/>
              <a:gd name="connsiteX206" fmla="*/ 38226 w 442326"/>
              <a:gd name="connsiteY206" fmla="*/ 290981 h 403977"/>
              <a:gd name="connsiteX207" fmla="*/ 38226 w 442326"/>
              <a:gd name="connsiteY207" fmla="*/ 257023 h 403977"/>
              <a:gd name="connsiteX208" fmla="*/ 60069 w 442326"/>
              <a:gd name="connsiteY208" fmla="*/ 264634 h 403977"/>
              <a:gd name="connsiteX209" fmla="*/ 60069 w 442326"/>
              <a:gd name="connsiteY209" fmla="*/ 299177 h 403977"/>
              <a:gd name="connsiteX210" fmla="*/ 92834 w 442326"/>
              <a:gd name="connsiteY210" fmla="*/ 306788 h 403977"/>
              <a:gd name="connsiteX211" fmla="*/ 70991 w 442326"/>
              <a:gd name="connsiteY211" fmla="*/ 302690 h 403977"/>
              <a:gd name="connsiteX212" fmla="*/ 70991 w 442326"/>
              <a:gd name="connsiteY212" fmla="*/ 268147 h 403977"/>
              <a:gd name="connsiteX213" fmla="*/ 92834 w 442326"/>
              <a:gd name="connsiteY213" fmla="*/ 272245 h 403977"/>
              <a:gd name="connsiteX214" fmla="*/ 92834 w 442326"/>
              <a:gd name="connsiteY214" fmla="*/ 306788 h 403977"/>
              <a:gd name="connsiteX215" fmla="*/ 103756 w 442326"/>
              <a:gd name="connsiteY215" fmla="*/ 272831 h 403977"/>
              <a:gd name="connsiteX216" fmla="*/ 120684 w 442326"/>
              <a:gd name="connsiteY216" fmla="*/ 274587 h 403977"/>
              <a:gd name="connsiteX217" fmla="*/ 125599 w 442326"/>
              <a:gd name="connsiteY217" fmla="*/ 286882 h 403977"/>
              <a:gd name="connsiteX218" fmla="*/ 125599 w 442326"/>
              <a:gd name="connsiteY218" fmla="*/ 310301 h 403977"/>
              <a:gd name="connsiteX219" fmla="*/ 103756 w 442326"/>
              <a:gd name="connsiteY219" fmla="*/ 308545 h 403977"/>
              <a:gd name="connsiteX220" fmla="*/ 103756 w 442326"/>
              <a:gd name="connsiteY220" fmla="*/ 272831 h 403977"/>
              <a:gd name="connsiteX221" fmla="*/ 136521 w 442326"/>
              <a:gd name="connsiteY221" fmla="*/ 297421 h 403977"/>
              <a:gd name="connsiteX222" fmla="*/ 147442 w 442326"/>
              <a:gd name="connsiteY222" fmla="*/ 304446 h 403977"/>
              <a:gd name="connsiteX223" fmla="*/ 147442 w 442326"/>
              <a:gd name="connsiteY223" fmla="*/ 310301 h 403977"/>
              <a:gd name="connsiteX224" fmla="*/ 136521 w 442326"/>
              <a:gd name="connsiteY224" fmla="*/ 310301 h 403977"/>
              <a:gd name="connsiteX225" fmla="*/ 136521 w 442326"/>
              <a:gd name="connsiteY225" fmla="*/ 297421 h 403977"/>
              <a:gd name="connsiteX226" fmla="*/ 158364 w 442326"/>
              <a:gd name="connsiteY226" fmla="*/ 346015 h 403977"/>
              <a:gd name="connsiteX227" fmla="*/ 158364 w 442326"/>
              <a:gd name="connsiteY227" fmla="*/ 322596 h 403977"/>
              <a:gd name="connsiteX228" fmla="*/ 174746 w 442326"/>
              <a:gd name="connsiteY228" fmla="*/ 334306 h 403977"/>
              <a:gd name="connsiteX229" fmla="*/ 174746 w 442326"/>
              <a:gd name="connsiteY229" fmla="*/ 367678 h 403977"/>
              <a:gd name="connsiteX230" fmla="*/ 158364 w 442326"/>
              <a:gd name="connsiteY230" fmla="*/ 346015 h 403977"/>
              <a:gd name="connsiteX231" fmla="*/ 158364 w 442326"/>
              <a:gd name="connsiteY231" fmla="*/ 346015 h 403977"/>
              <a:gd name="connsiteX232" fmla="*/ 283963 w 442326"/>
              <a:gd name="connsiteY232" fmla="*/ 357139 h 403977"/>
              <a:gd name="connsiteX233" fmla="*/ 294884 w 442326"/>
              <a:gd name="connsiteY233" fmla="*/ 357139 h 403977"/>
              <a:gd name="connsiteX234" fmla="*/ 305806 w 442326"/>
              <a:gd name="connsiteY234" fmla="*/ 357139 h 403977"/>
              <a:gd name="connsiteX235" fmla="*/ 305806 w 442326"/>
              <a:gd name="connsiteY235" fmla="*/ 392268 h 403977"/>
              <a:gd name="connsiteX236" fmla="*/ 294884 w 442326"/>
              <a:gd name="connsiteY236" fmla="*/ 392268 h 403977"/>
              <a:gd name="connsiteX237" fmla="*/ 283963 w 442326"/>
              <a:gd name="connsiteY237" fmla="*/ 392268 h 403977"/>
              <a:gd name="connsiteX238" fmla="*/ 283963 w 442326"/>
              <a:gd name="connsiteY238" fmla="*/ 357139 h 403977"/>
              <a:gd name="connsiteX239" fmla="*/ 415023 w 442326"/>
              <a:gd name="connsiteY239" fmla="*/ 333720 h 403977"/>
              <a:gd name="connsiteX240" fmla="*/ 431405 w 442326"/>
              <a:gd name="connsiteY240" fmla="*/ 322011 h 403977"/>
              <a:gd name="connsiteX241" fmla="*/ 431405 w 442326"/>
              <a:gd name="connsiteY241" fmla="*/ 345430 h 403977"/>
              <a:gd name="connsiteX242" fmla="*/ 415023 w 442326"/>
              <a:gd name="connsiteY242" fmla="*/ 366507 h 403977"/>
              <a:gd name="connsiteX243" fmla="*/ 415023 w 442326"/>
              <a:gd name="connsiteY243" fmla="*/ 333720 h 40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442326" h="403977">
                <a:moveTo>
                  <a:pt x="415023" y="264049"/>
                </a:moveTo>
                <a:lnTo>
                  <a:pt x="415023" y="222480"/>
                </a:lnTo>
                <a:cubicBezTo>
                  <a:pt x="415023" y="194377"/>
                  <a:pt x="372974" y="175642"/>
                  <a:pt x="322189" y="168031"/>
                </a:cubicBezTo>
                <a:lnTo>
                  <a:pt x="322189" y="134659"/>
                </a:lnTo>
                <a:cubicBezTo>
                  <a:pt x="322189" y="125291"/>
                  <a:pt x="317274" y="112411"/>
                  <a:pt x="294884" y="100116"/>
                </a:cubicBezTo>
                <a:lnTo>
                  <a:pt x="294884" y="58547"/>
                </a:lnTo>
                <a:cubicBezTo>
                  <a:pt x="294884" y="20492"/>
                  <a:pt x="218979" y="0"/>
                  <a:pt x="147442" y="0"/>
                </a:cubicBezTo>
                <a:cubicBezTo>
                  <a:pt x="75905" y="0"/>
                  <a:pt x="0" y="20492"/>
                  <a:pt x="0" y="58547"/>
                </a:cubicBezTo>
                <a:lnTo>
                  <a:pt x="0" y="105385"/>
                </a:lnTo>
                <a:cubicBezTo>
                  <a:pt x="0" y="119437"/>
                  <a:pt x="10376" y="131146"/>
                  <a:pt x="27304" y="140514"/>
                </a:cubicBezTo>
                <a:lnTo>
                  <a:pt x="27304" y="181497"/>
                </a:lnTo>
                <a:cubicBezTo>
                  <a:pt x="27304" y="181497"/>
                  <a:pt x="27304" y="181497"/>
                  <a:pt x="27304" y="182082"/>
                </a:cubicBezTo>
                <a:cubicBezTo>
                  <a:pt x="4915" y="194377"/>
                  <a:pt x="0" y="207843"/>
                  <a:pt x="0" y="216625"/>
                </a:cubicBezTo>
                <a:lnTo>
                  <a:pt x="0" y="263463"/>
                </a:lnTo>
                <a:cubicBezTo>
                  <a:pt x="0" y="301519"/>
                  <a:pt x="75905" y="322011"/>
                  <a:pt x="147442" y="322011"/>
                </a:cubicBezTo>
                <a:lnTo>
                  <a:pt x="147442" y="345430"/>
                </a:lnTo>
                <a:cubicBezTo>
                  <a:pt x="147442" y="383485"/>
                  <a:pt x="223348" y="403977"/>
                  <a:pt x="294884" y="403977"/>
                </a:cubicBezTo>
                <a:cubicBezTo>
                  <a:pt x="366421" y="403977"/>
                  <a:pt x="442327" y="383485"/>
                  <a:pt x="442327" y="345430"/>
                </a:cubicBezTo>
                <a:lnTo>
                  <a:pt x="442327" y="298592"/>
                </a:lnTo>
                <a:cubicBezTo>
                  <a:pt x="442327" y="289810"/>
                  <a:pt x="437412" y="276344"/>
                  <a:pt x="415023" y="264049"/>
                </a:cubicBezTo>
                <a:close/>
                <a:moveTo>
                  <a:pt x="431405" y="299177"/>
                </a:moveTo>
                <a:cubicBezTo>
                  <a:pt x="431405" y="321425"/>
                  <a:pt x="375159" y="346015"/>
                  <a:pt x="294884" y="346015"/>
                </a:cubicBezTo>
                <a:cubicBezTo>
                  <a:pt x="230993" y="346015"/>
                  <a:pt x="182391" y="330207"/>
                  <a:pt x="164917" y="312643"/>
                </a:cubicBezTo>
                <a:cubicBezTo>
                  <a:pt x="164917" y="312643"/>
                  <a:pt x="164917" y="312643"/>
                  <a:pt x="164917" y="312643"/>
                </a:cubicBezTo>
                <a:cubicBezTo>
                  <a:pt x="198228" y="323767"/>
                  <a:pt x="232631" y="329036"/>
                  <a:pt x="267034" y="328451"/>
                </a:cubicBezTo>
                <a:cubicBezTo>
                  <a:pt x="333656" y="328451"/>
                  <a:pt x="404647" y="310301"/>
                  <a:pt x="413384" y="277515"/>
                </a:cubicBezTo>
                <a:cubicBezTo>
                  <a:pt x="425398" y="283955"/>
                  <a:pt x="431405" y="291566"/>
                  <a:pt x="431405" y="299177"/>
                </a:cubicBezTo>
                <a:close/>
                <a:moveTo>
                  <a:pt x="338571" y="354797"/>
                </a:moveTo>
                <a:lnTo>
                  <a:pt x="338571" y="389926"/>
                </a:lnTo>
                <a:cubicBezTo>
                  <a:pt x="331472" y="390511"/>
                  <a:pt x="324373" y="391682"/>
                  <a:pt x="316728" y="391682"/>
                </a:cubicBezTo>
                <a:lnTo>
                  <a:pt x="316728" y="356554"/>
                </a:lnTo>
                <a:cubicBezTo>
                  <a:pt x="324373" y="356554"/>
                  <a:pt x="331472" y="355968"/>
                  <a:pt x="338571" y="354797"/>
                </a:cubicBezTo>
                <a:close/>
                <a:moveTo>
                  <a:pt x="349493" y="353626"/>
                </a:moveTo>
                <a:cubicBezTo>
                  <a:pt x="357138" y="352455"/>
                  <a:pt x="364237" y="351284"/>
                  <a:pt x="371336" y="349528"/>
                </a:cubicBezTo>
                <a:lnTo>
                  <a:pt x="371336" y="384071"/>
                </a:lnTo>
                <a:cubicBezTo>
                  <a:pt x="364783" y="385827"/>
                  <a:pt x="357138" y="386998"/>
                  <a:pt x="349493" y="388169"/>
                </a:cubicBezTo>
                <a:lnTo>
                  <a:pt x="349493" y="353626"/>
                </a:lnTo>
                <a:close/>
                <a:moveTo>
                  <a:pt x="382258" y="346601"/>
                </a:moveTo>
                <a:cubicBezTo>
                  <a:pt x="389903" y="344844"/>
                  <a:pt x="397002" y="341917"/>
                  <a:pt x="404101" y="338989"/>
                </a:cubicBezTo>
                <a:lnTo>
                  <a:pt x="404101" y="372947"/>
                </a:lnTo>
                <a:cubicBezTo>
                  <a:pt x="397002" y="376460"/>
                  <a:pt x="389903" y="378802"/>
                  <a:pt x="382258" y="381144"/>
                </a:cubicBezTo>
                <a:lnTo>
                  <a:pt x="382258" y="346601"/>
                </a:lnTo>
                <a:close/>
                <a:moveTo>
                  <a:pt x="207511" y="381144"/>
                </a:moveTo>
                <a:cubicBezTo>
                  <a:pt x="199866" y="378802"/>
                  <a:pt x="192767" y="376460"/>
                  <a:pt x="185668" y="372947"/>
                </a:cubicBezTo>
                <a:lnTo>
                  <a:pt x="185668" y="338989"/>
                </a:lnTo>
                <a:cubicBezTo>
                  <a:pt x="192767" y="341917"/>
                  <a:pt x="199866" y="344259"/>
                  <a:pt x="207511" y="346601"/>
                </a:cubicBezTo>
                <a:lnTo>
                  <a:pt x="207511" y="381144"/>
                </a:lnTo>
                <a:close/>
                <a:moveTo>
                  <a:pt x="218433" y="349528"/>
                </a:moveTo>
                <a:cubicBezTo>
                  <a:pt x="225532" y="351284"/>
                  <a:pt x="232631" y="352455"/>
                  <a:pt x="240276" y="353626"/>
                </a:cubicBezTo>
                <a:lnTo>
                  <a:pt x="240276" y="388755"/>
                </a:lnTo>
                <a:cubicBezTo>
                  <a:pt x="232631" y="387584"/>
                  <a:pt x="224986" y="385827"/>
                  <a:pt x="218433" y="384656"/>
                </a:cubicBezTo>
                <a:lnTo>
                  <a:pt x="218433" y="349528"/>
                </a:lnTo>
                <a:close/>
                <a:moveTo>
                  <a:pt x="251198" y="354797"/>
                </a:moveTo>
                <a:cubicBezTo>
                  <a:pt x="258297" y="355383"/>
                  <a:pt x="265942" y="356554"/>
                  <a:pt x="273041" y="356554"/>
                </a:cubicBezTo>
                <a:lnTo>
                  <a:pt x="273041" y="391682"/>
                </a:lnTo>
                <a:cubicBezTo>
                  <a:pt x="265396" y="391097"/>
                  <a:pt x="258297" y="390511"/>
                  <a:pt x="251198" y="389926"/>
                </a:cubicBezTo>
                <a:lnTo>
                  <a:pt x="251198" y="354797"/>
                </a:lnTo>
                <a:close/>
                <a:moveTo>
                  <a:pt x="120138" y="223066"/>
                </a:moveTo>
                <a:lnTo>
                  <a:pt x="120138" y="224822"/>
                </a:lnTo>
                <a:cubicBezTo>
                  <a:pt x="112493" y="223651"/>
                  <a:pt x="104848" y="221895"/>
                  <a:pt x="98295" y="220724"/>
                </a:cubicBezTo>
                <a:lnTo>
                  <a:pt x="98295" y="186181"/>
                </a:lnTo>
                <a:cubicBezTo>
                  <a:pt x="105394" y="187937"/>
                  <a:pt x="112493" y="189108"/>
                  <a:pt x="120138" y="190279"/>
                </a:cubicBezTo>
                <a:lnTo>
                  <a:pt x="120138" y="223066"/>
                </a:lnTo>
                <a:close/>
                <a:moveTo>
                  <a:pt x="131060" y="269904"/>
                </a:moveTo>
                <a:lnTo>
                  <a:pt x="131060" y="246485"/>
                </a:lnTo>
                <a:cubicBezTo>
                  <a:pt x="135974" y="251168"/>
                  <a:pt x="141435" y="255267"/>
                  <a:pt x="147442" y="258194"/>
                </a:cubicBezTo>
                <a:lnTo>
                  <a:pt x="147442" y="291566"/>
                </a:lnTo>
                <a:cubicBezTo>
                  <a:pt x="137067" y="283955"/>
                  <a:pt x="131060" y="276929"/>
                  <a:pt x="131060" y="269904"/>
                </a:cubicBezTo>
                <a:lnTo>
                  <a:pt x="131060" y="269904"/>
                </a:lnTo>
                <a:close/>
                <a:moveTo>
                  <a:pt x="404101" y="269904"/>
                </a:moveTo>
                <a:cubicBezTo>
                  <a:pt x="404101" y="276929"/>
                  <a:pt x="398094" y="284540"/>
                  <a:pt x="387718" y="290981"/>
                </a:cubicBezTo>
                <a:lnTo>
                  <a:pt x="387718" y="257609"/>
                </a:lnTo>
                <a:cubicBezTo>
                  <a:pt x="393725" y="254681"/>
                  <a:pt x="399186" y="250583"/>
                  <a:pt x="404101" y="245899"/>
                </a:cubicBezTo>
                <a:lnTo>
                  <a:pt x="404101" y="269904"/>
                </a:lnTo>
                <a:close/>
                <a:moveTo>
                  <a:pt x="376797" y="296835"/>
                </a:moveTo>
                <a:cubicBezTo>
                  <a:pt x="369698" y="300348"/>
                  <a:pt x="362599" y="302690"/>
                  <a:pt x="354954" y="305032"/>
                </a:cubicBezTo>
                <a:lnTo>
                  <a:pt x="354954" y="270489"/>
                </a:lnTo>
                <a:cubicBezTo>
                  <a:pt x="362599" y="268733"/>
                  <a:pt x="369698" y="265805"/>
                  <a:pt x="376797" y="262878"/>
                </a:cubicBezTo>
                <a:lnTo>
                  <a:pt x="376797" y="296835"/>
                </a:lnTo>
                <a:close/>
                <a:moveTo>
                  <a:pt x="344032" y="307959"/>
                </a:moveTo>
                <a:cubicBezTo>
                  <a:pt x="337479" y="309716"/>
                  <a:pt x="329834" y="310887"/>
                  <a:pt x="322189" y="312058"/>
                </a:cubicBezTo>
                <a:lnTo>
                  <a:pt x="322189" y="276929"/>
                </a:lnTo>
                <a:cubicBezTo>
                  <a:pt x="329834" y="275758"/>
                  <a:pt x="336933" y="274587"/>
                  <a:pt x="344032" y="272831"/>
                </a:cubicBezTo>
                <a:lnTo>
                  <a:pt x="344032" y="307959"/>
                </a:lnTo>
                <a:close/>
                <a:moveTo>
                  <a:pt x="311267" y="313814"/>
                </a:moveTo>
                <a:cubicBezTo>
                  <a:pt x="304168" y="314400"/>
                  <a:pt x="297069" y="315570"/>
                  <a:pt x="289424" y="315570"/>
                </a:cubicBezTo>
                <a:lnTo>
                  <a:pt x="289424" y="280442"/>
                </a:lnTo>
                <a:cubicBezTo>
                  <a:pt x="296523" y="279857"/>
                  <a:pt x="304168" y="279271"/>
                  <a:pt x="311267" y="278686"/>
                </a:cubicBezTo>
                <a:lnTo>
                  <a:pt x="311267" y="313814"/>
                </a:lnTo>
                <a:close/>
                <a:moveTo>
                  <a:pt x="278502" y="316156"/>
                </a:moveTo>
                <a:cubicBezTo>
                  <a:pt x="274679" y="316156"/>
                  <a:pt x="271403" y="316156"/>
                  <a:pt x="267580" y="316156"/>
                </a:cubicBezTo>
                <a:cubicBezTo>
                  <a:pt x="263758" y="316156"/>
                  <a:pt x="260481" y="316156"/>
                  <a:pt x="256659" y="316156"/>
                </a:cubicBezTo>
                <a:lnTo>
                  <a:pt x="256659" y="281028"/>
                </a:lnTo>
                <a:cubicBezTo>
                  <a:pt x="260481" y="281028"/>
                  <a:pt x="263758" y="281028"/>
                  <a:pt x="267580" y="281028"/>
                </a:cubicBezTo>
                <a:cubicBezTo>
                  <a:pt x="271403" y="281028"/>
                  <a:pt x="274679" y="281028"/>
                  <a:pt x="278502" y="281028"/>
                </a:cubicBezTo>
                <a:lnTo>
                  <a:pt x="278502" y="316156"/>
                </a:lnTo>
                <a:close/>
                <a:moveTo>
                  <a:pt x="245737" y="316156"/>
                </a:moveTo>
                <a:cubicBezTo>
                  <a:pt x="238092" y="315570"/>
                  <a:pt x="230993" y="314985"/>
                  <a:pt x="223894" y="314400"/>
                </a:cubicBezTo>
                <a:lnTo>
                  <a:pt x="223894" y="279271"/>
                </a:lnTo>
                <a:cubicBezTo>
                  <a:pt x="230993" y="279857"/>
                  <a:pt x="238638" y="281028"/>
                  <a:pt x="245737" y="281028"/>
                </a:cubicBezTo>
                <a:lnTo>
                  <a:pt x="245737" y="316156"/>
                </a:lnTo>
                <a:close/>
                <a:moveTo>
                  <a:pt x="212972" y="312643"/>
                </a:moveTo>
                <a:cubicBezTo>
                  <a:pt x="205327" y="311472"/>
                  <a:pt x="197682" y="309716"/>
                  <a:pt x="191129" y="308545"/>
                </a:cubicBezTo>
                <a:lnTo>
                  <a:pt x="191129" y="274002"/>
                </a:lnTo>
                <a:cubicBezTo>
                  <a:pt x="198228" y="275758"/>
                  <a:pt x="205327" y="276929"/>
                  <a:pt x="212972" y="278100"/>
                </a:cubicBezTo>
                <a:lnTo>
                  <a:pt x="212972" y="312643"/>
                </a:lnTo>
                <a:close/>
                <a:moveTo>
                  <a:pt x="180207" y="305032"/>
                </a:moveTo>
                <a:cubicBezTo>
                  <a:pt x="172562" y="302690"/>
                  <a:pt x="165463" y="300348"/>
                  <a:pt x="158364" y="296835"/>
                </a:cubicBezTo>
                <a:lnTo>
                  <a:pt x="158364" y="262878"/>
                </a:lnTo>
                <a:cubicBezTo>
                  <a:pt x="165463" y="265805"/>
                  <a:pt x="172562" y="268147"/>
                  <a:pt x="180207" y="270489"/>
                </a:cubicBezTo>
                <a:lnTo>
                  <a:pt x="180207" y="305032"/>
                </a:lnTo>
                <a:close/>
                <a:moveTo>
                  <a:pt x="404101" y="223066"/>
                </a:moveTo>
                <a:cubicBezTo>
                  <a:pt x="404101" y="245314"/>
                  <a:pt x="347854" y="269904"/>
                  <a:pt x="267580" y="269904"/>
                </a:cubicBezTo>
                <a:cubicBezTo>
                  <a:pt x="187306" y="269904"/>
                  <a:pt x="131060" y="245314"/>
                  <a:pt x="131060" y="223066"/>
                </a:cubicBezTo>
                <a:cubicBezTo>
                  <a:pt x="131060" y="200818"/>
                  <a:pt x="187306" y="176228"/>
                  <a:pt x="267580" y="176228"/>
                </a:cubicBezTo>
                <a:cubicBezTo>
                  <a:pt x="347854" y="176228"/>
                  <a:pt x="404101" y="200818"/>
                  <a:pt x="404101" y="223066"/>
                </a:cubicBezTo>
                <a:close/>
                <a:moveTo>
                  <a:pt x="131060" y="199647"/>
                </a:moveTo>
                <a:lnTo>
                  <a:pt x="131060" y="190865"/>
                </a:lnTo>
                <a:cubicBezTo>
                  <a:pt x="134336" y="191450"/>
                  <a:pt x="137613" y="191450"/>
                  <a:pt x="140889" y="192035"/>
                </a:cubicBezTo>
                <a:cubicBezTo>
                  <a:pt x="137613" y="194377"/>
                  <a:pt x="134336" y="196719"/>
                  <a:pt x="131060" y="199647"/>
                </a:cubicBezTo>
                <a:close/>
                <a:moveTo>
                  <a:pt x="301984" y="165689"/>
                </a:moveTo>
                <a:cubicBezTo>
                  <a:pt x="305260" y="163347"/>
                  <a:pt x="308537" y="161005"/>
                  <a:pt x="311813" y="158078"/>
                </a:cubicBezTo>
                <a:lnTo>
                  <a:pt x="311813" y="166860"/>
                </a:lnTo>
                <a:cubicBezTo>
                  <a:pt x="307990" y="166275"/>
                  <a:pt x="305260" y="166275"/>
                  <a:pt x="301984" y="165689"/>
                </a:cubicBezTo>
                <a:close/>
                <a:moveTo>
                  <a:pt x="293792" y="112996"/>
                </a:moveTo>
                <a:cubicBezTo>
                  <a:pt x="305260" y="120022"/>
                  <a:pt x="311267" y="127633"/>
                  <a:pt x="311267" y="134659"/>
                </a:cubicBezTo>
                <a:cubicBezTo>
                  <a:pt x="311267" y="144612"/>
                  <a:pt x="299253" y="155736"/>
                  <a:pt x="279048" y="163933"/>
                </a:cubicBezTo>
                <a:cubicBezTo>
                  <a:pt x="275225" y="163933"/>
                  <a:pt x="271403" y="163933"/>
                  <a:pt x="267580" y="163933"/>
                </a:cubicBezTo>
                <a:cubicBezTo>
                  <a:pt x="229355" y="163933"/>
                  <a:pt x="189491" y="169787"/>
                  <a:pt x="161094" y="181497"/>
                </a:cubicBezTo>
                <a:cubicBezTo>
                  <a:pt x="103756" y="179741"/>
                  <a:pt x="61161" y="165104"/>
                  <a:pt x="45325" y="148710"/>
                </a:cubicBezTo>
                <a:cubicBezTo>
                  <a:pt x="45325" y="148710"/>
                  <a:pt x="45325" y="148710"/>
                  <a:pt x="45325" y="148710"/>
                </a:cubicBezTo>
                <a:cubicBezTo>
                  <a:pt x="78636" y="159834"/>
                  <a:pt x="113039" y="165104"/>
                  <a:pt x="147442" y="164518"/>
                </a:cubicBezTo>
                <a:cubicBezTo>
                  <a:pt x="214064" y="164518"/>
                  <a:pt x="285055" y="146368"/>
                  <a:pt x="293792" y="112996"/>
                </a:cubicBezTo>
                <a:close/>
                <a:moveTo>
                  <a:pt x="87373" y="182668"/>
                </a:moveTo>
                <a:lnTo>
                  <a:pt x="87373" y="217211"/>
                </a:lnTo>
                <a:cubicBezTo>
                  <a:pt x="79728" y="214869"/>
                  <a:pt x="72629" y="212527"/>
                  <a:pt x="65530" y="209014"/>
                </a:cubicBezTo>
                <a:lnTo>
                  <a:pt x="65530" y="175057"/>
                </a:lnTo>
                <a:cubicBezTo>
                  <a:pt x="72629" y="177984"/>
                  <a:pt x="80274" y="180911"/>
                  <a:pt x="87373" y="182668"/>
                </a:cubicBezTo>
                <a:close/>
                <a:moveTo>
                  <a:pt x="54608" y="169787"/>
                </a:moveTo>
                <a:lnTo>
                  <a:pt x="54608" y="203159"/>
                </a:lnTo>
                <a:cubicBezTo>
                  <a:pt x="44233" y="196134"/>
                  <a:pt x="38226" y="189108"/>
                  <a:pt x="38226" y="182082"/>
                </a:cubicBezTo>
                <a:lnTo>
                  <a:pt x="38226" y="158663"/>
                </a:lnTo>
                <a:cubicBezTo>
                  <a:pt x="43141" y="162762"/>
                  <a:pt x="48601" y="166860"/>
                  <a:pt x="54608" y="169787"/>
                </a:cubicBezTo>
                <a:close/>
                <a:moveTo>
                  <a:pt x="38226" y="132903"/>
                </a:moveTo>
                <a:lnTo>
                  <a:pt x="38226" y="98945"/>
                </a:lnTo>
                <a:cubicBezTo>
                  <a:pt x="45325" y="101872"/>
                  <a:pt x="52424" y="104214"/>
                  <a:pt x="60069" y="106556"/>
                </a:cubicBezTo>
                <a:lnTo>
                  <a:pt x="60069" y="141099"/>
                </a:lnTo>
                <a:cubicBezTo>
                  <a:pt x="52970" y="138757"/>
                  <a:pt x="45325" y="136415"/>
                  <a:pt x="38226" y="132903"/>
                </a:cubicBezTo>
                <a:close/>
                <a:moveTo>
                  <a:pt x="70991" y="144027"/>
                </a:moveTo>
                <a:lnTo>
                  <a:pt x="70991" y="109484"/>
                </a:lnTo>
                <a:cubicBezTo>
                  <a:pt x="78090" y="111240"/>
                  <a:pt x="85189" y="112411"/>
                  <a:pt x="92834" y="113582"/>
                </a:cubicBezTo>
                <a:lnTo>
                  <a:pt x="92834" y="148710"/>
                </a:lnTo>
                <a:cubicBezTo>
                  <a:pt x="85189" y="147539"/>
                  <a:pt x="78090" y="145783"/>
                  <a:pt x="70991" y="144027"/>
                </a:cubicBezTo>
                <a:close/>
                <a:moveTo>
                  <a:pt x="103756" y="149881"/>
                </a:moveTo>
                <a:lnTo>
                  <a:pt x="103756" y="114753"/>
                </a:lnTo>
                <a:cubicBezTo>
                  <a:pt x="110855" y="115338"/>
                  <a:pt x="118500" y="116509"/>
                  <a:pt x="125599" y="116509"/>
                </a:cubicBezTo>
                <a:lnTo>
                  <a:pt x="125599" y="151638"/>
                </a:lnTo>
                <a:cubicBezTo>
                  <a:pt x="117954" y="151638"/>
                  <a:pt x="110855" y="151052"/>
                  <a:pt x="103756" y="149881"/>
                </a:cubicBezTo>
                <a:close/>
                <a:moveTo>
                  <a:pt x="136521" y="152223"/>
                </a:moveTo>
                <a:lnTo>
                  <a:pt x="136521" y="117095"/>
                </a:lnTo>
                <a:cubicBezTo>
                  <a:pt x="140343" y="117095"/>
                  <a:pt x="143620" y="117095"/>
                  <a:pt x="147442" y="117095"/>
                </a:cubicBezTo>
                <a:cubicBezTo>
                  <a:pt x="151265" y="117095"/>
                  <a:pt x="154541" y="117095"/>
                  <a:pt x="158364" y="117095"/>
                </a:cubicBezTo>
                <a:lnTo>
                  <a:pt x="158364" y="152223"/>
                </a:lnTo>
                <a:cubicBezTo>
                  <a:pt x="154541" y="152223"/>
                  <a:pt x="151265" y="152223"/>
                  <a:pt x="147442" y="152223"/>
                </a:cubicBezTo>
                <a:cubicBezTo>
                  <a:pt x="143620" y="152223"/>
                  <a:pt x="140343" y="152809"/>
                  <a:pt x="136521" y="152223"/>
                </a:cubicBezTo>
                <a:close/>
                <a:moveTo>
                  <a:pt x="169286" y="152223"/>
                </a:moveTo>
                <a:lnTo>
                  <a:pt x="169286" y="117095"/>
                </a:lnTo>
                <a:cubicBezTo>
                  <a:pt x="176385" y="116509"/>
                  <a:pt x="184030" y="115924"/>
                  <a:pt x="191129" y="115338"/>
                </a:cubicBezTo>
                <a:lnTo>
                  <a:pt x="191129" y="150467"/>
                </a:lnTo>
                <a:cubicBezTo>
                  <a:pt x="184030" y="151052"/>
                  <a:pt x="176931" y="151638"/>
                  <a:pt x="169286" y="152223"/>
                </a:cubicBezTo>
                <a:close/>
                <a:moveTo>
                  <a:pt x="202050" y="148710"/>
                </a:moveTo>
                <a:lnTo>
                  <a:pt x="202050" y="113582"/>
                </a:lnTo>
                <a:cubicBezTo>
                  <a:pt x="209696" y="112411"/>
                  <a:pt x="216795" y="111240"/>
                  <a:pt x="223894" y="109484"/>
                </a:cubicBezTo>
                <a:lnTo>
                  <a:pt x="223894" y="144027"/>
                </a:lnTo>
                <a:cubicBezTo>
                  <a:pt x="217341" y="145783"/>
                  <a:pt x="209696" y="147539"/>
                  <a:pt x="202050" y="148710"/>
                </a:cubicBezTo>
                <a:close/>
                <a:moveTo>
                  <a:pt x="234815" y="141099"/>
                </a:moveTo>
                <a:lnTo>
                  <a:pt x="234815" y="106556"/>
                </a:lnTo>
                <a:cubicBezTo>
                  <a:pt x="242461" y="104800"/>
                  <a:pt x="249560" y="101872"/>
                  <a:pt x="256659" y="98945"/>
                </a:cubicBezTo>
                <a:lnTo>
                  <a:pt x="256659" y="132903"/>
                </a:lnTo>
                <a:cubicBezTo>
                  <a:pt x="249560" y="136415"/>
                  <a:pt x="242461" y="138757"/>
                  <a:pt x="234815" y="141099"/>
                </a:cubicBezTo>
                <a:close/>
                <a:moveTo>
                  <a:pt x="267580" y="127048"/>
                </a:moveTo>
                <a:lnTo>
                  <a:pt x="267580" y="93676"/>
                </a:lnTo>
                <a:cubicBezTo>
                  <a:pt x="273587" y="90748"/>
                  <a:pt x="279048" y="86650"/>
                  <a:pt x="283963" y="81966"/>
                </a:cubicBezTo>
                <a:lnTo>
                  <a:pt x="283963" y="105385"/>
                </a:lnTo>
                <a:cubicBezTo>
                  <a:pt x="283963" y="112996"/>
                  <a:pt x="278502" y="120022"/>
                  <a:pt x="267580" y="127048"/>
                </a:cubicBezTo>
                <a:close/>
                <a:moveTo>
                  <a:pt x="27304" y="127048"/>
                </a:moveTo>
                <a:cubicBezTo>
                  <a:pt x="16929" y="120022"/>
                  <a:pt x="10922" y="112996"/>
                  <a:pt x="10922" y="105971"/>
                </a:cubicBezTo>
                <a:lnTo>
                  <a:pt x="10922" y="82552"/>
                </a:lnTo>
                <a:cubicBezTo>
                  <a:pt x="15836" y="87236"/>
                  <a:pt x="21297" y="91334"/>
                  <a:pt x="27304" y="94261"/>
                </a:cubicBezTo>
                <a:lnTo>
                  <a:pt x="27304" y="127048"/>
                </a:lnTo>
                <a:close/>
                <a:moveTo>
                  <a:pt x="10922" y="59133"/>
                </a:moveTo>
                <a:cubicBezTo>
                  <a:pt x="10922" y="36885"/>
                  <a:pt x="67168" y="12295"/>
                  <a:pt x="147442" y="12295"/>
                </a:cubicBezTo>
                <a:cubicBezTo>
                  <a:pt x="227716" y="12295"/>
                  <a:pt x="283963" y="36885"/>
                  <a:pt x="283963" y="59133"/>
                </a:cubicBezTo>
                <a:cubicBezTo>
                  <a:pt x="283963" y="81381"/>
                  <a:pt x="227716" y="105971"/>
                  <a:pt x="147442" y="105971"/>
                </a:cubicBezTo>
                <a:cubicBezTo>
                  <a:pt x="67168" y="105971"/>
                  <a:pt x="10922" y="80795"/>
                  <a:pt x="10922" y="59133"/>
                </a:cubicBezTo>
                <a:close/>
                <a:moveTo>
                  <a:pt x="30035" y="193792"/>
                </a:moveTo>
                <a:cubicBezTo>
                  <a:pt x="39864" y="215454"/>
                  <a:pt x="76998" y="229506"/>
                  <a:pt x="120138" y="235946"/>
                </a:cubicBezTo>
                <a:lnTo>
                  <a:pt x="120138" y="262292"/>
                </a:lnTo>
                <a:cubicBezTo>
                  <a:pt x="54608" y="257609"/>
                  <a:pt x="10922" y="235946"/>
                  <a:pt x="10922" y="216625"/>
                </a:cubicBezTo>
                <a:cubicBezTo>
                  <a:pt x="10922" y="209014"/>
                  <a:pt x="18021" y="201403"/>
                  <a:pt x="30035" y="193792"/>
                </a:cubicBezTo>
                <a:close/>
                <a:moveTo>
                  <a:pt x="27304" y="285126"/>
                </a:moveTo>
                <a:cubicBezTo>
                  <a:pt x="16929" y="278100"/>
                  <a:pt x="10922" y="271074"/>
                  <a:pt x="10922" y="264049"/>
                </a:cubicBezTo>
                <a:lnTo>
                  <a:pt x="10922" y="240630"/>
                </a:lnTo>
                <a:cubicBezTo>
                  <a:pt x="15836" y="245314"/>
                  <a:pt x="21297" y="249412"/>
                  <a:pt x="27304" y="252339"/>
                </a:cubicBezTo>
                <a:lnTo>
                  <a:pt x="27304" y="285126"/>
                </a:lnTo>
                <a:close/>
                <a:moveTo>
                  <a:pt x="60069" y="299177"/>
                </a:moveTo>
                <a:cubicBezTo>
                  <a:pt x="52424" y="296835"/>
                  <a:pt x="45325" y="294493"/>
                  <a:pt x="38226" y="290981"/>
                </a:cubicBezTo>
                <a:lnTo>
                  <a:pt x="38226" y="257023"/>
                </a:lnTo>
                <a:cubicBezTo>
                  <a:pt x="45325" y="259950"/>
                  <a:pt x="52424" y="262292"/>
                  <a:pt x="60069" y="264634"/>
                </a:cubicBezTo>
                <a:lnTo>
                  <a:pt x="60069" y="299177"/>
                </a:lnTo>
                <a:close/>
                <a:moveTo>
                  <a:pt x="92834" y="306788"/>
                </a:moveTo>
                <a:cubicBezTo>
                  <a:pt x="85189" y="305617"/>
                  <a:pt x="77544" y="303861"/>
                  <a:pt x="70991" y="302690"/>
                </a:cubicBezTo>
                <a:lnTo>
                  <a:pt x="70991" y="268147"/>
                </a:lnTo>
                <a:cubicBezTo>
                  <a:pt x="78090" y="269904"/>
                  <a:pt x="85189" y="271074"/>
                  <a:pt x="92834" y="272245"/>
                </a:cubicBezTo>
                <a:lnTo>
                  <a:pt x="92834" y="306788"/>
                </a:lnTo>
                <a:close/>
                <a:moveTo>
                  <a:pt x="103756" y="272831"/>
                </a:moveTo>
                <a:cubicBezTo>
                  <a:pt x="109216" y="273416"/>
                  <a:pt x="114677" y="274002"/>
                  <a:pt x="120684" y="274587"/>
                </a:cubicBezTo>
                <a:cubicBezTo>
                  <a:pt x="121230" y="278686"/>
                  <a:pt x="123415" y="282784"/>
                  <a:pt x="125599" y="286882"/>
                </a:cubicBezTo>
                <a:lnTo>
                  <a:pt x="125599" y="310301"/>
                </a:lnTo>
                <a:cubicBezTo>
                  <a:pt x="117954" y="309716"/>
                  <a:pt x="110855" y="309130"/>
                  <a:pt x="103756" y="308545"/>
                </a:cubicBezTo>
                <a:lnTo>
                  <a:pt x="103756" y="272831"/>
                </a:lnTo>
                <a:close/>
                <a:moveTo>
                  <a:pt x="136521" y="297421"/>
                </a:moveTo>
                <a:cubicBezTo>
                  <a:pt x="139797" y="299763"/>
                  <a:pt x="143620" y="302105"/>
                  <a:pt x="147442" y="304446"/>
                </a:cubicBezTo>
                <a:lnTo>
                  <a:pt x="147442" y="310301"/>
                </a:lnTo>
                <a:cubicBezTo>
                  <a:pt x="143620" y="310301"/>
                  <a:pt x="140343" y="310301"/>
                  <a:pt x="136521" y="310301"/>
                </a:cubicBezTo>
                <a:lnTo>
                  <a:pt x="136521" y="297421"/>
                </a:lnTo>
                <a:close/>
                <a:moveTo>
                  <a:pt x="158364" y="346015"/>
                </a:moveTo>
                <a:lnTo>
                  <a:pt x="158364" y="322596"/>
                </a:lnTo>
                <a:cubicBezTo>
                  <a:pt x="163279" y="327280"/>
                  <a:pt x="168739" y="331378"/>
                  <a:pt x="174746" y="334306"/>
                </a:cubicBezTo>
                <a:lnTo>
                  <a:pt x="174746" y="367678"/>
                </a:lnTo>
                <a:cubicBezTo>
                  <a:pt x="164371" y="360066"/>
                  <a:pt x="158364" y="353041"/>
                  <a:pt x="158364" y="346015"/>
                </a:cubicBezTo>
                <a:lnTo>
                  <a:pt x="158364" y="346015"/>
                </a:lnTo>
                <a:close/>
                <a:moveTo>
                  <a:pt x="283963" y="357139"/>
                </a:moveTo>
                <a:cubicBezTo>
                  <a:pt x="287785" y="357139"/>
                  <a:pt x="291062" y="357139"/>
                  <a:pt x="294884" y="357139"/>
                </a:cubicBezTo>
                <a:cubicBezTo>
                  <a:pt x="298707" y="357139"/>
                  <a:pt x="301984" y="357139"/>
                  <a:pt x="305806" y="357139"/>
                </a:cubicBezTo>
                <a:lnTo>
                  <a:pt x="305806" y="392268"/>
                </a:lnTo>
                <a:cubicBezTo>
                  <a:pt x="301984" y="392268"/>
                  <a:pt x="298707" y="392268"/>
                  <a:pt x="294884" y="392268"/>
                </a:cubicBezTo>
                <a:cubicBezTo>
                  <a:pt x="291062" y="392268"/>
                  <a:pt x="287785" y="392268"/>
                  <a:pt x="283963" y="392268"/>
                </a:cubicBezTo>
                <a:lnTo>
                  <a:pt x="283963" y="357139"/>
                </a:lnTo>
                <a:close/>
                <a:moveTo>
                  <a:pt x="415023" y="333720"/>
                </a:moveTo>
                <a:cubicBezTo>
                  <a:pt x="421029" y="330793"/>
                  <a:pt x="426490" y="326694"/>
                  <a:pt x="431405" y="322011"/>
                </a:cubicBezTo>
                <a:lnTo>
                  <a:pt x="431405" y="345430"/>
                </a:lnTo>
                <a:cubicBezTo>
                  <a:pt x="431405" y="352455"/>
                  <a:pt x="425398" y="360066"/>
                  <a:pt x="415023" y="366507"/>
                </a:cubicBezTo>
                <a:lnTo>
                  <a:pt x="415023" y="333720"/>
                </a:lnTo>
                <a:close/>
              </a:path>
            </a:pathLst>
          </a:custGeom>
          <a:solidFill>
            <a:schemeClr val="accent1"/>
          </a:solidFill>
          <a:ln w="5457" cap="flat">
            <a:noFill/>
            <a:prstDash val="solid"/>
            <a:miter/>
          </a:ln>
        </p:spPr>
        <p:txBody>
          <a:bodyPr rtlCol="0" anchor="ctr"/>
          <a:lstStyle/>
          <a:p>
            <a:endParaRPr lang="ja-JP" altLang="en-US" dirty="0"/>
          </a:p>
        </p:txBody>
      </p:sp>
      <p:sp>
        <p:nvSpPr>
          <p:cNvPr id="152" name="四角形: 角を丸くする 151">
            <a:extLst>
              <a:ext uri="{FF2B5EF4-FFF2-40B4-BE49-F238E27FC236}">
                <a16:creationId xmlns:a16="http://schemas.microsoft.com/office/drawing/2014/main" id="{9FBC480C-FB3E-D964-39C7-AD66406B1C58}"/>
              </a:ext>
            </a:extLst>
          </p:cNvPr>
          <p:cNvSpPr/>
          <p:nvPr/>
        </p:nvSpPr>
        <p:spPr>
          <a:xfrm>
            <a:off x="1223838" y="5589201"/>
            <a:ext cx="1775995" cy="635443"/>
          </a:xfrm>
          <a:prstGeom prst="roundRect">
            <a:avLst>
              <a:gd name="adj" fmla="val 12548"/>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accent1"/>
                </a:solidFill>
                <a:latin typeface="+mn-ea"/>
              </a:rPr>
              <a:t>収益・労働環境</a:t>
            </a:r>
            <a:br>
              <a:rPr lang="en-US" altLang="ja-JP" sz="1400" b="1" dirty="0">
                <a:solidFill>
                  <a:schemeClr val="accent1"/>
                </a:solidFill>
                <a:latin typeface="+mn-ea"/>
              </a:rPr>
            </a:br>
            <a:r>
              <a:rPr lang="ja-JP" altLang="en-US" sz="1400" b="1" dirty="0">
                <a:solidFill>
                  <a:schemeClr val="accent1"/>
                </a:solidFill>
                <a:latin typeface="+mn-ea"/>
              </a:rPr>
              <a:t>の改善</a:t>
            </a:r>
          </a:p>
        </p:txBody>
      </p:sp>
      <p:sp>
        <p:nvSpPr>
          <p:cNvPr id="153" name="正方形/長方形 152">
            <a:extLst>
              <a:ext uri="{FF2B5EF4-FFF2-40B4-BE49-F238E27FC236}">
                <a16:creationId xmlns:a16="http://schemas.microsoft.com/office/drawing/2014/main" id="{E0C917BE-4672-5838-F4B2-EB5B7C4A4828}"/>
              </a:ext>
            </a:extLst>
          </p:cNvPr>
          <p:cNvSpPr/>
          <p:nvPr/>
        </p:nvSpPr>
        <p:spPr>
          <a:xfrm>
            <a:off x="3291998" y="4898064"/>
            <a:ext cx="1503578"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accent1"/>
                </a:solidFill>
              </a:rPr>
              <a:t>適正契約、適正分配</a:t>
            </a:r>
          </a:p>
        </p:txBody>
      </p:sp>
      <p:sp>
        <p:nvSpPr>
          <p:cNvPr id="154" name="正方形/長方形 153">
            <a:extLst>
              <a:ext uri="{FF2B5EF4-FFF2-40B4-BE49-F238E27FC236}">
                <a16:creationId xmlns:a16="http://schemas.microsoft.com/office/drawing/2014/main" id="{3863F17C-240F-5C60-7C5F-CC5543812E54}"/>
              </a:ext>
            </a:extLst>
          </p:cNvPr>
          <p:cNvSpPr/>
          <p:nvPr/>
        </p:nvSpPr>
        <p:spPr bwMode="white">
          <a:xfrm>
            <a:off x="3700222" y="4759162"/>
            <a:ext cx="735314" cy="120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155" name="グラフィックス 154" descr="役員室 単色塗りつぶし">
            <a:extLst>
              <a:ext uri="{FF2B5EF4-FFF2-40B4-BE49-F238E27FC236}">
                <a16:creationId xmlns:a16="http://schemas.microsoft.com/office/drawing/2014/main" id="{51968AB0-071A-B077-BDED-F6DFE001155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46298" y="4396028"/>
            <a:ext cx="643162" cy="643162"/>
          </a:xfrm>
          <a:prstGeom prst="rect">
            <a:avLst/>
          </a:prstGeom>
        </p:spPr>
      </p:pic>
      <p:sp>
        <p:nvSpPr>
          <p:cNvPr id="156" name="正方形/長方形 155">
            <a:extLst>
              <a:ext uri="{FF2B5EF4-FFF2-40B4-BE49-F238E27FC236}">
                <a16:creationId xmlns:a16="http://schemas.microsoft.com/office/drawing/2014/main" id="{05DA37AA-C794-F312-5EFA-BC4578AEDB7D}"/>
              </a:ext>
            </a:extLst>
          </p:cNvPr>
          <p:cNvSpPr/>
          <p:nvPr/>
        </p:nvSpPr>
        <p:spPr>
          <a:xfrm>
            <a:off x="3378364" y="5965516"/>
            <a:ext cx="1503578"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accent1"/>
                </a:solidFill>
              </a:rPr>
              <a:t>優秀な人材輩出</a:t>
            </a:r>
          </a:p>
        </p:txBody>
      </p:sp>
      <p:sp>
        <p:nvSpPr>
          <p:cNvPr id="158" name="正方形/長方形 157">
            <a:extLst>
              <a:ext uri="{FF2B5EF4-FFF2-40B4-BE49-F238E27FC236}">
                <a16:creationId xmlns:a16="http://schemas.microsoft.com/office/drawing/2014/main" id="{F924A5D0-AD55-86F8-4ABE-B0E0D69BD7FC}"/>
              </a:ext>
            </a:extLst>
          </p:cNvPr>
          <p:cNvSpPr/>
          <p:nvPr/>
        </p:nvSpPr>
        <p:spPr bwMode="white">
          <a:xfrm>
            <a:off x="3490572" y="5833170"/>
            <a:ext cx="1279162" cy="1153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grpSp>
        <p:nvGrpSpPr>
          <p:cNvPr id="159" name="グラフィックス 8" descr="男性アーティスト 枠線">
            <a:extLst>
              <a:ext uri="{FF2B5EF4-FFF2-40B4-BE49-F238E27FC236}">
                <a16:creationId xmlns:a16="http://schemas.microsoft.com/office/drawing/2014/main" id="{0812BD14-E858-6536-BF4E-D25DDEF1C357}"/>
              </a:ext>
            </a:extLst>
          </p:cNvPr>
          <p:cNvGrpSpPr/>
          <p:nvPr/>
        </p:nvGrpSpPr>
        <p:grpSpPr>
          <a:xfrm>
            <a:off x="3527194" y="5617919"/>
            <a:ext cx="332534" cy="332533"/>
            <a:chOff x="3030609" y="1882273"/>
            <a:chExt cx="737795" cy="737102"/>
          </a:xfrm>
          <a:solidFill>
            <a:schemeClr val="tx2"/>
          </a:solidFill>
        </p:grpSpPr>
        <p:sp>
          <p:nvSpPr>
            <p:cNvPr id="160" name="フリーフォーム: 図形 159">
              <a:extLst>
                <a:ext uri="{FF2B5EF4-FFF2-40B4-BE49-F238E27FC236}">
                  <a16:creationId xmlns:a16="http://schemas.microsoft.com/office/drawing/2014/main" id="{349F63B6-CC55-9A77-204D-D4891C39E464}"/>
                </a:ext>
              </a:extLst>
            </p:cNvPr>
            <p:cNvSpPr/>
            <p:nvPr/>
          </p:nvSpPr>
          <p:spPr>
            <a:xfrm>
              <a:off x="3030609" y="2086098"/>
              <a:ext cx="215915" cy="457077"/>
            </a:xfrm>
            <a:custGeom>
              <a:avLst/>
              <a:gdLst>
                <a:gd name="connsiteX0" fmla="*/ 90190 w 215915"/>
                <a:gd name="connsiteY0" fmla="*/ 113900 h 457076"/>
                <a:gd name="connsiteX1" fmla="*/ 94134 w 215915"/>
                <a:gd name="connsiteY1" fmla="*/ 71333 h 457076"/>
                <a:gd name="connsiteX2" fmla="*/ 56310 w 215915"/>
                <a:gd name="connsiteY2" fmla="*/ 42948 h 457076"/>
                <a:gd name="connsiteX3" fmla="*/ 32497 w 215915"/>
                <a:gd name="connsiteY3" fmla="*/ 0 h 457076"/>
                <a:gd name="connsiteX4" fmla="*/ 8342 w 215915"/>
                <a:gd name="connsiteY4" fmla="*/ 106461 h 457076"/>
                <a:gd name="connsiteX5" fmla="*/ 39003 w 215915"/>
                <a:gd name="connsiteY5" fmla="*/ 133464 h 457076"/>
                <a:gd name="connsiteX6" fmla="*/ 65178 w 215915"/>
                <a:gd name="connsiteY6" fmla="*/ 212465 h 457076"/>
                <a:gd name="connsiteX7" fmla="*/ 167847 w 215915"/>
                <a:gd name="connsiteY7" fmla="*/ 443265 h 457076"/>
                <a:gd name="connsiteX8" fmla="*/ 189279 w 215915"/>
                <a:gd name="connsiteY8" fmla="*/ 457076 h 457076"/>
                <a:gd name="connsiteX9" fmla="*/ 199756 w 215915"/>
                <a:gd name="connsiteY9" fmla="*/ 455047 h 457076"/>
                <a:gd name="connsiteX10" fmla="*/ 214453 w 215915"/>
                <a:gd name="connsiteY10" fmla="*/ 423462 h 457076"/>
                <a:gd name="connsiteX11" fmla="*/ 126404 w 215915"/>
                <a:gd name="connsiteY11" fmla="*/ 187414 h 457076"/>
                <a:gd name="connsiteX12" fmla="*/ 108735 w 215915"/>
                <a:gd name="connsiteY12" fmla="*/ 194529 h 457076"/>
                <a:gd name="connsiteX13" fmla="*/ 112907 w 215915"/>
                <a:gd name="connsiteY13" fmla="*/ 205721 h 457076"/>
                <a:gd name="connsiteX14" fmla="*/ 87590 w 215915"/>
                <a:gd name="connsiteY14" fmla="*/ 216094 h 457076"/>
                <a:gd name="connsiteX15" fmla="*/ 82923 w 215915"/>
                <a:gd name="connsiteY15" fmla="*/ 205616 h 457076"/>
                <a:gd name="connsiteX16" fmla="*/ 81284 w 215915"/>
                <a:gd name="connsiteY16" fmla="*/ 200673 h 457076"/>
                <a:gd name="connsiteX17" fmla="*/ 106640 w 215915"/>
                <a:gd name="connsiteY17" fmla="*/ 190290 h 457076"/>
                <a:gd name="connsiteX18" fmla="*/ 192746 w 215915"/>
                <a:gd name="connsiteY18" fmla="*/ 437283 h 457076"/>
                <a:gd name="connsiteX19" fmla="*/ 185202 w 215915"/>
                <a:gd name="connsiteY19" fmla="*/ 435378 h 457076"/>
                <a:gd name="connsiteX20" fmla="*/ 95334 w 215915"/>
                <a:gd name="connsiteY20" fmla="*/ 233448 h 457076"/>
                <a:gd name="connsiteX21" fmla="*/ 119565 w 215915"/>
                <a:gd name="connsiteY21" fmla="*/ 223523 h 457076"/>
                <a:gd name="connsiteX22" fmla="*/ 196718 w 215915"/>
                <a:gd name="connsiteY22" fmla="*/ 430292 h 457076"/>
                <a:gd name="connsiteX23" fmla="*/ 192746 w 215915"/>
                <a:gd name="connsiteY23" fmla="*/ 437283 h 457076"/>
                <a:gd name="connsiteX24" fmla="*/ 98191 w 215915"/>
                <a:gd name="connsiteY24" fmla="*/ 173155 h 457076"/>
                <a:gd name="connsiteX25" fmla="*/ 75331 w 215915"/>
                <a:gd name="connsiteY25" fmla="*/ 182537 h 457076"/>
                <a:gd name="connsiteX26" fmla="*/ 59434 w 215915"/>
                <a:gd name="connsiteY26" fmla="*/ 134455 h 457076"/>
                <a:gd name="connsiteX27" fmla="*/ 75950 w 215915"/>
                <a:gd name="connsiteY27" fmla="*/ 127997 h 457076"/>
                <a:gd name="connsiteX28" fmla="*/ 25973 w 215915"/>
                <a:gd name="connsiteY28" fmla="*/ 99241 h 457076"/>
                <a:gd name="connsiteX29" fmla="*/ 23668 w 215915"/>
                <a:gd name="connsiteY29" fmla="*/ 38338 h 457076"/>
                <a:gd name="connsiteX30" fmla="*/ 46994 w 215915"/>
                <a:gd name="connsiteY30" fmla="*/ 59569 h 457076"/>
                <a:gd name="connsiteX31" fmla="*/ 59377 w 215915"/>
                <a:gd name="connsiteY31" fmla="*/ 65799 h 457076"/>
                <a:gd name="connsiteX32" fmla="*/ 76522 w 215915"/>
                <a:gd name="connsiteY32" fmla="*/ 78553 h 457076"/>
                <a:gd name="connsiteX33" fmla="*/ 61776 w 215915"/>
                <a:gd name="connsiteY33" fmla="*/ 114101 h 457076"/>
                <a:gd name="connsiteX34" fmla="*/ 51442 w 215915"/>
                <a:gd name="connsiteY34" fmla="*/ 116167 h 457076"/>
                <a:gd name="connsiteX35" fmla="*/ 25973 w 215915"/>
                <a:gd name="connsiteY35" fmla="*/ 99241 h 457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5915" h="457076">
                  <a:moveTo>
                    <a:pt x="90190" y="113900"/>
                  </a:moveTo>
                  <a:cubicBezTo>
                    <a:pt x="98383" y="101208"/>
                    <a:pt x="99855" y="85314"/>
                    <a:pt x="94134" y="71333"/>
                  </a:cubicBezTo>
                  <a:cubicBezTo>
                    <a:pt x="86618" y="53788"/>
                    <a:pt x="70111" y="51054"/>
                    <a:pt x="56310" y="42948"/>
                  </a:cubicBezTo>
                  <a:cubicBezTo>
                    <a:pt x="40492" y="34689"/>
                    <a:pt x="31123" y="17792"/>
                    <a:pt x="32497" y="0"/>
                  </a:cubicBezTo>
                  <a:cubicBezTo>
                    <a:pt x="-5155" y="22298"/>
                    <a:pt x="-5441" y="72819"/>
                    <a:pt x="8342" y="106461"/>
                  </a:cubicBezTo>
                  <a:cubicBezTo>
                    <a:pt x="13829" y="119724"/>
                    <a:pt x="25153" y="129696"/>
                    <a:pt x="39003" y="133464"/>
                  </a:cubicBezTo>
                  <a:lnTo>
                    <a:pt x="65178" y="212465"/>
                  </a:lnTo>
                  <a:lnTo>
                    <a:pt x="167847" y="443265"/>
                  </a:lnTo>
                  <a:cubicBezTo>
                    <a:pt x="171646" y="451689"/>
                    <a:pt x="180038" y="457097"/>
                    <a:pt x="189279" y="457076"/>
                  </a:cubicBezTo>
                  <a:cubicBezTo>
                    <a:pt x="192866" y="457046"/>
                    <a:pt x="196417" y="456358"/>
                    <a:pt x="199756" y="455047"/>
                  </a:cubicBezTo>
                  <a:cubicBezTo>
                    <a:pt x="212484" y="450327"/>
                    <a:pt x="219039" y="436239"/>
                    <a:pt x="214453" y="423462"/>
                  </a:cubicBezTo>
                  <a:lnTo>
                    <a:pt x="126404" y="187414"/>
                  </a:lnTo>
                  <a:close/>
                  <a:moveTo>
                    <a:pt x="108735" y="194529"/>
                  </a:moveTo>
                  <a:lnTo>
                    <a:pt x="112907" y="205721"/>
                  </a:lnTo>
                  <a:lnTo>
                    <a:pt x="87590" y="216094"/>
                  </a:lnTo>
                  <a:lnTo>
                    <a:pt x="82923" y="205616"/>
                  </a:lnTo>
                  <a:lnTo>
                    <a:pt x="81284" y="200673"/>
                  </a:lnTo>
                  <a:lnTo>
                    <a:pt x="106640" y="190290"/>
                  </a:lnTo>
                  <a:close/>
                  <a:moveTo>
                    <a:pt x="192746" y="437283"/>
                  </a:moveTo>
                  <a:cubicBezTo>
                    <a:pt x="188936" y="438731"/>
                    <a:pt x="186431" y="438093"/>
                    <a:pt x="185202" y="435378"/>
                  </a:cubicBezTo>
                  <a:lnTo>
                    <a:pt x="95334" y="233448"/>
                  </a:lnTo>
                  <a:lnTo>
                    <a:pt x="119565" y="223523"/>
                  </a:lnTo>
                  <a:lnTo>
                    <a:pt x="196718" y="430292"/>
                  </a:lnTo>
                  <a:cubicBezTo>
                    <a:pt x="197465" y="433308"/>
                    <a:pt x="195720" y="436381"/>
                    <a:pt x="192746" y="437283"/>
                  </a:cubicBezTo>
                  <a:close/>
                  <a:moveTo>
                    <a:pt x="98191" y="173155"/>
                  </a:moveTo>
                  <a:lnTo>
                    <a:pt x="75331" y="182537"/>
                  </a:lnTo>
                  <a:lnTo>
                    <a:pt x="59434" y="134455"/>
                  </a:lnTo>
                  <a:cubicBezTo>
                    <a:pt x="65339" y="133514"/>
                    <a:pt x="70973" y="131312"/>
                    <a:pt x="75950" y="127997"/>
                  </a:cubicBezTo>
                  <a:close/>
                  <a:moveTo>
                    <a:pt x="25973" y="99241"/>
                  </a:moveTo>
                  <a:cubicBezTo>
                    <a:pt x="17919" y="79875"/>
                    <a:pt x="17101" y="58258"/>
                    <a:pt x="23668" y="38338"/>
                  </a:cubicBezTo>
                  <a:cubicBezTo>
                    <a:pt x="29548" y="47252"/>
                    <a:pt x="37568" y="54551"/>
                    <a:pt x="46994" y="59569"/>
                  </a:cubicBezTo>
                  <a:cubicBezTo>
                    <a:pt x="51261" y="62046"/>
                    <a:pt x="55567" y="64037"/>
                    <a:pt x="59377" y="65799"/>
                  </a:cubicBezTo>
                  <a:cubicBezTo>
                    <a:pt x="69950" y="70695"/>
                    <a:pt x="74179" y="73085"/>
                    <a:pt x="76522" y="78553"/>
                  </a:cubicBezTo>
                  <a:cubicBezTo>
                    <a:pt x="82266" y="92441"/>
                    <a:pt x="75665" y="108356"/>
                    <a:pt x="61776" y="114101"/>
                  </a:cubicBezTo>
                  <a:cubicBezTo>
                    <a:pt x="58500" y="115456"/>
                    <a:pt x="54989" y="116158"/>
                    <a:pt x="51442" y="116167"/>
                  </a:cubicBezTo>
                  <a:cubicBezTo>
                    <a:pt x="40324" y="116153"/>
                    <a:pt x="30292" y="109486"/>
                    <a:pt x="25973" y="99241"/>
                  </a:cubicBezTo>
                  <a:close/>
                </a:path>
              </a:pathLst>
            </a:custGeom>
            <a:grpFill/>
            <a:ln w="6350" cap="flat">
              <a:solidFill>
                <a:schemeClr val="tx2"/>
              </a:solidFill>
              <a:prstDash val="solid"/>
              <a:miter/>
            </a:ln>
          </p:spPr>
          <p:txBody>
            <a:bodyPr rtlCol="0" anchor="ctr"/>
            <a:lstStyle/>
            <a:p>
              <a:endParaRPr lang="ja-JP" altLang="en-US"/>
            </a:p>
          </p:txBody>
        </p:sp>
        <p:sp>
          <p:nvSpPr>
            <p:cNvPr id="161" name="フリーフォーム: 図形 160">
              <a:extLst>
                <a:ext uri="{FF2B5EF4-FFF2-40B4-BE49-F238E27FC236}">
                  <a16:creationId xmlns:a16="http://schemas.microsoft.com/office/drawing/2014/main" id="{919E51BF-C599-2669-F850-1C7CA5996FCB}"/>
                </a:ext>
              </a:extLst>
            </p:cNvPr>
            <p:cNvSpPr/>
            <p:nvPr/>
          </p:nvSpPr>
          <p:spPr>
            <a:xfrm>
              <a:off x="3084615" y="2348273"/>
              <a:ext cx="374162" cy="252136"/>
            </a:xfrm>
            <a:custGeom>
              <a:avLst/>
              <a:gdLst>
                <a:gd name="connsiteX0" fmla="*/ 19050 w 374161"/>
                <a:gd name="connsiteY0" fmla="*/ 194358 h 252136"/>
                <a:gd name="connsiteX1" fmla="*/ 19050 w 374161"/>
                <a:gd name="connsiteY1" fmla="*/ 42710 h 252136"/>
                <a:gd name="connsiteX2" fmla="*/ 22650 w 374161"/>
                <a:gd name="connsiteY2" fmla="*/ 22803 h 252136"/>
                <a:gd name="connsiteX3" fmla="*/ 12525 w 374161"/>
                <a:gd name="connsiteY3" fmla="*/ 0 h 252136"/>
                <a:gd name="connsiteX4" fmla="*/ 0 w 374161"/>
                <a:gd name="connsiteY4" fmla="*/ 42501 h 252136"/>
                <a:gd name="connsiteX5" fmla="*/ 0 w 374161"/>
                <a:gd name="connsiteY5" fmla="*/ 204759 h 252136"/>
                <a:gd name="connsiteX6" fmla="*/ 4239 w 374161"/>
                <a:gd name="connsiteY6" fmla="*/ 207616 h 252136"/>
                <a:gd name="connsiteX7" fmla="*/ 298304 w 374161"/>
                <a:gd name="connsiteY7" fmla="*/ 252136 h 252136"/>
                <a:gd name="connsiteX8" fmla="*/ 374161 w 374161"/>
                <a:gd name="connsiteY8" fmla="*/ 250231 h 252136"/>
                <a:gd name="connsiteX9" fmla="*/ 353273 w 374161"/>
                <a:gd name="connsiteY9" fmla="*/ 232515 h 252136"/>
                <a:gd name="connsiteX10" fmla="*/ 19050 w 374161"/>
                <a:gd name="connsiteY10" fmla="*/ 194358 h 252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74161" h="252136">
                  <a:moveTo>
                    <a:pt x="19050" y="194358"/>
                  </a:moveTo>
                  <a:lnTo>
                    <a:pt x="19050" y="42710"/>
                  </a:lnTo>
                  <a:cubicBezTo>
                    <a:pt x="19202" y="35927"/>
                    <a:pt x="20418" y="29209"/>
                    <a:pt x="22650" y="22803"/>
                  </a:cubicBezTo>
                  <a:lnTo>
                    <a:pt x="12525" y="0"/>
                  </a:lnTo>
                  <a:cubicBezTo>
                    <a:pt x="4632" y="12795"/>
                    <a:pt x="308" y="27470"/>
                    <a:pt x="0" y="42501"/>
                  </a:cubicBezTo>
                  <a:lnTo>
                    <a:pt x="0" y="204759"/>
                  </a:lnTo>
                  <a:lnTo>
                    <a:pt x="4239" y="207616"/>
                  </a:lnTo>
                  <a:cubicBezTo>
                    <a:pt x="48787" y="237315"/>
                    <a:pt x="174050" y="252136"/>
                    <a:pt x="298304" y="252136"/>
                  </a:cubicBezTo>
                  <a:cubicBezTo>
                    <a:pt x="323888" y="252136"/>
                    <a:pt x="349377" y="251479"/>
                    <a:pt x="374161" y="250231"/>
                  </a:cubicBezTo>
                  <a:cubicBezTo>
                    <a:pt x="366728" y="244905"/>
                    <a:pt x="359741" y="238979"/>
                    <a:pt x="353273" y="232515"/>
                  </a:cubicBezTo>
                  <a:cubicBezTo>
                    <a:pt x="220799" y="237182"/>
                    <a:pt x="71333" y="224476"/>
                    <a:pt x="19050" y="194358"/>
                  </a:cubicBezTo>
                  <a:close/>
                </a:path>
              </a:pathLst>
            </a:custGeom>
            <a:grpFill/>
            <a:ln w="6350" cap="flat">
              <a:solidFill>
                <a:schemeClr val="tx2"/>
              </a:solidFill>
              <a:prstDash val="solid"/>
              <a:miter/>
            </a:ln>
          </p:spPr>
          <p:txBody>
            <a:bodyPr rtlCol="0" anchor="ctr"/>
            <a:lstStyle/>
            <a:p>
              <a:endParaRPr lang="ja-JP" altLang="en-US"/>
            </a:p>
          </p:txBody>
        </p:sp>
        <p:sp>
          <p:nvSpPr>
            <p:cNvPr id="162" name="フリーフォーム: 図形 161">
              <a:extLst>
                <a:ext uri="{FF2B5EF4-FFF2-40B4-BE49-F238E27FC236}">
                  <a16:creationId xmlns:a16="http://schemas.microsoft.com/office/drawing/2014/main" id="{9865EC22-EF87-989F-F58D-C1936CFCA5C1}"/>
                </a:ext>
              </a:extLst>
            </p:cNvPr>
            <p:cNvSpPr/>
            <p:nvPr/>
          </p:nvSpPr>
          <p:spPr>
            <a:xfrm>
              <a:off x="3690739" y="2475147"/>
              <a:ext cx="39070" cy="27365"/>
            </a:xfrm>
            <a:custGeom>
              <a:avLst/>
              <a:gdLst>
                <a:gd name="connsiteX0" fmla="*/ 19488 w 39071"/>
                <a:gd name="connsiteY0" fmla="*/ 0 h 27365"/>
                <a:gd name="connsiteX1" fmla="*/ 0 w 39071"/>
                <a:gd name="connsiteY1" fmla="*/ 13687 h 27365"/>
                <a:gd name="connsiteX2" fmla="*/ 19488 w 39071"/>
                <a:gd name="connsiteY2" fmla="*/ 27365 h 27365"/>
                <a:gd name="connsiteX3" fmla="*/ 39072 w 39071"/>
                <a:gd name="connsiteY3" fmla="*/ 13687 h 27365"/>
                <a:gd name="connsiteX4" fmla="*/ 19488 w 39071"/>
                <a:gd name="connsiteY4" fmla="*/ 0 h 27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365">
                  <a:moveTo>
                    <a:pt x="19488" y="0"/>
                  </a:moveTo>
                  <a:cubicBezTo>
                    <a:pt x="8944" y="0"/>
                    <a:pt x="0" y="6267"/>
                    <a:pt x="0" y="13687"/>
                  </a:cubicBezTo>
                  <a:cubicBezTo>
                    <a:pt x="0" y="21107"/>
                    <a:pt x="8572" y="27365"/>
                    <a:pt x="19488" y="27365"/>
                  </a:cubicBezTo>
                  <a:cubicBezTo>
                    <a:pt x="30404" y="27365"/>
                    <a:pt x="39072" y="21107"/>
                    <a:pt x="39072" y="13687"/>
                  </a:cubicBezTo>
                  <a:cubicBezTo>
                    <a:pt x="39072" y="6267"/>
                    <a:pt x="30042" y="0"/>
                    <a:pt x="19488" y="0"/>
                  </a:cubicBezTo>
                  <a:close/>
                </a:path>
              </a:pathLst>
            </a:custGeom>
            <a:grpFill/>
            <a:ln w="6350" cap="flat">
              <a:solidFill>
                <a:schemeClr val="tx2"/>
              </a:solidFill>
              <a:prstDash val="solid"/>
              <a:miter/>
            </a:ln>
          </p:spPr>
          <p:txBody>
            <a:bodyPr rtlCol="0" anchor="ctr"/>
            <a:lstStyle/>
            <a:p>
              <a:endParaRPr lang="ja-JP" altLang="en-US"/>
            </a:p>
          </p:txBody>
        </p:sp>
        <p:sp>
          <p:nvSpPr>
            <p:cNvPr id="163" name="フリーフォーム: 図形 162">
              <a:extLst>
                <a:ext uri="{FF2B5EF4-FFF2-40B4-BE49-F238E27FC236}">
                  <a16:creationId xmlns:a16="http://schemas.microsoft.com/office/drawing/2014/main" id="{BE2CF027-0AD4-F575-FA4F-3B90BADC50DD}"/>
                </a:ext>
              </a:extLst>
            </p:cNvPr>
            <p:cNvSpPr/>
            <p:nvPr/>
          </p:nvSpPr>
          <p:spPr>
            <a:xfrm>
              <a:off x="3671155" y="2518163"/>
              <a:ext cx="39070" cy="27355"/>
            </a:xfrm>
            <a:custGeom>
              <a:avLst/>
              <a:gdLst>
                <a:gd name="connsiteX0" fmla="*/ 19583 w 39071"/>
                <a:gd name="connsiteY0" fmla="*/ 0 h 27355"/>
                <a:gd name="connsiteX1" fmla="*/ 0 w 39071"/>
                <a:gd name="connsiteY1" fmla="*/ 13678 h 27355"/>
                <a:gd name="connsiteX2" fmla="*/ 19583 w 39071"/>
                <a:gd name="connsiteY2" fmla="*/ 27356 h 27355"/>
                <a:gd name="connsiteX3" fmla="*/ 39072 w 39071"/>
                <a:gd name="connsiteY3" fmla="*/ 13678 h 27355"/>
                <a:gd name="connsiteX4" fmla="*/ 19583 w 39071"/>
                <a:gd name="connsiteY4" fmla="*/ 0 h 27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355">
                  <a:moveTo>
                    <a:pt x="19583" y="0"/>
                  </a:moveTo>
                  <a:cubicBezTo>
                    <a:pt x="8944" y="0"/>
                    <a:pt x="0" y="6258"/>
                    <a:pt x="0" y="13678"/>
                  </a:cubicBezTo>
                  <a:cubicBezTo>
                    <a:pt x="0" y="21098"/>
                    <a:pt x="8573" y="27356"/>
                    <a:pt x="19583" y="27356"/>
                  </a:cubicBezTo>
                  <a:cubicBezTo>
                    <a:pt x="30594" y="27356"/>
                    <a:pt x="39072" y="21098"/>
                    <a:pt x="39072" y="13678"/>
                  </a:cubicBezTo>
                  <a:cubicBezTo>
                    <a:pt x="39072" y="6258"/>
                    <a:pt x="30223" y="0"/>
                    <a:pt x="19583" y="0"/>
                  </a:cubicBezTo>
                  <a:close/>
                </a:path>
              </a:pathLst>
            </a:custGeom>
            <a:grpFill/>
            <a:ln w="6350" cap="flat">
              <a:solidFill>
                <a:schemeClr val="tx2"/>
              </a:solidFill>
              <a:prstDash val="solid"/>
              <a:miter/>
            </a:ln>
          </p:spPr>
          <p:txBody>
            <a:bodyPr rtlCol="0" anchor="ctr"/>
            <a:lstStyle/>
            <a:p>
              <a:endParaRPr lang="ja-JP" altLang="en-US"/>
            </a:p>
          </p:txBody>
        </p:sp>
        <p:sp>
          <p:nvSpPr>
            <p:cNvPr id="164" name="フリーフォーム: 図形 163">
              <a:extLst>
                <a:ext uri="{FF2B5EF4-FFF2-40B4-BE49-F238E27FC236}">
                  <a16:creationId xmlns:a16="http://schemas.microsoft.com/office/drawing/2014/main" id="{1C0D8CCA-2EF4-856E-3199-ACC9611775A0}"/>
                </a:ext>
              </a:extLst>
            </p:cNvPr>
            <p:cNvSpPr/>
            <p:nvPr/>
          </p:nvSpPr>
          <p:spPr>
            <a:xfrm>
              <a:off x="3417380" y="2362200"/>
              <a:ext cx="351024" cy="257175"/>
            </a:xfrm>
            <a:custGeom>
              <a:avLst/>
              <a:gdLst>
                <a:gd name="connsiteX0" fmla="*/ 175536 w 351024"/>
                <a:gd name="connsiteY0" fmla="*/ 0 h 257175"/>
                <a:gd name="connsiteX1" fmla="*/ 86563 w 351024"/>
                <a:gd name="connsiteY1" fmla="*/ 33385 h 257175"/>
                <a:gd name="connsiteX2" fmla="*/ 95536 w 351024"/>
                <a:gd name="connsiteY2" fmla="*/ 75533 h 257175"/>
                <a:gd name="connsiteX3" fmla="*/ 103975 w 351024"/>
                <a:gd name="connsiteY3" fmla="*/ 83972 h 257175"/>
                <a:gd name="connsiteX4" fmla="*/ 71685 w 351024"/>
                <a:gd name="connsiteY4" fmla="*/ 70018 h 257175"/>
                <a:gd name="connsiteX5" fmla="*/ 49035 w 351024"/>
                <a:gd name="connsiteY5" fmla="*/ 64941 h 257175"/>
                <a:gd name="connsiteX6" fmla="*/ 8668 w 351024"/>
                <a:gd name="connsiteY6" fmla="*/ 91230 h 257175"/>
                <a:gd name="connsiteX7" fmla="*/ 0 w 351024"/>
                <a:gd name="connsiteY7" fmla="*/ 128588 h 257175"/>
                <a:gd name="connsiteX8" fmla="*/ 175536 w 351024"/>
                <a:gd name="connsiteY8" fmla="*/ 257175 h 257175"/>
                <a:gd name="connsiteX9" fmla="*/ 351025 w 351024"/>
                <a:gd name="connsiteY9" fmla="*/ 128588 h 257175"/>
                <a:gd name="connsiteX10" fmla="*/ 175536 w 351024"/>
                <a:gd name="connsiteY10" fmla="*/ 0 h 257175"/>
                <a:gd name="connsiteX11" fmla="*/ 175536 w 351024"/>
                <a:gd name="connsiteY11" fmla="*/ 238125 h 257175"/>
                <a:gd name="connsiteX12" fmla="*/ 19050 w 351024"/>
                <a:gd name="connsiteY12" fmla="*/ 128588 h 257175"/>
                <a:gd name="connsiteX13" fmla="*/ 49035 w 351024"/>
                <a:gd name="connsiteY13" fmla="*/ 83991 h 257175"/>
                <a:gd name="connsiteX14" fmla="*/ 64122 w 351024"/>
                <a:gd name="connsiteY14" fmla="*/ 87506 h 257175"/>
                <a:gd name="connsiteX15" fmla="*/ 112947 w 351024"/>
                <a:gd name="connsiteY15" fmla="*/ 108585 h 257175"/>
                <a:gd name="connsiteX16" fmla="*/ 118424 w 351024"/>
                <a:gd name="connsiteY16" fmla="*/ 109757 h 257175"/>
                <a:gd name="connsiteX17" fmla="*/ 133425 w 351024"/>
                <a:gd name="connsiteY17" fmla="*/ 91940 h 257175"/>
                <a:gd name="connsiteX18" fmla="*/ 128588 w 351024"/>
                <a:gd name="connsiteY18" fmla="*/ 81629 h 257175"/>
                <a:gd name="connsiteX19" fmla="*/ 109004 w 351024"/>
                <a:gd name="connsiteY19" fmla="*/ 62046 h 257175"/>
                <a:gd name="connsiteX20" fmla="*/ 175536 w 351024"/>
                <a:gd name="connsiteY20" fmla="*/ 19050 h 257175"/>
                <a:gd name="connsiteX21" fmla="*/ 331975 w 351024"/>
                <a:gd name="connsiteY21" fmla="*/ 128588 h 257175"/>
                <a:gd name="connsiteX22" fmla="*/ 175536 w 351024"/>
                <a:gd name="connsiteY22" fmla="*/ 23812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1024" h="257175">
                  <a:moveTo>
                    <a:pt x="175536" y="0"/>
                  </a:moveTo>
                  <a:cubicBezTo>
                    <a:pt x="124968" y="0"/>
                    <a:pt x="95869" y="10925"/>
                    <a:pt x="86563" y="33385"/>
                  </a:cubicBezTo>
                  <a:cubicBezTo>
                    <a:pt x="81041" y="47979"/>
                    <a:pt x="84548" y="64454"/>
                    <a:pt x="95536" y="75533"/>
                  </a:cubicBezTo>
                  <a:lnTo>
                    <a:pt x="103975" y="83972"/>
                  </a:lnTo>
                  <a:lnTo>
                    <a:pt x="71685" y="70018"/>
                  </a:lnTo>
                  <a:cubicBezTo>
                    <a:pt x="64560" y="66798"/>
                    <a:pt x="56852" y="65070"/>
                    <a:pt x="49035" y="64941"/>
                  </a:cubicBezTo>
                  <a:cubicBezTo>
                    <a:pt x="31593" y="65044"/>
                    <a:pt x="15814" y="75319"/>
                    <a:pt x="8668" y="91230"/>
                  </a:cubicBezTo>
                  <a:cubicBezTo>
                    <a:pt x="2972" y="102861"/>
                    <a:pt x="8" y="115637"/>
                    <a:pt x="0" y="128588"/>
                  </a:cubicBezTo>
                  <a:cubicBezTo>
                    <a:pt x="0" y="200692"/>
                    <a:pt x="77105" y="257175"/>
                    <a:pt x="175536" y="257175"/>
                  </a:cubicBezTo>
                  <a:cubicBezTo>
                    <a:pt x="273968" y="257175"/>
                    <a:pt x="351025" y="200701"/>
                    <a:pt x="351025" y="128588"/>
                  </a:cubicBezTo>
                  <a:cubicBezTo>
                    <a:pt x="351025" y="57693"/>
                    <a:pt x="272320" y="0"/>
                    <a:pt x="175536" y="0"/>
                  </a:cubicBezTo>
                  <a:close/>
                  <a:moveTo>
                    <a:pt x="175536" y="238125"/>
                  </a:moveTo>
                  <a:cubicBezTo>
                    <a:pt x="89087" y="238125"/>
                    <a:pt x="19050" y="189224"/>
                    <a:pt x="19050" y="128588"/>
                  </a:cubicBezTo>
                  <a:cubicBezTo>
                    <a:pt x="19050" y="111776"/>
                    <a:pt x="26489" y="83991"/>
                    <a:pt x="49035" y="83991"/>
                  </a:cubicBezTo>
                  <a:cubicBezTo>
                    <a:pt x="54251" y="84122"/>
                    <a:pt x="59386" y="85318"/>
                    <a:pt x="64122" y="87506"/>
                  </a:cubicBezTo>
                  <a:lnTo>
                    <a:pt x="112947" y="108585"/>
                  </a:lnTo>
                  <a:cubicBezTo>
                    <a:pt x="114673" y="109346"/>
                    <a:pt x="116537" y="109744"/>
                    <a:pt x="118424" y="109757"/>
                  </a:cubicBezTo>
                  <a:cubicBezTo>
                    <a:pt x="127486" y="108979"/>
                    <a:pt x="134202" y="101002"/>
                    <a:pt x="133425" y="91940"/>
                  </a:cubicBezTo>
                  <a:cubicBezTo>
                    <a:pt x="133090" y="88038"/>
                    <a:pt x="131375" y="84382"/>
                    <a:pt x="128588" y="81629"/>
                  </a:cubicBezTo>
                  <a:lnTo>
                    <a:pt x="109004" y="62046"/>
                  </a:lnTo>
                  <a:cubicBezTo>
                    <a:pt x="100784" y="53845"/>
                    <a:pt x="86744" y="19050"/>
                    <a:pt x="175536" y="19050"/>
                  </a:cubicBezTo>
                  <a:cubicBezTo>
                    <a:pt x="261642" y="19050"/>
                    <a:pt x="331975" y="67970"/>
                    <a:pt x="331975" y="128588"/>
                  </a:cubicBezTo>
                  <a:cubicBezTo>
                    <a:pt x="331975" y="189205"/>
                    <a:pt x="262004" y="238125"/>
                    <a:pt x="175536" y="238125"/>
                  </a:cubicBezTo>
                  <a:close/>
                </a:path>
              </a:pathLst>
            </a:custGeom>
            <a:grpFill/>
            <a:ln w="6350" cap="flat">
              <a:solidFill>
                <a:schemeClr val="tx2"/>
              </a:solidFill>
              <a:prstDash val="solid"/>
              <a:miter/>
            </a:ln>
          </p:spPr>
          <p:txBody>
            <a:bodyPr rtlCol="0" anchor="ctr"/>
            <a:lstStyle/>
            <a:p>
              <a:endParaRPr lang="ja-JP" altLang="en-US"/>
            </a:p>
          </p:txBody>
        </p:sp>
        <p:sp>
          <p:nvSpPr>
            <p:cNvPr id="165" name="フリーフォーム: 図形 164">
              <a:extLst>
                <a:ext uri="{FF2B5EF4-FFF2-40B4-BE49-F238E27FC236}">
                  <a16:creationId xmlns:a16="http://schemas.microsoft.com/office/drawing/2014/main" id="{20ACF2EC-7CCA-0402-41AA-F16A1B99BB31}"/>
                </a:ext>
              </a:extLst>
            </p:cNvPr>
            <p:cNvSpPr/>
            <p:nvPr/>
          </p:nvSpPr>
          <p:spPr>
            <a:xfrm>
              <a:off x="3628149" y="2408623"/>
              <a:ext cx="39070" cy="27355"/>
            </a:xfrm>
            <a:custGeom>
              <a:avLst/>
              <a:gdLst>
                <a:gd name="connsiteX0" fmla="*/ 19488 w 39071"/>
                <a:gd name="connsiteY0" fmla="*/ 0 h 27355"/>
                <a:gd name="connsiteX1" fmla="*/ 0 w 39071"/>
                <a:gd name="connsiteY1" fmla="*/ 13678 h 27355"/>
                <a:gd name="connsiteX2" fmla="*/ 19488 w 39071"/>
                <a:gd name="connsiteY2" fmla="*/ 27356 h 27355"/>
                <a:gd name="connsiteX3" fmla="*/ 39072 w 39071"/>
                <a:gd name="connsiteY3" fmla="*/ 13678 h 27355"/>
                <a:gd name="connsiteX4" fmla="*/ 19488 w 39071"/>
                <a:gd name="connsiteY4" fmla="*/ 0 h 27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355">
                  <a:moveTo>
                    <a:pt x="19488" y="0"/>
                  </a:moveTo>
                  <a:cubicBezTo>
                    <a:pt x="8934" y="0"/>
                    <a:pt x="0" y="6258"/>
                    <a:pt x="0" y="13678"/>
                  </a:cubicBezTo>
                  <a:cubicBezTo>
                    <a:pt x="0" y="21098"/>
                    <a:pt x="8573" y="27356"/>
                    <a:pt x="19488" y="27356"/>
                  </a:cubicBezTo>
                  <a:cubicBezTo>
                    <a:pt x="30404" y="27356"/>
                    <a:pt x="39072" y="21098"/>
                    <a:pt x="39072" y="13678"/>
                  </a:cubicBezTo>
                  <a:cubicBezTo>
                    <a:pt x="39072" y="6258"/>
                    <a:pt x="30042" y="0"/>
                    <a:pt x="19488" y="0"/>
                  </a:cubicBezTo>
                  <a:close/>
                </a:path>
              </a:pathLst>
            </a:custGeom>
            <a:grpFill/>
            <a:ln w="6350" cap="flat">
              <a:solidFill>
                <a:schemeClr val="tx2"/>
              </a:solidFill>
              <a:prstDash val="solid"/>
              <a:miter/>
            </a:ln>
          </p:spPr>
          <p:txBody>
            <a:bodyPr rtlCol="0" anchor="ctr"/>
            <a:lstStyle/>
            <a:p>
              <a:endParaRPr lang="ja-JP" altLang="en-US"/>
            </a:p>
          </p:txBody>
        </p:sp>
        <p:sp>
          <p:nvSpPr>
            <p:cNvPr id="170" name="フリーフォーム: 図形 169">
              <a:extLst>
                <a:ext uri="{FF2B5EF4-FFF2-40B4-BE49-F238E27FC236}">
                  <a16:creationId xmlns:a16="http://schemas.microsoft.com/office/drawing/2014/main" id="{7920DD2D-00D6-2EBD-8546-6E5F05227EA3}"/>
                </a:ext>
              </a:extLst>
            </p:cNvPr>
            <p:cNvSpPr/>
            <p:nvPr/>
          </p:nvSpPr>
          <p:spPr>
            <a:xfrm>
              <a:off x="3671157" y="2435980"/>
              <a:ext cx="39070" cy="27459"/>
            </a:xfrm>
            <a:custGeom>
              <a:avLst/>
              <a:gdLst>
                <a:gd name="connsiteX0" fmla="*/ 19583 w 39071"/>
                <a:gd name="connsiteY0" fmla="*/ 27461 h 27460"/>
                <a:gd name="connsiteX1" fmla="*/ 39072 w 39071"/>
                <a:gd name="connsiteY1" fmla="*/ 13687 h 27460"/>
                <a:gd name="connsiteX2" fmla="*/ 19583 w 39071"/>
                <a:gd name="connsiteY2" fmla="*/ 0 h 27460"/>
                <a:gd name="connsiteX3" fmla="*/ 0 w 39071"/>
                <a:gd name="connsiteY3" fmla="*/ 13687 h 27460"/>
                <a:gd name="connsiteX4" fmla="*/ 19583 w 39071"/>
                <a:gd name="connsiteY4" fmla="*/ 27461 h 27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460">
                  <a:moveTo>
                    <a:pt x="19583" y="27461"/>
                  </a:moveTo>
                  <a:cubicBezTo>
                    <a:pt x="30137" y="27461"/>
                    <a:pt x="39072" y="21107"/>
                    <a:pt x="39072" y="13687"/>
                  </a:cubicBezTo>
                  <a:cubicBezTo>
                    <a:pt x="39072" y="6267"/>
                    <a:pt x="30499" y="0"/>
                    <a:pt x="19583" y="0"/>
                  </a:cubicBezTo>
                  <a:cubicBezTo>
                    <a:pt x="8668" y="0"/>
                    <a:pt x="0" y="6172"/>
                    <a:pt x="0" y="13687"/>
                  </a:cubicBezTo>
                  <a:cubicBezTo>
                    <a:pt x="0" y="21203"/>
                    <a:pt x="9030" y="27461"/>
                    <a:pt x="19583" y="27461"/>
                  </a:cubicBezTo>
                  <a:close/>
                </a:path>
              </a:pathLst>
            </a:custGeom>
            <a:grpFill/>
            <a:ln w="6350" cap="flat">
              <a:solidFill>
                <a:schemeClr val="tx2"/>
              </a:solidFill>
              <a:prstDash val="solid"/>
              <a:miter/>
            </a:ln>
          </p:spPr>
          <p:txBody>
            <a:bodyPr rtlCol="0" anchor="ctr"/>
            <a:lstStyle/>
            <a:p>
              <a:endParaRPr lang="ja-JP" altLang="en-US"/>
            </a:p>
          </p:txBody>
        </p:sp>
        <p:sp>
          <p:nvSpPr>
            <p:cNvPr id="172" name="フリーフォーム: 図形 171">
              <a:extLst>
                <a:ext uri="{FF2B5EF4-FFF2-40B4-BE49-F238E27FC236}">
                  <a16:creationId xmlns:a16="http://schemas.microsoft.com/office/drawing/2014/main" id="{5E86AACD-171C-BAD3-54AE-7FDDF0064E2B}"/>
                </a:ext>
              </a:extLst>
            </p:cNvPr>
            <p:cNvSpPr/>
            <p:nvPr/>
          </p:nvSpPr>
          <p:spPr>
            <a:xfrm>
              <a:off x="3573334" y="2553392"/>
              <a:ext cx="39167" cy="27355"/>
            </a:xfrm>
            <a:custGeom>
              <a:avLst/>
              <a:gdLst>
                <a:gd name="connsiteX0" fmla="*/ 19583 w 39166"/>
                <a:gd name="connsiteY0" fmla="*/ 0 h 27355"/>
                <a:gd name="connsiteX1" fmla="*/ 0 w 39166"/>
                <a:gd name="connsiteY1" fmla="*/ 13678 h 27355"/>
                <a:gd name="connsiteX2" fmla="*/ 19583 w 39166"/>
                <a:gd name="connsiteY2" fmla="*/ 27356 h 27355"/>
                <a:gd name="connsiteX3" fmla="*/ 39167 w 39166"/>
                <a:gd name="connsiteY3" fmla="*/ 13678 h 27355"/>
                <a:gd name="connsiteX4" fmla="*/ 19583 w 39166"/>
                <a:gd name="connsiteY4" fmla="*/ 0 h 27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166" h="27355">
                  <a:moveTo>
                    <a:pt x="19583" y="0"/>
                  </a:moveTo>
                  <a:cubicBezTo>
                    <a:pt x="8944" y="0"/>
                    <a:pt x="0" y="6258"/>
                    <a:pt x="0" y="13678"/>
                  </a:cubicBezTo>
                  <a:cubicBezTo>
                    <a:pt x="0" y="21098"/>
                    <a:pt x="8573" y="27356"/>
                    <a:pt x="19583" y="27356"/>
                  </a:cubicBezTo>
                  <a:cubicBezTo>
                    <a:pt x="30594" y="27356"/>
                    <a:pt x="39167" y="21098"/>
                    <a:pt x="39167" y="13678"/>
                  </a:cubicBezTo>
                  <a:cubicBezTo>
                    <a:pt x="39167" y="6258"/>
                    <a:pt x="30223" y="0"/>
                    <a:pt x="19583" y="0"/>
                  </a:cubicBezTo>
                  <a:close/>
                </a:path>
              </a:pathLst>
            </a:custGeom>
            <a:grpFill/>
            <a:ln w="6350" cap="flat">
              <a:solidFill>
                <a:schemeClr val="tx2"/>
              </a:solidFill>
              <a:prstDash val="solid"/>
              <a:miter/>
            </a:ln>
          </p:spPr>
          <p:txBody>
            <a:bodyPr rtlCol="0" anchor="ctr"/>
            <a:lstStyle/>
            <a:p>
              <a:endParaRPr lang="ja-JP" altLang="en-US"/>
            </a:p>
          </p:txBody>
        </p:sp>
        <p:sp>
          <p:nvSpPr>
            <p:cNvPr id="174" name="フリーフォーム: 図形 173">
              <a:extLst>
                <a:ext uri="{FF2B5EF4-FFF2-40B4-BE49-F238E27FC236}">
                  <a16:creationId xmlns:a16="http://schemas.microsoft.com/office/drawing/2014/main" id="{6E7C568E-90CC-8DB4-5559-B6289909C5D7}"/>
                </a:ext>
              </a:extLst>
            </p:cNvPr>
            <p:cNvSpPr/>
            <p:nvPr/>
          </p:nvSpPr>
          <p:spPr>
            <a:xfrm>
              <a:off x="3518614" y="2545517"/>
              <a:ext cx="39070" cy="27459"/>
            </a:xfrm>
            <a:custGeom>
              <a:avLst/>
              <a:gdLst>
                <a:gd name="connsiteX0" fmla="*/ 19488 w 39071"/>
                <a:gd name="connsiteY0" fmla="*/ 0 h 27460"/>
                <a:gd name="connsiteX1" fmla="*/ 0 w 39071"/>
                <a:gd name="connsiteY1" fmla="*/ 13687 h 27460"/>
                <a:gd name="connsiteX2" fmla="*/ 19488 w 39071"/>
                <a:gd name="connsiteY2" fmla="*/ 27461 h 27460"/>
                <a:gd name="connsiteX3" fmla="*/ 39072 w 39071"/>
                <a:gd name="connsiteY3" fmla="*/ 13687 h 27460"/>
                <a:gd name="connsiteX4" fmla="*/ 19488 w 39071"/>
                <a:gd name="connsiteY4" fmla="*/ 0 h 27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460">
                  <a:moveTo>
                    <a:pt x="19488" y="0"/>
                  </a:moveTo>
                  <a:cubicBezTo>
                    <a:pt x="8934" y="0"/>
                    <a:pt x="0" y="6172"/>
                    <a:pt x="0" y="13687"/>
                  </a:cubicBezTo>
                  <a:cubicBezTo>
                    <a:pt x="0" y="21203"/>
                    <a:pt x="8572" y="27461"/>
                    <a:pt x="19488" y="27461"/>
                  </a:cubicBezTo>
                  <a:cubicBezTo>
                    <a:pt x="30404" y="27461"/>
                    <a:pt x="39072" y="21107"/>
                    <a:pt x="39072" y="13687"/>
                  </a:cubicBezTo>
                  <a:cubicBezTo>
                    <a:pt x="39072" y="6267"/>
                    <a:pt x="30042" y="0"/>
                    <a:pt x="19488" y="0"/>
                  </a:cubicBezTo>
                  <a:close/>
                </a:path>
              </a:pathLst>
            </a:custGeom>
            <a:grpFill/>
            <a:ln w="6350" cap="flat">
              <a:solidFill>
                <a:schemeClr val="tx2"/>
              </a:solidFill>
              <a:prstDash val="solid"/>
              <a:miter/>
            </a:ln>
          </p:spPr>
          <p:txBody>
            <a:bodyPr rtlCol="0" anchor="ctr"/>
            <a:lstStyle/>
            <a:p>
              <a:endParaRPr lang="ja-JP" altLang="en-US"/>
            </a:p>
          </p:txBody>
        </p:sp>
        <p:sp>
          <p:nvSpPr>
            <p:cNvPr id="175" name="フリーフォーム: 図形 174">
              <a:extLst>
                <a:ext uri="{FF2B5EF4-FFF2-40B4-BE49-F238E27FC236}">
                  <a16:creationId xmlns:a16="http://schemas.microsoft.com/office/drawing/2014/main" id="{05E7AA86-C416-AA05-0714-91125A203D14}"/>
                </a:ext>
              </a:extLst>
            </p:cNvPr>
            <p:cNvSpPr/>
            <p:nvPr/>
          </p:nvSpPr>
          <p:spPr>
            <a:xfrm>
              <a:off x="3628150" y="2541678"/>
              <a:ext cx="39070" cy="27355"/>
            </a:xfrm>
            <a:custGeom>
              <a:avLst/>
              <a:gdLst>
                <a:gd name="connsiteX0" fmla="*/ 19488 w 39071"/>
                <a:gd name="connsiteY0" fmla="*/ 0 h 27355"/>
                <a:gd name="connsiteX1" fmla="*/ 0 w 39071"/>
                <a:gd name="connsiteY1" fmla="*/ 13678 h 27355"/>
                <a:gd name="connsiteX2" fmla="*/ 19488 w 39071"/>
                <a:gd name="connsiteY2" fmla="*/ 27356 h 27355"/>
                <a:gd name="connsiteX3" fmla="*/ 39072 w 39071"/>
                <a:gd name="connsiteY3" fmla="*/ 13678 h 27355"/>
                <a:gd name="connsiteX4" fmla="*/ 19488 w 39071"/>
                <a:gd name="connsiteY4" fmla="*/ 0 h 27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1" h="27355">
                  <a:moveTo>
                    <a:pt x="19488" y="0"/>
                  </a:moveTo>
                  <a:cubicBezTo>
                    <a:pt x="8934" y="0"/>
                    <a:pt x="0" y="6258"/>
                    <a:pt x="0" y="13678"/>
                  </a:cubicBezTo>
                  <a:cubicBezTo>
                    <a:pt x="0" y="21098"/>
                    <a:pt x="8573" y="27356"/>
                    <a:pt x="19488" y="27356"/>
                  </a:cubicBezTo>
                  <a:cubicBezTo>
                    <a:pt x="30404" y="27356"/>
                    <a:pt x="39072" y="21098"/>
                    <a:pt x="39072" y="13678"/>
                  </a:cubicBezTo>
                  <a:cubicBezTo>
                    <a:pt x="39072" y="6258"/>
                    <a:pt x="30042" y="0"/>
                    <a:pt x="19488" y="0"/>
                  </a:cubicBezTo>
                  <a:close/>
                </a:path>
              </a:pathLst>
            </a:custGeom>
            <a:grpFill/>
            <a:ln w="6350" cap="flat">
              <a:solidFill>
                <a:schemeClr val="tx2"/>
              </a:solidFill>
              <a:prstDash val="solid"/>
              <a:miter/>
            </a:ln>
          </p:spPr>
          <p:txBody>
            <a:bodyPr rtlCol="0" anchor="ctr"/>
            <a:lstStyle/>
            <a:p>
              <a:endParaRPr lang="ja-JP" altLang="en-US"/>
            </a:p>
          </p:txBody>
        </p:sp>
        <p:sp>
          <p:nvSpPr>
            <p:cNvPr id="178" name="フリーフォーム: 図形 177">
              <a:extLst>
                <a:ext uri="{FF2B5EF4-FFF2-40B4-BE49-F238E27FC236}">
                  <a16:creationId xmlns:a16="http://schemas.microsoft.com/office/drawing/2014/main" id="{9E76D492-772F-08FB-DE57-083DF0ADE6F0}"/>
                </a:ext>
              </a:extLst>
            </p:cNvPr>
            <p:cNvSpPr/>
            <p:nvPr/>
          </p:nvSpPr>
          <p:spPr>
            <a:xfrm>
              <a:off x="3179913" y="1882273"/>
              <a:ext cx="485905" cy="489452"/>
            </a:xfrm>
            <a:custGeom>
              <a:avLst/>
              <a:gdLst>
                <a:gd name="connsiteX0" fmla="*/ 339165 w 485906"/>
                <a:gd name="connsiteY0" fmla="*/ 401079 h 489452"/>
                <a:gd name="connsiteX1" fmla="*/ 451207 w 485906"/>
                <a:gd name="connsiteY1" fmla="*/ 458857 h 489452"/>
                <a:gd name="connsiteX2" fmla="*/ 457875 w 485906"/>
                <a:gd name="connsiteY2" fmla="*/ 465020 h 489452"/>
                <a:gd name="connsiteX3" fmla="*/ 485907 w 485906"/>
                <a:gd name="connsiteY3" fmla="*/ 471754 h 489452"/>
                <a:gd name="connsiteX4" fmla="*/ 463047 w 485906"/>
                <a:gd name="connsiteY4" fmla="*/ 443989 h 489452"/>
                <a:gd name="connsiteX5" fmla="*/ 344251 w 485906"/>
                <a:gd name="connsiteY5" fmla="*/ 382667 h 489452"/>
                <a:gd name="connsiteX6" fmla="*/ 297426 w 485906"/>
                <a:gd name="connsiteY6" fmla="*/ 363445 h 489452"/>
                <a:gd name="connsiteX7" fmla="*/ 285615 w 485906"/>
                <a:gd name="connsiteY7" fmla="*/ 345824 h 489452"/>
                <a:gd name="connsiteX8" fmla="*/ 285615 w 485906"/>
                <a:gd name="connsiteY8" fmla="*/ 317754 h 489452"/>
                <a:gd name="connsiteX9" fmla="*/ 342841 w 485906"/>
                <a:gd name="connsiteY9" fmla="*/ 203702 h 489452"/>
                <a:gd name="connsiteX10" fmla="*/ 342841 w 485906"/>
                <a:gd name="connsiteY10" fmla="*/ 192710 h 489452"/>
                <a:gd name="connsiteX11" fmla="*/ 356176 w 485906"/>
                <a:gd name="connsiteY11" fmla="*/ 200082 h 489452"/>
                <a:gd name="connsiteX12" fmla="*/ 368083 w 485906"/>
                <a:gd name="connsiteY12" fmla="*/ 194177 h 489452"/>
                <a:gd name="connsiteX13" fmla="*/ 369797 w 485906"/>
                <a:gd name="connsiteY13" fmla="*/ 187700 h 489452"/>
                <a:gd name="connsiteX14" fmla="*/ 398058 w 485906"/>
                <a:gd name="connsiteY14" fmla="*/ 196320 h 489452"/>
                <a:gd name="connsiteX15" fmla="*/ 419232 w 485906"/>
                <a:gd name="connsiteY15" fmla="*/ 175889 h 489452"/>
                <a:gd name="connsiteX16" fmla="*/ 259402 w 485906"/>
                <a:gd name="connsiteY16" fmla="*/ 33109 h 489452"/>
                <a:gd name="connsiteX17" fmla="*/ 249877 w 485906"/>
                <a:gd name="connsiteY17" fmla="*/ 28061 h 489452"/>
                <a:gd name="connsiteX18" fmla="*/ 268927 w 485906"/>
                <a:gd name="connsiteY18" fmla="*/ 18536 h 489452"/>
                <a:gd name="connsiteX19" fmla="*/ 274850 w 485906"/>
                <a:gd name="connsiteY19" fmla="*/ 6437 h 489452"/>
                <a:gd name="connsiteX20" fmla="*/ 265841 w 485906"/>
                <a:gd name="connsiteY20" fmla="*/ 0 h 489452"/>
                <a:gd name="connsiteX21" fmla="*/ 263308 w 485906"/>
                <a:gd name="connsiteY21" fmla="*/ 343 h 489452"/>
                <a:gd name="connsiteX22" fmla="*/ 229970 w 485906"/>
                <a:gd name="connsiteY22" fmla="*/ 19393 h 489452"/>
                <a:gd name="connsiteX23" fmla="*/ 173058 w 485906"/>
                <a:gd name="connsiteY23" fmla="*/ 10354 h 489452"/>
                <a:gd name="connsiteX24" fmla="*/ 85028 w 485906"/>
                <a:gd name="connsiteY24" fmla="*/ 17869 h 489452"/>
                <a:gd name="connsiteX25" fmla="*/ 80266 w 485906"/>
                <a:gd name="connsiteY25" fmla="*/ 17774 h 489452"/>
                <a:gd name="connsiteX26" fmla="*/ 58834 w 485906"/>
                <a:gd name="connsiteY26" fmla="*/ 17221 h 489452"/>
                <a:gd name="connsiteX27" fmla="*/ 12733 w 485906"/>
                <a:gd name="connsiteY27" fmla="*/ 36157 h 489452"/>
                <a:gd name="connsiteX28" fmla="*/ 42070 w 485906"/>
                <a:gd name="connsiteY28" fmla="*/ 104546 h 489452"/>
                <a:gd name="connsiteX29" fmla="*/ 40451 w 485906"/>
                <a:gd name="connsiteY29" fmla="*/ 111119 h 489452"/>
                <a:gd name="connsiteX30" fmla="*/ 46290 w 485906"/>
                <a:gd name="connsiteY30" fmla="*/ 122082 h 489452"/>
                <a:gd name="connsiteX31" fmla="*/ 2475 w 485906"/>
                <a:gd name="connsiteY31" fmla="*/ 170259 h 489452"/>
                <a:gd name="connsiteX32" fmla="*/ 3120 w 485906"/>
                <a:gd name="connsiteY32" fmla="*/ 183714 h 489452"/>
                <a:gd name="connsiteX33" fmla="*/ 7657 w 485906"/>
                <a:gd name="connsiteY33" fmla="*/ 186004 h 489452"/>
                <a:gd name="connsiteX34" fmla="*/ 36956 w 485906"/>
                <a:gd name="connsiteY34" fmla="*/ 188709 h 489452"/>
                <a:gd name="connsiteX35" fmla="*/ 57129 w 485906"/>
                <a:gd name="connsiteY35" fmla="*/ 187604 h 489452"/>
                <a:gd name="connsiteX36" fmla="*/ 57129 w 485906"/>
                <a:gd name="connsiteY36" fmla="*/ 203702 h 489452"/>
                <a:gd name="connsiteX37" fmla="*/ 114146 w 485906"/>
                <a:gd name="connsiteY37" fmla="*/ 317687 h 489452"/>
                <a:gd name="connsiteX38" fmla="*/ 114146 w 485906"/>
                <a:gd name="connsiteY38" fmla="*/ 345824 h 489452"/>
                <a:gd name="connsiteX39" fmla="*/ 102326 w 485906"/>
                <a:gd name="connsiteY39" fmla="*/ 363445 h 489452"/>
                <a:gd name="connsiteX40" fmla="*/ 55091 w 485906"/>
                <a:gd name="connsiteY40" fmla="*/ 382857 h 489452"/>
                <a:gd name="connsiteX41" fmla="*/ 2265 w 485906"/>
                <a:gd name="connsiteY41" fmla="*/ 404079 h 489452"/>
                <a:gd name="connsiteX42" fmla="*/ 8933 w 485906"/>
                <a:gd name="connsiteY42" fmla="*/ 422034 h 489452"/>
                <a:gd name="connsiteX43" fmla="*/ 60682 w 485906"/>
                <a:gd name="connsiteY43" fmla="*/ 401079 h 489452"/>
                <a:gd name="connsiteX44" fmla="*/ 85628 w 485906"/>
                <a:gd name="connsiteY44" fmla="*/ 390887 h 489452"/>
                <a:gd name="connsiteX45" fmla="*/ 193642 w 485906"/>
                <a:gd name="connsiteY45" fmla="*/ 487042 h 489452"/>
                <a:gd name="connsiteX46" fmla="*/ 206310 w 485906"/>
                <a:gd name="connsiteY46" fmla="*/ 487042 h 489452"/>
                <a:gd name="connsiteX47" fmla="*/ 314171 w 485906"/>
                <a:gd name="connsiteY47" fmla="*/ 390906 h 489452"/>
                <a:gd name="connsiteX48" fmla="*/ 290244 w 485906"/>
                <a:gd name="connsiteY48" fmla="*/ 381076 h 489452"/>
                <a:gd name="connsiteX49" fmla="*/ 294588 w 485906"/>
                <a:gd name="connsiteY49" fmla="*/ 382857 h 489452"/>
                <a:gd name="connsiteX50" fmla="*/ 199976 w 485906"/>
                <a:gd name="connsiteY50" fmla="*/ 467182 h 489452"/>
                <a:gd name="connsiteX51" fmla="*/ 105240 w 485906"/>
                <a:gd name="connsiteY51" fmla="*/ 382857 h 489452"/>
                <a:gd name="connsiteX52" fmla="*/ 109574 w 485906"/>
                <a:gd name="connsiteY52" fmla="*/ 381076 h 489452"/>
                <a:gd name="connsiteX53" fmla="*/ 133196 w 485906"/>
                <a:gd name="connsiteY53" fmla="*/ 345824 h 489452"/>
                <a:gd name="connsiteX54" fmla="*/ 133196 w 485906"/>
                <a:gd name="connsiteY54" fmla="*/ 329946 h 489452"/>
                <a:gd name="connsiteX55" fmla="*/ 266603 w 485906"/>
                <a:gd name="connsiteY55" fmla="*/ 329946 h 489452"/>
                <a:gd name="connsiteX56" fmla="*/ 266603 w 485906"/>
                <a:gd name="connsiteY56" fmla="*/ 345786 h 489452"/>
                <a:gd name="connsiteX57" fmla="*/ 290244 w 485906"/>
                <a:gd name="connsiteY57" fmla="*/ 381076 h 489452"/>
                <a:gd name="connsiteX58" fmla="*/ 323791 w 485906"/>
                <a:gd name="connsiteY58" fmla="*/ 203702 h 489452"/>
                <a:gd name="connsiteX59" fmla="*/ 199966 w 485906"/>
                <a:gd name="connsiteY59" fmla="*/ 327527 h 489452"/>
                <a:gd name="connsiteX60" fmla="*/ 76141 w 485906"/>
                <a:gd name="connsiteY60" fmla="*/ 203702 h 489452"/>
                <a:gd name="connsiteX61" fmla="*/ 76141 w 485906"/>
                <a:gd name="connsiteY61" fmla="*/ 184775 h 489452"/>
                <a:gd name="connsiteX62" fmla="*/ 114394 w 485906"/>
                <a:gd name="connsiteY62" fmla="*/ 173565 h 489452"/>
                <a:gd name="connsiteX63" fmla="*/ 122228 w 485906"/>
                <a:gd name="connsiteY63" fmla="*/ 184523 h 489452"/>
                <a:gd name="connsiteX64" fmla="*/ 123785 w 485906"/>
                <a:gd name="connsiteY64" fmla="*/ 184652 h 489452"/>
                <a:gd name="connsiteX65" fmla="*/ 241581 w 485906"/>
                <a:gd name="connsiteY65" fmla="*/ 143923 h 489452"/>
                <a:gd name="connsiteX66" fmla="*/ 307370 w 485906"/>
                <a:gd name="connsiteY66" fmla="*/ 173022 h 489452"/>
                <a:gd name="connsiteX67" fmla="*/ 323791 w 485906"/>
                <a:gd name="connsiteY67" fmla="*/ 182128 h 489452"/>
                <a:gd name="connsiteX68" fmla="*/ 240924 w 485906"/>
                <a:gd name="connsiteY68" fmla="*/ 44872 h 489452"/>
                <a:gd name="connsiteX69" fmla="*/ 244248 w 485906"/>
                <a:gd name="connsiteY69" fmla="*/ 46615 h 489452"/>
                <a:gd name="connsiteX70" fmla="*/ 249963 w 485906"/>
                <a:gd name="connsiteY70" fmla="*/ 49682 h 489452"/>
                <a:gd name="connsiteX71" fmla="*/ 400239 w 485906"/>
                <a:gd name="connsiteY71" fmla="*/ 172984 h 489452"/>
                <a:gd name="connsiteX72" fmla="*/ 398525 w 485906"/>
                <a:gd name="connsiteY72" fmla="*/ 177260 h 489452"/>
                <a:gd name="connsiteX73" fmla="*/ 397991 w 485906"/>
                <a:gd name="connsiteY73" fmla="*/ 177260 h 489452"/>
                <a:gd name="connsiteX74" fmla="*/ 378227 w 485906"/>
                <a:gd name="connsiteY74" fmla="*/ 170593 h 489452"/>
                <a:gd name="connsiteX75" fmla="*/ 353909 w 485906"/>
                <a:gd name="connsiteY75" fmla="*/ 177022 h 489452"/>
                <a:gd name="connsiteX76" fmla="*/ 316571 w 485906"/>
                <a:gd name="connsiteY76" fmla="*/ 156315 h 489452"/>
                <a:gd name="connsiteX77" fmla="*/ 108336 w 485906"/>
                <a:gd name="connsiteY77" fmla="*/ 102451 h 489452"/>
                <a:gd name="connsiteX78" fmla="*/ 97344 w 485906"/>
                <a:gd name="connsiteY78" fmla="*/ 102594 h 489452"/>
                <a:gd name="connsiteX79" fmla="*/ 60997 w 485906"/>
                <a:gd name="connsiteY79" fmla="*/ 103432 h 489452"/>
                <a:gd name="connsiteX80" fmla="*/ 48290 w 485906"/>
                <a:gd name="connsiteY80" fmla="*/ 86544 h 489452"/>
                <a:gd name="connsiteX81" fmla="*/ 29497 w 485906"/>
                <a:gd name="connsiteY81" fmla="*/ 65903 h 489452"/>
                <a:gd name="connsiteX82" fmla="*/ 29412 w 485906"/>
                <a:gd name="connsiteY82" fmla="*/ 45215 h 489452"/>
                <a:gd name="connsiteX83" fmla="*/ 58768 w 485906"/>
                <a:gd name="connsiteY83" fmla="*/ 36252 h 489452"/>
                <a:gd name="connsiteX84" fmla="*/ 79427 w 485906"/>
                <a:gd name="connsiteY84" fmla="*/ 36786 h 489452"/>
                <a:gd name="connsiteX85" fmla="*/ 84990 w 485906"/>
                <a:gd name="connsiteY85" fmla="*/ 36900 h 489452"/>
                <a:gd name="connsiteX86" fmla="*/ 125776 w 485906"/>
                <a:gd name="connsiteY86" fmla="*/ 33347 h 489452"/>
                <a:gd name="connsiteX87" fmla="*/ 173020 w 485906"/>
                <a:gd name="connsiteY87" fmla="*/ 29385 h 489452"/>
                <a:gd name="connsiteX88" fmla="*/ 223779 w 485906"/>
                <a:gd name="connsiteY88" fmla="*/ 37405 h 489452"/>
                <a:gd name="connsiteX89" fmla="*/ 71769 w 485906"/>
                <a:gd name="connsiteY89" fmla="*/ 122291 h 489452"/>
                <a:gd name="connsiteX90" fmla="*/ 97820 w 485906"/>
                <a:gd name="connsiteY90" fmla="*/ 121691 h 489452"/>
                <a:gd name="connsiteX91" fmla="*/ 108364 w 485906"/>
                <a:gd name="connsiteY91" fmla="*/ 121558 h 489452"/>
                <a:gd name="connsiteX92" fmla="*/ 217483 w 485906"/>
                <a:gd name="connsiteY92" fmla="*/ 136493 h 489452"/>
                <a:gd name="connsiteX93" fmla="*/ 138844 w 485906"/>
                <a:gd name="connsiteY93" fmla="*/ 164525 h 489452"/>
                <a:gd name="connsiteX94" fmla="*/ 141845 w 485906"/>
                <a:gd name="connsiteY94" fmla="*/ 157686 h 489452"/>
                <a:gd name="connsiteX95" fmla="*/ 136960 w 485906"/>
                <a:gd name="connsiteY95" fmla="*/ 145132 h 489452"/>
                <a:gd name="connsiteX96" fmla="*/ 128272 w 485906"/>
                <a:gd name="connsiteY96" fmla="*/ 145656 h 489452"/>
                <a:gd name="connsiteX97" fmla="*/ 28878 w 485906"/>
                <a:gd name="connsiteY97" fmla="*/ 169469 h 489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485906" h="489452">
                  <a:moveTo>
                    <a:pt x="339165" y="401079"/>
                  </a:moveTo>
                  <a:cubicBezTo>
                    <a:pt x="380217" y="415814"/>
                    <a:pt x="419070" y="432568"/>
                    <a:pt x="451207" y="458857"/>
                  </a:cubicBezTo>
                  <a:cubicBezTo>
                    <a:pt x="453570" y="460755"/>
                    <a:pt x="455797" y="462814"/>
                    <a:pt x="457875" y="465020"/>
                  </a:cubicBezTo>
                  <a:cubicBezTo>
                    <a:pt x="467345" y="466698"/>
                    <a:pt x="476707" y="468947"/>
                    <a:pt x="485907" y="471754"/>
                  </a:cubicBezTo>
                  <a:cubicBezTo>
                    <a:pt x="480392" y="460950"/>
                    <a:pt x="472591" y="451475"/>
                    <a:pt x="463047" y="443989"/>
                  </a:cubicBezTo>
                  <a:cubicBezTo>
                    <a:pt x="428490" y="415719"/>
                    <a:pt x="387437" y="398107"/>
                    <a:pt x="344251" y="382667"/>
                  </a:cubicBezTo>
                  <a:lnTo>
                    <a:pt x="297426" y="363445"/>
                  </a:lnTo>
                  <a:cubicBezTo>
                    <a:pt x="290265" y="360529"/>
                    <a:pt x="285591" y="353557"/>
                    <a:pt x="285615" y="345824"/>
                  </a:cubicBezTo>
                  <a:lnTo>
                    <a:pt x="285615" y="317754"/>
                  </a:lnTo>
                  <a:cubicBezTo>
                    <a:pt x="321585" y="290869"/>
                    <a:pt x="342789" y="248609"/>
                    <a:pt x="342841" y="203702"/>
                  </a:cubicBezTo>
                  <a:lnTo>
                    <a:pt x="342841" y="192710"/>
                  </a:lnTo>
                  <a:lnTo>
                    <a:pt x="356176" y="200082"/>
                  </a:lnTo>
                  <a:cubicBezTo>
                    <a:pt x="361089" y="201665"/>
                    <a:pt x="366370" y="199046"/>
                    <a:pt x="368083" y="194177"/>
                  </a:cubicBezTo>
                  <a:lnTo>
                    <a:pt x="369797" y="187700"/>
                  </a:lnTo>
                  <a:cubicBezTo>
                    <a:pt x="378456" y="192645"/>
                    <a:pt x="388113" y="195590"/>
                    <a:pt x="398058" y="196320"/>
                  </a:cubicBezTo>
                  <a:cubicBezTo>
                    <a:pt x="410840" y="196320"/>
                    <a:pt x="416270" y="187662"/>
                    <a:pt x="419232" y="175889"/>
                  </a:cubicBezTo>
                  <a:cubicBezTo>
                    <a:pt x="425423" y="151028"/>
                    <a:pt x="335031" y="75876"/>
                    <a:pt x="259402" y="33109"/>
                  </a:cubicBezTo>
                  <a:cubicBezTo>
                    <a:pt x="256164" y="31299"/>
                    <a:pt x="252925" y="29680"/>
                    <a:pt x="249877" y="28061"/>
                  </a:cubicBezTo>
                  <a:cubicBezTo>
                    <a:pt x="255823" y="24133"/>
                    <a:pt x="262218" y="20935"/>
                    <a:pt x="268927" y="18536"/>
                  </a:cubicBezTo>
                  <a:cubicBezTo>
                    <a:pt x="273904" y="16831"/>
                    <a:pt x="276556" y="11414"/>
                    <a:pt x="274850" y="6437"/>
                  </a:cubicBezTo>
                  <a:cubicBezTo>
                    <a:pt x="273531" y="2587"/>
                    <a:pt x="269911" y="1"/>
                    <a:pt x="265841" y="0"/>
                  </a:cubicBezTo>
                  <a:cubicBezTo>
                    <a:pt x="264985" y="2"/>
                    <a:pt x="264133" y="117"/>
                    <a:pt x="263308" y="343"/>
                  </a:cubicBezTo>
                  <a:cubicBezTo>
                    <a:pt x="251051" y="4441"/>
                    <a:pt x="239723" y="10914"/>
                    <a:pt x="229970" y="19393"/>
                  </a:cubicBezTo>
                  <a:cubicBezTo>
                    <a:pt x="211635" y="13230"/>
                    <a:pt x="192400" y="10175"/>
                    <a:pt x="173058" y="10354"/>
                  </a:cubicBezTo>
                  <a:cubicBezTo>
                    <a:pt x="140006" y="10354"/>
                    <a:pt x="110555" y="17869"/>
                    <a:pt x="85028" y="17869"/>
                  </a:cubicBezTo>
                  <a:cubicBezTo>
                    <a:pt x="83409" y="17869"/>
                    <a:pt x="81818" y="17869"/>
                    <a:pt x="80266" y="17774"/>
                  </a:cubicBezTo>
                  <a:cubicBezTo>
                    <a:pt x="72236" y="17450"/>
                    <a:pt x="65140" y="17221"/>
                    <a:pt x="58834" y="17221"/>
                  </a:cubicBezTo>
                  <a:cubicBezTo>
                    <a:pt x="33555" y="17221"/>
                    <a:pt x="21039" y="20831"/>
                    <a:pt x="12733" y="36157"/>
                  </a:cubicBezTo>
                  <a:cubicBezTo>
                    <a:pt x="-411" y="59684"/>
                    <a:pt x="17020" y="95783"/>
                    <a:pt x="42070" y="104546"/>
                  </a:cubicBezTo>
                  <a:lnTo>
                    <a:pt x="40451" y="111119"/>
                  </a:lnTo>
                  <a:cubicBezTo>
                    <a:pt x="39367" y="115721"/>
                    <a:pt x="41866" y="120413"/>
                    <a:pt x="46290" y="122082"/>
                  </a:cubicBezTo>
                  <a:lnTo>
                    <a:pt x="2475" y="170259"/>
                  </a:lnTo>
                  <a:cubicBezTo>
                    <a:pt x="-1063" y="174153"/>
                    <a:pt x="-773" y="180177"/>
                    <a:pt x="3120" y="183714"/>
                  </a:cubicBezTo>
                  <a:cubicBezTo>
                    <a:pt x="4397" y="184875"/>
                    <a:pt x="5965" y="185666"/>
                    <a:pt x="7657" y="186004"/>
                  </a:cubicBezTo>
                  <a:cubicBezTo>
                    <a:pt x="17311" y="187858"/>
                    <a:pt x="27125" y="188765"/>
                    <a:pt x="36956" y="188709"/>
                  </a:cubicBezTo>
                  <a:cubicBezTo>
                    <a:pt x="43694" y="188686"/>
                    <a:pt x="50429" y="188318"/>
                    <a:pt x="57129" y="187604"/>
                  </a:cubicBezTo>
                  <a:lnTo>
                    <a:pt x="57129" y="203702"/>
                  </a:lnTo>
                  <a:cubicBezTo>
                    <a:pt x="57152" y="248549"/>
                    <a:pt x="78273" y="290773"/>
                    <a:pt x="114146" y="317687"/>
                  </a:cubicBezTo>
                  <a:lnTo>
                    <a:pt x="114146" y="345824"/>
                  </a:lnTo>
                  <a:cubicBezTo>
                    <a:pt x="114165" y="353559"/>
                    <a:pt x="109488" y="360530"/>
                    <a:pt x="102326" y="363445"/>
                  </a:cubicBezTo>
                  <a:lnTo>
                    <a:pt x="55091" y="382857"/>
                  </a:lnTo>
                  <a:cubicBezTo>
                    <a:pt x="36994" y="389344"/>
                    <a:pt x="19268" y="396192"/>
                    <a:pt x="2265" y="404079"/>
                  </a:cubicBezTo>
                  <a:lnTo>
                    <a:pt x="8933" y="422034"/>
                  </a:lnTo>
                  <a:cubicBezTo>
                    <a:pt x="25516" y="414280"/>
                    <a:pt x="42899" y="407508"/>
                    <a:pt x="60682" y="401079"/>
                  </a:cubicBezTo>
                  <a:lnTo>
                    <a:pt x="85628" y="390887"/>
                  </a:lnTo>
                  <a:lnTo>
                    <a:pt x="193642" y="487042"/>
                  </a:lnTo>
                  <a:cubicBezTo>
                    <a:pt x="197253" y="490257"/>
                    <a:pt x="202699" y="490257"/>
                    <a:pt x="206310" y="487042"/>
                  </a:cubicBezTo>
                  <a:lnTo>
                    <a:pt x="314171" y="390906"/>
                  </a:lnTo>
                  <a:close/>
                  <a:moveTo>
                    <a:pt x="290244" y="381076"/>
                  </a:moveTo>
                  <a:lnTo>
                    <a:pt x="294588" y="382857"/>
                  </a:lnTo>
                  <a:lnTo>
                    <a:pt x="199976" y="467182"/>
                  </a:lnTo>
                  <a:lnTo>
                    <a:pt x="105240" y="382857"/>
                  </a:lnTo>
                  <a:lnTo>
                    <a:pt x="109574" y="381076"/>
                  </a:lnTo>
                  <a:cubicBezTo>
                    <a:pt x="123889" y="375229"/>
                    <a:pt x="133231" y="361288"/>
                    <a:pt x="133196" y="345824"/>
                  </a:cubicBezTo>
                  <a:lnTo>
                    <a:pt x="133196" y="329946"/>
                  </a:lnTo>
                  <a:cubicBezTo>
                    <a:pt x="174904" y="352107"/>
                    <a:pt x="224895" y="352107"/>
                    <a:pt x="266603" y="329946"/>
                  </a:cubicBezTo>
                  <a:lnTo>
                    <a:pt x="266603" y="345786"/>
                  </a:lnTo>
                  <a:cubicBezTo>
                    <a:pt x="266548" y="361271"/>
                    <a:pt x="275903" y="375236"/>
                    <a:pt x="290244" y="381076"/>
                  </a:cubicBezTo>
                  <a:close/>
                  <a:moveTo>
                    <a:pt x="323791" y="203702"/>
                  </a:moveTo>
                  <a:cubicBezTo>
                    <a:pt x="323791" y="272088"/>
                    <a:pt x="268353" y="327527"/>
                    <a:pt x="199966" y="327527"/>
                  </a:cubicBezTo>
                  <a:cubicBezTo>
                    <a:pt x="131580" y="327527"/>
                    <a:pt x="76141" y="272088"/>
                    <a:pt x="76141" y="203702"/>
                  </a:cubicBezTo>
                  <a:lnTo>
                    <a:pt x="76141" y="184775"/>
                  </a:lnTo>
                  <a:cubicBezTo>
                    <a:pt x="89214" y="182242"/>
                    <a:pt x="102021" y="178488"/>
                    <a:pt x="114394" y="173565"/>
                  </a:cubicBezTo>
                  <a:cubicBezTo>
                    <a:pt x="113531" y="178754"/>
                    <a:pt x="117038" y="183660"/>
                    <a:pt x="122228" y="184523"/>
                  </a:cubicBezTo>
                  <a:cubicBezTo>
                    <a:pt x="122742" y="184608"/>
                    <a:pt x="123263" y="184652"/>
                    <a:pt x="123785" y="184652"/>
                  </a:cubicBezTo>
                  <a:cubicBezTo>
                    <a:pt x="162514" y="184652"/>
                    <a:pt x="212511" y="164001"/>
                    <a:pt x="241581" y="143923"/>
                  </a:cubicBezTo>
                  <a:cubicBezTo>
                    <a:pt x="264320" y="151679"/>
                    <a:pt x="286334" y="161416"/>
                    <a:pt x="307370" y="173022"/>
                  </a:cubicBezTo>
                  <a:lnTo>
                    <a:pt x="323791" y="182128"/>
                  </a:lnTo>
                  <a:close/>
                  <a:moveTo>
                    <a:pt x="240924" y="44872"/>
                  </a:moveTo>
                  <a:lnTo>
                    <a:pt x="244248" y="46615"/>
                  </a:lnTo>
                  <a:cubicBezTo>
                    <a:pt x="246153" y="47615"/>
                    <a:pt x="248125" y="48635"/>
                    <a:pt x="249963" y="49682"/>
                  </a:cubicBezTo>
                  <a:cubicBezTo>
                    <a:pt x="326935" y="93212"/>
                    <a:pt x="394619" y="154334"/>
                    <a:pt x="400239" y="172984"/>
                  </a:cubicBezTo>
                  <a:cubicBezTo>
                    <a:pt x="399850" y="174476"/>
                    <a:pt x="399275" y="175912"/>
                    <a:pt x="398525" y="177260"/>
                  </a:cubicBezTo>
                  <a:lnTo>
                    <a:pt x="397991" y="177260"/>
                  </a:lnTo>
                  <a:cubicBezTo>
                    <a:pt x="391002" y="176478"/>
                    <a:pt x="384262" y="174205"/>
                    <a:pt x="378227" y="170593"/>
                  </a:cubicBezTo>
                  <a:cubicBezTo>
                    <a:pt x="369657" y="166320"/>
                    <a:pt x="359247" y="169072"/>
                    <a:pt x="353909" y="177022"/>
                  </a:cubicBezTo>
                  <a:lnTo>
                    <a:pt x="316571" y="156315"/>
                  </a:lnTo>
                  <a:cubicBezTo>
                    <a:pt x="252835" y="121031"/>
                    <a:pt x="181187" y="102499"/>
                    <a:pt x="108336" y="102451"/>
                  </a:cubicBezTo>
                  <a:cubicBezTo>
                    <a:pt x="104659" y="102451"/>
                    <a:pt x="100983" y="102451"/>
                    <a:pt x="97344" y="102594"/>
                  </a:cubicBezTo>
                  <a:lnTo>
                    <a:pt x="60997" y="103432"/>
                  </a:lnTo>
                  <a:cubicBezTo>
                    <a:pt x="60558" y="95754"/>
                    <a:pt x="55546" y="89093"/>
                    <a:pt x="48290" y="86544"/>
                  </a:cubicBezTo>
                  <a:cubicBezTo>
                    <a:pt x="39459" y="82534"/>
                    <a:pt x="32664" y="75071"/>
                    <a:pt x="29497" y="65903"/>
                  </a:cubicBezTo>
                  <a:cubicBezTo>
                    <a:pt x="26513" y="59337"/>
                    <a:pt x="26482" y="51806"/>
                    <a:pt x="29412" y="45215"/>
                  </a:cubicBezTo>
                  <a:cubicBezTo>
                    <a:pt x="32269" y="40015"/>
                    <a:pt x="34269" y="36252"/>
                    <a:pt x="58768" y="36252"/>
                  </a:cubicBezTo>
                  <a:cubicBezTo>
                    <a:pt x="65330" y="36252"/>
                    <a:pt x="72893" y="36528"/>
                    <a:pt x="79427" y="36786"/>
                  </a:cubicBezTo>
                  <a:cubicBezTo>
                    <a:pt x="81266" y="36862"/>
                    <a:pt x="83114" y="36900"/>
                    <a:pt x="84990" y="36900"/>
                  </a:cubicBezTo>
                  <a:cubicBezTo>
                    <a:pt x="98647" y="36579"/>
                    <a:pt x="112270" y="35392"/>
                    <a:pt x="125776" y="33347"/>
                  </a:cubicBezTo>
                  <a:cubicBezTo>
                    <a:pt x="141423" y="31013"/>
                    <a:pt x="157204" y="29689"/>
                    <a:pt x="173020" y="29385"/>
                  </a:cubicBezTo>
                  <a:cubicBezTo>
                    <a:pt x="190268" y="29211"/>
                    <a:pt x="207424" y="31922"/>
                    <a:pt x="223779" y="37405"/>
                  </a:cubicBezTo>
                  <a:close/>
                  <a:moveTo>
                    <a:pt x="71769" y="122291"/>
                  </a:moveTo>
                  <a:lnTo>
                    <a:pt x="97820" y="121691"/>
                  </a:lnTo>
                  <a:cubicBezTo>
                    <a:pt x="101335" y="121596"/>
                    <a:pt x="104850" y="121558"/>
                    <a:pt x="108364" y="121558"/>
                  </a:cubicBezTo>
                  <a:cubicBezTo>
                    <a:pt x="145243" y="121607"/>
                    <a:pt x="181947" y="126630"/>
                    <a:pt x="217483" y="136493"/>
                  </a:cubicBezTo>
                  <a:cubicBezTo>
                    <a:pt x="193155" y="150461"/>
                    <a:pt x="166521" y="159955"/>
                    <a:pt x="138844" y="164525"/>
                  </a:cubicBezTo>
                  <a:lnTo>
                    <a:pt x="141845" y="157686"/>
                  </a:lnTo>
                  <a:cubicBezTo>
                    <a:pt x="143963" y="152871"/>
                    <a:pt x="141776" y="147251"/>
                    <a:pt x="136960" y="145132"/>
                  </a:cubicBezTo>
                  <a:cubicBezTo>
                    <a:pt x="134150" y="143896"/>
                    <a:pt x="130914" y="144091"/>
                    <a:pt x="128272" y="145656"/>
                  </a:cubicBezTo>
                  <a:cubicBezTo>
                    <a:pt x="97995" y="162670"/>
                    <a:pt x="63578" y="170916"/>
                    <a:pt x="28878" y="169469"/>
                  </a:cubicBezTo>
                  <a:close/>
                </a:path>
              </a:pathLst>
            </a:custGeom>
            <a:grpFill/>
            <a:ln w="6350" cap="flat">
              <a:solidFill>
                <a:schemeClr val="tx2"/>
              </a:solidFill>
              <a:prstDash val="solid"/>
              <a:miter/>
            </a:ln>
          </p:spPr>
          <p:txBody>
            <a:bodyPr rtlCol="0" anchor="ctr"/>
            <a:lstStyle/>
            <a:p>
              <a:endParaRPr lang="ja-JP" altLang="en-US"/>
            </a:p>
          </p:txBody>
        </p:sp>
      </p:grpSp>
      <p:pic>
        <p:nvPicPr>
          <p:cNvPr id="179" name="グラフィックス 178" descr="導線 (オス) 枠線">
            <a:extLst>
              <a:ext uri="{FF2B5EF4-FFF2-40B4-BE49-F238E27FC236}">
                <a16:creationId xmlns:a16="http://schemas.microsoft.com/office/drawing/2014/main" id="{2A870DA0-3DFA-DE2F-1C3B-149E1DDE5C8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bwMode="black">
          <a:xfrm>
            <a:off x="4345499" y="5576572"/>
            <a:ext cx="387613" cy="387613"/>
          </a:xfrm>
          <a:prstGeom prst="rect">
            <a:avLst/>
          </a:prstGeom>
        </p:spPr>
      </p:pic>
      <p:pic>
        <p:nvPicPr>
          <p:cNvPr id="180" name="グラフィックス 179" descr="プログラマー女性 枠線">
            <a:extLst>
              <a:ext uri="{FF2B5EF4-FFF2-40B4-BE49-F238E27FC236}">
                <a16:creationId xmlns:a16="http://schemas.microsoft.com/office/drawing/2014/main" id="{57FE6274-0745-F45C-6929-76853B2A568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bwMode="black">
          <a:xfrm>
            <a:off x="3922613" y="5576572"/>
            <a:ext cx="387613" cy="387613"/>
          </a:xfrm>
          <a:prstGeom prst="rect">
            <a:avLst/>
          </a:prstGeom>
        </p:spPr>
      </p:pic>
      <p:sp>
        <p:nvSpPr>
          <p:cNvPr id="181" name="正方形/長方形 180">
            <a:extLst>
              <a:ext uri="{FF2B5EF4-FFF2-40B4-BE49-F238E27FC236}">
                <a16:creationId xmlns:a16="http://schemas.microsoft.com/office/drawing/2014/main" id="{CC9E141C-D369-8F38-86D5-0734D06E57EE}"/>
              </a:ext>
            </a:extLst>
          </p:cNvPr>
          <p:cNvSpPr/>
          <p:nvPr/>
        </p:nvSpPr>
        <p:spPr>
          <a:xfrm>
            <a:off x="7328726" y="6008620"/>
            <a:ext cx="1503578"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200" b="1" dirty="0">
                <a:solidFill>
                  <a:schemeClr val="accent1"/>
                </a:solidFill>
              </a:rPr>
              <a:t>志望者の獲得</a:t>
            </a:r>
          </a:p>
        </p:txBody>
      </p:sp>
      <p:sp>
        <p:nvSpPr>
          <p:cNvPr id="182" name="正方形/長方形 181">
            <a:extLst>
              <a:ext uri="{FF2B5EF4-FFF2-40B4-BE49-F238E27FC236}">
                <a16:creationId xmlns:a16="http://schemas.microsoft.com/office/drawing/2014/main" id="{3E65AE4F-5072-D4C0-172E-B6DDA5273BE6}"/>
              </a:ext>
            </a:extLst>
          </p:cNvPr>
          <p:cNvSpPr/>
          <p:nvPr/>
        </p:nvSpPr>
        <p:spPr bwMode="white">
          <a:xfrm>
            <a:off x="7561100" y="5878984"/>
            <a:ext cx="998983" cy="1153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183" name="グラフィックス 182" descr="ユーザー 単色塗りつぶし">
            <a:extLst>
              <a:ext uri="{FF2B5EF4-FFF2-40B4-BE49-F238E27FC236}">
                <a16:creationId xmlns:a16="http://schemas.microsoft.com/office/drawing/2014/main" id="{BD195937-41BF-C2D5-1C19-DF5F2C8F445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608901" y="5656378"/>
            <a:ext cx="365126" cy="365126"/>
          </a:xfrm>
          <a:prstGeom prst="rect">
            <a:avLst/>
          </a:prstGeom>
        </p:spPr>
      </p:pic>
      <p:pic>
        <p:nvPicPr>
          <p:cNvPr id="204" name="グラフィックス 203" descr="ユーザー 単色塗りつぶし">
            <a:extLst>
              <a:ext uri="{FF2B5EF4-FFF2-40B4-BE49-F238E27FC236}">
                <a16:creationId xmlns:a16="http://schemas.microsoft.com/office/drawing/2014/main" id="{6622878C-0347-F137-E903-572A331FDDA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897952" y="5656378"/>
            <a:ext cx="365126" cy="365126"/>
          </a:xfrm>
          <a:prstGeom prst="rect">
            <a:avLst/>
          </a:prstGeom>
        </p:spPr>
      </p:pic>
      <p:pic>
        <p:nvPicPr>
          <p:cNvPr id="207" name="グラフィックス 206" descr="ユーザー 単色塗りつぶし">
            <a:extLst>
              <a:ext uri="{FF2B5EF4-FFF2-40B4-BE49-F238E27FC236}">
                <a16:creationId xmlns:a16="http://schemas.microsoft.com/office/drawing/2014/main" id="{F446A694-611A-2EDA-E5CA-F09E6C9EF40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87003" y="5656378"/>
            <a:ext cx="365126" cy="365126"/>
          </a:xfrm>
          <a:prstGeom prst="rect">
            <a:avLst/>
          </a:prstGeom>
        </p:spPr>
      </p:pic>
      <p:sp>
        <p:nvSpPr>
          <p:cNvPr id="208" name="正方形/長方形 207">
            <a:extLst>
              <a:ext uri="{FF2B5EF4-FFF2-40B4-BE49-F238E27FC236}">
                <a16:creationId xmlns:a16="http://schemas.microsoft.com/office/drawing/2014/main" id="{0B0242E4-A8C5-2697-F49B-9BC45E268E7B}"/>
              </a:ext>
            </a:extLst>
          </p:cNvPr>
          <p:cNvSpPr/>
          <p:nvPr/>
        </p:nvSpPr>
        <p:spPr>
          <a:xfrm>
            <a:off x="7459202" y="5373347"/>
            <a:ext cx="1242626"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200" b="1" dirty="0">
                <a:solidFill>
                  <a:schemeClr val="accent1"/>
                </a:solidFill>
              </a:rPr>
              <a:t>収益増加</a:t>
            </a:r>
          </a:p>
        </p:txBody>
      </p:sp>
      <p:sp>
        <p:nvSpPr>
          <p:cNvPr id="210" name="正方形/長方形 209">
            <a:extLst>
              <a:ext uri="{FF2B5EF4-FFF2-40B4-BE49-F238E27FC236}">
                <a16:creationId xmlns:a16="http://schemas.microsoft.com/office/drawing/2014/main" id="{0EFD750F-B1B5-0288-7BA7-CE5CECA95D09}"/>
              </a:ext>
            </a:extLst>
          </p:cNvPr>
          <p:cNvSpPr/>
          <p:nvPr/>
        </p:nvSpPr>
        <p:spPr bwMode="white">
          <a:xfrm>
            <a:off x="7867331" y="5084240"/>
            <a:ext cx="426369" cy="1723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11" name="グラフィックス 21" descr="硬貨 枠線">
            <a:extLst>
              <a:ext uri="{FF2B5EF4-FFF2-40B4-BE49-F238E27FC236}">
                <a16:creationId xmlns:a16="http://schemas.microsoft.com/office/drawing/2014/main" id="{BDD745ED-8172-18C2-F0DC-84D043F511A8}"/>
              </a:ext>
            </a:extLst>
          </p:cNvPr>
          <p:cNvSpPr/>
          <p:nvPr/>
        </p:nvSpPr>
        <p:spPr>
          <a:xfrm>
            <a:off x="7907064" y="5018357"/>
            <a:ext cx="322569" cy="325425"/>
          </a:xfrm>
          <a:custGeom>
            <a:avLst/>
            <a:gdLst>
              <a:gd name="connsiteX0" fmla="*/ 415023 w 442326"/>
              <a:gd name="connsiteY0" fmla="*/ 264049 h 403977"/>
              <a:gd name="connsiteX1" fmla="*/ 415023 w 442326"/>
              <a:gd name="connsiteY1" fmla="*/ 222480 h 403977"/>
              <a:gd name="connsiteX2" fmla="*/ 322189 w 442326"/>
              <a:gd name="connsiteY2" fmla="*/ 168031 h 403977"/>
              <a:gd name="connsiteX3" fmla="*/ 322189 w 442326"/>
              <a:gd name="connsiteY3" fmla="*/ 134659 h 403977"/>
              <a:gd name="connsiteX4" fmla="*/ 294884 w 442326"/>
              <a:gd name="connsiteY4" fmla="*/ 100116 h 403977"/>
              <a:gd name="connsiteX5" fmla="*/ 294884 w 442326"/>
              <a:gd name="connsiteY5" fmla="*/ 58547 h 403977"/>
              <a:gd name="connsiteX6" fmla="*/ 147442 w 442326"/>
              <a:gd name="connsiteY6" fmla="*/ 0 h 403977"/>
              <a:gd name="connsiteX7" fmla="*/ 0 w 442326"/>
              <a:gd name="connsiteY7" fmla="*/ 58547 h 403977"/>
              <a:gd name="connsiteX8" fmla="*/ 0 w 442326"/>
              <a:gd name="connsiteY8" fmla="*/ 105385 h 403977"/>
              <a:gd name="connsiteX9" fmla="*/ 27304 w 442326"/>
              <a:gd name="connsiteY9" fmla="*/ 140514 h 403977"/>
              <a:gd name="connsiteX10" fmla="*/ 27304 w 442326"/>
              <a:gd name="connsiteY10" fmla="*/ 181497 h 403977"/>
              <a:gd name="connsiteX11" fmla="*/ 27304 w 442326"/>
              <a:gd name="connsiteY11" fmla="*/ 182082 h 403977"/>
              <a:gd name="connsiteX12" fmla="*/ 0 w 442326"/>
              <a:gd name="connsiteY12" fmla="*/ 216625 h 403977"/>
              <a:gd name="connsiteX13" fmla="*/ 0 w 442326"/>
              <a:gd name="connsiteY13" fmla="*/ 263463 h 403977"/>
              <a:gd name="connsiteX14" fmla="*/ 147442 w 442326"/>
              <a:gd name="connsiteY14" fmla="*/ 322011 h 403977"/>
              <a:gd name="connsiteX15" fmla="*/ 147442 w 442326"/>
              <a:gd name="connsiteY15" fmla="*/ 345430 h 403977"/>
              <a:gd name="connsiteX16" fmla="*/ 294884 w 442326"/>
              <a:gd name="connsiteY16" fmla="*/ 403977 h 403977"/>
              <a:gd name="connsiteX17" fmla="*/ 442327 w 442326"/>
              <a:gd name="connsiteY17" fmla="*/ 345430 h 403977"/>
              <a:gd name="connsiteX18" fmla="*/ 442327 w 442326"/>
              <a:gd name="connsiteY18" fmla="*/ 298592 h 403977"/>
              <a:gd name="connsiteX19" fmla="*/ 415023 w 442326"/>
              <a:gd name="connsiteY19" fmla="*/ 264049 h 403977"/>
              <a:gd name="connsiteX20" fmla="*/ 431405 w 442326"/>
              <a:gd name="connsiteY20" fmla="*/ 299177 h 403977"/>
              <a:gd name="connsiteX21" fmla="*/ 294884 w 442326"/>
              <a:gd name="connsiteY21" fmla="*/ 346015 h 403977"/>
              <a:gd name="connsiteX22" fmla="*/ 164917 w 442326"/>
              <a:gd name="connsiteY22" fmla="*/ 312643 h 403977"/>
              <a:gd name="connsiteX23" fmla="*/ 164917 w 442326"/>
              <a:gd name="connsiteY23" fmla="*/ 312643 h 403977"/>
              <a:gd name="connsiteX24" fmla="*/ 267034 w 442326"/>
              <a:gd name="connsiteY24" fmla="*/ 328451 h 403977"/>
              <a:gd name="connsiteX25" fmla="*/ 413384 w 442326"/>
              <a:gd name="connsiteY25" fmla="*/ 277515 h 403977"/>
              <a:gd name="connsiteX26" fmla="*/ 431405 w 442326"/>
              <a:gd name="connsiteY26" fmla="*/ 299177 h 403977"/>
              <a:gd name="connsiteX27" fmla="*/ 338571 w 442326"/>
              <a:gd name="connsiteY27" fmla="*/ 354797 h 403977"/>
              <a:gd name="connsiteX28" fmla="*/ 338571 w 442326"/>
              <a:gd name="connsiteY28" fmla="*/ 389926 h 403977"/>
              <a:gd name="connsiteX29" fmla="*/ 316728 w 442326"/>
              <a:gd name="connsiteY29" fmla="*/ 391682 h 403977"/>
              <a:gd name="connsiteX30" fmla="*/ 316728 w 442326"/>
              <a:gd name="connsiteY30" fmla="*/ 356554 h 403977"/>
              <a:gd name="connsiteX31" fmla="*/ 338571 w 442326"/>
              <a:gd name="connsiteY31" fmla="*/ 354797 h 403977"/>
              <a:gd name="connsiteX32" fmla="*/ 349493 w 442326"/>
              <a:gd name="connsiteY32" fmla="*/ 353626 h 403977"/>
              <a:gd name="connsiteX33" fmla="*/ 371336 w 442326"/>
              <a:gd name="connsiteY33" fmla="*/ 349528 h 403977"/>
              <a:gd name="connsiteX34" fmla="*/ 371336 w 442326"/>
              <a:gd name="connsiteY34" fmla="*/ 384071 h 403977"/>
              <a:gd name="connsiteX35" fmla="*/ 349493 w 442326"/>
              <a:gd name="connsiteY35" fmla="*/ 388169 h 403977"/>
              <a:gd name="connsiteX36" fmla="*/ 349493 w 442326"/>
              <a:gd name="connsiteY36" fmla="*/ 353626 h 403977"/>
              <a:gd name="connsiteX37" fmla="*/ 382258 w 442326"/>
              <a:gd name="connsiteY37" fmla="*/ 346601 h 403977"/>
              <a:gd name="connsiteX38" fmla="*/ 404101 w 442326"/>
              <a:gd name="connsiteY38" fmla="*/ 338989 h 403977"/>
              <a:gd name="connsiteX39" fmla="*/ 404101 w 442326"/>
              <a:gd name="connsiteY39" fmla="*/ 372947 h 403977"/>
              <a:gd name="connsiteX40" fmla="*/ 382258 w 442326"/>
              <a:gd name="connsiteY40" fmla="*/ 381144 h 403977"/>
              <a:gd name="connsiteX41" fmla="*/ 382258 w 442326"/>
              <a:gd name="connsiteY41" fmla="*/ 346601 h 403977"/>
              <a:gd name="connsiteX42" fmla="*/ 207511 w 442326"/>
              <a:gd name="connsiteY42" fmla="*/ 381144 h 403977"/>
              <a:gd name="connsiteX43" fmla="*/ 185668 w 442326"/>
              <a:gd name="connsiteY43" fmla="*/ 372947 h 403977"/>
              <a:gd name="connsiteX44" fmla="*/ 185668 w 442326"/>
              <a:gd name="connsiteY44" fmla="*/ 338989 h 403977"/>
              <a:gd name="connsiteX45" fmla="*/ 207511 w 442326"/>
              <a:gd name="connsiteY45" fmla="*/ 346601 h 403977"/>
              <a:gd name="connsiteX46" fmla="*/ 207511 w 442326"/>
              <a:gd name="connsiteY46" fmla="*/ 381144 h 403977"/>
              <a:gd name="connsiteX47" fmla="*/ 218433 w 442326"/>
              <a:gd name="connsiteY47" fmla="*/ 349528 h 403977"/>
              <a:gd name="connsiteX48" fmla="*/ 240276 w 442326"/>
              <a:gd name="connsiteY48" fmla="*/ 353626 h 403977"/>
              <a:gd name="connsiteX49" fmla="*/ 240276 w 442326"/>
              <a:gd name="connsiteY49" fmla="*/ 388755 h 403977"/>
              <a:gd name="connsiteX50" fmla="*/ 218433 w 442326"/>
              <a:gd name="connsiteY50" fmla="*/ 384656 h 403977"/>
              <a:gd name="connsiteX51" fmla="*/ 218433 w 442326"/>
              <a:gd name="connsiteY51" fmla="*/ 349528 h 403977"/>
              <a:gd name="connsiteX52" fmla="*/ 251198 w 442326"/>
              <a:gd name="connsiteY52" fmla="*/ 354797 h 403977"/>
              <a:gd name="connsiteX53" fmla="*/ 273041 w 442326"/>
              <a:gd name="connsiteY53" fmla="*/ 356554 h 403977"/>
              <a:gd name="connsiteX54" fmla="*/ 273041 w 442326"/>
              <a:gd name="connsiteY54" fmla="*/ 391682 h 403977"/>
              <a:gd name="connsiteX55" fmla="*/ 251198 w 442326"/>
              <a:gd name="connsiteY55" fmla="*/ 389926 h 403977"/>
              <a:gd name="connsiteX56" fmla="*/ 251198 w 442326"/>
              <a:gd name="connsiteY56" fmla="*/ 354797 h 403977"/>
              <a:gd name="connsiteX57" fmla="*/ 120138 w 442326"/>
              <a:gd name="connsiteY57" fmla="*/ 223066 h 403977"/>
              <a:gd name="connsiteX58" fmla="*/ 120138 w 442326"/>
              <a:gd name="connsiteY58" fmla="*/ 224822 h 403977"/>
              <a:gd name="connsiteX59" fmla="*/ 98295 w 442326"/>
              <a:gd name="connsiteY59" fmla="*/ 220724 h 403977"/>
              <a:gd name="connsiteX60" fmla="*/ 98295 w 442326"/>
              <a:gd name="connsiteY60" fmla="*/ 186181 h 403977"/>
              <a:gd name="connsiteX61" fmla="*/ 120138 w 442326"/>
              <a:gd name="connsiteY61" fmla="*/ 190279 h 403977"/>
              <a:gd name="connsiteX62" fmla="*/ 120138 w 442326"/>
              <a:gd name="connsiteY62" fmla="*/ 223066 h 403977"/>
              <a:gd name="connsiteX63" fmla="*/ 131060 w 442326"/>
              <a:gd name="connsiteY63" fmla="*/ 269904 h 403977"/>
              <a:gd name="connsiteX64" fmla="*/ 131060 w 442326"/>
              <a:gd name="connsiteY64" fmla="*/ 246485 h 403977"/>
              <a:gd name="connsiteX65" fmla="*/ 147442 w 442326"/>
              <a:gd name="connsiteY65" fmla="*/ 258194 h 403977"/>
              <a:gd name="connsiteX66" fmla="*/ 147442 w 442326"/>
              <a:gd name="connsiteY66" fmla="*/ 291566 h 403977"/>
              <a:gd name="connsiteX67" fmla="*/ 131060 w 442326"/>
              <a:gd name="connsiteY67" fmla="*/ 269904 h 403977"/>
              <a:gd name="connsiteX68" fmla="*/ 131060 w 442326"/>
              <a:gd name="connsiteY68" fmla="*/ 269904 h 403977"/>
              <a:gd name="connsiteX69" fmla="*/ 404101 w 442326"/>
              <a:gd name="connsiteY69" fmla="*/ 269904 h 403977"/>
              <a:gd name="connsiteX70" fmla="*/ 387718 w 442326"/>
              <a:gd name="connsiteY70" fmla="*/ 290981 h 403977"/>
              <a:gd name="connsiteX71" fmla="*/ 387718 w 442326"/>
              <a:gd name="connsiteY71" fmla="*/ 257609 h 403977"/>
              <a:gd name="connsiteX72" fmla="*/ 404101 w 442326"/>
              <a:gd name="connsiteY72" fmla="*/ 245899 h 403977"/>
              <a:gd name="connsiteX73" fmla="*/ 404101 w 442326"/>
              <a:gd name="connsiteY73" fmla="*/ 269904 h 403977"/>
              <a:gd name="connsiteX74" fmla="*/ 376797 w 442326"/>
              <a:gd name="connsiteY74" fmla="*/ 296835 h 403977"/>
              <a:gd name="connsiteX75" fmla="*/ 354954 w 442326"/>
              <a:gd name="connsiteY75" fmla="*/ 305032 h 403977"/>
              <a:gd name="connsiteX76" fmla="*/ 354954 w 442326"/>
              <a:gd name="connsiteY76" fmla="*/ 270489 h 403977"/>
              <a:gd name="connsiteX77" fmla="*/ 376797 w 442326"/>
              <a:gd name="connsiteY77" fmla="*/ 262878 h 403977"/>
              <a:gd name="connsiteX78" fmla="*/ 376797 w 442326"/>
              <a:gd name="connsiteY78" fmla="*/ 296835 h 403977"/>
              <a:gd name="connsiteX79" fmla="*/ 344032 w 442326"/>
              <a:gd name="connsiteY79" fmla="*/ 307959 h 403977"/>
              <a:gd name="connsiteX80" fmla="*/ 322189 w 442326"/>
              <a:gd name="connsiteY80" fmla="*/ 312058 h 403977"/>
              <a:gd name="connsiteX81" fmla="*/ 322189 w 442326"/>
              <a:gd name="connsiteY81" fmla="*/ 276929 h 403977"/>
              <a:gd name="connsiteX82" fmla="*/ 344032 w 442326"/>
              <a:gd name="connsiteY82" fmla="*/ 272831 h 403977"/>
              <a:gd name="connsiteX83" fmla="*/ 344032 w 442326"/>
              <a:gd name="connsiteY83" fmla="*/ 307959 h 403977"/>
              <a:gd name="connsiteX84" fmla="*/ 311267 w 442326"/>
              <a:gd name="connsiteY84" fmla="*/ 313814 h 403977"/>
              <a:gd name="connsiteX85" fmla="*/ 289424 w 442326"/>
              <a:gd name="connsiteY85" fmla="*/ 315570 h 403977"/>
              <a:gd name="connsiteX86" fmla="*/ 289424 w 442326"/>
              <a:gd name="connsiteY86" fmla="*/ 280442 h 403977"/>
              <a:gd name="connsiteX87" fmla="*/ 311267 w 442326"/>
              <a:gd name="connsiteY87" fmla="*/ 278686 h 403977"/>
              <a:gd name="connsiteX88" fmla="*/ 311267 w 442326"/>
              <a:gd name="connsiteY88" fmla="*/ 313814 h 403977"/>
              <a:gd name="connsiteX89" fmla="*/ 278502 w 442326"/>
              <a:gd name="connsiteY89" fmla="*/ 316156 h 403977"/>
              <a:gd name="connsiteX90" fmla="*/ 267580 w 442326"/>
              <a:gd name="connsiteY90" fmla="*/ 316156 h 403977"/>
              <a:gd name="connsiteX91" fmla="*/ 256659 w 442326"/>
              <a:gd name="connsiteY91" fmla="*/ 316156 h 403977"/>
              <a:gd name="connsiteX92" fmla="*/ 256659 w 442326"/>
              <a:gd name="connsiteY92" fmla="*/ 281028 h 403977"/>
              <a:gd name="connsiteX93" fmla="*/ 267580 w 442326"/>
              <a:gd name="connsiteY93" fmla="*/ 281028 h 403977"/>
              <a:gd name="connsiteX94" fmla="*/ 278502 w 442326"/>
              <a:gd name="connsiteY94" fmla="*/ 281028 h 403977"/>
              <a:gd name="connsiteX95" fmla="*/ 278502 w 442326"/>
              <a:gd name="connsiteY95" fmla="*/ 316156 h 403977"/>
              <a:gd name="connsiteX96" fmla="*/ 245737 w 442326"/>
              <a:gd name="connsiteY96" fmla="*/ 316156 h 403977"/>
              <a:gd name="connsiteX97" fmla="*/ 223894 w 442326"/>
              <a:gd name="connsiteY97" fmla="*/ 314400 h 403977"/>
              <a:gd name="connsiteX98" fmla="*/ 223894 w 442326"/>
              <a:gd name="connsiteY98" fmla="*/ 279271 h 403977"/>
              <a:gd name="connsiteX99" fmla="*/ 245737 w 442326"/>
              <a:gd name="connsiteY99" fmla="*/ 281028 h 403977"/>
              <a:gd name="connsiteX100" fmla="*/ 245737 w 442326"/>
              <a:gd name="connsiteY100" fmla="*/ 316156 h 403977"/>
              <a:gd name="connsiteX101" fmla="*/ 212972 w 442326"/>
              <a:gd name="connsiteY101" fmla="*/ 312643 h 403977"/>
              <a:gd name="connsiteX102" fmla="*/ 191129 w 442326"/>
              <a:gd name="connsiteY102" fmla="*/ 308545 h 403977"/>
              <a:gd name="connsiteX103" fmla="*/ 191129 w 442326"/>
              <a:gd name="connsiteY103" fmla="*/ 274002 h 403977"/>
              <a:gd name="connsiteX104" fmla="*/ 212972 w 442326"/>
              <a:gd name="connsiteY104" fmla="*/ 278100 h 403977"/>
              <a:gd name="connsiteX105" fmla="*/ 212972 w 442326"/>
              <a:gd name="connsiteY105" fmla="*/ 312643 h 403977"/>
              <a:gd name="connsiteX106" fmla="*/ 180207 w 442326"/>
              <a:gd name="connsiteY106" fmla="*/ 305032 h 403977"/>
              <a:gd name="connsiteX107" fmla="*/ 158364 w 442326"/>
              <a:gd name="connsiteY107" fmla="*/ 296835 h 403977"/>
              <a:gd name="connsiteX108" fmla="*/ 158364 w 442326"/>
              <a:gd name="connsiteY108" fmla="*/ 262878 h 403977"/>
              <a:gd name="connsiteX109" fmla="*/ 180207 w 442326"/>
              <a:gd name="connsiteY109" fmla="*/ 270489 h 403977"/>
              <a:gd name="connsiteX110" fmla="*/ 180207 w 442326"/>
              <a:gd name="connsiteY110" fmla="*/ 305032 h 403977"/>
              <a:gd name="connsiteX111" fmla="*/ 404101 w 442326"/>
              <a:gd name="connsiteY111" fmla="*/ 223066 h 403977"/>
              <a:gd name="connsiteX112" fmla="*/ 267580 w 442326"/>
              <a:gd name="connsiteY112" fmla="*/ 269904 h 403977"/>
              <a:gd name="connsiteX113" fmla="*/ 131060 w 442326"/>
              <a:gd name="connsiteY113" fmla="*/ 223066 h 403977"/>
              <a:gd name="connsiteX114" fmla="*/ 267580 w 442326"/>
              <a:gd name="connsiteY114" fmla="*/ 176228 h 403977"/>
              <a:gd name="connsiteX115" fmla="*/ 404101 w 442326"/>
              <a:gd name="connsiteY115" fmla="*/ 223066 h 403977"/>
              <a:gd name="connsiteX116" fmla="*/ 131060 w 442326"/>
              <a:gd name="connsiteY116" fmla="*/ 199647 h 403977"/>
              <a:gd name="connsiteX117" fmla="*/ 131060 w 442326"/>
              <a:gd name="connsiteY117" fmla="*/ 190865 h 403977"/>
              <a:gd name="connsiteX118" fmla="*/ 140889 w 442326"/>
              <a:gd name="connsiteY118" fmla="*/ 192035 h 403977"/>
              <a:gd name="connsiteX119" fmla="*/ 131060 w 442326"/>
              <a:gd name="connsiteY119" fmla="*/ 199647 h 403977"/>
              <a:gd name="connsiteX120" fmla="*/ 301984 w 442326"/>
              <a:gd name="connsiteY120" fmla="*/ 165689 h 403977"/>
              <a:gd name="connsiteX121" fmla="*/ 311813 w 442326"/>
              <a:gd name="connsiteY121" fmla="*/ 158078 h 403977"/>
              <a:gd name="connsiteX122" fmla="*/ 311813 w 442326"/>
              <a:gd name="connsiteY122" fmla="*/ 166860 h 403977"/>
              <a:gd name="connsiteX123" fmla="*/ 301984 w 442326"/>
              <a:gd name="connsiteY123" fmla="*/ 165689 h 403977"/>
              <a:gd name="connsiteX124" fmla="*/ 293792 w 442326"/>
              <a:gd name="connsiteY124" fmla="*/ 112996 h 403977"/>
              <a:gd name="connsiteX125" fmla="*/ 311267 w 442326"/>
              <a:gd name="connsiteY125" fmla="*/ 134659 h 403977"/>
              <a:gd name="connsiteX126" fmla="*/ 279048 w 442326"/>
              <a:gd name="connsiteY126" fmla="*/ 163933 h 403977"/>
              <a:gd name="connsiteX127" fmla="*/ 267580 w 442326"/>
              <a:gd name="connsiteY127" fmla="*/ 163933 h 403977"/>
              <a:gd name="connsiteX128" fmla="*/ 161094 w 442326"/>
              <a:gd name="connsiteY128" fmla="*/ 181497 h 403977"/>
              <a:gd name="connsiteX129" fmla="*/ 45325 w 442326"/>
              <a:gd name="connsiteY129" fmla="*/ 148710 h 403977"/>
              <a:gd name="connsiteX130" fmla="*/ 45325 w 442326"/>
              <a:gd name="connsiteY130" fmla="*/ 148710 h 403977"/>
              <a:gd name="connsiteX131" fmla="*/ 147442 w 442326"/>
              <a:gd name="connsiteY131" fmla="*/ 164518 h 403977"/>
              <a:gd name="connsiteX132" fmla="*/ 293792 w 442326"/>
              <a:gd name="connsiteY132" fmla="*/ 112996 h 403977"/>
              <a:gd name="connsiteX133" fmla="*/ 87373 w 442326"/>
              <a:gd name="connsiteY133" fmla="*/ 182668 h 403977"/>
              <a:gd name="connsiteX134" fmla="*/ 87373 w 442326"/>
              <a:gd name="connsiteY134" fmla="*/ 217211 h 403977"/>
              <a:gd name="connsiteX135" fmla="*/ 65530 w 442326"/>
              <a:gd name="connsiteY135" fmla="*/ 209014 h 403977"/>
              <a:gd name="connsiteX136" fmla="*/ 65530 w 442326"/>
              <a:gd name="connsiteY136" fmla="*/ 175057 h 403977"/>
              <a:gd name="connsiteX137" fmla="*/ 87373 w 442326"/>
              <a:gd name="connsiteY137" fmla="*/ 182668 h 403977"/>
              <a:gd name="connsiteX138" fmla="*/ 54608 w 442326"/>
              <a:gd name="connsiteY138" fmla="*/ 169787 h 403977"/>
              <a:gd name="connsiteX139" fmla="*/ 54608 w 442326"/>
              <a:gd name="connsiteY139" fmla="*/ 203159 h 403977"/>
              <a:gd name="connsiteX140" fmla="*/ 38226 w 442326"/>
              <a:gd name="connsiteY140" fmla="*/ 182082 h 403977"/>
              <a:gd name="connsiteX141" fmla="*/ 38226 w 442326"/>
              <a:gd name="connsiteY141" fmla="*/ 158663 h 403977"/>
              <a:gd name="connsiteX142" fmla="*/ 54608 w 442326"/>
              <a:gd name="connsiteY142" fmla="*/ 169787 h 403977"/>
              <a:gd name="connsiteX143" fmla="*/ 38226 w 442326"/>
              <a:gd name="connsiteY143" fmla="*/ 132903 h 403977"/>
              <a:gd name="connsiteX144" fmla="*/ 38226 w 442326"/>
              <a:gd name="connsiteY144" fmla="*/ 98945 h 403977"/>
              <a:gd name="connsiteX145" fmla="*/ 60069 w 442326"/>
              <a:gd name="connsiteY145" fmla="*/ 106556 h 403977"/>
              <a:gd name="connsiteX146" fmla="*/ 60069 w 442326"/>
              <a:gd name="connsiteY146" fmla="*/ 141099 h 403977"/>
              <a:gd name="connsiteX147" fmla="*/ 38226 w 442326"/>
              <a:gd name="connsiteY147" fmla="*/ 132903 h 403977"/>
              <a:gd name="connsiteX148" fmla="*/ 70991 w 442326"/>
              <a:gd name="connsiteY148" fmla="*/ 144027 h 403977"/>
              <a:gd name="connsiteX149" fmla="*/ 70991 w 442326"/>
              <a:gd name="connsiteY149" fmla="*/ 109484 h 403977"/>
              <a:gd name="connsiteX150" fmla="*/ 92834 w 442326"/>
              <a:gd name="connsiteY150" fmla="*/ 113582 h 403977"/>
              <a:gd name="connsiteX151" fmla="*/ 92834 w 442326"/>
              <a:gd name="connsiteY151" fmla="*/ 148710 h 403977"/>
              <a:gd name="connsiteX152" fmla="*/ 70991 w 442326"/>
              <a:gd name="connsiteY152" fmla="*/ 144027 h 403977"/>
              <a:gd name="connsiteX153" fmla="*/ 103756 w 442326"/>
              <a:gd name="connsiteY153" fmla="*/ 149881 h 403977"/>
              <a:gd name="connsiteX154" fmla="*/ 103756 w 442326"/>
              <a:gd name="connsiteY154" fmla="*/ 114753 h 403977"/>
              <a:gd name="connsiteX155" fmla="*/ 125599 w 442326"/>
              <a:gd name="connsiteY155" fmla="*/ 116509 h 403977"/>
              <a:gd name="connsiteX156" fmla="*/ 125599 w 442326"/>
              <a:gd name="connsiteY156" fmla="*/ 151638 h 403977"/>
              <a:gd name="connsiteX157" fmla="*/ 103756 w 442326"/>
              <a:gd name="connsiteY157" fmla="*/ 149881 h 403977"/>
              <a:gd name="connsiteX158" fmla="*/ 136521 w 442326"/>
              <a:gd name="connsiteY158" fmla="*/ 152223 h 403977"/>
              <a:gd name="connsiteX159" fmla="*/ 136521 w 442326"/>
              <a:gd name="connsiteY159" fmla="*/ 117095 h 403977"/>
              <a:gd name="connsiteX160" fmla="*/ 147442 w 442326"/>
              <a:gd name="connsiteY160" fmla="*/ 117095 h 403977"/>
              <a:gd name="connsiteX161" fmla="*/ 158364 w 442326"/>
              <a:gd name="connsiteY161" fmla="*/ 117095 h 403977"/>
              <a:gd name="connsiteX162" fmla="*/ 158364 w 442326"/>
              <a:gd name="connsiteY162" fmla="*/ 152223 h 403977"/>
              <a:gd name="connsiteX163" fmla="*/ 147442 w 442326"/>
              <a:gd name="connsiteY163" fmla="*/ 152223 h 403977"/>
              <a:gd name="connsiteX164" fmla="*/ 136521 w 442326"/>
              <a:gd name="connsiteY164" fmla="*/ 152223 h 403977"/>
              <a:gd name="connsiteX165" fmla="*/ 169286 w 442326"/>
              <a:gd name="connsiteY165" fmla="*/ 152223 h 403977"/>
              <a:gd name="connsiteX166" fmla="*/ 169286 w 442326"/>
              <a:gd name="connsiteY166" fmla="*/ 117095 h 403977"/>
              <a:gd name="connsiteX167" fmla="*/ 191129 w 442326"/>
              <a:gd name="connsiteY167" fmla="*/ 115338 h 403977"/>
              <a:gd name="connsiteX168" fmla="*/ 191129 w 442326"/>
              <a:gd name="connsiteY168" fmla="*/ 150467 h 403977"/>
              <a:gd name="connsiteX169" fmla="*/ 169286 w 442326"/>
              <a:gd name="connsiteY169" fmla="*/ 152223 h 403977"/>
              <a:gd name="connsiteX170" fmla="*/ 202050 w 442326"/>
              <a:gd name="connsiteY170" fmla="*/ 148710 h 403977"/>
              <a:gd name="connsiteX171" fmla="*/ 202050 w 442326"/>
              <a:gd name="connsiteY171" fmla="*/ 113582 h 403977"/>
              <a:gd name="connsiteX172" fmla="*/ 223894 w 442326"/>
              <a:gd name="connsiteY172" fmla="*/ 109484 h 403977"/>
              <a:gd name="connsiteX173" fmla="*/ 223894 w 442326"/>
              <a:gd name="connsiteY173" fmla="*/ 144027 h 403977"/>
              <a:gd name="connsiteX174" fmla="*/ 202050 w 442326"/>
              <a:gd name="connsiteY174" fmla="*/ 148710 h 403977"/>
              <a:gd name="connsiteX175" fmla="*/ 234815 w 442326"/>
              <a:gd name="connsiteY175" fmla="*/ 141099 h 403977"/>
              <a:gd name="connsiteX176" fmla="*/ 234815 w 442326"/>
              <a:gd name="connsiteY176" fmla="*/ 106556 h 403977"/>
              <a:gd name="connsiteX177" fmla="*/ 256659 w 442326"/>
              <a:gd name="connsiteY177" fmla="*/ 98945 h 403977"/>
              <a:gd name="connsiteX178" fmla="*/ 256659 w 442326"/>
              <a:gd name="connsiteY178" fmla="*/ 132903 h 403977"/>
              <a:gd name="connsiteX179" fmla="*/ 234815 w 442326"/>
              <a:gd name="connsiteY179" fmla="*/ 141099 h 403977"/>
              <a:gd name="connsiteX180" fmla="*/ 267580 w 442326"/>
              <a:gd name="connsiteY180" fmla="*/ 127048 h 403977"/>
              <a:gd name="connsiteX181" fmla="*/ 267580 w 442326"/>
              <a:gd name="connsiteY181" fmla="*/ 93676 h 403977"/>
              <a:gd name="connsiteX182" fmla="*/ 283963 w 442326"/>
              <a:gd name="connsiteY182" fmla="*/ 81966 h 403977"/>
              <a:gd name="connsiteX183" fmla="*/ 283963 w 442326"/>
              <a:gd name="connsiteY183" fmla="*/ 105385 h 403977"/>
              <a:gd name="connsiteX184" fmla="*/ 267580 w 442326"/>
              <a:gd name="connsiteY184" fmla="*/ 127048 h 403977"/>
              <a:gd name="connsiteX185" fmla="*/ 27304 w 442326"/>
              <a:gd name="connsiteY185" fmla="*/ 127048 h 403977"/>
              <a:gd name="connsiteX186" fmla="*/ 10922 w 442326"/>
              <a:gd name="connsiteY186" fmla="*/ 105971 h 403977"/>
              <a:gd name="connsiteX187" fmla="*/ 10922 w 442326"/>
              <a:gd name="connsiteY187" fmla="*/ 82552 h 403977"/>
              <a:gd name="connsiteX188" fmla="*/ 27304 w 442326"/>
              <a:gd name="connsiteY188" fmla="*/ 94261 h 403977"/>
              <a:gd name="connsiteX189" fmla="*/ 27304 w 442326"/>
              <a:gd name="connsiteY189" fmla="*/ 127048 h 403977"/>
              <a:gd name="connsiteX190" fmla="*/ 10922 w 442326"/>
              <a:gd name="connsiteY190" fmla="*/ 59133 h 403977"/>
              <a:gd name="connsiteX191" fmla="*/ 147442 w 442326"/>
              <a:gd name="connsiteY191" fmla="*/ 12295 h 403977"/>
              <a:gd name="connsiteX192" fmla="*/ 283963 w 442326"/>
              <a:gd name="connsiteY192" fmla="*/ 59133 h 403977"/>
              <a:gd name="connsiteX193" fmla="*/ 147442 w 442326"/>
              <a:gd name="connsiteY193" fmla="*/ 105971 h 403977"/>
              <a:gd name="connsiteX194" fmla="*/ 10922 w 442326"/>
              <a:gd name="connsiteY194" fmla="*/ 59133 h 403977"/>
              <a:gd name="connsiteX195" fmla="*/ 30035 w 442326"/>
              <a:gd name="connsiteY195" fmla="*/ 193792 h 403977"/>
              <a:gd name="connsiteX196" fmla="*/ 120138 w 442326"/>
              <a:gd name="connsiteY196" fmla="*/ 235946 h 403977"/>
              <a:gd name="connsiteX197" fmla="*/ 120138 w 442326"/>
              <a:gd name="connsiteY197" fmla="*/ 262292 h 403977"/>
              <a:gd name="connsiteX198" fmla="*/ 10922 w 442326"/>
              <a:gd name="connsiteY198" fmla="*/ 216625 h 403977"/>
              <a:gd name="connsiteX199" fmla="*/ 30035 w 442326"/>
              <a:gd name="connsiteY199" fmla="*/ 193792 h 403977"/>
              <a:gd name="connsiteX200" fmla="*/ 27304 w 442326"/>
              <a:gd name="connsiteY200" fmla="*/ 285126 h 403977"/>
              <a:gd name="connsiteX201" fmla="*/ 10922 w 442326"/>
              <a:gd name="connsiteY201" fmla="*/ 264049 h 403977"/>
              <a:gd name="connsiteX202" fmla="*/ 10922 w 442326"/>
              <a:gd name="connsiteY202" fmla="*/ 240630 h 403977"/>
              <a:gd name="connsiteX203" fmla="*/ 27304 w 442326"/>
              <a:gd name="connsiteY203" fmla="*/ 252339 h 403977"/>
              <a:gd name="connsiteX204" fmla="*/ 27304 w 442326"/>
              <a:gd name="connsiteY204" fmla="*/ 285126 h 403977"/>
              <a:gd name="connsiteX205" fmla="*/ 60069 w 442326"/>
              <a:gd name="connsiteY205" fmla="*/ 299177 h 403977"/>
              <a:gd name="connsiteX206" fmla="*/ 38226 w 442326"/>
              <a:gd name="connsiteY206" fmla="*/ 290981 h 403977"/>
              <a:gd name="connsiteX207" fmla="*/ 38226 w 442326"/>
              <a:gd name="connsiteY207" fmla="*/ 257023 h 403977"/>
              <a:gd name="connsiteX208" fmla="*/ 60069 w 442326"/>
              <a:gd name="connsiteY208" fmla="*/ 264634 h 403977"/>
              <a:gd name="connsiteX209" fmla="*/ 60069 w 442326"/>
              <a:gd name="connsiteY209" fmla="*/ 299177 h 403977"/>
              <a:gd name="connsiteX210" fmla="*/ 92834 w 442326"/>
              <a:gd name="connsiteY210" fmla="*/ 306788 h 403977"/>
              <a:gd name="connsiteX211" fmla="*/ 70991 w 442326"/>
              <a:gd name="connsiteY211" fmla="*/ 302690 h 403977"/>
              <a:gd name="connsiteX212" fmla="*/ 70991 w 442326"/>
              <a:gd name="connsiteY212" fmla="*/ 268147 h 403977"/>
              <a:gd name="connsiteX213" fmla="*/ 92834 w 442326"/>
              <a:gd name="connsiteY213" fmla="*/ 272245 h 403977"/>
              <a:gd name="connsiteX214" fmla="*/ 92834 w 442326"/>
              <a:gd name="connsiteY214" fmla="*/ 306788 h 403977"/>
              <a:gd name="connsiteX215" fmla="*/ 103756 w 442326"/>
              <a:gd name="connsiteY215" fmla="*/ 272831 h 403977"/>
              <a:gd name="connsiteX216" fmla="*/ 120684 w 442326"/>
              <a:gd name="connsiteY216" fmla="*/ 274587 h 403977"/>
              <a:gd name="connsiteX217" fmla="*/ 125599 w 442326"/>
              <a:gd name="connsiteY217" fmla="*/ 286882 h 403977"/>
              <a:gd name="connsiteX218" fmla="*/ 125599 w 442326"/>
              <a:gd name="connsiteY218" fmla="*/ 310301 h 403977"/>
              <a:gd name="connsiteX219" fmla="*/ 103756 w 442326"/>
              <a:gd name="connsiteY219" fmla="*/ 308545 h 403977"/>
              <a:gd name="connsiteX220" fmla="*/ 103756 w 442326"/>
              <a:gd name="connsiteY220" fmla="*/ 272831 h 403977"/>
              <a:gd name="connsiteX221" fmla="*/ 136521 w 442326"/>
              <a:gd name="connsiteY221" fmla="*/ 297421 h 403977"/>
              <a:gd name="connsiteX222" fmla="*/ 147442 w 442326"/>
              <a:gd name="connsiteY222" fmla="*/ 304446 h 403977"/>
              <a:gd name="connsiteX223" fmla="*/ 147442 w 442326"/>
              <a:gd name="connsiteY223" fmla="*/ 310301 h 403977"/>
              <a:gd name="connsiteX224" fmla="*/ 136521 w 442326"/>
              <a:gd name="connsiteY224" fmla="*/ 310301 h 403977"/>
              <a:gd name="connsiteX225" fmla="*/ 136521 w 442326"/>
              <a:gd name="connsiteY225" fmla="*/ 297421 h 403977"/>
              <a:gd name="connsiteX226" fmla="*/ 158364 w 442326"/>
              <a:gd name="connsiteY226" fmla="*/ 346015 h 403977"/>
              <a:gd name="connsiteX227" fmla="*/ 158364 w 442326"/>
              <a:gd name="connsiteY227" fmla="*/ 322596 h 403977"/>
              <a:gd name="connsiteX228" fmla="*/ 174746 w 442326"/>
              <a:gd name="connsiteY228" fmla="*/ 334306 h 403977"/>
              <a:gd name="connsiteX229" fmla="*/ 174746 w 442326"/>
              <a:gd name="connsiteY229" fmla="*/ 367678 h 403977"/>
              <a:gd name="connsiteX230" fmla="*/ 158364 w 442326"/>
              <a:gd name="connsiteY230" fmla="*/ 346015 h 403977"/>
              <a:gd name="connsiteX231" fmla="*/ 158364 w 442326"/>
              <a:gd name="connsiteY231" fmla="*/ 346015 h 403977"/>
              <a:gd name="connsiteX232" fmla="*/ 283963 w 442326"/>
              <a:gd name="connsiteY232" fmla="*/ 357139 h 403977"/>
              <a:gd name="connsiteX233" fmla="*/ 294884 w 442326"/>
              <a:gd name="connsiteY233" fmla="*/ 357139 h 403977"/>
              <a:gd name="connsiteX234" fmla="*/ 305806 w 442326"/>
              <a:gd name="connsiteY234" fmla="*/ 357139 h 403977"/>
              <a:gd name="connsiteX235" fmla="*/ 305806 w 442326"/>
              <a:gd name="connsiteY235" fmla="*/ 392268 h 403977"/>
              <a:gd name="connsiteX236" fmla="*/ 294884 w 442326"/>
              <a:gd name="connsiteY236" fmla="*/ 392268 h 403977"/>
              <a:gd name="connsiteX237" fmla="*/ 283963 w 442326"/>
              <a:gd name="connsiteY237" fmla="*/ 392268 h 403977"/>
              <a:gd name="connsiteX238" fmla="*/ 283963 w 442326"/>
              <a:gd name="connsiteY238" fmla="*/ 357139 h 403977"/>
              <a:gd name="connsiteX239" fmla="*/ 415023 w 442326"/>
              <a:gd name="connsiteY239" fmla="*/ 333720 h 403977"/>
              <a:gd name="connsiteX240" fmla="*/ 431405 w 442326"/>
              <a:gd name="connsiteY240" fmla="*/ 322011 h 403977"/>
              <a:gd name="connsiteX241" fmla="*/ 431405 w 442326"/>
              <a:gd name="connsiteY241" fmla="*/ 345430 h 403977"/>
              <a:gd name="connsiteX242" fmla="*/ 415023 w 442326"/>
              <a:gd name="connsiteY242" fmla="*/ 366507 h 403977"/>
              <a:gd name="connsiteX243" fmla="*/ 415023 w 442326"/>
              <a:gd name="connsiteY243" fmla="*/ 333720 h 40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442326" h="403977">
                <a:moveTo>
                  <a:pt x="415023" y="264049"/>
                </a:moveTo>
                <a:lnTo>
                  <a:pt x="415023" y="222480"/>
                </a:lnTo>
                <a:cubicBezTo>
                  <a:pt x="415023" y="194377"/>
                  <a:pt x="372974" y="175642"/>
                  <a:pt x="322189" y="168031"/>
                </a:cubicBezTo>
                <a:lnTo>
                  <a:pt x="322189" y="134659"/>
                </a:lnTo>
                <a:cubicBezTo>
                  <a:pt x="322189" y="125291"/>
                  <a:pt x="317274" y="112411"/>
                  <a:pt x="294884" y="100116"/>
                </a:cubicBezTo>
                <a:lnTo>
                  <a:pt x="294884" y="58547"/>
                </a:lnTo>
                <a:cubicBezTo>
                  <a:pt x="294884" y="20492"/>
                  <a:pt x="218979" y="0"/>
                  <a:pt x="147442" y="0"/>
                </a:cubicBezTo>
                <a:cubicBezTo>
                  <a:pt x="75905" y="0"/>
                  <a:pt x="0" y="20492"/>
                  <a:pt x="0" y="58547"/>
                </a:cubicBezTo>
                <a:lnTo>
                  <a:pt x="0" y="105385"/>
                </a:lnTo>
                <a:cubicBezTo>
                  <a:pt x="0" y="119437"/>
                  <a:pt x="10376" y="131146"/>
                  <a:pt x="27304" y="140514"/>
                </a:cubicBezTo>
                <a:lnTo>
                  <a:pt x="27304" y="181497"/>
                </a:lnTo>
                <a:cubicBezTo>
                  <a:pt x="27304" y="181497"/>
                  <a:pt x="27304" y="181497"/>
                  <a:pt x="27304" y="182082"/>
                </a:cubicBezTo>
                <a:cubicBezTo>
                  <a:pt x="4915" y="194377"/>
                  <a:pt x="0" y="207843"/>
                  <a:pt x="0" y="216625"/>
                </a:cubicBezTo>
                <a:lnTo>
                  <a:pt x="0" y="263463"/>
                </a:lnTo>
                <a:cubicBezTo>
                  <a:pt x="0" y="301519"/>
                  <a:pt x="75905" y="322011"/>
                  <a:pt x="147442" y="322011"/>
                </a:cubicBezTo>
                <a:lnTo>
                  <a:pt x="147442" y="345430"/>
                </a:lnTo>
                <a:cubicBezTo>
                  <a:pt x="147442" y="383485"/>
                  <a:pt x="223348" y="403977"/>
                  <a:pt x="294884" y="403977"/>
                </a:cubicBezTo>
                <a:cubicBezTo>
                  <a:pt x="366421" y="403977"/>
                  <a:pt x="442327" y="383485"/>
                  <a:pt x="442327" y="345430"/>
                </a:cubicBezTo>
                <a:lnTo>
                  <a:pt x="442327" y="298592"/>
                </a:lnTo>
                <a:cubicBezTo>
                  <a:pt x="442327" y="289810"/>
                  <a:pt x="437412" y="276344"/>
                  <a:pt x="415023" y="264049"/>
                </a:cubicBezTo>
                <a:close/>
                <a:moveTo>
                  <a:pt x="431405" y="299177"/>
                </a:moveTo>
                <a:cubicBezTo>
                  <a:pt x="431405" y="321425"/>
                  <a:pt x="375159" y="346015"/>
                  <a:pt x="294884" y="346015"/>
                </a:cubicBezTo>
                <a:cubicBezTo>
                  <a:pt x="230993" y="346015"/>
                  <a:pt x="182391" y="330207"/>
                  <a:pt x="164917" y="312643"/>
                </a:cubicBezTo>
                <a:cubicBezTo>
                  <a:pt x="164917" y="312643"/>
                  <a:pt x="164917" y="312643"/>
                  <a:pt x="164917" y="312643"/>
                </a:cubicBezTo>
                <a:cubicBezTo>
                  <a:pt x="198228" y="323767"/>
                  <a:pt x="232631" y="329036"/>
                  <a:pt x="267034" y="328451"/>
                </a:cubicBezTo>
                <a:cubicBezTo>
                  <a:pt x="333656" y="328451"/>
                  <a:pt x="404647" y="310301"/>
                  <a:pt x="413384" y="277515"/>
                </a:cubicBezTo>
                <a:cubicBezTo>
                  <a:pt x="425398" y="283955"/>
                  <a:pt x="431405" y="291566"/>
                  <a:pt x="431405" y="299177"/>
                </a:cubicBezTo>
                <a:close/>
                <a:moveTo>
                  <a:pt x="338571" y="354797"/>
                </a:moveTo>
                <a:lnTo>
                  <a:pt x="338571" y="389926"/>
                </a:lnTo>
                <a:cubicBezTo>
                  <a:pt x="331472" y="390511"/>
                  <a:pt x="324373" y="391682"/>
                  <a:pt x="316728" y="391682"/>
                </a:cubicBezTo>
                <a:lnTo>
                  <a:pt x="316728" y="356554"/>
                </a:lnTo>
                <a:cubicBezTo>
                  <a:pt x="324373" y="356554"/>
                  <a:pt x="331472" y="355968"/>
                  <a:pt x="338571" y="354797"/>
                </a:cubicBezTo>
                <a:close/>
                <a:moveTo>
                  <a:pt x="349493" y="353626"/>
                </a:moveTo>
                <a:cubicBezTo>
                  <a:pt x="357138" y="352455"/>
                  <a:pt x="364237" y="351284"/>
                  <a:pt x="371336" y="349528"/>
                </a:cubicBezTo>
                <a:lnTo>
                  <a:pt x="371336" y="384071"/>
                </a:lnTo>
                <a:cubicBezTo>
                  <a:pt x="364783" y="385827"/>
                  <a:pt x="357138" y="386998"/>
                  <a:pt x="349493" y="388169"/>
                </a:cubicBezTo>
                <a:lnTo>
                  <a:pt x="349493" y="353626"/>
                </a:lnTo>
                <a:close/>
                <a:moveTo>
                  <a:pt x="382258" y="346601"/>
                </a:moveTo>
                <a:cubicBezTo>
                  <a:pt x="389903" y="344844"/>
                  <a:pt x="397002" y="341917"/>
                  <a:pt x="404101" y="338989"/>
                </a:cubicBezTo>
                <a:lnTo>
                  <a:pt x="404101" y="372947"/>
                </a:lnTo>
                <a:cubicBezTo>
                  <a:pt x="397002" y="376460"/>
                  <a:pt x="389903" y="378802"/>
                  <a:pt x="382258" y="381144"/>
                </a:cubicBezTo>
                <a:lnTo>
                  <a:pt x="382258" y="346601"/>
                </a:lnTo>
                <a:close/>
                <a:moveTo>
                  <a:pt x="207511" y="381144"/>
                </a:moveTo>
                <a:cubicBezTo>
                  <a:pt x="199866" y="378802"/>
                  <a:pt x="192767" y="376460"/>
                  <a:pt x="185668" y="372947"/>
                </a:cubicBezTo>
                <a:lnTo>
                  <a:pt x="185668" y="338989"/>
                </a:lnTo>
                <a:cubicBezTo>
                  <a:pt x="192767" y="341917"/>
                  <a:pt x="199866" y="344259"/>
                  <a:pt x="207511" y="346601"/>
                </a:cubicBezTo>
                <a:lnTo>
                  <a:pt x="207511" y="381144"/>
                </a:lnTo>
                <a:close/>
                <a:moveTo>
                  <a:pt x="218433" y="349528"/>
                </a:moveTo>
                <a:cubicBezTo>
                  <a:pt x="225532" y="351284"/>
                  <a:pt x="232631" y="352455"/>
                  <a:pt x="240276" y="353626"/>
                </a:cubicBezTo>
                <a:lnTo>
                  <a:pt x="240276" y="388755"/>
                </a:lnTo>
                <a:cubicBezTo>
                  <a:pt x="232631" y="387584"/>
                  <a:pt x="224986" y="385827"/>
                  <a:pt x="218433" y="384656"/>
                </a:cubicBezTo>
                <a:lnTo>
                  <a:pt x="218433" y="349528"/>
                </a:lnTo>
                <a:close/>
                <a:moveTo>
                  <a:pt x="251198" y="354797"/>
                </a:moveTo>
                <a:cubicBezTo>
                  <a:pt x="258297" y="355383"/>
                  <a:pt x="265942" y="356554"/>
                  <a:pt x="273041" y="356554"/>
                </a:cubicBezTo>
                <a:lnTo>
                  <a:pt x="273041" y="391682"/>
                </a:lnTo>
                <a:cubicBezTo>
                  <a:pt x="265396" y="391097"/>
                  <a:pt x="258297" y="390511"/>
                  <a:pt x="251198" y="389926"/>
                </a:cubicBezTo>
                <a:lnTo>
                  <a:pt x="251198" y="354797"/>
                </a:lnTo>
                <a:close/>
                <a:moveTo>
                  <a:pt x="120138" y="223066"/>
                </a:moveTo>
                <a:lnTo>
                  <a:pt x="120138" y="224822"/>
                </a:lnTo>
                <a:cubicBezTo>
                  <a:pt x="112493" y="223651"/>
                  <a:pt x="104848" y="221895"/>
                  <a:pt x="98295" y="220724"/>
                </a:cubicBezTo>
                <a:lnTo>
                  <a:pt x="98295" y="186181"/>
                </a:lnTo>
                <a:cubicBezTo>
                  <a:pt x="105394" y="187937"/>
                  <a:pt x="112493" y="189108"/>
                  <a:pt x="120138" y="190279"/>
                </a:cubicBezTo>
                <a:lnTo>
                  <a:pt x="120138" y="223066"/>
                </a:lnTo>
                <a:close/>
                <a:moveTo>
                  <a:pt x="131060" y="269904"/>
                </a:moveTo>
                <a:lnTo>
                  <a:pt x="131060" y="246485"/>
                </a:lnTo>
                <a:cubicBezTo>
                  <a:pt x="135974" y="251168"/>
                  <a:pt x="141435" y="255267"/>
                  <a:pt x="147442" y="258194"/>
                </a:cubicBezTo>
                <a:lnTo>
                  <a:pt x="147442" y="291566"/>
                </a:lnTo>
                <a:cubicBezTo>
                  <a:pt x="137067" y="283955"/>
                  <a:pt x="131060" y="276929"/>
                  <a:pt x="131060" y="269904"/>
                </a:cubicBezTo>
                <a:lnTo>
                  <a:pt x="131060" y="269904"/>
                </a:lnTo>
                <a:close/>
                <a:moveTo>
                  <a:pt x="404101" y="269904"/>
                </a:moveTo>
                <a:cubicBezTo>
                  <a:pt x="404101" y="276929"/>
                  <a:pt x="398094" y="284540"/>
                  <a:pt x="387718" y="290981"/>
                </a:cubicBezTo>
                <a:lnTo>
                  <a:pt x="387718" y="257609"/>
                </a:lnTo>
                <a:cubicBezTo>
                  <a:pt x="393725" y="254681"/>
                  <a:pt x="399186" y="250583"/>
                  <a:pt x="404101" y="245899"/>
                </a:cubicBezTo>
                <a:lnTo>
                  <a:pt x="404101" y="269904"/>
                </a:lnTo>
                <a:close/>
                <a:moveTo>
                  <a:pt x="376797" y="296835"/>
                </a:moveTo>
                <a:cubicBezTo>
                  <a:pt x="369698" y="300348"/>
                  <a:pt x="362599" y="302690"/>
                  <a:pt x="354954" y="305032"/>
                </a:cubicBezTo>
                <a:lnTo>
                  <a:pt x="354954" y="270489"/>
                </a:lnTo>
                <a:cubicBezTo>
                  <a:pt x="362599" y="268733"/>
                  <a:pt x="369698" y="265805"/>
                  <a:pt x="376797" y="262878"/>
                </a:cubicBezTo>
                <a:lnTo>
                  <a:pt x="376797" y="296835"/>
                </a:lnTo>
                <a:close/>
                <a:moveTo>
                  <a:pt x="344032" y="307959"/>
                </a:moveTo>
                <a:cubicBezTo>
                  <a:pt x="337479" y="309716"/>
                  <a:pt x="329834" y="310887"/>
                  <a:pt x="322189" y="312058"/>
                </a:cubicBezTo>
                <a:lnTo>
                  <a:pt x="322189" y="276929"/>
                </a:lnTo>
                <a:cubicBezTo>
                  <a:pt x="329834" y="275758"/>
                  <a:pt x="336933" y="274587"/>
                  <a:pt x="344032" y="272831"/>
                </a:cubicBezTo>
                <a:lnTo>
                  <a:pt x="344032" y="307959"/>
                </a:lnTo>
                <a:close/>
                <a:moveTo>
                  <a:pt x="311267" y="313814"/>
                </a:moveTo>
                <a:cubicBezTo>
                  <a:pt x="304168" y="314400"/>
                  <a:pt x="297069" y="315570"/>
                  <a:pt x="289424" y="315570"/>
                </a:cubicBezTo>
                <a:lnTo>
                  <a:pt x="289424" y="280442"/>
                </a:lnTo>
                <a:cubicBezTo>
                  <a:pt x="296523" y="279857"/>
                  <a:pt x="304168" y="279271"/>
                  <a:pt x="311267" y="278686"/>
                </a:cubicBezTo>
                <a:lnTo>
                  <a:pt x="311267" y="313814"/>
                </a:lnTo>
                <a:close/>
                <a:moveTo>
                  <a:pt x="278502" y="316156"/>
                </a:moveTo>
                <a:cubicBezTo>
                  <a:pt x="274679" y="316156"/>
                  <a:pt x="271403" y="316156"/>
                  <a:pt x="267580" y="316156"/>
                </a:cubicBezTo>
                <a:cubicBezTo>
                  <a:pt x="263758" y="316156"/>
                  <a:pt x="260481" y="316156"/>
                  <a:pt x="256659" y="316156"/>
                </a:cubicBezTo>
                <a:lnTo>
                  <a:pt x="256659" y="281028"/>
                </a:lnTo>
                <a:cubicBezTo>
                  <a:pt x="260481" y="281028"/>
                  <a:pt x="263758" y="281028"/>
                  <a:pt x="267580" y="281028"/>
                </a:cubicBezTo>
                <a:cubicBezTo>
                  <a:pt x="271403" y="281028"/>
                  <a:pt x="274679" y="281028"/>
                  <a:pt x="278502" y="281028"/>
                </a:cubicBezTo>
                <a:lnTo>
                  <a:pt x="278502" y="316156"/>
                </a:lnTo>
                <a:close/>
                <a:moveTo>
                  <a:pt x="245737" y="316156"/>
                </a:moveTo>
                <a:cubicBezTo>
                  <a:pt x="238092" y="315570"/>
                  <a:pt x="230993" y="314985"/>
                  <a:pt x="223894" y="314400"/>
                </a:cubicBezTo>
                <a:lnTo>
                  <a:pt x="223894" y="279271"/>
                </a:lnTo>
                <a:cubicBezTo>
                  <a:pt x="230993" y="279857"/>
                  <a:pt x="238638" y="281028"/>
                  <a:pt x="245737" y="281028"/>
                </a:cubicBezTo>
                <a:lnTo>
                  <a:pt x="245737" y="316156"/>
                </a:lnTo>
                <a:close/>
                <a:moveTo>
                  <a:pt x="212972" y="312643"/>
                </a:moveTo>
                <a:cubicBezTo>
                  <a:pt x="205327" y="311472"/>
                  <a:pt x="197682" y="309716"/>
                  <a:pt x="191129" y="308545"/>
                </a:cubicBezTo>
                <a:lnTo>
                  <a:pt x="191129" y="274002"/>
                </a:lnTo>
                <a:cubicBezTo>
                  <a:pt x="198228" y="275758"/>
                  <a:pt x="205327" y="276929"/>
                  <a:pt x="212972" y="278100"/>
                </a:cubicBezTo>
                <a:lnTo>
                  <a:pt x="212972" y="312643"/>
                </a:lnTo>
                <a:close/>
                <a:moveTo>
                  <a:pt x="180207" y="305032"/>
                </a:moveTo>
                <a:cubicBezTo>
                  <a:pt x="172562" y="302690"/>
                  <a:pt x="165463" y="300348"/>
                  <a:pt x="158364" y="296835"/>
                </a:cubicBezTo>
                <a:lnTo>
                  <a:pt x="158364" y="262878"/>
                </a:lnTo>
                <a:cubicBezTo>
                  <a:pt x="165463" y="265805"/>
                  <a:pt x="172562" y="268147"/>
                  <a:pt x="180207" y="270489"/>
                </a:cubicBezTo>
                <a:lnTo>
                  <a:pt x="180207" y="305032"/>
                </a:lnTo>
                <a:close/>
                <a:moveTo>
                  <a:pt x="404101" y="223066"/>
                </a:moveTo>
                <a:cubicBezTo>
                  <a:pt x="404101" y="245314"/>
                  <a:pt x="347854" y="269904"/>
                  <a:pt x="267580" y="269904"/>
                </a:cubicBezTo>
                <a:cubicBezTo>
                  <a:pt x="187306" y="269904"/>
                  <a:pt x="131060" y="245314"/>
                  <a:pt x="131060" y="223066"/>
                </a:cubicBezTo>
                <a:cubicBezTo>
                  <a:pt x="131060" y="200818"/>
                  <a:pt x="187306" y="176228"/>
                  <a:pt x="267580" y="176228"/>
                </a:cubicBezTo>
                <a:cubicBezTo>
                  <a:pt x="347854" y="176228"/>
                  <a:pt x="404101" y="200818"/>
                  <a:pt x="404101" y="223066"/>
                </a:cubicBezTo>
                <a:close/>
                <a:moveTo>
                  <a:pt x="131060" y="199647"/>
                </a:moveTo>
                <a:lnTo>
                  <a:pt x="131060" y="190865"/>
                </a:lnTo>
                <a:cubicBezTo>
                  <a:pt x="134336" y="191450"/>
                  <a:pt x="137613" y="191450"/>
                  <a:pt x="140889" y="192035"/>
                </a:cubicBezTo>
                <a:cubicBezTo>
                  <a:pt x="137613" y="194377"/>
                  <a:pt x="134336" y="196719"/>
                  <a:pt x="131060" y="199647"/>
                </a:cubicBezTo>
                <a:close/>
                <a:moveTo>
                  <a:pt x="301984" y="165689"/>
                </a:moveTo>
                <a:cubicBezTo>
                  <a:pt x="305260" y="163347"/>
                  <a:pt x="308537" y="161005"/>
                  <a:pt x="311813" y="158078"/>
                </a:cubicBezTo>
                <a:lnTo>
                  <a:pt x="311813" y="166860"/>
                </a:lnTo>
                <a:cubicBezTo>
                  <a:pt x="307990" y="166275"/>
                  <a:pt x="305260" y="166275"/>
                  <a:pt x="301984" y="165689"/>
                </a:cubicBezTo>
                <a:close/>
                <a:moveTo>
                  <a:pt x="293792" y="112996"/>
                </a:moveTo>
                <a:cubicBezTo>
                  <a:pt x="305260" y="120022"/>
                  <a:pt x="311267" y="127633"/>
                  <a:pt x="311267" y="134659"/>
                </a:cubicBezTo>
                <a:cubicBezTo>
                  <a:pt x="311267" y="144612"/>
                  <a:pt x="299253" y="155736"/>
                  <a:pt x="279048" y="163933"/>
                </a:cubicBezTo>
                <a:cubicBezTo>
                  <a:pt x="275225" y="163933"/>
                  <a:pt x="271403" y="163933"/>
                  <a:pt x="267580" y="163933"/>
                </a:cubicBezTo>
                <a:cubicBezTo>
                  <a:pt x="229355" y="163933"/>
                  <a:pt x="189491" y="169787"/>
                  <a:pt x="161094" y="181497"/>
                </a:cubicBezTo>
                <a:cubicBezTo>
                  <a:pt x="103756" y="179741"/>
                  <a:pt x="61161" y="165104"/>
                  <a:pt x="45325" y="148710"/>
                </a:cubicBezTo>
                <a:cubicBezTo>
                  <a:pt x="45325" y="148710"/>
                  <a:pt x="45325" y="148710"/>
                  <a:pt x="45325" y="148710"/>
                </a:cubicBezTo>
                <a:cubicBezTo>
                  <a:pt x="78636" y="159834"/>
                  <a:pt x="113039" y="165104"/>
                  <a:pt x="147442" y="164518"/>
                </a:cubicBezTo>
                <a:cubicBezTo>
                  <a:pt x="214064" y="164518"/>
                  <a:pt x="285055" y="146368"/>
                  <a:pt x="293792" y="112996"/>
                </a:cubicBezTo>
                <a:close/>
                <a:moveTo>
                  <a:pt x="87373" y="182668"/>
                </a:moveTo>
                <a:lnTo>
                  <a:pt x="87373" y="217211"/>
                </a:lnTo>
                <a:cubicBezTo>
                  <a:pt x="79728" y="214869"/>
                  <a:pt x="72629" y="212527"/>
                  <a:pt x="65530" y="209014"/>
                </a:cubicBezTo>
                <a:lnTo>
                  <a:pt x="65530" y="175057"/>
                </a:lnTo>
                <a:cubicBezTo>
                  <a:pt x="72629" y="177984"/>
                  <a:pt x="80274" y="180911"/>
                  <a:pt x="87373" y="182668"/>
                </a:cubicBezTo>
                <a:close/>
                <a:moveTo>
                  <a:pt x="54608" y="169787"/>
                </a:moveTo>
                <a:lnTo>
                  <a:pt x="54608" y="203159"/>
                </a:lnTo>
                <a:cubicBezTo>
                  <a:pt x="44233" y="196134"/>
                  <a:pt x="38226" y="189108"/>
                  <a:pt x="38226" y="182082"/>
                </a:cubicBezTo>
                <a:lnTo>
                  <a:pt x="38226" y="158663"/>
                </a:lnTo>
                <a:cubicBezTo>
                  <a:pt x="43141" y="162762"/>
                  <a:pt x="48601" y="166860"/>
                  <a:pt x="54608" y="169787"/>
                </a:cubicBezTo>
                <a:close/>
                <a:moveTo>
                  <a:pt x="38226" y="132903"/>
                </a:moveTo>
                <a:lnTo>
                  <a:pt x="38226" y="98945"/>
                </a:lnTo>
                <a:cubicBezTo>
                  <a:pt x="45325" y="101872"/>
                  <a:pt x="52424" y="104214"/>
                  <a:pt x="60069" y="106556"/>
                </a:cubicBezTo>
                <a:lnTo>
                  <a:pt x="60069" y="141099"/>
                </a:lnTo>
                <a:cubicBezTo>
                  <a:pt x="52970" y="138757"/>
                  <a:pt x="45325" y="136415"/>
                  <a:pt x="38226" y="132903"/>
                </a:cubicBezTo>
                <a:close/>
                <a:moveTo>
                  <a:pt x="70991" y="144027"/>
                </a:moveTo>
                <a:lnTo>
                  <a:pt x="70991" y="109484"/>
                </a:lnTo>
                <a:cubicBezTo>
                  <a:pt x="78090" y="111240"/>
                  <a:pt x="85189" y="112411"/>
                  <a:pt x="92834" y="113582"/>
                </a:cubicBezTo>
                <a:lnTo>
                  <a:pt x="92834" y="148710"/>
                </a:lnTo>
                <a:cubicBezTo>
                  <a:pt x="85189" y="147539"/>
                  <a:pt x="78090" y="145783"/>
                  <a:pt x="70991" y="144027"/>
                </a:cubicBezTo>
                <a:close/>
                <a:moveTo>
                  <a:pt x="103756" y="149881"/>
                </a:moveTo>
                <a:lnTo>
                  <a:pt x="103756" y="114753"/>
                </a:lnTo>
                <a:cubicBezTo>
                  <a:pt x="110855" y="115338"/>
                  <a:pt x="118500" y="116509"/>
                  <a:pt x="125599" y="116509"/>
                </a:cubicBezTo>
                <a:lnTo>
                  <a:pt x="125599" y="151638"/>
                </a:lnTo>
                <a:cubicBezTo>
                  <a:pt x="117954" y="151638"/>
                  <a:pt x="110855" y="151052"/>
                  <a:pt x="103756" y="149881"/>
                </a:cubicBezTo>
                <a:close/>
                <a:moveTo>
                  <a:pt x="136521" y="152223"/>
                </a:moveTo>
                <a:lnTo>
                  <a:pt x="136521" y="117095"/>
                </a:lnTo>
                <a:cubicBezTo>
                  <a:pt x="140343" y="117095"/>
                  <a:pt x="143620" y="117095"/>
                  <a:pt x="147442" y="117095"/>
                </a:cubicBezTo>
                <a:cubicBezTo>
                  <a:pt x="151265" y="117095"/>
                  <a:pt x="154541" y="117095"/>
                  <a:pt x="158364" y="117095"/>
                </a:cubicBezTo>
                <a:lnTo>
                  <a:pt x="158364" y="152223"/>
                </a:lnTo>
                <a:cubicBezTo>
                  <a:pt x="154541" y="152223"/>
                  <a:pt x="151265" y="152223"/>
                  <a:pt x="147442" y="152223"/>
                </a:cubicBezTo>
                <a:cubicBezTo>
                  <a:pt x="143620" y="152223"/>
                  <a:pt x="140343" y="152809"/>
                  <a:pt x="136521" y="152223"/>
                </a:cubicBezTo>
                <a:close/>
                <a:moveTo>
                  <a:pt x="169286" y="152223"/>
                </a:moveTo>
                <a:lnTo>
                  <a:pt x="169286" y="117095"/>
                </a:lnTo>
                <a:cubicBezTo>
                  <a:pt x="176385" y="116509"/>
                  <a:pt x="184030" y="115924"/>
                  <a:pt x="191129" y="115338"/>
                </a:cubicBezTo>
                <a:lnTo>
                  <a:pt x="191129" y="150467"/>
                </a:lnTo>
                <a:cubicBezTo>
                  <a:pt x="184030" y="151052"/>
                  <a:pt x="176931" y="151638"/>
                  <a:pt x="169286" y="152223"/>
                </a:cubicBezTo>
                <a:close/>
                <a:moveTo>
                  <a:pt x="202050" y="148710"/>
                </a:moveTo>
                <a:lnTo>
                  <a:pt x="202050" y="113582"/>
                </a:lnTo>
                <a:cubicBezTo>
                  <a:pt x="209696" y="112411"/>
                  <a:pt x="216795" y="111240"/>
                  <a:pt x="223894" y="109484"/>
                </a:cubicBezTo>
                <a:lnTo>
                  <a:pt x="223894" y="144027"/>
                </a:lnTo>
                <a:cubicBezTo>
                  <a:pt x="217341" y="145783"/>
                  <a:pt x="209696" y="147539"/>
                  <a:pt x="202050" y="148710"/>
                </a:cubicBezTo>
                <a:close/>
                <a:moveTo>
                  <a:pt x="234815" y="141099"/>
                </a:moveTo>
                <a:lnTo>
                  <a:pt x="234815" y="106556"/>
                </a:lnTo>
                <a:cubicBezTo>
                  <a:pt x="242461" y="104800"/>
                  <a:pt x="249560" y="101872"/>
                  <a:pt x="256659" y="98945"/>
                </a:cubicBezTo>
                <a:lnTo>
                  <a:pt x="256659" y="132903"/>
                </a:lnTo>
                <a:cubicBezTo>
                  <a:pt x="249560" y="136415"/>
                  <a:pt x="242461" y="138757"/>
                  <a:pt x="234815" y="141099"/>
                </a:cubicBezTo>
                <a:close/>
                <a:moveTo>
                  <a:pt x="267580" y="127048"/>
                </a:moveTo>
                <a:lnTo>
                  <a:pt x="267580" y="93676"/>
                </a:lnTo>
                <a:cubicBezTo>
                  <a:pt x="273587" y="90748"/>
                  <a:pt x="279048" y="86650"/>
                  <a:pt x="283963" y="81966"/>
                </a:cubicBezTo>
                <a:lnTo>
                  <a:pt x="283963" y="105385"/>
                </a:lnTo>
                <a:cubicBezTo>
                  <a:pt x="283963" y="112996"/>
                  <a:pt x="278502" y="120022"/>
                  <a:pt x="267580" y="127048"/>
                </a:cubicBezTo>
                <a:close/>
                <a:moveTo>
                  <a:pt x="27304" y="127048"/>
                </a:moveTo>
                <a:cubicBezTo>
                  <a:pt x="16929" y="120022"/>
                  <a:pt x="10922" y="112996"/>
                  <a:pt x="10922" y="105971"/>
                </a:cubicBezTo>
                <a:lnTo>
                  <a:pt x="10922" y="82552"/>
                </a:lnTo>
                <a:cubicBezTo>
                  <a:pt x="15836" y="87236"/>
                  <a:pt x="21297" y="91334"/>
                  <a:pt x="27304" y="94261"/>
                </a:cubicBezTo>
                <a:lnTo>
                  <a:pt x="27304" y="127048"/>
                </a:lnTo>
                <a:close/>
                <a:moveTo>
                  <a:pt x="10922" y="59133"/>
                </a:moveTo>
                <a:cubicBezTo>
                  <a:pt x="10922" y="36885"/>
                  <a:pt x="67168" y="12295"/>
                  <a:pt x="147442" y="12295"/>
                </a:cubicBezTo>
                <a:cubicBezTo>
                  <a:pt x="227716" y="12295"/>
                  <a:pt x="283963" y="36885"/>
                  <a:pt x="283963" y="59133"/>
                </a:cubicBezTo>
                <a:cubicBezTo>
                  <a:pt x="283963" y="81381"/>
                  <a:pt x="227716" y="105971"/>
                  <a:pt x="147442" y="105971"/>
                </a:cubicBezTo>
                <a:cubicBezTo>
                  <a:pt x="67168" y="105971"/>
                  <a:pt x="10922" y="80795"/>
                  <a:pt x="10922" y="59133"/>
                </a:cubicBezTo>
                <a:close/>
                <a:moveTo>
                  <a:pt x="30035" y="193792"/>
                </a:moveTo>
                <a:cubicBezTo>
                  <a:pt x="39864" y="215454"/>
                  <a:pt x="76998" y="229506"/>
                  <a:pt x="120138" y="235946"/>
                </a:cubicBezTo>
                <a:lnTo>
                  <a:pt x="120138" y="262292"/>
                </a:lnTo>
                <a:cubicBezTo>
                  <a:pt x="54608" y="257609"/>
                  <a:pt x="10922" y="235946"/>
                  <a:pt x="10922" y="216625"/>
                </a:cubicBezTo>
                <a:cubicBezTo>
                  <a:pt x="10922" y="209014"/>
                  <a:pt x="18021" y="201403"/>
                  <a:pt x="30035" y="193792"/>
                </a:cubicBezTo>
                <a:close/>
                <a:moveTo>
                  <a:pt x="27304" y="285126"/>
                </a:moveTo>
                <a:cubicBezTo>
                  <a:pt x="16929" y="278100"/>
                  <a:pt x="10922" y="271074"/>
                  <a:pt x="10922" y="264049"/>
                </a:cubicBezTo>
                <a:lnTo>
                  <a:pt x="10922" y="240630"/>
                </a:lnTo>
                <a:cubicBezTo>
                  <a:pt x="15836" y="245314"/>
                  <a:pt x="21297" y="249412"/>
                  <a:pt x="27304" y="252339"/>
                </a:cubicBezTo>
                <a:lnTo>
                  <a:pt x="27304" y="285126"/>
                </a:lnTo>
                <a:close/>
                <a:moveTo>
                  <a:pt x="60069" y="299177"/>
                </a:moveTo>
                <a:cubicBezTo>
                  <a:pt x="52424" y="296835"/>
                  <a:pt x="45325" y="294493"/>
                  <a:pt x="38226" y="290981"/>
                </a:cubicBezTo>
                <a:lnTo>
                  <a:pt x="38226" y="257023"/>
                </a:lnTo>
                <a:cubicBezTo>
                  <a:pt x="45325" y="259950"/>
                  <a:pt x="52424" y="262292"/>
                  <a:pt x="60069" y="264634"/>
                </a:cubicBezTo>
                <a:lnTo>
                  <a:pt x="60069" y="299177"/>
                </a:lnTo>
                <a:close/>
                <a:moveTo>
                  <a:pt x="92834" y="306788"/>
                </a:moveTo>
                <a:cubicBezTo>
                  <a:pt x="85189" y="305617"/>
                  <a:pt x="77544" y="303861"/>
                  <a:pt x="70991" y="302690"/>
                </a:cubicBezTo>
                <a:lnTo>
                  <a:pt x="70991" y="268147"/>
                </a:lnTo>
                <a:cubicBezTo>
                  <a:pt x="78090" y="269904"/>
                  <a:pt x="85189" y="271074"/>
                  <a:pt x="92834" y="272245"/>
                </a:cubicBezTo>
                <a:lnTo>
                  <a:pt x="92834" y="306788"/>
                </a:lnTo>
                <a:close/>
                <a:moveTo>
                  <a:pt x="103756" y="272831"/>
                </a:moveTo>
                <a:cubicBezTo>
                  <a:pt x="109216" y="273416"/>
                  <a:pt x="114677" y="274002"/>
                  <a:pt x="120684" y="274587"/>
                </a:cubicBezTo>
                <a:cubicBezTo>
                  <a:pt x="121230" y="278686"/>
                  <a:pt x="123415" y="282784"/>
                  <a:pt x="125599" y="286882"/>
                </a:cubicBezTo>
                <a:lnTo>
                  <a:pt x="125599" y="310301"/>
                </a:lnTo>
                <a:cubicBezTo>
                  <a:pt x="117954" y="309716"/>
                  <a:pt x="110855" y="309130"/>
                  <a:pt x="103756" y="308545"/>
                </a:cubicBezTo>
                <a:lnTo>
                  <a:pt x="103756" y="272831"/>
                </a:lnTo>
                <a:close/>
                <a:moveTo>
                  <a:pt x="136521" y="297421"/>
                </a:moveTo>
                <a:cubicBezTo>
                  <a:pt x="139797" y="299763"/>
                  <a:pt x="143620" y="302105"/>
                  <a:pt x="147442" y="304446"/>
                </a:cubicBezTo>
                <a:lnTo>
                  <a:pt x="147442" y="310301"/>
                </a:lnTo>
                <a:cubicBezTo>
                  <a:pt x="143620" y="310301"/>
                  <a:pt x="140343" y="310301"/>
                  <a:pt x="136521" y="310301"/>
                </a:cubicBezTo>
                <a:lnTo>
                  <a:pt x="136521" y="297421"/>
                </a:lnTo>
                <a:close/>
                <a:moveTo>
                  <a:pt x="158364" y="346015"/>
                </a:moveTo>
                <a:lnTo>
                  <a:pt x="158364" y="322596"/>
                </a:lnTo>
                <a:cubicBezTo>
                  <a:pt x="163279" y="327280"/>
                  <a:pt x="168739" y="331378"/>
                  <a:pt x="174746" y="334306"/>
                </a:cubicBezTo>
                <a:lnTo>
                  <a:pt x="174746" y="367678"/>
                </a:lnTo>
                <a:cubicBezTo>
                  <a:pt x="164371" y="360066"/>
                  <a:pt x="158364" y="353041"/>
                  <a:pt x="158364" y="346015"/>
                </a:cubicBezTo>
                <a:lnTo>
                  <a:pt x="158364" y="346015"/>
                </a:lnTo>
                <a:close/>
                <a:moveTo>
                  <a:pt x="283963" y="357139"/>
                </a:moveTo>
                <a:cubicBezTo>
                  <a:pt x="287785" y="357139"/>
                  <a:pt x="291062" y="357139"/>
                  <a:pt x="294884" y="357139"/>
                </a:cubicBezTo>
                <a:cubicBezTo>
                  <a:pt x="298707" y="357139"/>
                  <a:pt x="301984" y="357139"/>
                  <a:pt x="305806" y="357139"/>
                </a:cubicBezTo>
                <a:lnTo>
                  <a:pt x="305806" y="392268"/>
                </a:lnTo>
                <a:cubicBezTo>
                  <a:pt x="301984" y="392268"/>
                  <a:pt x="298707" y="392268"/>
                  <a:pt x="294884" y="392268"/>
                </a:cubicBezTo>
                <a:cubicBezTo>
                  <a:pt x="291062" y="392268"/>
                  <a:pt x="287785" y="392268"/>
                  <a:pt x="283963" y="392268"/>
                </a:cubicBezTo>
                <a:lnTo>
                  <a:pt x="283963" y="357139"/>
                </a:lnTo>
                <a:close/>
                <a:moveTo>
                  <a:pt x="415023" y="333720"/>
                </a:moveTo>
                <a:cubicBezTo>
                  <a:pt x="421029" y="330793"/>
                  <a:pt x="426490" y="326694"/>
                  <a:pt x="431405" y="322011"/>
                </a:cubicBezTo>
                <a:lnTo>
                  <a:pt x="431405" y="345430"/>
                </a:lnTo>
                <a:cubicBezTo>
                  <a:pt x="431405" y="352455"/>
                  <a:pt x="425398" y="360066"/>
                  <a:pt x="415023" y="366507"/>
                </a:cubicBezTo>
                <a:lnTo>
                  <a:pt x="415023" y="333720"/>
                </a:lnTo>
                <a:close/>
              </a:path>
            </a:pathLst>
          </a:custGeom>
          <a:solidFill>
            <a:schemeClr val="accent1"/>
          </a:solidFill>
          <a:ln w="5457" cap="flat">
            <a:noFill/>
            <a:prstDash val="solid"/>
            <a:miter/>
          </a:ln>
        </p:spPr>
        <p:txBody>
          <a:bodyPr rtlCol="0" anchor="ctr"/>
          <a:lstStyle/>
          <a:p>
            <a:endParaRPr lang="ja-JP" altLang="en-US" dirty="0"/>
          </a:p>
        </p:txBody>
      </p:sp>
      <p:sp>
        <p:nvSpPr>
          <p:cNvPr id="212" name="四角形: 角を丸くする 211">
            <a:extLst>
              <a:ext uri="{FF2B5EF4-FFF2-40B4-BE49-F238E27FC236}">
                <a16:creationId xmlns:a16="http://schemas.microsoft.com/office/drawing/2014/main" id="{1FFC8F36-BEFA-3A9D-14CF-CB5B846BBD90}"/>
              </a:ext>
            </a:extLst>
          </p:cNvPr>
          <p:cNvSpPr/>
          <p:nvPr/>
        </p:nvSpPr>
        <p:spPr>
          <a:xfrm>
            <a:off x="7294088" y="4661598"/>
            <a:ext cx="891315" cy="285209"/>
          </a:xfrm>
          <a:prstGeom prst="roundRect">
            <a:avLst>
              <a:gd name="adj" fmla="val 7007"/>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600" b="1" dirty="0">
                <a:solidFill>
                  <a:schemeClr val="tx1"/>
                </a:solidFill>
              </a:rPr>
              <a:t>日本</a:t>
            </a:r>
            <a:r>
              <a:rPr kumimoji="1" lang="en-US" altLang="ja-JP" sz="1600" b="1" dirty="0">
                <a:solidFill>
                  <a:schemeClr val="tx1"/>
                </a:solidFill>
              </a:rPr>
              <a:t>PF</a:t>
            </a:r>
          </a:p>
        </p:txBody>
      </p:sp>
      <p:grpSp>
        <p:nvGrpSpPr>
          <p:cNvPr id="213" name="グループ化 212">
            <a:extLst>
              <a:ext uri="{FF2B5EF4-FFF2-40B4-BE49-F238E27FC236}">
                <a16:creationId xmlns:a16="http://schemas.microsoft.com/office/drawing/2014/main" id="{AB54C792-829B-C4C2-2310-FAE26A8BBA69}"/>
              </a:ext>
            </a:extLst>
          </p:cNvPr>
          <p:cNvGrpSpPr/>
          <p:nvPr/>
        </p:nvGrpSpPr>
        <p:grpSpPr>
          <a:xfrm>
            <a:off x="5051380" y="1725367"/>
            <a:ext cx="2089241" cy="4713457"/>
            <a:chOff x="5303711" y="1725367"/>
            <a:chExt cx="2089241" cy="4713457"/>
          </a:xfrm>
        </p:grpSpPr>
        <p:sp>
          <p:nvSpPr>
            <p:cNvPr id="214" name="四角形: 角を丸くする 213">
              <a:extLst>
                <a:ext uri="{FF2B5EF4-FFF2-40B4-BE49-F238E27FC236}">
                  <a16:creationId xmlns:a16="http://schemas.microsoft.com/office/drawing/2014/main" id="{2089CFBF-D7C2-5A24-00C0-C1C5013C2BDC}"/>
                </a:ext>
              </a:extLst>
            </p:cNvPr>
            <p:cNvSpPr/>
            <p:nvPr/>
          </p:nvSpPr>
          <p:spPr>
            <a:xfrm>
              <a:off x="5303711" y="4352880"/>
              <a:ext cx="2089241" cy="912988"/>
            </a:xfrm>
            <a:prstGeom prst="roundRect">
              <a:avLst>
                <a:gd name="adj" fmla="val 2256"/>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algn="ctr"/>
              <a:r>
                <a:rPr kumimoji="1" lang="ja-JP" altLang="en-US" sz="1600" b="1" dirty="0">
                  <a:solidFill>
                    <a:schemeClr val="accent1"/>
                  </a:solidFill>
                  <a:latin typeface="ＭＳ Ｐゴシック" panose="020B0600070205080204" pitchFamily="50" charset="-128"/>
                  <a:ea typeface="ＭＳ Ｐゴシック" panose="020B0600070205080204" pitchFamily="50" charset="-128"/>
                </a:rPr>
                <a:t>制作会社等</a:t>
              </a:r>
            </a:p>
          </p:txBody>
        </p:sp>
        <p:sp>
          <p:nvSpPr>
            <p:cNvPr id="215" name="四角形: 角を丸くする 214">
              <a:extLst>
                <a:ext uri="{FF2B5EF4-FFF2-40B4-BE49-F238E27FC236}">
                  <a16:creationId xmlns:a16="http://schemas.microsoft.com/office/drawing/2014/main" id="{36E83ED7-D891-BCDC-E00B-DF078C0C31E8}"/>
                </a:ext>
              </a:extLst>
            </p:cNvPr>
            <p:cNvSpPr/>
            <p:nvPr/>
          </p:nvSpPr>
          <p:spPr>
            <a:xfrm>
              <a:off x="5303711" y="5455672"/>
              <a:ext cx="2089241" cy="912988"/>
            </a:xfrm>
            <a:prstGeom prst="roundRect">
              <a:avLst>
                <a:gd name="adj" fmla="val 2256"/>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accent1"/>
                  </a:solidFill>
                  <a:effectLst/>
                  <a:uLnTx/>
                  <a:uFillTx/>
                  <a:latin typeface="ＭＳ Ｐゴシック" panose="020B0600070205080204" pitchFamily="50" charset="-128"/>
                  <a:ea typeface="ＭＳ Ｐゴシック" panose="020B0600070205080204" pitchFamily="50" charset="-128"/>
                </a:rPr>
                <a:t>教育機関</a:t>
              </a:r>
              <a:endParaRPr kumimoji="1" lang="ja-JP" altLang="en-US" sz="1600" b="1" i="0" u="none" strike="noStrike" kern="1200" cap="none" spc="0" normalizeH="0" baseline="0" noProof="0" dirty="0">
                <a:ln>
                  <a:noFill/>
                </a:ln>
                <a:solidFill>
                  <a:schemeClr val="accent1"/>
                </a:solidFill>
                <a:effectLst/>
                <a:uLnTx/>
                <a:uFillTx/>
                <a:latin typeface="ＭＳ Ｐゴシック" panose="020B0600070205080204" pitchFamily="50" charset="-128"/>
                <a:ea typeface="ＭＳ Ｐゴシック" panose="020B0600070205080204" pitchFamily="50" charset="-128"/>
              </a:endParaRPr>
            </a:p>
          </p:txBody>
        </p:sp>
        <p:sp>
          <p:nvSpPr>
            <p:cNvPr id="216" name="四角形: 角を丸くする 215">
              <a:extLst>
                <a:ext uri="{FF2B5EF4-FFF2-40B4-BE49-F238E27FC236}">
                  <a16:creationId xmlns:a16="http://schemas.microsoft.com/office/drawing/2014/main" id="{C34AB2CB-1159-2111-8F2D-6C28CCDEF856}"/>
                </a:ext>
              </a:extLst>
            </p:cNvPr>
            <p:cNvSpPr/>
            <p:nvPr/>
          </p:nvSpPr>
          <p:spPr>
            <a:xfrm>
              <a:off x="5303711" y="1725367"/>
              <a:ext cx="2089241" cy="1016282"/>
            </a:xfrm>
            <a:prstGeom prst="roundRect">
              <a:avLst>
                <a:gd name="adj" fmla="val 2256"/>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t"/>
            <a:lstStyle/>
            <a:p>
              <a:pPr algn="ctr"/>
              <a:r>
                <a:rPr kumimoji="1" lang="ja-JP" altLang="en-US" sz="1600" b="1" dirty="0">
                  <a:solidFill>
                    <a:schemeClr val="bg2"/>
                  </a:solidFill>
                  <a:latin typeface="ＭＳ Ｐゴシック" panose="020B0600070205080204" pitchFamily="50" charset="-128"/>
                  <a:ea typeface="ＭＳ Ｐゴシック" panose="020B0600070205080204" pitchFamily="50" charset="-128"/>
                </a:rPr>
                <a:t>制作会社等</a:t>
              </a:r>
            </a:p>
          </p:txBody>
        </p:sp>
        <p:sp>
          <p:nvSpPr>
            <p:cNvPr id="217" name="四角形: 角を丸くする 216">
              <a:extLst>
                <a:ext uri="{FF2B5EF4-FFF2-40B4-BE49-F238E27FC236}">
                  <a16:creationId xmlns:a16="http://schemas.microsoft.com/office/drawing/2014/main" id="{229715BD-A1D0-31C1-F64C-7F79E03BAF15}"/>
                </a:ext>
              </a:extLst>
            </p:cNvPr>
            <p:cNvSpPr/>
            <p:nvPr/>
          </p:nvSpPr>
          <p:spPr>
            <a:xfrm>
              <a:off x="5719450" y="2957648"/>
              <a:ext cx="1257762" cy="470476"/>
            </a:xfrm>
            <a:prstGeom prst="roundRect">
              <a:avLst>
                <a:gd name="adj" fmla="val 9333"/>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2"/>
                  </a:solidFill>
                  <a:effectLst/>
                  <a:uLnTx/>
                  <a:uFillTx/>
                  <a:latin typeface="ＭＳ Ｐゴシック" panose="020B0600070205080204" pitchFamily="50" charset="-128"/>
                  <a:ea typeface="ＭＳ Ｐゴシック" panose="020B0600070205080204" pitchFamily="50" charset="-128"/>
                </a:rPr>
                <a:t>教育機関</a:t>
              </a:r>
            </a:p>
          </p:txBody>
        </p:sp>
        <p:pic>
          <p:nvPicPr>
            <p:cNvPr id="218" name="グラフィックス 217" descr="校舎 枠線">
              <a:extLst>
                <a:ext uri="{FF2B5EF4-FFF2-40B4-BE49-F238E27FC236}">
                  <a16:creationId xmlns:a16="http://schemas.microsoft.com/office/drawing/2014/main" id="{820BAB27-B03F-830A-B528-27FAC1BF246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338896" y="5742584"/>
              <a:ext cx="649395" cy="696240"/>
            </a:xfrm>
            <a:prstGeom prst="rect">
              <a:avLst/>
            </a:prstGeom>
          </p:spPr>
        </p:pic>
        <p:sp>
          <p:nvSpPr>
            <p:cNvPr id="219" name="正方形/長方形 218">
              <a:extLst>
                <a:ext uri="{FF2B5EF4-FFF2-40B4-BE49-F238E27FC236}">
                  <a16:creationId xmlns:a16="http://schemas.microsoft.com/office/drawing/2014/main" id="{F13685FB-4609-7FA6-71CA-92A40BBDFAC2}"/>
                </a:ext>
              </a:extLst>
            </p:cNvPr>
            <p:cNvSpPr/>
            <p:nvPr/>
          </p:nvSpPr>
          <p:spPr>
            <a:xfrm>
              <a:off x="6483958" y="5906549"/>
              <a:ext cx="848731"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accent1"/>
                  </a:solidFill>
                  <a:latin typeface="+mn-ea"/>
                </a:rPr>
                <a:t>専門的な</a:t>
              </a:r>
              <a:br>
                <a:rPr kumimoji="1" lang="ja-JP" altLang="en-US" sz="1400" b="1" dirty="0">
                  <a:solidFill>
                    <a:schemeClr val="accent1"/>
                  </a:solidFill>
                  <a:latin typeface="+mn-ea"/>
                </a:rPr>
              </a:br>
              <a:r>
                <a:rPr kumimoji="1" lang="ja-JP" altLang="en-US" sz="1400" b="1" dirty="0">
                  <a:solidFill>
                    <a:schemeClr val="accent1"/>
                  </a:solidFill>
                  <a:latin typeface="+mn-ea"/>
                </a:rPr>
                <a:t>人材育成</a:t>
              </a:r>
            </a:p>
          </p:txBody>
        </p:sp>
        <p:pic>
          <p:nvPicPr>
            <p:cNvPr id="220" name="グラフィックス 219" descr="卒業式用の角帽 単色塗りつぶし">
              <a:extLst>
                <a:ext uri="{FF2B5EF4-FFF2-40B4-BE49-F238E27FC236}">
                  <a16:creationId xmlns:a16="http://schemas.microsoft.com/office/drawing/2014/main" id="{F820F191-70B0-942C-7502-6E3F9089019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009164" y="5907071"/>
              <a:ext cx="455038" cy="455038"/>
            </a:xfrm>
            <a:prstGeom prst="rect">
              <a:avLst/>
            </a:prstGeom>
          </p:spPr>
        </p:pic>
        <p:sp>
          <p:nvSpPr>
            <p:cNvPr id="221" name="正方形/長方形 220">
              <a:extLst>
                <a:ext uri="{FF2B5EF4-FFF2-40B4-BE49-F238E27FC236}">
                  <a16:creationId xmlns:a16="http://schemas.microsoft.com/office/drawing/2014/main" id="{1E24A9C8-7903-3AB8-76FF-5E1328ACD5E9}"/>
                </a:ext>
              </a:extLst>
            </p:cNvPr>
            <p:cNvSpPr/>
            <p:nvPr/>
          </p:nvSpPr>
          <p:spPr>
            <a:xfrm>
              <a:off x="5610428" y="4813388"/>
              <a:ext cx="1503578"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ja-JP" altLang="en-US" sz="1400" b="1" dirty="0">
                  <a:solidFill>
                    <a:schemeClr val="accent1"/>
                  </a:solidFill>
                  <a:latin typeface="+mn-ea"/>
                </a:rPr>
                <a:t>テクノロジー活用による</a:t>
              </a:r>
              <a:endParaRPr kumimoji="1" lang="en-US" altLang="ja-JP" sz="1400" b="1" dirty="0">
                <a:solidFill>
                  <a:schemeClr val="accent1"/>
                </a:solidFill>
                <a:latin typeface="+mn-ea"/>
              </a:endParaRPr>
            </a:p>
            <a:p>
              <a:pPr algn="ctr"/>
              <a:r>
                <a:rPr lang="ja-JP" altLang="en-US" sz="1400" b="1" dirty="0">
                  <a:solidFill>
                    <a:schemeClr val="accent1"/>
                  </a:solidFill>
                  <a:latin typeface="+mn-ea"/>
                </a:rPr>
                <a:t>制作・運用高度化</a:t>
              </a:r>
              <a:endParaRPr kumimoji="1" lang="en-US" altLang="ja-JP" sz="1400" b="1" dirty="0">
                <a:solidFill>
                  <a:schemeClr val="accent1"/>
                </a:solidFill>
                <a:latin typeface="+mn-ea"/>
              </a:endParaRPr>
            </a:p>
          </p:txBody>
        </p:sp>
        <p:sp>
          <p:nvSpPr>
            <p:cNvPr id="222" name="四角形: 角を丸くする 221">
              <a:extLst>
                <a:ext uri="{FF2B5EF4-FFF2-40B4-BE49-F238E27FC236}">
                  <a16:creationId xmlns:a16="http://schemas.microsoft.com/office/drawing/2014/main" id="{62EB6CBE-1F15-574E-A254-7621C18EDDAE}"/>
                </a:ext>
              </a:extLst>
            </p:cNvPr>
            <p:cNvSpPr/>
            <p:nvPr/>
          </p:nvSpPr>
          <p:spPr>
            <a:xfrm>
              <a:off x="5806087" y="2205234"/>
              <a:ext cx="1334332" cy="394559"/>
            </a:xfrm>
            <a:prstGeom prst="roundRect">
              <a:avLst>
                <a:gd name="adj" fmla="val 12548"/>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lang="ja-JP" altLang="en-US" sz="1400" b="1" dirty="0">
                  <a:solidFill>
                    <a:schemeClr val="bg1">
                      <a:lumMod val="50000"/>
                    </a:schemeClr>
                  </a:solidFill>
                  <a:latin typeface="+mn-ea"/>
                </a:rPr>
                <a:t>作品の不足・</a:t>
              </a:r>
            </a:p>
            <a:p>
              <a:pPr algn="ctr"/>
              <a:r>
                <a:rPr lang="ja-JP" altLang="en-US" sz="1400" b="1" dirty="0">
                  <a:solidFill>
                    <a:schemeClr val="bg1">
                      <a:lumMod val="50000"/>
                    </a:schemeClr>
                  </a:solidFill>
                  <a:latin typeface="+mn-ea"/>
                </a:rPr>
                <a:t>デジタル化の遅れ</a:t>
              </a:r>
            </a:p>
          </p:txBody>
        </p:sp>
      </p:grpSp>
      <p:grpSp>
        <p:nvGrpSpPr>
          <p:cNvPr id="223" name="グループ化 222">
            <a:extLst>
              <a:ext uri="{FF2B5EF4-FFF2-40B4-BE49-F238E27FC236}">
                <a16:creationId xmlns:a16="http://schemas.microsoft.com/office/drawing/2014/main" id="{F275DBCF-521C-0BC4-1560-5A353A73DF06}"/>
              </a:ext>
            </a:extLst>
          </p:cNvPr>
          <p:cNvGrpSpPr/>
          <p:nvPr/>
        </p:nvGrpSpPr>
        <p:grpSpPr>
          <a:xfrm>
            <a:off x="1841180" y="2386126"/>
            <a:ext cx="541310" cy="429691"/>
            <a:chOff x="3489728" y="2357243"/>
            <a:chExt cx="2810975" cy="2231348"/>
          </a:xfrm>
        </p:grpSpPr>
        <p:grpSp>
          <p:nvGrpSpPr>
            <p:cNvPr id="224" name="グループ化 223">
              <a:extLst>
                <a:ext uri="{FF2B5EF4-FFF2-40B4-BE49-F238E27FC236}">
                  <a16:creationId xmlns:a16="http://schemas.microsoft.com/office/drawing/2014/main" id="{5D64F4DA-6DC2-8CE4-189B-E30D94DB3C03}"/>
                </a:ext>
              </a:extLst>
            </p:cNvPr>
            <p:cNvGrpSpPr/>
            <p:nvPr/>
          </p:nvGrpSpPr>
          <p:grpSpPr>
            <a:xfrm>
              <a:off x="3489728" y="2848505"/>
              <a:ext cx="2810975" cy="1740086"/>
              <a:chOff x="3450022" y="2848505"/>
              <a:chExt cx="2810975" cy="1740086"/>
            </a:xfrm>
          </p:grpSpPr>
          <p:grpSp>
            <p:nvGrpSpPr>
              <p:cNvPr id="231" name="グラフィックス 4" descr="ユーザー 単色塗りつぶし">
                <a:extLst>
                  <a:ext uri="{FF2B5EF4-FFF2-40B4-BE49-F238E27FC236}">
                    <a16:creationId xmlns:a16="http://schemas.microsoft.com/office/drawing/2014/main" id="{A784471A-0C89-E47D-4BA2-8E281AFB5472}"/>
                  </a:ext>
                </a:extLst>
              </p:cNvPr>
              <p:cNvGrpSpPr/>
              <p:nvPr/>
            </p:nvGrpSpPr>
            <p:grpSpPr>
              <a:xfrm>
                <a:off x="4194654" y="2848505"/>
                <a:ext cx="1323610" cy="1740086"/>
                <a:chOff x="4194654" y="2848505"/>
                <a:chExt cx="1323610" cy="1740086"/>
              </a:xfrm>
              <a:solidFill>
                <a:srgbClr val="000000"/>
              </a:solidFill>
            </p:grpSpPr>
            <p:sp>
              <p:nvSpPr>
                <p:cNvPr id="238" name="フリーフォーム: 図形 237">
                  <a:extLst>
                    <a:ext uri="{FF2B5EF4-FFF2-40B4-BE49-F238E27FC236}">
                      <a16:creationId xmlns:a16="http://schemas.microsoft.com/office/drawing/2014/main" id="{F6ABEDCA-C45E-A8E3-9EF6-A90D1BF60A5D}"/>
                    </a:ext>
                  </a:extLst>
                </p:cNvPr>
                <p:cNvSpPr/>
                <p:nvPr/>
              </p:nvSpPr>
              <p:spPr>
                <a:xfrm>
                  <a:off x="4416027" y="2848505"/>
                  <a:ext cx="880864" cy="880864"/>
                </a:xfrm>
                <a:custGeom>
                  <a:avLst/>
                  <a:gdLst>
                    <a:gd name="connsiteX0" fmla="*/ 661805 w 661805"/>
                    <a:gd name="connsiteY0" fmla="*/ 330903 h 661805"/>
                    <a:gd name="connsiteX1" fmla="*/ 330903 w 661805"/>
                    <a:gd name="connsiteY1" fmla="*/ 661805 h 661805"/>
                    <a:gd name="connsiteX2" fmla="*/ 0 w 661805"/>
                    <a:gd name="connsiteY2" fmla="*/ 330903 h 661805"/>
                    <a:gd name="connsiteX3" fmla="*/ 330903 w 661805"/>
                    <a:gd name="connsiteY3" fmla="*/ 0 h 661805"/>
                    <a:gd name="connsiteX4" fmla="*/ 661805 w 661805"/>
                    <a:gd name="connsiteY4" fmla="*/ 330903 h 66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805" h="661805">
                      <a:moveTo>
                        <a:pt x="661805" y="330903"/>
                      </a:moveTo>
                      <a:cubicBezTo>
                        <a:pt x="661805" y="513655"/>
                        <a:pt x="513655" y="661805"/>
                        <a:pt x="330903" y="661805"/>
                      </a:cubicBezTo>
                      <a:cubicBezTo>
                        <a:pt x="148150" y="661805"/>
                        <a:pt x="0" y="513655"/>
                        <a:pt x="0" y="330903"/>
                      </a:cubicBezTo>
                      <a:cubicBezTo>
                        <a:pt x="0" y="148150"/>
                        <a:pt x="148150" y="0"/>
                        <a:pt x="330903" y="0"/>
                      </a:cubicBezTo>
                      <a:cubicBezTo>
                        <a:pt x="513655" y="0"/>
                        <a:pt x="661805" y="148150"/>
                        <a:pt x="661805" y="330903"/>
                      </a:cubicBezTo>
                      <a:close/>
                    </a:path>
                  </a:pathLst>
                </a:custGeom>
                <a:solidFill>
                  <a:schemeClr val="bg2"/>
                </a:solidFill>
                <a:ln w="5457" cap="flat">
                  <a:noFill/>
                  <a:prstDash val="solid"/>
                  <a:miter/>
                </a:ln>
              </p:spPr>
              <p:txBody>
                <a:bodyPr rtlCol="0" anchor="ctr"/>
                <a:lstStyle/>
                <a:p>
                  <a:endParaRPr lang="ja-JP" altLang="en-US">
                    <a:solidFill>
                      <a:schemeClr val="bg1">
                        <a:lumMod val="50000"/>
                      </a:schemeClr>
                    </a:solidFill>
                  </a:endParaRPr>
                </a:p>
              </p:txBody>
            </p:sp>
            <p:sp>
              <p:nvSpPr>
                <p:cNvPr id="239" name="フリーフォーム: 図形 238">
                  <a:extLst>
                    <a:ext uri="{FF2B5EF4-FFF2-40B4-BE49-F238E27FC236}">
                      <a16:creationId xmlns:a16="http://schemas.microsoft.com/office/drawing/2014/main" id="{611DF726-254A-3DF4-85BD-1193FDFDDA85}"/>
                    </a:ext>
                  </a:extLst>
                </p:cNvPr>
                <p:cNvSpPr/>
                <p:nvPr/>
              </p:nvSpPr>
              <p:spPr>
                <a:xfrm>
                  <a:off x="4194654" y="3742990"/>
                  <a:ext cx="1323610" cy="845601"/>
                </a:xfrm>
                <a:custGeom>
                  <a:avLst/>
                  <a:gdLst>
                    <a:gd name="connsiteX0" fmla="*/ 1323611 w 1323610"/>
                    <a:gd name="connsiteY0" fmla="*/ 661805 h 661805"/>
                    <a:gd name="connsiteX1" fmla="*/ 1323611 w 1323610"/>
                    <a:gd name="connsiteY1" fmla="*/ 330903 h 661805"/>
                    <a:gd name="connsiteX2" fmla="*/ 1257430 w 1323610"/>
                    <a:gd name="connsiteY2" fmla="*/ 198542 h 661805"/>
                    <a:gd name="connsiteX3" fmla="*/ 934800 w 1323610"/>
                    <a:gd name="connsiteY3" fmla="*/ 41363 h 661805"/>
                    <a:gd name="connsiteX4" fmla="*/ 661805 w 1323610"/>
                    <a:gd name="connsiteY4" fmla="*/ 0 h 661805"/>
                    <a:gd name="connsiteX5" fmla="*/ 388811 w 1323610"/>
                    <a:gd name="connsiteY5" fmla="*/ 41363 h 661805"/>
                    <a:gd name="connsiteX6" fmla="*/ 66181 w 1323610"/>
                    <a:gd name="connsiteY6" fmla="*/ 198542 h 661805"/>
                    <a:gd name="connsiteX7" fmla="*/ 0 w 1323610"/>
                    <a:gd name="connsiteY7" fmla="*/ 330903 h 661805"/>
                    <a:gd name="connsiteX8" fmla="*/ 0 w 1323610"/>
                    <a:gd name="connsiteY8" fmla="*/ 661805 h 661805"/>
                    <a:gd name="connsiteX9" fmla="*/ 1323611 w 1323610"/>
                    <a:gd name="connsiteY9" fmla="*/ 661805 h 661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23610" h="661805">
                      <a:moveTo>
                        <a:pt x="1323611" y="661805"/>
                      </a:moveTo>
                      <a:lnTo>
                        <a:pt x="1323611" y="330903"/>
                      </a:lnTo>
                      <a:cubicBezTo>
                        <a:pt x="1323611" y="281267"/>
                        <a:pt x="1298793" y="231632"/>
                        <a:pt x="1257430" y="198542"/>
                      </a:cubicBezTo>
                      <a:cubicBezTo>
                        <a:pt x="1166432" y="124089"/>
                        <a:pt x="1050616" y="74453"/>
                        <a:pt x="934800" y="41363"/>
                      </a:cubicBezTo>
                      <a:cubicBezTo>
                        <a:pt x="852074" y="16545"/>
                        <a:pt x="761076" y="0"/>
                        <a:pt x="661805" y="0"/>
                      </a:cubicBezTo>
                      <a:cubicBezTo>
                        <a:pt x="570807" y="0"/>
                        <a:pt x="479809" y="16545"/>
                        <a:pt x="388811" y="41363"/>
                      </a:cubicBezTo>
                      <a:cubicBezTo>
                        <a:pt x="272995" y="74453"/>
                        <a:pt x="157179" y="132361"/>
                        <a:pt x="66181" y="198542"/>
                      </a:cubicBezTo>
                      <a:cubicBezTo>
                        <a:pt x="24818" y="231632"/>
                        <a:pt x="0" y="281267"/>
                        <a:pt x="0" y="330903"/>
                      </a:cubicBezTo>
                      <a:lnTo>
                        <a:pt x="0" y="661805"/>
                      </a:lnTo>
                      <a:lnTo>
                        <a:pt x="1323611" y="661805"/>
                      </a:lnTo>
                      <a:close/>
                    </a:path>
                  </a:pathLst>
                </a:custGeom>
                <a:solidFill>
                  <a:schemeClr val="bg2"/>
                </a:solidFill>
                <a:ln w="5457" cap="flat">
                  <a:noFill/>
                  <a:prstDash val="solid"/>
                  <a:miter/>
                </a:ln>
              </p:spPr>
              <p:txBody>
                <a:bodyPr rtlCol="0" anchor="ctr"/>
                <a:lstStyle/>
                <a:p>
                  <a:endParaRPr lang="ja-JP" altLang="en-US" dirty="0">
                    <a:solidFill>
                      <a:schemeClr val="bg1">
                        <a:lumMod val="50000"/>
                      </a:schemeClr>
                    </a:solidFill>
                  </a:endParaRPr>
                </a:p>
              </p:txBody>
            </p:sp>
          </p:grpSp>
          <p:grpSp>
            <p:nvGrpSpPr>
              <p:cNvPr id="232" name="グループ化 231">
                <a:extLst>
                  <a:ext uri="{FF2B5EF4-FFF2-40B4-BE49-F238E27FC236}">
                    <a16:creationId xmlns:a16="http://schemas.microsoft.com/office/drawing/2014/main" id="{E4DA4142-3238-6337-19CF-8822FFE9313E}"/>
                  </a:ext>
                </a:extLst>
              </p:cNvPr>
              <p:cNvGrpSpPr/>
              <p:nvPr/>
            </p:nvGrpSpPr>
            <p:grpSpPr>
              <a:xfrm>
                <a:off x="5247688" y="3212976"/>
                <a:ext cx="1013309" cy="1104209"/>
                <a:chOff x="5199632" y="3251436"/>
                <a:chExt cx="1013309" cy="1104209"/>
              </a:xfrm>
            </p:grpSpPr>
            <p:sp>
              <p:nvSpPr>
                <p:cNvPr id="236" name="フローチャート: 端子 235">
                  <a:extLst>
                    <a:ext uri="{FF2B5EF4-FFF2-40B4-BE49-F238E27FC236}">
                      <a16:creationId xmlns:a16="http://schemas.microsoft.com/office/drawing/2014/main" id="{28807B9F-08C1-BBCC-C3FC-FFD17457EE73}"/>
                    </a:ext>
                  </a:extLst>
                </p:cNvPr>
                <p:cNvSpPr/>
                <p:nvPr/>
              </p:nvSpPr>
              <p:spPr>
                <a:xfrm rot="2580128">
                  <a:off x="5199632" y="3251436"/>
                  <a:ext cx="1013309" cy="339888"/>
                </a:xfrm>
                <a:prstGeom prst="flowChartTerminator">
                  <a:avLst/>
                </a:prstGeom>
                <a:solidFill>
                  <a:schemeClr val="bg2"/>
                </a:solid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sp>
              <p:nvSpPr>
                <p:cNvPr id="237" name="フローチャート: 端子 6">
                  <a:extLst>
                    <a:ext uri="{FF2B5EF4-FFF2-40B4-BE49-F238E27FC236}">
                      <a16:creationId xmlns:a16="http://schemas.microsoft.com/office/drawing/2014/main" id="{D45312EA-DCE8-C0B0-AEA7-492B032361C0}"/>
                    </a:ext>
                  </a:extLst>
                </p:cNvPr>
                <p:cNvSpPr/>
                <p:nvPr/>
              </p:nvSpPr>
              <p:spPr>
                <a:xfrm rot="8048911">
                  <a:off x="5171953" y="3622013"/>
                  <a:ext cx="1013356" cy="453908"/>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41"/>
                    <a:gd name="connsiteY0" fmla="*/ 0 h 28846"/>
                    <a:gd name="connsiteX1" fmla="*/ 18125 w 21641"/>
                    <a:gd name="connsiteY1" fmla="*/ 0 h 28846"/>
                    <a:gd name="connsiteX2" fmla="*/ 21600 w 21641"/>
                    <a:gd name="connsiteY2" fmla="*/ 10800 h 28846"/>
                    <a:gd name="connsiteX3" fmla="*/ 19352 w 21641"/>
                    <a:gd name="connsiteY3" fmla="*/ 28846 h 28846"/>
                    <a:gd name="connsiteX4" fmla="*/ 3475 w 21641"/>
                    <a:gd name="connsiteY4" fmla="*/ 21600 h 28846"/>
                    <a:gd name="connsiteX5" fmla="*/ 0 w 21641"/>
                    <a:gd name="connsiteY5" fmla="*/ 10800 h 28846"/>
                    <a:gd name="connsiteX6" fmla="*/ 3475 w 21641"/>
                    <a:gd name="connsiteY6" fmla="*/ 0 h 28846"/>
                    <a:gd name="connsiteX0" fmla="*/ 3475 w 21601"/>
                    <a:gd name="connsiteY0" fmla="*/ 0 h 28846"/>
                    <a:gd name="connsiteX1" fmla="*/ 19483 w 21601"/>
                    <a:gd name="connsiteY1" fmla="*/ 4170 h 28846"/>
                    <a:gd name="connsiteX2" fmla="*/ 21600 w 21601"/>
                    <a:gd name="connsiteY2" fmla="*/ 10800 h 28846"/>
                    <a:gd name="connsiteX3" fmla="*/ 19352 w 21601"/>
                    <a:gd name="connsiteY3" fmla="*/ 28846 h 28846"/>
                    <a:gd name="connsiteX4" fmla="*/ 3475 w 21601"/>
                    <a:gd name="connsiteY4" fmla="*/ 21600 h 28846"/>
                    <a:gd name="connsiteX5" fmla="*/ 0 w 21601"/>
                    <a:gd name="connsiteY5" fmla="*/ 10800 h 28846"/>
                    <a:gd name="connsiteX6" fmla="*/ 3475 w 21601"/>
                    <a:gd name="connsiteY6" fmla="*/ 0 h 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1" h="28846">
                      <a:moveTo>
                        <a:pt x="3475" y="0"/>
                      </a:moveTo>
                      <a:lnTo>
                        <a:pt x="19483" y="4170"/>
                      </a:lnTo>
                      <a:cubicBezTo>
                        <a:pt x="21402" y="4170"/>
                        <a:pt x="21622" y="6687"/>
                        <a:pt x="21600" y="10800"/>
                      </a:cubicBezTo>
                      <a:cubicBezTo>
                        <a:pt x="21578" y="14913"/>
                        <a:pt x="21271" y="28846"/>
                        <a:pt x="19352" y="28846"/>
                      </a:cubicBezTo>
                      <a:cubicBezTo>
                        <a:pt x="14469" y="28846"/>
                        <a:pt x="8358" y="21600"/>
                        <a:pt x="3475" y="21600"/>
                      </a:cubicBezTo>
                      <a:cubicBezTo>
                        <a:pt x="1556" y="21600"/>
                        <a:pt x="0" y="16765"/>
                        <a:pt x="0" y="10800"/>
                      </a:cubicBezTo>
                      <a:cubicBezTo>
                        <a:pt x="0" y="4835"/>
                        <a:pt x="1556" y="0"/>
                        <a:pt x="3475" y="0"/>
                      </a:cubicBezTo>
                      <a:close/>
                    </a:path>
                  </a:pathLst>
                </a:custGeom>
                <a:solidFill>
                  <a:schemeClr val="bg2"/>
                </a:solid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grpSp>
          <p:grpSp>
            <p:nvGrpSpPr>
              <p:cNvPr id="233" name="グループ化 232">
                <a:extLst>
                  <a:ext uri="{FF2B5EF4-FFF2-40B4-BE49-F238E27FC236}">
                    <a16:creationId xmlns:a16="http://schemas.microsoft.com/office/drawing/2014/main" id="{3670EE04-AF25-B835-2385-07369A86DD99}"/>
                  </a:ext>
                </a:extLst>
              </p:cNvPr>
              <p:cNvGrpSpPr/>
              <p:nvPr/>
            </p:nvGrpSpPr>
            <p:grpSpPr>
              <a:xfrm flipH="1">
                <a:off x="3450022" y="3212976"/>
                <a:ext cx="1013309" cy="1104209"/>
                <a:chOff x="5199632" y="3251436"/>
                <a:chExt cx="1013309" cy="1104209"/>
              </a:xfrm>
            </p:grpSpPr>
            <p:sp>
              <p:nvSpPr>
                <p:cNvPr id="234" name="フローチャート: 端子 233">
                  <a:extLst>
                    <a:ext uri="{FF2B5EF4-FFF2-40B4-BE49-F238E27FC236}">
                      <a16:creationId xmlns:a16="http://schemas.microsoft.com/office/drawing/2014/main" id="{2F617238-0B18-CF7E-9FDF-49ADB13B6842}"/>
                    </a:ext>
                  </a:extLst>
                </p:cNvPr>
                <p:cNvSpPr/>
                <p:nvPr/>
              </p:nvSpPr>
              <p:spPr>
                <a:xfrm rot="2580128">
                  <a:off x="5199632" y="3251436"/>
                  <a:ext cx="1013309" cy="339888"/>
                </a:xfrm>
                <a:prstGeom prst="flowChartTerminator">
                  <a:avLst/>
                </a:prstGeom>
                <a:solidFill>
                  <a:schemeClr val="bg2"/>
                </a:solid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sp>
              <p:nvSpPr>
                <p:cNvPr id="235" name="フローチャート: 端子 6">
                  <a:extLst>
                    <a:ext uri="{FF2B5EF4-FFF2-40B4-BE49-F238E27FC236}">
                      <a16:creationId xmlns:a16="http://schemas.microsoft.com/office/drawing/2014/main" id="{477B6D53-A43F-7378-32C2-5D046C6584EA}"/>
                    </a:ext>
                  </a:extLst>
                </p:cNvPr>
                <p:cNvSpPr/>
                <p:nvPr/>
              </p:nvSpPr>
              <p:spPr>
                <a:xfrm rot="8048911">
                  <a:off x="5171953" y="3622013"/>
                  <a:ext cx="1013356" cy="453908"/>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41"/>
                    <a:gd name="connsiteY0" fmla="*/ 0 h 28846"/>
                    <a:gd name="connsiteX1" fmla="*/ 18125 w 21641"/>
                    <a:gd name="connsiteY1" fmla="*/ 0 h 28846"/>
                    <a:gd name="connsiteX2" fmla="*/ 21600 w 21641"/>
                    <a:gd name="connsiteY2" fmla="*/ 10800 h 28846"/>
                    <a:gd name="connsiteX3" fmla="*/ 19352 w 21641"/>
                    <a:gd name="connsiteY3" fmla="*/ 28846 h 28846"/>
                    <a:gd name="connsiteX4" fmla="*/ 3475 w 21641"/>
                    <a:gd name="connsiteY4" fmla="*/ 21600 h 28846"/>
                    <a:gd name="connsiteX5" fmla="*/ 0 w 21641"/>
                    <a:gd name="connsiteY5" fmla="*/ 10800 h 28846"/>
                    <a:gd name="connsiteX6" fmla="*/ 3475 w 21641"/>
                    <a:gd name="connsiteY6" fmla="*/ 0 h 28846"/>
                    <a:gd name="connsiteX0" fmla="*/ 3475 w 21601"/>
                    <a:gd name="connsiteY0" fmla="*/ 0 h 28846"/>
                    <a:gd name="connsiteX1" fmla="*/ 19483 w 21601"/>
                    <a:gd name="connsiteY1" fmla="*/ 4170 h 28846"/>
                    <a:gd name="connsiteX2" fmla="*/ 21600 w 21601"/>
                    <a:gd name="connsiteY2" fmla="*/ 10800 h 28846"/>
                    <a:gd name="connsiteX3" fmla="*/ 19352 w 21601"/>
                    <a:gd name="connsiteY3" fmla="*/ 28846 h 28846"/>
                    <a:gd name="connsiteX4" fmla="*/ 3475 w 21601"/>
                    <a:gd name="connsiteY4" fmla="*/ 21600 h 28846"/>
                    <a:gd name="connsiteX5" fmla="*/ 0 w 21601"/>
                    <a:gd name="connsiteY5" fmla="*/ 10800 h 28846"/>
                    <a:gd name="connsiteX6" fmla="*/ 3475 w 21601"/>
                    <a:gd name="connsiteY6" fmla="*/ 0 h 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1" h="28846">
                      <a:moveTo>
                        <a:pt x="3475" y="0"/>
                      </a:moveTo>
                      <a:lnTo>
                        <a:pt x="19483" y="4170"/>
                      </a:lnTo>
                      <a:cubicBezTo>
                        <a:pt x="21402" y="4170"/>
                        <a:pt x="21622" y="6687"/>
                        <a:pt x="21600" y="10800"/>
                      </a:cubicBezTo>
                      <a:cubicBezTo>
                        <a:pt x="21578" y="14913"/>
                        <a:pt x="21271" y="28846"/>
                        <a:pt x="19352" y="28846"/>
                      </a:cubicBezTo>
                      <a:cubicBezTo>
                        <a:pt x="14469" y="28846"/>
                        <a:pt x="8358" y="21600"/>
                        <a:pt x="3475" y="21600"/>
                      </a:cubicBezTo>
                      <a:cubicBezTo>
                        <a:pt x="1556" y="21600"/>
                        <a:pt x="0" y="16765"/>
                        <a:pt x="0" y="10800"/>
                      </a:cubicBezTo>
                      <a:cubicBezTo>
                        <a:pt x="0" y="4835"/>
                        <a:pt x="1556" y="0"/>
                        <a:pt x="3475" y="0"/>
                      </a:cubicBezTo>
                      <a:close/>
                    </a:path>
                  </a:pathLst>
                </a:custGeom>
                <a:solidFill>
                  <a:schemeClr val="bg2"/>
                </a:solid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grpSp>
        </p:grpSp>
        <p:grpSp>
          <p:nvGrpSpPr>
            <p:cNvPr id="225" name="グループ化 224">
              <a:extLst>
                <a:ext uri="{FF2B5EF4-FFF2-40B4-BE49-F238E27FC236}">
                  <a16:creationId xmlns:a16="http://schemas.microsoft.com/office/drawing/2014/main" id="{011DBDCA-E1D2-256C-DB97-058D7AA2F777}"/>
                </a:ext>
              </a:extLst>
            </p:cNvPr>
            <p:cNvGrpSpPr/>
            <p:nvPr/>
          </p:nvGrpSpPr>
          <p:grpSpPr>
            <a:xfrm>
              <a:off x="5361064" y="2357243"/>
              <a:ext cx="869348" cy="763977"/>
              <a:chOff x="5361064" y="2357243"/>
              <a:chExt cx="869348" cy="763977"/>
            </a:xfrm>
          </p:grpSpPr>
          <p:sp>
            <p:nvSpPr>
              <p:cNvPr id="229" name="テキスト ボックス 228">
                <a:extLst>
                  <a:ext uri="{FF2B5EF4-FFF2-40B4-BE49-F238E27FC236}">
                    <a16:creationId xmlns:a16="http://schemas.microsoft.com/office/drawing/2014/main" id="{4F68D5AB-350E-35C3-05F6-FCEF324726F6}"/>
                  </a:ext>
                </a:extLst>
              </p:cNvPr>
              <p:cNvSpPr txBox="1">
                <a:spLocks/>
              </p:cNvSpPr>
              <p:nvPr/>
            </p:nvSpPr>
            <p:spPr>
              <a:xfrm rot="17700000">
                <a:off x="5321195" y="2397112"/>
                <a:ext cx="491793" cy="412056"/>
              </a:xfrm>
              <a:custGeom>
                <a:avLst/>
                <a:gdLst/>
                <a:ahLst/>
                <a:cxnLst/>
                <a:rect l="l" t="t" r="r" b="b"/>
                <a:pathLst>
                  <a:path w="66210" h="55475">
                    <a:moveTo>
                      <a:pt x="7143" y="0"/>
                    </a:moveTo>
                    <a:cubicBezTo>
                      <a:pt x="46521" y="6740"/>
                      <a:pt x="66210" y="19359"/>
                      <a:pt x="66210" y="37858"/>
                    </a:cubicBezTo>
                    <a:cubicBezTo>
                      <a:pt x="66210" y="49603"/>
                      <a:pt x="61234" y="55475"/>
                      <a:pt x="51282" y="55475"/>
                    </a:cubicBezTo>
                    <a:cubicBezTo>
                      <a:pt x="43065" y="55475"/>
                      <a:pt x="37322" y="51101"/>
                      <a:pt x="34052" y="42354"/>
                    </a:cubicBezTo>
                    <a:cubicBezTo>
                      <a:pt x="28116" y="29648"/>
                      <a:pt x="17124" y="18836"/>
                      <a:pt x="1077" y="9916"/>
                    </a:cubicBezTo>
                    <a:cubicBezTo>
                      <a:pt x="-1490" y="3305"/>
                      <a:pt x="532" y="0"/>
                      <a:pt x="7143" y="0"/>
                    </a:cubicBezTo>
                    <a:close/>
                  </a:path>
                </a:pathLst>
              </a:custGeom>
              <a:solidFill>
                <a:schemeClr val="bg2"/>
              </a:solidFill>
              <a:ln w="5457" cap="flat">
                <a:noFill/>
                <a:prstDash val="solid"/>
                <a:miter/>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kumimoji="1" sz="2800" b="1" kern="1200">
                    <a:solidFill>
                      <a:schemeClr val="tx1"/>
                    </a:solidFill>
                    <a:latin typeface="+mn-ea"/>
                    <a:ea typeface="+mn-ea"/>
                    <a:cs typeface="+mj-cs"/>
                  </a:defRPr>
                </a:lvl1pPr>
              </a:lstStyle>
              <a:p>
                <a:pPr algn="ctr"/>
                <a:endParaRPr lang="ja-JP" altLang="en-US" dirty="0">
                  <a:solidFill>
                    <a:schemeClr val="bg1">
                      <a:lumMod val="50000"/>
                    </a:schemeClr>
                  </a:solidFill>
                  <a:latin typeface="HGP明朝B" panose="02020800000000000000" pitchFamily="18" charset="-128"/>
                  <a:ea typeface="HGP明朝B" panose="02020800000000000000" pitchFamily="18" charset="-128"/>
                </a:endParaRPr>
              </a:p>
            </p:txBody>
          </p:sp>
          <p:sp>
            <p:nvSpPr>
              <p:cNvPr id="230" name="テキスト ボックス 229">
                <a:extLst>
                  <a:ext uri="{FF2B5EF4-FFF2-40B4-BE49-F238E27FC236}">
                    <a16:creationId xmlns:a16="http://schemas.microsoft.com/office/drawing/2014/main" id="{800CF260-B0CF-AE54-2C63-1D1168E4FFC3}"/>
                  </a:ext>
                </a:extLst>
              </p:cNvPr>
              <p:cNvSpPr txBox="1">
                <a:spLocks/>
              </p:cNvSpPr>
              <p:nvPr/>
            </p:nvSpPr>
            <p:spPr>
              <a:xfrm rot="19023241">
                <a:off x="5791051" y="2689028"/>
                <a:ext cx="439361" cy="432192"/>
              </a:xfrm>
              <a:custGeom>
                <a:avLst/>
                <a:gdLst/>
                <a:ahLst/>
                <a:cxnLst/>
                <a:rect l="l" t="t" r="r" b="b"/>
                <a:pathLst>
                  <a:path w="59151" h="58186">
                    <a:moveTo>
                      <a:pt x="7160" y="0"/>
                    </a:moveTo>
                    <a:cubicBezTo>
                      <a:pt x="41821" y="10598"/>
                      <a:pt x="59151" y="23669"/>
                      <a:pt x="59151" y="39214"/>
                    </a:cubicBezTo>
                    <a:cubicBezTo>
                      <a:pt x="59151" y="51862"/>
                      <a:pt x="53723" y="58186"/>
                      <a:pt x="42867" y="58186"/>
                    </a:cubicBezTo>
                    <a:cubicBezTo>
                      <a:pt x="35640" y="58186"/>
                      <a:pt x="30241" y="54027"/>
                      <a:pt x="26670" y="45710"/>
                    </a:cubicBezTo>
                    <a:cubicBezTo>
                      <a:pt x="22425" y="32130"/>
                      <a:pt x="14459" y="20335"/>
                      <a:pt x="2772" y="10325"/>
                    </a:cubicBezTo>
                    <a:cubicBezTo>
                      <a:pt x="-2046" y="3442"/>
                      <a:pt x="-583" y="0"/>
                      <a:pt x="7160" y="0"/>
                    </a:cubicBezTo>
                    <a:close/>
                  </a:path>
                </a:pathLst>
              </a:custGeom>
              <a:solidFill>
                <a:schemeClr val="bg2"/>
              </a:solidFill>
              <a:ln w="5457" cap="flat">
                <a:noFill/>
                <a:prstDash val="solid"/>
                <a:miter/>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kumimoji="1" sz="2800" b="1" kern="1200">
                    <a:solidFill>
                      <a:schemeClr val="tx1"/>
                    </a:solidFill>
                    <a:latin typeface="+mn-ea"/>
                    <a:ea typeface="+mn-ea"/>
                    <a:cs typeface="+mj-cs"/>
                  </a:defRPr>
                </a:lvl1pPr>
              </a:lstStyle>
              <a:p>
                <a:pPr algn="ctr"/>
                <a:endParaRPr lang="ja-JP" altLang="en-US" dirty="0">
                  <a:solidFill>
                    <a:schemeClr val="bg1">
                      <a:lumMod val="50000"/>
                    </a:schemeClr>
                  </a:solidFill>
                  <a:latin typeface="HGP明朝B" panose="02020800000000000000" pitchFamily="18" charset="-128"/>
                  <a:ea typeface="HGP明朝B" panose="02020800000000000000" pitchFamily="18" charset="-128"/>
                </a:endParaRPr>
              </a:p>
            </p:txBody>
          </p:sp>
        </p:grpSp>
        <p:grpSp>
          <p:nvGrpSpPr>
            <p:cNvPr id="226" name="グループ化 225">
              <a:extLst>
                <a:ext uri="{FF2B5EF4-FFF2-40B4-BE49-F238E27FC236}">
                  <a16:creationId xmlns:a16="http://schemas.microsoft.com/office/drawing/2014/main" id="{38F85BC0-14B0-ECC2-2AE2-C6320ECBD9CA}"/>
                </a:ext>
              </a:extLst>
            </p:cNvPr>
            <p:cNvGrpSpPr/>
            <p:nvPr/>
          </p:nvGrpSpPr>
          <p:grpSpPr>
            <a:xfrm>
              <a:off x="3560018" y="2357243"/>
              <a:ext cx="869348" cy="763977"/>
              <a:chOff x="3560018" y="2357243"/>
              <a:chExt cx="869348" cy="763977"/>
            </a:xfrm>
          </p:grpSpPr>
          <p:sp>
            <p:nvSpPr>
              <p:cNvPr id="227" name="テキスト ボックス 226">
                <a:extLst>
                  <a:ext uri="{FF2B5EF4-FFF2-40B4-BE49-F238E27FC236}">
                    <a16:creationId xmlns:a16="http://schemas.microsoft.com/office/drawing/2014/main" id="{BC7A8F74-FE4A-51B2-A90B-B6C086E2F748}"/>
                  </a:ext>
                </a:extLst>
              </p:cNvPr>
              <p:cNvSpPr txBox="1">
                <a:spLocks/>
              </p:cNvSpPr>
              <p:nvPr/>
            </p:nvSpPr>
            <p:spPr>
              <a:xfrm rot="3900000" flipH="1">
                <a:off x="3977441" y="2397112"/>
                <a:ext cx="491793" cy="412056"/>
              </a:xfrm>
              <a:custGeom>
                <a:avLst/>
                <a:gdLst/>
                <a:ahLst/>
                <a:cxnLst/>
                <a:rect l="l" t="t" r="r" b="b"/>
                <a:pathLst>
                  <a:path w="66210" h="55475">
                    <a:moveTo>
                      <a:pt x="7143" y="0"/>
                    </a:moveTo>
                    <a:cubicBezTo>
                      <a:pt x="46521" y="6740"/>
                      <a:pt x="66210" y="19359"/>
                      <a:pt x="66210" y="37858"/>
                    </a:cubicBezTo>
                    <a:cubicBezTo>
                      <a:pt x="66210" y="49603"/>
                      <a:pt x="61234" y="55475"/>
                      <a:pt x="51282" y="55475"/>
                    </a:cubicBezTo>
                    <a:cubicBezTo>
                      <a:pt x="43065" y="55475"/>
                      <a:pt x="37322" y="51101"/>
                      <a:pt x="34052" y="42354"/>
                    </a:cubicBezTo>
                    <a:cubicBezTo>
                      <a:pt x="28116" y="29648"/>
                      <a:pt x="17124" y="18836"/>
                      <a:pt x="1077" y="9916"/>
                    </a:cubicBezTo>
                    <a:cubicBezTo>
                      <a:pt x="-1490" y="3305"/>
                      <a:pt x="532" y="0"/>
                      <a:pt x="7143" y="0"/>
                    </a:cubicBezTo>
                    <a:close/>
                  </a:path>
                </a:pathLst>
              </a:custGeom>
              <a:solidFill>
                <a:schemeClr val="bg2"/>
              </a:solidFill>
              <a:ln w="5457" cap="flat">
                <a:noFill/>
                <a:prstDash val="solid"/>
                <a:miter/>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kumimoji="1" sz="2800" b="1" kern="1200">
                    <a:solidFill>
                      <a:schemeClr val="tx1"/>
                    </a:solidFill>
                    <a:latin typeface="+mn-ea"/>
                    <a:ea typeface="+mn-ea"/>
                    <a:cs typeface="+mj-cs"/>
                  </a:defRPr>
                </a:lvl1pPr>
              </a:lstStyle>
              <a:p>
                <a:pPr algn="ctr"/>
                <a:endParaRPr lang="ja-JP" altLang="en-US" dirty="0">
                  <a:solidFill>
                    <a:schemeClr val="bg1">
                      <a:lumMod val="50000"/>
                    </a:schemeClr>
                  </a:solidFill>
                  <a:latin typeface="HGP明朝B" panose="02020800000000000000" pitchFamily="18" charset="-128"/>
                  <a:ea typeface="HGP明朝B" panose="02020800000000000000" pitchFamily="18" charset="-128"/>
                </a:endParaRPr>
              </a:p>
            </p:txBody>
          </p:sp>
          <p:sp>
            <p:nvSpPr>
              <p:cNvPr id="228" name="テキスト ボックス 227">
                <a:extLst>
                  <a:ext uri="{FF2B5EF4-FFF2-40B4-BE49-F238E27FC236}">
                    <a16:creationId xmlns:a16="http://schemas.microsoft.com/office/drawing/2014/main" id="{0A20AB04-393A-D383-BDF0-42445B03533C}"/>
                  </a:ext>
                </a:extLst>
              </p:cNvPr>
              <p:cNvSpPr txBox="1">
                <a:spLocks/>
              </p:cNvSpPr>
              <p:nvPr/>
            </p:nvSpPr>
            <p:spPr>
              <a:xfrm rot="2576759" flipH="1">
                <a:off x="3560018" y="2689028"/>
                <a:ext cx="439361" cy="432192"/>
              </a:xfrm>
              <a:custGeom>
                <a:avLst/>
                <a:gdLst/>
                <a:ahLst/>
                <a:cxnLst/>
                <a:rect l="l" t="t" r="r" b="b"/>
                <a:pathLst>
                  <a:path w="59151" h="58186">
                    <a:moveTo>
                      <a:pt x="7160" y="0"/>
                    </a:moveTo>
                    <a:cubicBezTo>
                      <a:pt x="41821" y="10598"/>
                      <a:pt x="59151" y="23669"/>
                      <a:pt x="59151" y="39214"/>
                    </a:cubicBezTo>
                    <a:cubicBezTo>
                      <a:pt x="59151" y="51862"/>
                      <a:pt x="53723" y="58186"/>
                      <a:pt x="42867" y="58186"/>
                    </a:cubicBezTo>
                    <a:cubicBezTo>
                      <a:pt x="35640" y="58186"/>
                      <a:pt x="30241" y="54027"/>
                      <a:pt x="26670" y="45710"/>
                    </a:cubicBezTo>
                    <a:cubicBezTo>
                      <a:pt x="22425" y="32130"/>
                      <a:pt x="14459" y="20335"/>
                      <a:pt x="2772" y="10325"/>
                    </a:cubicBezTo>
                    <a:cubicBezTo>
                      <a:pt x="-2046" y="3442"/>
                      <a:pt x="-583" y="0"/>
                      <a:pt x="7160" y="0"/>
                    </a:cubicBezTo>
                    <a:close/>
                  </a:path>
                </a:pathLst>
              </a:custGeom>
              <a:solidFill>
                <a:schemeClr val="bg2"/>
              </a:solidFill>
              <a:ln w="5457" cap="flat">
                <a:noFill/>
                <a:prstDash val="solid"/>
                <a:miter/>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kumimoji="1" sz="2800" b="1" kern="1200">
                    <a:solidFill>
                      <a:schemeClr val="tx1"/>
                    </a:solidFill>
                    <a:latin typeface="+mn-ea"/>
                    <a:ea typeface="+mn-ea"/>
                    <a:cs typeface="+mj-cs"/>
                  </a:defRPr>
                </a:lvl1pPr>
              </a:lstStyle>
              <a:p>
                <a:pPr algn="ctr"/>
                <a:endParaRPr lang="ja-JP" altLang="en-US" dirty="0">
                  <a:solidFill>
                    <a:schemeClr val="bg1">
                      <a:lumMod val="50000"/>
                    </a:schemeClr>
                  </a:solidFill>
                  <a:latin typeface="HGP明朝B" panose="02020800000000000000" pitchFamily="18" charset="-128"/>
                  <a:ea typeface="HGP明朝B" panose="02020800000000000000" pitchFamily="18" charset="-128"/>
                </a:endParaRPr>
              </a:p>
            </p:txBody>
          </p:sp>
        </p:grpSp>
      </p:grpSp>
      <p:sp>
        <p:nvSpPr>
          <p:cNvPr id="240" name="正方形/長方形 239">
            <a:extLst>
              <a:ext uri="{FF2B5EF4-FFF2-40B4-BE49-F238E27FC236}">
                <a16:creationId xmlns:a16="http://schemas.microsoft.com/office/drawing/2014/main" id="{B34DD4D3-3707-4BD7-C281-C3C078ADA09F}"/>
              </a:ext>
            </a:extLst>
          </p:cNvPr>
          <p:cNvSpPr/>
          <p:nvPr/>
        </p:nvSpPr>
        <p:spPr bwMode="white">
          <a:xfrm>
            <a:off x="8355618" y="2530863"/>
            <a:ext cx="426369" cy="1723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41" name="グラフィックス 21" descr="硬貨 枠線">
            <a:extLst>
              <a:ext uri="{FF2B5EF4-FFF2-40B4-BE49-F238E27FC236}">
                <a16:creationId xmlns:a16="http://schemas.microsoft.com/office/drawing/2014/main" id="{573E00F7-E4E8-4D3F-4850-0A92E4270F96}"/>
              </a:ext>
            </a:extLst>
          </p:cNvPr>
          <p:cNvSpPr/>
          <p:nvPr/>
        </p:nvSpPr>
        <p:spPr>
          <a:xfrm>
            <a:off x="8417872" y="2434763"/>
            <a:ext cx="306334" cy="309046"/>
          </a:xfrm>
          <a:custGeom>
            <a:avLst/>
            <a:gdLst>
              <a:gd name="connsiteX0" fmla="*/ 415023 w 442326"/>
              <a:gd name="connsiteY0" fmla="*/ 264049 h 403977"/>
              <a:gd name="connsiteX1" fmla="*/ 415023 w 442326"/>
              <a:gd name="connsiteY1" fmla="*/ 222480 h 403977"/>
              <a:gd name="connsiteX2" fmla="*/ 322189 w 442326"/>
              <a:gd name="connsiteY2" fmla="*/ 168031 h 403977"/>
              <a:gd name="connsiteX3" fmla="*/ 322189 w 442326"/>
              <a:gd name="connsiteY3" fmla="*/ 134659 h 403977"/>
              <a:gd name="connsiteX4" fmla="*/ 294884 w 442326"/>
              <a:gd name="connsiteY4" fmla="*/ 100116 h 403977"/>
              <a:gd name="connsiteX5" fmla="*/ 294884 w 442326"/>
              <a:gd name="connsiteY5" fmla="*/ 58547 h 403977"/>
              <a:gd name="connsiteX6" fmla="*/ 147442 w 442326"/>
              <a:gd name="connsiteY6" fmla="*/ 0 h 403977"/>
              <a:gd name="connsiteX7" fmla="*/ 0 w 442326"/>
              <a:gd name="connsiteY7" fmla="*/ 58547 h 403977"/>
              <a:gd name="connsiteX8" fmla="*/ 0 w 442326"/>
              <a:gd name="connsiteY8" fmla="*/ 105385 h 403977"/>
              <a:gd name="connsiteX9" fmla="*/ 27304 w 442326"/>
              <a:gd name="connsiteY9" fmla="*/ 140514 h 403977"/>
              <a:gd name="connsiteX10" fmla="*/ 27304 w 442326"/>
              <a:gd name="connsiteY10" fmla="*/ 181497 h 403977"/>
              <a:gd name="connsiteX11" fmla="*/ 27304 w 442326"/>
              <a:gd name="connsiteY11" fmla="*/ 182082 h 403977"/>
              <a:gd name="connsiteX12" fmla="*/ 0 w 442326"/>
              <a:gd name="connsiteY12" fmla="*/ 216625 h 403977"/>
              <a:gd name="connsiteX13" fmla="*/ 0 w 442326"/>
              <a:gd name="connsiteY13" fmla="*/ 263463 h 403977"/>
              <a:gd name="connsiteX14" fmla="*/ 147442 w 442326"/>
              <a:gd name="connsiteY14" fmla="*/ 322011 h 403977"/>
              <a:gd name="connsiteX15" fmla="*/ 147442 w 442326"/>
              <a:gd name="connsiteY15" fmla="*/ 345430 h 403977"/>
              <a:gd name="connsiteX16" fmla="*/ 294884 w 442326"/>
              <a:gd name="connsiteY16" fmla="*/ 403977 h 403977"/>
              <a:gd name="connsiteX17" fmla="*/ 442327 w 442326"/>
              <a:gd name="connsiteY17" fmla="*/ 345430 h 403977"/>
              <a:gd name="connsiteX18" fmla="*/ 442327 w 442326"/>
              <a:gd name="connsiteY18" fmla="*/ 298592 h 403977"/>
              <a:gd name="connsiteX19" fmla="*/ 415023 w 442326"/>
              <a:gd name="connsiteY19" fmla="*/ 264049 h 403977"/>
              <a:gd name="connsiteX20" fmla="*/ 431405 w 442326"/>
              <a:gd name="connsiteY20" fmla="*/ 299177 h 403977"/>
              <a:gd name="connsiteX21" fmla="*/ 294884 w 442326"/>
              <a:gd name="connsiteY21" fmla="*/ 346015 h 403977"/>
              <a:gd name="connsiteX22" fmla="*/ 164917 w 442326"/>
              <a:gd name="connsiteY22" fmla="*/ 312643 h 403977"/>
              <a:gd name="connsiteX23" fmla="*/ 164917 w 442326"/>
              <a:gd name="connsiteY23" fmla="*/ 312643 h 403977"/>
              <a:gd name="connsiteX24" fmla="*/ 267034 w 442326"/>
              <a:gd name="connsiteY24" fmla="*/ 328451 h 403977"/>
              <a:gd name="connsiteX25" fmla="*/ 413384 w 442326"/>
              <a:gd name="connsiteY25" fmla="*/ 277515 h 403977"/>
              <a:gd name="connsiteX26" fmla="*/ 431405 w 442326"/>
              <a:gd name="connsiteY26" fmla="*/ 299177 h 403977"/>
              <a:gd name="connsiteX27" fmla="*/ 338571 w 442326"/>
              <a:gd name="connsiteY27" fmla="*/ 354797 h 403977"/>
              <a:gd name="connsiteX28" fmla="*/ 338571 w 442326"/>
              <a:gd name="connsiteY28" fmla="*/ 389926 h 403977"/>
              <a:gd name="connsiteX29" fmla="*/ 316728 w 442326"/>
              <a:gd name="connsiteY29" fmla="*/ 391682 h 403977"/>
              <a:gd name="connsiteX30" fmla="*/ 316728 w 442326"/>
              <a:gd name="connsiteY30" fmla="*/ 356554 h 403977"/>
              <a:gd name="connsiteX31" fmla="*/ 338571 w 442326"/>
              <a:gd name="connsiteY31" fmla="*/ 354797 h 403977"/>
              <a:gd name="connsiteX32" fmla="*/ 349493 w 442326"/>
              <a:gd name="connsiteY32" fmla="*/ 353626 h 403977"/>
              <a:gd name="connsiteX33" fmla="*/ 371336 w 442326"/>
              <a:gd name="connsiteY33" fmla="*/ 349528 h 403977"/>
              <a:gd name="connsiteX34" fmla="*/ 371336 w 442326"/>
              <a:gd name="connsiteY34" fmla="*/ 384071 h 403977"/>
              <a:gd name="connsiteX35" fmla="*/ 349493 w 442326"/>
              <a:gd name="connsiteY35" fmla="*/ 388169 h 403977"/>
              <a:gd name="connsiteX36" fmla="*/ 349493 w 442326"/>
              <a:gd name="connsiteY36" fmla="*/ 353626 h 403977"/>
              <a:gd name="connsiteX37" fmla="*/ 382258 w 442326"/>
              <a:gd name="connsiteY37" fmla="*/ 346601 h 403977"/>
              <a:gd name="connsiteX38" fmla="*/ 404101 w 442326"/>
              <a:gd name="connsiteY38" fmla="*/ 338989 h 403977"/>
              <a:gd name="connsiteX39" fmla="*/ 404101 w 442326"/>
              <a:gd name="connsiteY39" fmla="*/ 372947 h 403977"/>
              <a:gd name="connsiteX40" fmla="*/ 382258 w 442326"/>
              <a:gd name="connsiteY40" fmla="*/ 381144 h 403977"/>
              <a:gd name="connsiteX41" fmla="*/ 382258 w 442326"/>
              <a:gd name="connsiteY41" fmla="*/ 346601 h 403977"/>
              <a:gd name="connsiteX42" fmla="*/ 207511 w 442326"/>
              <a:gd name="connsiteY42" fmla="*/ 381144 h 403977"/>
              <a:gd name="connsiteX43" fmla="*/ 185668 w 442326"/>
              <a:gd name="connsiteY43" fmla="*/ 372947 h 403977"/>
              <a:gd name="connsiteX44" fmla="*/ 185668 w 442326"/>
              <a:gd name="connsiteY44" fmla="*/ 338989 h 403977"/>
              <a:gd name="connsiteX45" fmla="*/ 207511 w 442326"/>
              <a:gd name="connsiteY45" fmla="*/ 346601 h 403977"/>
              <a:gd name="connsiteX46" fmla="*/ 207511 w 442326"/>
              <a:gd name="connsiteY46" fmla="*/ 381144 h 403977"/>
              <a:gd name="connsiteX47" fmla="*/ 218433 w 442326"/>
              <a:gd name="connsiteY47" fmla="*/ 349528 h 403977"/>
              <a:gd name="connsiteX48" fmla="*/ 240276 w 442326"/>
              <a:gd name="connsiteY48" fmla="*/ 353626 h 403977"/>
              <a:gd name="connsiteX49" fmla="*/ 240276 w 442326"/>
              <a:gd name="connsiteY49" fmla="*/ 388755 h 403977"/>
              <a:gd name="connsiteX50" fmla="*/ 218433 w 442326"/>
              <a:gd name="connsiteY50" fmla="*/ 384656 h 403977"/>
              <a:gd name="connsiteX51" fmla="*/ 218433 w 442326"/>
              <a:gd name="connsiteY51" fmla="*/ 349528 h 403977"/>
              <a:gd name="connsiteX52" fmla="*/ 251198 w 442326"/>
              <a:gd name="connsiteY52" fmla="*/ 354797 h 403977"/>
              <a:gd name="connsiteX53" fmla="*/ 273041 w 442326"/>
              <a:gd name="connsiteY53" fmla="*/ 356554 h 403977"/>
              <a:gd name="connsiteX54" fmla="*/ 273041 w 442326"/>
              <a:gd name="connsiteY54" fmla="*/ 391682 h 403977"/>
              <a:gd name="connsiteX55" fmla="*/ 251198 w 442326"/>
              <a:gd name="connsiteY55" fmla="*/ 389926 h 403977"/>
              <a:gd name="connsiteX56" fmla="*/ 251198 w 442326"/>
              <a:gd name="connsiteY56" fmla="*/ 354797 h 403977"/>
              <a:gd name="connsiteX57" fmla="*/ 120138 w 442326"/>
              <a:gd name="connsiteY57" fmla="*/ 223066 h 403977"/>
              <a:gd name="connsiteX58" fmla="*/ 120138 w 442326"/>
              <a:gd name="connsiteY58" fmla="*/ 224822 h 403977"/>
              <a:gd name="connsiteX59" fmla="*/ 98295 w 442326"/>
              <a:gd name="connsiteY59" fmla="*/ 220724 h 403977"/>
              <a:gd name="connsiteX60" fmla="*/ 98295 w 442326"/>
              <a:gd name="connsiteY60" fmla="*/ 186181 h 403977"/>
              <a:gd name="connsiteX61" fmla="*/ 120138 w 442326"/>
              <a:gd name="connsiteY61" fmla="*/ 190279 h 403977"/>
              <a:gd name="connsiteX62" fmla="*/ 120138 w 442326"/>
              <a:gd name="connsiteY62" fmla="*/ 223066 h 403977"/>
              <a:gd name="connsiteX63" fmla="*/ 131060 w 442326"/>
              <a:gd name="connsiteY63" fmla="*/ 269904 h 403977"/>
              <a:gd name="connsiteX64" fmla="*/ 131060 w 442326"/>
              <a:gd name="connsiteY64" fmla="*/ 246485 h 403977"/>
              <a:gd name="connsiteX65" fmla="*/ 147442 w 442326"/>
              <a:gd name="connsiteY65" fmla="*/ 258194 h 403977"/>
              <a:gd name="connsiteX66" fmla="*/ 147442 w 442326"/>
              <a:gd name="connsiteY66" fmla="*/ 291566 h 403977"/>
              <a:gd name="connsiteX67" fmla="*/ 131060 w 442326"/>
              <a:gd name="connsiteY67" fmla="*/ 269904 h 403977"/>
              <a:gd name="connsiteX68" fmla="*/ 131060 w 442326"/>
              <a:gd name="connsiteY68" fmla="*/ 269904 h 403977"/>
              <a:gd name="connsiteX69" fmla="*/ 404101 w 442326"/>
              <a:gd name="connsiteY69" fmla="*/ 269904 h 403977"/>
              <a:gd name="connsiteX70" fmla="*/ 387718 w 442326"/>
              <a:gd name="connsiteY70" fmla="*/ 290981 h 403977"/>
              <a:gd name="connsiteX71" fmla="*/ 387718 w 442326"/>
              <a:gd name="connsiteY71" fmla="*/ 257609 h 403977"/>
              <a:gd name="connsiteX72" fmla="*/ 404101 w 442326"/>
              <a:gd name="connsiteY72" fmla="*/ 245899 h 403977"/>
              <a:gd name="connsiteX73" fmla="*/ 404101 w 442326"/>
              <a:gd name="connsiteY73" fmla="*/ 269904 h 403977"/>
              <a:gd name="connsiteX74" fmla="*/ 376797 w 442326"/>
              <a:gd name="connsiteY74" fmla="*/ 296835 h 403977"/>
              <a:gd name="connsiteX75" fmla="*/ 354954 w 442326"/>
              <a:gd name="connsiteY75" fmla="*/ 305032 h 403977"/>
              <a:gd name="connsiteX76" fmla="*/ 354954 w 442326"/>
              <a:gd name="connsiteY76" fmla="*/ 270489 h 403977"/>
              <a:gd name="connsiteX77" fmla="*/ 376797 w 442326"/>
              <a:gd name="connsiteY77" fmla="*/ 262878 h 403977"/>
              <a:gd name="connsiteX78" fmla="*/ 376797 w 442326"/>
              <a:gd name="connsiteY78" fmla="*/ 296835 h 403977"/>
              <a:gd name="connsiteX79" fmla="*/ 344032 w 442326"/>
              <a:gd name="connsiteY79" fmla="*/ 307959 h 403977"/>
              <a:gd name="connsiteX80" fmla="*/ 322189 w 442326"/>
              <a:gd name="connsiteY80" fmla="*/ 312058 h 403977"/>
              <a:gd name="connsiteX81" fmla="*/ 322189 w 442326"/>
              <a:gd name="connsiteY81" fmla="*/ 276929 h 403977"/>
              <a:gd name="connsiteX82" fmla="*/ 344032 w 442326"/>
              <a:gd name="connsiteY82" fmla="*/ 272831 h 403977"/>
              <a:gd name="connsiteX83" fmla="*/ 344032 w 442326"/>
              <a:gd name="connsiteY83" fmla="*/ 307959 h 403977"/>
              <a:gd name="connsiteX84" fmla="*/ 311267 w 442326"/>
              <a:gd name="connsiteY84" fmla="*/ 313814 h 403977"/>
              <a:gd name="connsiteX85" fmla="*/ 289424 w 442326"/>
              <a:gd name="connsiteY85" fmla="*/ 315570 h 403977"/>
              <a:gd name="connsiteX86" fmla="*/ 289424 w 442326"/>
              <a:gd name="connsiteY86" fmla="*/ 280442 h 403977"/>
              <a:gd name="connsiteX87" fmla="*/ 311267 w 442326"/>
              <a:gd name="connsiteY87" fmla="*/ 278686 h 403977"/>
              <a:gd name="connsiteX88" fmla="*/ 311267 w 442326"/>
              <a:gd name="connsiteY88" fmla="*/ 313814 h 403977"/>
              <a:gd name="connsiteX89" fmla="*/ 278502 w 442326"/>
              <a:gd name="connsiteY89" fmla="*/ 316156 h 403977"/>
              <a:gd name="connsiteX90" fmla="*/ 267580 w 442326"/>
              <a:gd name="connsiteY90" fmla="*/ 316156 h 403977"/>
              <a:gd name="connsiteX91" fmla="*/ 256659 w 442326"/>
              <a:gd name="connsiteY91" fmla="*/ 316156 h 403977"/>
              <a:gd name="connsiteX92" fmla="*/ 256659 w 442326"/>
              <a:gd name="connsiteY92" fmla="*/ 281028 h 403977"/>
              <a:gd name="connsiteX93" fmla="*/ 267580 w 442326"/>
              <a:gd name="connsiteY93" fmla="*/ 281028 h 403977"/>
              <a:gd name="connsiteX94" fmla="*/ 278502 w 442326"/>
              <a:gd name="connsiteY94" fmla="*/ 281028 h 403977"/>
              <a:gd name="connsiteX95" fmla="*/ 278502 w 442326"/>
              <a:gd name="connsiteY95" fmla="*/ 316156 h 403977"/>
              <a:gd name="connsiteX96" fmla="*/ 245737 w 442326"/>
              <a:gd name="connsiteY96" fmla="*/ 316156 h 403977"/>
              <a:gd name="connsiteX97" fmla="*/ 223894 w 442326"/>
              <a:gd name="connsiteY97" fmla="*/ 314400 h 403977"/>
              <a:gd name="connsiteX98" fmla="*/ 223894 w 442326"/>
              <a:gd name="connsiteY98" fmla="*/ 279271 h 403977"/>
              <a:gd name="connsiteX99" fmla="*/ 245737 w 442326"/>
              <a:gd name="connsiteY99" fmla="*/ 281028 h 403977"/>
              <a:gd name="connsiteX100" fmla="*/ 245737 w 442326"/>
              <a:gd name="connsiteY100" fmla="*/ 316156 h 403977"/>
              <a:gd name="connsiteX101" fmla="*/ 212972 w 442326"/>
              <a:gd name="connsiteY101" fmla="*/ 312643 h 403977"/>
              <a:gd name="connsiteX102" fmla="*/ 191129 w 442326"/>
              <a:gd name="connsiteY102" fmla="*/ 308545 h 403977"/>
              <a:gd name="connsiteX103" fmla="*/ 191129 w 442326"/>
              <a:gd name="connsiteY103" fmla="*/ 274002 h 403977"/>
              <a:gd name="connsiteX104" fmla="*/ 212972 w 442326"/>
              <a:gd name="connsiteY104" fmla="*/ 278100 h 403977"/>
              <a:gd name="connsiteX105" fmla="*/ 212972 w 442326"/>
              <a:gd name="connsiteY105" fmla="*/ 312643 h 403977"/>
              <a:gd name="connsiteX106" fmla="*/ 180207 w 442326"/>
              <a:gd name="connsiteY106" fmla="*/ 305032 h 403977"/>
              <a:gd name="connsiteX107" fmla="*/ 158364 w 442326"/>
              <a:gd name="connsiteY107" fmla="*/ 296835 h 403977"/>
              <a:gd name="connsiteX108" fmla="*/ 158364 w 442326"/>
              <a:gd name="connsiteY108" fmla="*/ 262878 h 403977"/>
              <a:gd name="connsiteX109" fmla="*/ 180207 w 442326"/>
              <a:gd name="connsiteY109" fmla="*/ 270489 h 403977"/>
              <a:gd name="connsiteX110" fmla="*/ 180207 w 442326"/>
              <a:gd name="connsiteY110" fmla="*/ 305032 h 403977"/>
              <a:gd name="connsiteX111" fmla="*/ 404101 w 442326"/>
              <a:gd name="connsiteY111" fmla="*/ 223066 h 403977"/>
              <a:gd name="connsiteX112" fmla="*/ 267580 w 442326"/>
              <a:gd name="connsiteY112" fmla="*/ 269904 h 403977"/>
              <a:gd name="connsiteX113" fmla="*/ 131060 w 442326"/>
              <a:gd name="connsiteY113" fmla="*/ 223066 h 403977"/>
              <a:gd name="connsiteX114" fmla="*/ 267580 w 442326"/>
              <a:gd name="connsiteY114" fmla="*/ 176228 h 403977"/>
              <a:gd name="connsiteX115" fmla="*/ 404101 w 442326"/>
              <a:gd name="connsiteY115" fmla="*/ 223066 h 403977"/>
              <a:gd name="connsiteX116" fmla="*/ 131060 w 442326"/>
              <a:gd name="connsiteY116" fmla="*/ 199647 h 403977"/>
              <a:gd name="connsiteX117" fmla="*/ 131060 w 442326"/>
              <a:gd name="connsiteY117" fmla="*/ 190865 h 403977"/>
              <a:gd name="connsiteX118" fmla="*/ 140889 w 442326"/>
              <a:gd name="connsiteY118" fmla="*/ 192035 h 403977"/>
              <a:gd name="connsiteX119" fmla="*/ 131060 w 442326"/>
              <a:gd name="connsiteY119" fmla="*/ 199647 h 403977"/>
              <a:gd name="connsiteX120" fmla="*/ 301984 w 442326"/>
              <a:gd name="connsiteY120" fmla="*/ 165689 h 403977"/>
              <a:gd name="connsiteX121" fmla="*/ 311813 w 442326"/>
              <a:gd name="connsiteY121" fmla="*/ 158078 h 403977"/>
              <a:gd name="connsiteX122" fmla="*/ 311813 w 442326"/>
              <a:gd name="connsiteY122" fmla="*/ 166860 h 403977"/>
              <a:gd name="connsiteX123" fmla="*/ 301984 w 442326"/>
              <a:gd name="connsiteY123" fmla="*/ 165689 h 403977"/>
              <a:gd name="connsiteX124" fmla="*/ 293792 w 442326"/>
              <a:gd name="connsiteY124" fmla="*/ 112996 h 403977"/>
              <a:gd name="connsiteX125" fmla="*/ 311267 w 442326"/>
              <a:gd name="connsiteY125" fmla="*/ 134659 h 403977"/>
              <a:gd name="connsiteX126" fmla="*/ 279048 w 442326"/>
              <a:gd name="connsiteY126" fmla="*/ 163933 h 403977"/>
              <a:gd name="connsiteX127" fmla="*/ 267580 w 442326"/>
              <a:gd name="connsiteY127" fmla="*/ 163933 h 403977"/>
              <a:gd name="connsiteX128" fmla="*/ 161094 w 442326"/>
              <a:gd name="connsiteY128" fmla="*/ 181497 h 403977"/>
              <a:gd name="connsiteX129" fmla="*/ 45325 w 442326"/>
              <a:gd name="connsiteY129" fmla="*/ 148710 h 403977"/>
              <a:gd name="connsiteX130" fmla="*/ 45325 w 442326"/>
              <a:gd name="connsiteY130" fmla="*/ 148710 h 403977"/>
              <a:gd name="connsiteX131" fmla="*/ 147442 w 442326"/>
              <a:gd name="connsiteY131" fmla="*/ 164518 h 403977"/>
              <a:gd name="connsiteX132" fmla="*/ 293792 w 442326"/>
              <a:gd name="connsiteY132" fmla="*/ 112996 h 403977"/>
              <a:gd name="connsiteX133" fmla="*/ 87373 w 442326"/>
              <a:gd name="connsiteY133" fmla="*/ 182668 h 403977"/>
              <a:gd name="connsiteX134" fmla="*/ 87373 w 442326"/>
              <a:gd name="connsiteY134" fmla="*/ 217211 h 403977"/>
              <a:gd name="connsiteX135" fmla="*/ 65530 w 442326"/>
              <a:gd name="connsiteY135" fmla="*/ 209014 h 403977"/>
              <a:gd name="connsiteX136" fmla="*/ 65530 w 442326"/>
              <a:gd name="connsiteY136" fmla="*/ 175057 h 403977"/>
              <a:gd name="connsiteX137" fmla="*/ 87373 w 442326"/>
              <a:gd name="connsiteY137" fmla="*/ 182668 h 403977"/>
              <a:gd name="connsiteX138" fmla="*/ 54608 w 442326"/>
              <a:gd name="connsiteY138" fmla="*/ 169787 h 403977"/>
              <a:gd name="connsiteX139" fmla="*/ 54608 w 442326"/>
              <a:gd name="connsiteY139" fmla="*/ 203159 h 403977"/>
              <a:gd name="connsiteX140" fmla="*/ 38226 w 442326"/>
              <a:gd name="connsiteY140" fmla="*/ 182082 h 403977"/>
              <a:gd name="connsiteX141" fmla="*/ 38226 w 442326"/>
              <a:gd name="connsiteY141" fmla="*/ 158663 h 403977"/>
              <a:gd name="connsiteX142" fmla="*/ 54608 w 442326"/>
              <a:gd name="connsiteY142" fmla="*/ 169787 h 403977"/>
              <a:gd name="connsiteX143" fmla="*/ 38226 w 442326"/>
              <a:gd name="connsiteY143" fmla="*/ 132903 h 403977"/>
              <a:gd name="connsiteX144" fmla="*/ 38226 w 442326"/>
              <a:gd name="connsiteY144" fmla="*/ 98945 h 403977"/>
              <a:gd name="connsiteX145" fmla="*/ 60069 w 442326"/>
              <a:gd name="connsiteY145" fmla="*/ 106556 h 403977"/>
              <a:gd name="connsiteX146" fmla="*/ 60069 w 442326"/>
              <a:gd name="connsiteY146" fmla="*/ 141099 h 403977"/>
              <a:gd name="connsiteX147" fmla="*/ 38226 w 442326"/>
              <a:gd name="connsiteY147" fmla="*/ 132903 h 403977"/>
              <a:gd name="connsiteX148" fmla="*/ 70991 w 442326"/>
              <a:gd name="connsiteY148" fmla="*/ 144027 h 403977"/>
              <a:gd name="connsiteX149" fmla="*/ 70991 w 442326"/>
              <a:gd name="connsiteY149" fmla="*/ 109484 h 403977"/>
              <a:gd name="connsiteX150" fmla="*/ 92834 w 442326"/>
              <a:gd name="connsiteY150" fmla="*/ 113582 h 403977"/>
              <a:gd name="connsiteX151" fmla="*/ 92834 w 442326"/>
              <a:gd name="connsiteY151" fmla="*/ 148710 h 403977"/>
              <a:gd name="connsiteX152" fmla="*/ 70991 w 442326"/>
              <a:gd name="connsiteY152" fmla="*/ 144027 h 403977"/>
              <a:gd name="connsiteX153" fmla="*/ 103756 w 442326"/>
              <a:gd name="connsiteY153" fmla="*/ 149881 h 403977"/>
              <a:gd name="connsiteX154" fmla="*/ 103756 w 442326"/>
              <a:gd name="connsiteY154" fmla="*/ 114753 h 403977"/>
              <a:gd name="connsiteX155" fmla="*/ 125599 w 442326"/>
              <a:gd name="connsiteY155" fmla="*/ 116509 h 403977"/>
              <a:gd name="connsiteX156" fmla="*/ 125599 w 442326"/>
              <a:gd name="connsiteY156" fmla="*/ 151638 h 403977"/>
              <a:gd name="connsiteX157" fmla="*/ 103756 w 442326"/>
              <a:gd name="connsiteY157" fmla="*/ 149881 h 403977"/>
              <a:gd name="connsiteX158" fmla="*/ 136521 w 442326"/>
              <a:gd name="connsiteY158" fmla="*/ 152223 h 403977"/>
              <a:gd name="connsiteX159" fmla="*/ 136521 w 442326"/>
              <a:gd name="connsiteY159" fmla="*/ 117095 h 403977"/>
              <a:gd name="connsiteX160" fmla="*/ 147442 w 442326"/>
              <a:gd name="connsiteY160" fmla="*/ 117095 h 403977"/>
              <a:gd name="connsiteX161" fmla="*/ 158364 w 442326"/>
              <a:gd name="connsiteY161" fmla="*/ 117095 h 403977"/>
              <a:gd name="connsiteX162" fmla="*/ 158364 w 442326"/>
              <a:gd name="connsiteY162" fmla="*/ 152223 h 403977"/>
              <a:gd name="connsiteX163" fmla="*/ 147442 w 442326"/>
              <a:gd name="connsiteY163" fmla="*/ 152223 h 403977"/>
              <a:gd name="connsiteX164" fmla="*/ 136521 w 442326"/>
              <a:gd name="connsiteY164" fmla="*/ 152223 h 403977"/>
              <a:gd name="connsiteX165" fmla="*/ 169286 w 442326"/>
              <a:gd name="connsiteY165" fmla="*/ 152223 h 403977"/>
              <a:gd name="connsiteX166" fmla="*/ 169286 w 442326"/>
              <a:gd name="connsiteY166" fmla="*/ 117095 h 403977"/>
              <a:gd name="connsiteX167" fmla="*/ 191129 w 442326"/>
              <a:gd name="connsiteY167" fmla="*/ 115338 h 403977"/>
              <a:gd name="connsiteX168" fmla="*/ 191129 w 442326"/>
              <a:gd name="connsiteY168" fmla="*/ 150467 h 403977"/>
              <a:gd name="connsiteX169" fmla="*/ 169286 w 442326"/>
              <a:gd name="connsiteY169" fmla="*/ 152223 h 403977"/>
              <a:gd name="connsiteX170" fmla="*/ 202050 w 442326"/>
              <a:gd name="connsiteY170" fmla="*/ 148710 h 403977"/>
              <a:gd name="connsiteX171" fmla="*/ 202050 w 442326"/>
              <a:gd name="connsiteY171" fmla="*/ 113582 h 403977"/>
              <a:gd name="connsiteX172" fmla="*/ 223894 w 442326"/>
              <a:gd name="connsiteY172" fmla="*/ 109484 h 403977"/>
              <a:gd name="connsiteX173" fmla="*/ 223894 w 442326"/>
              <a:gd name="connsiteY173" fmla="*/ 144027 h 403977"/>
              <a:gd name="connsiteX174" fmla="*/ 202050 w 442326"/>
              <a:gd name="connsiteY174" fmla="*/ 148710 h 403977"/>
              <a:gd name="connsiteX175" fmla="*/ 234815 w 442326"/>
              <a:gd name="connsiteY175" fmla="*/ 141099 h 403977"/>
              <a:gd name="connsiteX176" fmla="*/ 234815 w 442326"/>
              <a:gd name="connsiteY176" fmla="*/ 106556 h 403977"/>
              <a:gd name="connsiteX177" fmla="*/ 256659 w 442326"/>
              <a:gd name="connsiteY177" fmla="*/ 98945 h 403977"/>
              <a:gd name="connsiteX178" fmla="*/ 256659 w 442326"/>
              <a:gd name="connsiteY178" fmla="*/ 132903 h 403977"/>
              <a:gd name="connsiteX179" fmla="*/ 234815 w 442326"/>
              <a:gd name="connsiteY179" fmla="*/ 141099 h 403977"/>
              <a:gd name="connsiteX180" fmla="*/ 267580 w 442326"/>
              <a:gd name="connsiteY180" fmla="*/ 127048 h 403977"/>
              <a:gd name="connsiteX181" fmla="*/ 267580 w 442326"/>
              <a:gd name="connsiteY181" fmla="*/ 93676 h 403977"/>
              <a:gd name="connsiteX182" fmla="*/ 283963 w 442326"/>
              <a:gd name="connsiteY182" fmla="*/ 81966 h 403977"/>
              <a:gd name="connsiteX183" fmla="*/ 283963 w 442326"/>
              <a:gd name="connsiteY183" fmla="*/ 105385 h 403977"/>
              <a:gd name="connsiteX184" fmla="*/ 267580 w 442326"/>
              <a:gd name="connsiteY184" fmla="*/ 127048 h 403977"/>
              <a:gd name="connsiteX185" fmla="*/ 27304 w 442326"/>
              <a:gd name="connsiteY185" fmla="*/ 127048 h 403977"/>
              <a:gd name="connsiteX186" fmla="*/ 10922 w 442326"/>
              <a:gd name="connsiteY186" fmla="*/ 105971 h 403977"/>
              <a:gd name="connsiteX187" fmla="*/ 10922 w 442326"/>
              <a:gd name="connsiteY187" fmla="*/ 82552 h 403977"/>
              <a:gd name="connsiteX188" fmla="*/ 27304 w 442326"/>
              <a:gd name="connsiteY188" fmla="*/ 94261 h 403977"/>
              <a:gd name="connsiteX189" fmla="*/ 27304 w 442326"/>
              <a:gd name="connsiteY189" fmla="*/ 127048 h 403977"/>
              <a:gd name="connsiteX190" fmla="*/ 10922 w 442326"/>
              <a:gd name="connsiteY190" fmla="*/ 59133 h 403977"/>
              <a:gd name="connsiteX191" fmla="*/ 147442 w 442326"/>
              <a:gd name="connsiteY191" fmla="*/ 12295 h 403977"/>
              <a:gd name="connsiteX192" fmla="*/ 283963 w 442326"/>
              <a:gd name="connsiteY192" fmla="*/ 59133 h 403977"/>
              <a:gd name="connsiteX193" fmla="*/ 147442 w 442326"/>
              <a:gd name="connsiteY193" fmla="*/ 105971 h 403977"/>
              <a:gd name="connsiteX194" fmla="*/ 10922 w 442326"/>
              <a:gd name="connsiteY194" fmla="*/ 59133 h 403977"/>
              <a:gd name="connsiteX195" fmla="*/ 30035 w 442326"/>
              <a:gd name="connsiteY195" fmla="*/ 193792 h 403977"/>
              <a:gd name="connsiteX196" fmla="*/ 120138 w 442326"/>
              <a:gd name="connsiteY196" fmla="*/ 235946 h 403977"/>
              <a:gd name="connsiteX197" fmla="*/ 120138 w 442326"/>
              <a:gd name="connsiteY197" fmla="*/ 262292 h 403977"/>
              <a:gd name="connsiteX198" fmla="*/ 10922 w 442326"/>
              <a:gd name="connsiteY198" fmla="*/ 216625 h 403977"/>
              <a:gd name="connsiteX199" fmla="*/ 30035 w 442326"/>
              <a:gd name="connsiteY199" fmla="*/ 193792 h 403977"/>
              <a:gd name="connsiteX200" fmla="*/ 27304 w 442326"/>
              <a:gd name="connsiteY200" fmla="*/ 285126 h 403977"/>
              <a:gd name="connsiteX201" fmla="*/ 10922 w 442326"/>
              <a:gd name="connsiteY201" fmla="*/ 264049 h 403977"/>
              <a:gd name="connsiteX202" fmla="*/ 10922 w 442326"/>
              <a:gd name="connsiteY202" fmla="*/ 240630 h 403977"/>
              <a:gd name="connsiteX203" fmla="*/ 27304 w 442326"/>
              <a:gd name="connsiteY203" fmla="*/ 252339 h 403977"/>
              <a:gd name="connsiteX204" fmla="*/ 27304 w 442326"/>
              <a:gd name="connsiteY204" fmla="*/ 285126 h 403977"/>
              <a:gd name="connsiteX205" fmla="*/ 60069 w 442326"/>
              <a:gd name="connsiteY205" fmla="*/ 299177 h 403977"/>
              <a:gd name="connsiteX206" fmla="*/ 38226 w 442326"/>
              <a:gd name="connsiteY206" fmla="*/ 290981 h 403977"/>
              <a:gd name="connsiteX207" fmla="*/ 38226 w 442326"/>
              <a:gd name="connsiteY207" fmla="*/ 257023 h 403977"/>
              <a:gd name="connsiteX208" fmla="*/ 60069 w 442326"/>
              <a:gd name="connsiteY208" fmla="*/ 264634 h 403977"/>
              <a:gd name="connsiteX209" fmla="*/ 60069 w 442326"/>
              <a:gd name="connsiteY209" fmla="*/ 299177 h 403977"/>
              <a:gd name="connsiteX210" fmla="*/ 92834 w 442326"/>
              <a:gd name="connsiteY210" fmla="*/ 306788 h 403977"/>
              <a:gd name="connsiteX211" fmla="*/ 70991 w 442326"/>
              <a:gd name="connsiteY211" fmla="*/ 302690 h 403977"/>
              <a:gd name="connsiteX212" fmla="*/ 70991 w 442326"/>
              <a:gd name="connsiteY212" fmla="*/ 268147 h 403977"/>
              <a:gd name="connsiteX213" fmla="*/ 92834 w 442326"/>
              <a:gd name="connsiteY213" fmla="*/ 272245 h 403977"/>
              <a:gd name="connsiteX214" fmla="*/ 92834 w 442326"/>
              <a:gd name="connsiteY214" fmla="*/ 306788 h 403977"/>
              <a:gd name="connsiteX215" fmla="*/ 103756 w 442326"/>
              <a:gd name="connsiteY215" fmla="*/ 272831 h 403977"/>
              <a:gd name="connsiteX216" fmla="*/ 120684 w 442326"/>
              <a:gd name="connsiteY216" fmla="*/ 274587 h 403977"/>
              <a:gd name="connsiteX217" fmla="*/ 125599 w 442326"/>
              <a:gd name="connsiteY217" fmla="*/ 286882 h 403977"/>
              <a:gd name="connsiteX218" fmla="*/ 125599 w 442326"/>
              <a:gd name="connsiteY218" fmla="*/ 310301 h 403977"/>
              <a:gd name="connsiteX219" fmla="*/ 103756 w 442326"/>
              <a:gd name="connsiteY219" fmla="*/ 308545 h 403977"/>
              <a:gd name="connsiteX220" fmla="*/ 103756 w 442326"/>
              <a:gd name="connsiteY220" fmla="*/ 272831 h 403977"/>
              <a:gd name="connsiteX221" fmla="*/ 136521 w 442326"/>
              <a:gd name="connsiteY221" fmla="*/ 297421 h 403977"/>
              <a:gd name="connsiteX222" fmla="*/ 147442 w 442326"/>
              <a:gd name="connsiteY222" fmla="*/ 304446 h 403977"/>
              <a:gd name="connsiteX223" fmla="*/ 147442 w 442326"/>
              <a:gd name="connsiteY223" fmla="*/ 310301 h 403977"/>
              <a:gd name="connsiteX224" fmla="*/ 136521 w 442326"/>
              <a:gd name="connsiteY224" fmla="*/ 310301 h 403977"/>
              <a:gd name="connsiteX225" fmla="*/ 136521 w 442326"/>
              <a:gd name="connsiteY225" fmla="*/ 297421 h 403977"/>
              <a:gd name="connsiteX226" fmla="*/ 158364 w 442326"/>
              <a:gd name="connsiteY226" fmla="*/ 346015 h 403977"/>
              <a:gd name="connsiteX227" fmla="*/ 158364 w 442326"/>
              <a:gd name="connsiteY227" fmla="*/ 322596 h 403977"/>
              <a:gd name="connsiteX228" fmla="*/ 174746 w 442326"/>
              <a:gd name="connsiteY228" fmla="*/ 334306 h 403977"/>
              <a:gd name="connsiteX229" fmla="*/ 174746 w 442326"/>
              <a:gd name="connsiteY229" fmla="*/ 367678 h 403977"/>
              <a:gd name="connsiteX230" fmla="*/ 158364 w 442326"/>
              <a:gd name="connsiteY230" fmla="*/ 346015 h 403977"/>
              <a:gd name="connsiteX231" fmla="*/ 158364 w 442326"/>
              <a:gd name="connsiteY231" fmla="*/ 346015 h 403977"/>
              <a:gd name="connsiteX232" fmla="*/ 283963 w 442326"/>
              <a:gd name="connsiteY232" fmla="*/ 357139 h 403977"/>
              <a:gd name="connsiteX233" fmla="*/ 294884 w 442326"/>
              <a:gd name="connsiteY233" fmla="*/ 357139 h 403977"/>
              <a:gd name="connsiteX234" fmla="*/ 305806 w 442326"/>
              <a:gd name="connsiteY234" fmla="*/ 357139 h 403977"/>
              <a:gd name="connsiteX235" fmla="*/ 305806 w 442326"/>
              <a:gd name="connsiteY235" fmla="*/ 392268 h 403977"/>
              <a:gd name="connsiteX236" fmla="*/ 294884 w 442326"/>
              <a:gd name="connsiteY236" fmla="*/ 392268 h 403977"/>
              <a:gd name="connsiteX237" fmla="*/ 283963 w 442326"/>
              <a:gd name="connsiteY237" fmla="*/ 392268 h 403977"/>
              <a:gd name="connsiteX238" fmla="*/ 283963 w 442326"/>
              <a:gd name="connsiteY238" fmla="*/ 357139 h 403977"/>
              <a:gd name="connsiteX239" fmla="*/ 415023 w 442326"/>
              <a:gd name="connsiteY239" fmla="*/ 333720 h 403977"/>
              <a:gd name="connsiteX240" fmla="*/ 431405 w 442326"/>
              <a:gd name="connsiteY240" fmla="*/ 322011 h 403977"/>
              <a:gd name="connsiteX241" fmla="*/ 431405 w 442326"/>
              <a:gd name="connsiteY241" fmla="*/ 345430 h 403977"/>
              <a:gd name="connsiteX242" fmla="*/ 415023 w 442326"/>
              <a:gd name="connsiteY242" fmla="*/ 366507 h 403977"/>
              <a:gd name="connsiteX243" fmla="*/ 415023 w 442326"/>
              <a:gd name="connsiteY243" fmla="*/ 333720 h 40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442326" h="403977">
                <a:moveTo>
                  <a:pt x="415023" y="264049"/>
                </a:moveTo>
                <a:lnTo>
                  <a:pt x="415023" y="222480"/>
                </a:lnTo>
                <a:cubicBezTo>
                  <a:pt x="415023" y="194377"/>
                  <a:pt x="372974" y="175642"/>
                  <a:pt x="322189" y="168031"/>
                </a:cubicBezTo>
                <a:lnTo>
                  <a:pt x="322189" y="134659"/>
                </a:lnTo>
                <a:cubicBezTo>
                  <a:pt x="322189" y="125291"/>
                  <a:pt x="317274" y="112411"/>
                  <a:pt x="294884" y="100116"/>
                </a:cubicBezTo>
                <a:lnTo>
                  <a:pt x="294884" y="58547"/>
                </a:lnTo>
                <a:cubicBezTo>
                  <a:pt x="294884" y="20492"/>
                  <a:pt x="218979" y="0"/>
                  <a:pt x="147442" y="0"/>
                </a:cubicBezTo>
                <a:cubicBezTo>
                  <a:pt x="75905" y="0"/>
                  <a:pt x="0" y="20492"/>
                  <a:pt x="0" y="58547"/>
                </a:cubicBezTo>
                <a:lnTo>
                  <a:pt x="0" y="105385"/>
                </a:lnTo>
                <a:cubicBezTo>
                  <a:pt x="0" y="119437"/>
                  <a:pt x="10376" y="131146"/>
                  <a:pt x="27304" y="140514"/>
                </a:cubicBezTo>
                <a:lnTo>
                  <a:pt x="27304" y="181497"/>
                </a:lnTo>
                <a:cubicBezTo>
                  <a:pt x="27304" y="181497"/>
                  <a:pt x="27304" y="181497"/>
                  <a:pt x="27304" y="182082"/>
                </a:cubicBezTo>
                <a:cubicBezTo>
                  <a:pt x="4915" y="194377"/>
                  <a:pt x="0" y="207843"/>
                  <a:pt x="0" y="216625"/>
                </a:cubicBezTo>
                <a:lnTo>
                  <a:pt x="0" y="263463"/>
                </a:lnTo>
                <a:cubicBezTo>
                  <a:pt x="0" y="301519"/>
                  <a:pt x="75905" y="322011"/>
                  <a:pt x="147442" y="322011"/>
                </a:cubicBezTo>
                <a:lnTo>
                  <a:pt x="147442" y="345430"/>
                </a:lnTo>
                <a:cubicBezTo>
                  <a:pt x="147442" y="383485"/>
                  <a:pt x="223348" y="403977"/>
                  <a:pt x="294884" y="403977"/>
                </a:cubicBezTo>
                <a:cubicBezTo>
                  <a:pt x="366421" y="403977"/>
                  <a:pt x="442327" y="383485"/>
                  <a:pt x="442327" y="345430"/>
                </a:cubicBezTo>
                <a:lnTo>
                  <a:pt x="442327" y="298592"/>
                </a:lnTo>
                <a:cubicBezTo>
                  <a:pt x="442327" y="289810"/>
                  <a:pt x="437412" y="276344"/>
                  <a:pt x="415023" y="264049"/>
                </a:cubicBezTo>
                <a:close/>
                <a:moveTo>
                  <a:pt x="431405" y="299177"/>
                </a:moveTo>
                <a:cubicBezTo>
                  <a:pt x="431405" y="321425"/>
                  <a:pt x="375159" y="346015"/>
                  <a:pt x="294884" y="346015"/>
                </a:cubicBezTo>
                <a:cubicBezTo>
                  <a:pt x="230993" y="346015"/>
                  <a:pt x="182391" y="330207"/>
                  <a:pt x="164917" y="312643"/>
                </a:cubicBezTo>
                <a:cubicBezTo>
                  <a:pt x="164917" y="312643"/>
                  <a:pt x="164917" y="312643"/>
                  <a:pt x="164917" y="312643"/>
                </a:cubicBezTo>
                <a:cubicBezTo>
                  <a:pt x="198228" y="323767"/>
                  <a:pt x="232631" y="329036"/>
                  <a:pt x="267034" y="328451"/>
                </a:cubicBezTo>
                <a:cubicBezTo>
                  <a:pt x="333656" y="328451"/>
                  <a:pt x="404647" y="310301"/>
                  <a:pt x="413384" y="277515"/>
                </a:cubicBezTo>
                <a:cubicBezTo>
                  <a:pt x="425398" y="283955"/>
                  <a:pt x="431405" y="291566"/>
                  <a:pt x="431405" y="299177"/>
                </a:cubicBezTo>
                <a:close/>
                <a:moveTo>
                  <a:pt x="338571" y="354797"/>
                </a:moveTo>
                <a:lnTo>
                  <a:pt x="338571" y="389926"/>
                </a:lnTo>
                <a:cubicBezTo>
                  <a:pt x="331472" y="390511"/>
                  <a:pt x="324373" y="391682"/>
                  <a:pt x="316728" y="391682"/>
                </a:cubicBezTo>
                <a:lnTo>
                  <a:pt x="316728" y="356554"/>
                </a:lnTo>
                <a:cubicBezTo>
                  <a:pt x="324373" y="356554"/>
                  <a:pt x="331472" y="355968"/>
                  <a:pt x="338571" y="354797"/>
                </a:cubicBezTo>
                <a:close/>
                <a:moveTo>
                  <a:pt x="349493" y="353626"/>
                </a:moveTo>
                <a:cubicBezTo>
                  <a:pt x="357138" y="352455"/>
                  <a:pt x="364237" y="351284"/>
                  <a:pt x="371336" y="349528"/>
                </a:cubicBezTo>
                <a:lnTo>
                  <a:pt x="371336" y="384071"/>
                </a:lnTo>
                <a:cubicBezTo>
                  <a:pt x="364783" y="385827"/>
                  <a:pt x="357138" y="386998"/>
                  <a:pt x="349493" y="388169"/>
                </a:cubicBezTo>
                <a:lnTo>
                  <a:pt x="349493" y="353626"/>
                </a:lnTo>
                <a:close/>
                <a:moveTo>
                  <a:pt x="382258" y="346601"/>
                </a:moveTo>
                <a:cubicBezTo>
                  <a:pt x="389903" y="344844"/>
                  <a:pt x="397002" y="341917"/>
                  <a:pt x="404101" y="338989"/>
                </a:cubicBezTo>
                <a:lnTo>
                  <a:pt x="404101" y="372947"/>
                </a:lnTo>
                <a:cubicBezTo>
                  <a:pt x="397002" y="376460"/>
                  <a:pt x="389903" y="378802"/>
                  <a:pt x="382258" y="381144"/>
                </a:cubicBezTo>
                <a:lnTo>
                  <a:pt x="382258" y="346601"/>
                </a:lnTo>
                <a:close/>
                <a:moveTo>
                  <a:pt x="207511" y="381144"/>
                </a:moveTo>
                <a:cubicBezTo>
                  <a:pt x="199866" y="378802"/>
                  <a:pt x="192767" y="376460"/>
                  <a:pt x="185668" y="372947"/>
                </a:cubicBezTo>
                <a:lnTo>
                  <a:pt x="185668" y="338989"/>
                </a:lnTo>
                <a:cubicBezTo>
                  <a:pt x="192767" y="341917"/>
                  <a:pt x="199866" y="344259"/>
                  <a:pt x="207511" y="346601"/>
                </a:cubicBezTo>
                <a:lnTo>
                  <a:pt x="207511" y="381144"/>
                </a:lnTo>
                <a:close/>
                <a:moveTo>
                  <a:pt x="218433" y="349528"/>
                </a:moveTo>
                <a:cubicBezTo>
                  <a:pt x="225532" y="351284"/>
                  <a:pt x="232631" y="352455"/>
                  <a:pt x="240276" y="353626"/>
                </a:cubicBezTo>
                <a:lnTo>
                  <a:pt x="240276" y="388755"/>
                </a:lnTo>
                <a:cubicBezTo>
                  <a:pt x="232631" y="387584"/>
                  <a:pt x="224986" y="385827"/>
                  <a:pt x="218433" y="384656"/>
                </a:cubicBezTo>
                <a:lnTo>
                  <a:pt x="218433" y="349528"/>
                </a:lnTo>
                <a:close/>
                <a:moveTo>
                  <a:pt x="251198" y="354797"/>
                </a:moveTo>
                <a:cubicBezTo>
                  <a:pt x="258297" y="355383"/>
                  <a:pt x="265942" y="356554"/>
                  <a:pt x="273041" y="356554"/>
                </a:cubicBezTo>
                <a:lnTo>
                  <a:pt x="273041" y="391682"/>
                </a:lnTo>
                <a:cubicBezTo>
                  <a:pt x="265396" y="391097"/>
                  <a:pt x="258297" y="390511"/>
                  <a:pt x="251198" y="389926"/>
                </a:cubicBezTo>
                <a:lnTo>
                  <a:pt x="251198" y="354797"/>
                </a:lnTo>
                <a:close/>
                <a:moveTo>
                  <a:pt x="120138" y="223066"/>
                </a:moveTo>
                <a:lnTo>
                  <a:pt x="120138" y="224822"/>
                </a:lnTo>
                <a:cubicBezTo>
                  <a:pt x="112493" y="223651"/>
                  <a:pt x="104848" y="221895"/>
                  <a:pt x="98295" y="220724"/>
                </a:cubicBezTo>
                <a:lnTo>
                  <a:pt x="98295" y="186181"/>
                </a:lnTo>
                <a:cubicBezTo>
                  <a:pt x="105394" y="187937"/>
                  <a:pt x="112493" y="189108"/>
                  <a:pt x="120138" y="190279"/>
                </a:cubicBezTo>
                <a:lnTo>
                  <a:pt x="120138" y="223066"/>
                </a:lnTo>
                <a:close/>
                <a:moveTo>
                  <a:pt x="131060" y="269904"/>
                </a:moveTo>
                <a:lnTo>
                  <a:pt x="131060" y="246485"/>
                </a:lnTo>
                <a:cubicBezTo>
                  <a:pt x="135974" y="251168"/>
                  <a:pt x="141435" y="255267"/>
                  <a:pt x="147442" y="258194"/>
                </a:cubicBezTo>
                <a:lnTo>
                  <a:pt x="147442" y="291566"/>
                </a:lnTo>
                <a:cubicBezTo>
                  <a:pt x="137067" y="283955"/>
                  <a:pt x="131060" y="276929"/>
                  <a:pt x="131060" y="269904"/>
                </a:cubicBezTo>
                <a:lnTo>
                  <a:pt x="131060" y="269904"/>
                </a:lnTo>
                <a:close/>
                <a:moveTo>
                  <a:pt x="404101" y="269904"/>
                </a:moveTo>
                <a:cubicBezTo>
                  <a:pt x="404101" y="276929"/>
                  <a:pt x="398094" y="284540"/>
                  <a:pt x="387718" y="290981"/>
                </a:cubicBezTo>
                <a:lnTo>
                  <a:pt x="387718" y="257609"/>
                </a:lnTo>
                <a:cubicBezTo>
                  <a:pt x="393725" y="254681"/>
                  <a:pt x="399186" y="250583"/>
                  <a:pt x="404101" y="245899"/>
                </a:cubicBezTo>
                <a:lnTo>
                  <a:pt x="404101" y="269904"/>
                </a:lnTo>
                <a:close/>
                <a:moveTo>
                  <a:pt x="376797" y="296835"/>
                </a:moveTo>
                <a:cubicBezTo>
                  <a:pt x="369698" y="300348"/>
                  <a:pt x="362599" y="302690"/>
                  <a:pt x="354954" y="305032"/>
                </a:cubicBezTo>
                <a:lnTo>
                  <a:pt x="354954" y="270489"/>
                </a:lnTo>
                <a:cubicBezTo>
                  <a:pt x="362599" y="268733"/>
                  <a:pt x="369698" y="265805"/>
                  <a:pt x="376797" y="262878"/>
                </a:cubicBezTo>
                <a:lnTo>
                  <a:pt x="376797" y="296835"/>
                </a:lnTo>
                <a:close/>
                <a:moveTo>
                  <a:pt x="344032" y="307959"/>
                </a:moveTo>
                <a:cubicBezTo>
                  <a:pt x="337479" y="309716"/>
                  <a:pt x="329834" y="310887"/>
                  <a:pt x="322189" y="312058"/>
                </a:cubicBezTo>
                <a:lnTo>
                  <a:pt x="322189" y="276929"/>
                </a:lnTo>
                <a:cubicBezTo>
                  <a:pt x="329834" y="275758"/>
                  <a:pt x="336933" y="274587"/>
                  <a:pt x="344032" y="272831"/>
                </a:cubicBezTo>
                <a:lnTo>
                  <a:pt x="344032" y="307959"/>
                </a:lnTo>
                <a:close/>
                <a:moveTo>
                  <a:pt x="311267" y="313814"/>
                </a:moveTo>
                <a:cubicBezTo>
                  <a:pt x="304168" y="314400"/>
                  <a:pt x="297069" y="315570"/>
                  <a:pt x="289424" y="315570"/>
                </a:cubicBezTo>
                <a:lnTo>
                  <a:pt x="289424" y="280442"/>
                </a:lnTo>
                <a:cubicBezTo>
                  <a:pt x="296523" y="279857"/>
                  <a:pt x="304168" y="279271"/>
                  <a:pt x="311267" y="278686"/>
                </a:cubicBezTo>
                <a:lnTo>
                  <a:pt x="311267" y="313814"/>
                </a:lnTo>
                <a:close/>
                <a:moveTo>
                  <a:pt x="278502" y="316156"/>
                </a:moveTo>
                <a:cubicBezTo>
                  <a:pt x="274679" y="316156"/>
                  <a:pt x="271403" y="316156"/>
                  <a:pt x="267580" y="316156"/>
                </a:cubicBezTo>
                <a:cubicBezTo>
                  <a:pt x="263758" y="316156"/>
                  <a:pt x="260481" y="316156"/>
                  <a:pt x="256659" y="316156"/>
                </a:cubicBezTo>
                <a:lnTo>
                  <a:pt x="256659" y="281028"/>
                </a:lnTo>
                <a:cubicBezTo>
                  <a:pt x="260481" y="281028"/>
                  <a:pt x="263758" y="281028"/>
                  <a:pt x="267580" y="281028"/>
                </a:cubicBezTo>
                <a:cubicBezTo>
                  <a:pt x="271403" y="281028"/>
                  <a:pt x="274679" y="281028"/>
                  <a:pt x="278502" y="281028"/>
                </a:cubicBezTo>
                <a:lnTo>
                  <a:pt x="278502" y="316156"/>
                </a:lnTo>
                <a:close/>
                <a:moveTo>
                  <a:pt x="245737" y="316156"/>
                </a:moveTo>
                <a:cubicBezTo>
                  <a:pt x="238092" y="315570"/>
                  <a:pt x="230993" y="314985"/>
                  <a:pt x="223894" y="314400"/>
                </a:cubicBezTo>
                <a:lnTo>
                  <a:pt x="223894" y="279271"/>
                </a:lnTo>
                <a:cubicBezTo>
                  <a:pt x="230993" y="279857"/>
                  <a:pt x="238638" y="281028"/>
                  <a:pt x="245737" y="281028"/>
                </a:cubicBezTo>
                <a:lnTo>
                  <a:pt x="245737" y="316156"/>
                </a:lnTo>
                <a:close/>
                <a:moveTo>
                  <a:pt x="212972" y="312643"/>
                </a:moveTo>
                <a:cubicBezTo>
                  <a:pt x="205327" y="311472"/>
                  <a:pt x="197682" y="309716"/>
                  <a:pt x="191129" y="308545"/>
                </a:cubicBezTo>
                <a:lnTo>
                  <a:pt x="191129" y="274002"/>
                </a:lnTo>
                <a:cubicBezTo>
                  <a:pt x="198228" y="275758"/>
                  <a:pt x="205327" y="276929"/>
                  <a:pt x="212972" y="278100"/>
                </a:cubicBezTo>
                <a:lnTo>
                  <a:pt x="212972" y="312643"/>
                </a:lnTo>
                <a:close/>
                <a:moveTo>
                  <a:pt x="180207" y="305032"/>
                </a:moveTo>
                <a:cubicBezTo>
                  <a:pt x="172562" y="302690"/>
                  <a:pt x="165463" y="300348"/>
                  <a:pt x="158364" y="296835"/>
                </a:cubicBezTo>
                <a:lnTo>
                  <a:pt x="158364" y="262878"/>
                </a:lnTo>
                <a:cubicBezTo>
                  <a:pt x="165463" y="265805"/>
                  <a:pt x="172562" y="268147"/>
                  <a:pt x="180207" y="270489"/>
                </a:cubicBezTo>
                <a:lnTo>
                  <a:pt x="180207" y="305032"/>
                </a:lnTo>
                <a:close/>
                <a:moveTo>
                  <a:pt x="404101" y="223066"/>
                </a:moveTo>
                <a:cubicBezTo>
                  <a:pt x="404101" y="245314"/>
                  <a:pt x="347854" y="269904"/>
                  <a:pt x="267580" y="269904"/>
                </a:cubicBezTo>
                <a:cubicBezTo>
                  <a:pt x="187306" y="269904"/>
                  <a:pt x="131060" y="245314"/>
                  <a:pt x="131060" y="223066"/>
                </a:cubicBezTo>
                <a:cubicBezTo>
                  <a:pt x="131060" y="200818"/>
                  <a:pt x="187306" y="176228"/>
                  <a:pt x="267580" y="176228"/>
                </a:cubicBezTo>
                <a:cubicBezTo>
                  <a:pt x="347854" y="176228"/>
                  <a:pt x="404101" y="200818"/>
                  <a:pt x="404101" y="223066"/>
                </a:cubicBezTo>
                <a:close/>
                <a:moveTo>
                  <a:pt x="131060" y="199647"/>
                </a:moveTo>
                <a:lnTo>
                  <a:pt x="131060" y="190865"/>
                </a:lnTo>
                <a:cubicBezTo>
                  <a:pt x="134336" y="191450"/>
                  <a:pt x="137613" y="191450"/>
                  <a:pt x="140889" y="192035"/>
                </a:cubicBezTo>
                <a:cubicBezTo>
                  <a:pt x="137613" y="194377"/>
                  <a:pt x="134336" y="196719"/>
                  <a:pt x="131060" y="199647"/>
                </a:cubicBezTo>
                <a:close/>
                <a:moveTo>
                  <a:pt x="301984" y="165689"/>
                </a:moveTo>
                <a:cubicBezTo>
                  <a:pt x="305260" y="163347"/>
                  <a:pt x="308537" y="161005"/>
                  <a:pt x="311813" y="158078"/>
                </a:cubicBezTo>
                <a:lnTo>
                  <a:pt x="311813" y="166860"/>
                </a:lnTo>
                <a:cubicBezTo>
                  <a:pt x="307990" y="166275"/>
                  <a:pt x="305260" y="166275"/>
                  <a:pt x="301984" y="165689"/>
                </a:cubicBezTo>
                <a:close/>
                <a:moveTo>
                  <a:pt x="293792" y="112996"/>
                </a:moveTo>
                <a:cubicBezTo>
                  <a:pt x="305260" y="120022"/>
                  <a:pt x="311267" y="127633"/>
                  <a:pt x="311267" y="134659"/>
                </a:cubicBezTo>
                <a:cubicBezTo>
                  <a:pt x="311267" y="144612"/>
                  <a:pt x="299253" y="155736"/>
                  <a:pt x="279048" y="163933"/>
                </a:cubicBezTo>
                <a:cubicBezTo>
                  <a:pt x="275225" y="163933"/>
                  <a:pt x="271403" y="163933"/>
                  <a:pt x="267580" y="163933"/>
                </a:cubicBezTo>
                <a:cubicBezTo>
                  <a:pt x="229355" y="163933"/>
                  <a:pt x="189491" y="169787"/>
                  <a:pt x="161094" y="181497"/>
                </a:cubicBezTo>
                <a:cubicBezTo>
                  <a:pt x="103756" y="179741"/>
                  <a:pt x="61161" y="165104"/>
                  <a:pt x="45325" y="148710"/>
                </a:cubicBezTo>
                <a:cubicBezTo>
                  <a:pt x="45325" y="148710"/>
                  <a:pt x="45325" y="148710"/>
                  <a:pt x="45325" y="148710"/>
                </a:cubicBezTo>
                <a:cubicBezTo>
                  <a:pt x="78636" y="159834"/>
                  <a:pt x="113039" y="165104"/>
                  <a:pt x="147442" y="164518"/>
                </a:cubicBezTo>
                <a:cubicBezTo>
                  <a:pt x="214064" y="164518"/>
                  <a:pt x="285055" y="146368"/>
                  <a:pt x="293792" y="112996"/>
                </a:cubicBezTo>
                <a:close/>
                <a:moveTo>
                  <a:pt x="87373" y="182668"/>
                </a:moveTo>
                <a:lnTo>
                  <a:pt x="87373" y="217211"/>
                </a:lnTo>
                <a:cubicBezTo>
                  <a:pt x="79728" y="214869"/>
                  <a:pt x="72629" y="212527"/>
                  <a:pt x="65530" y="209014"/>
                </a:cubicBezTo>
                <a:lnTo>
                  <a:pt x="65530" y="175057"/>
                </a:lnTo>
                <a:cubicBezTo>
                  <a:pt x="72629" y="177984"/>
                  <a:pt x="80274" y="180911"/>
                  <a:pt x="87373" y="182668"/>
                </a:cubicBezTo>
                <a:close/>
                <a:moveTo>
                  <a:pt x="54608" y="169787"/>
                </a:moveTo>
                <a:lnTo>
                  <a:pt x="54608" y="203159"/>
                </a:lnTo>
                <a:cubicBezTo>
                  <a:pt x="44233" y="196134"/>
                  <a:pt x="38226" y="189108"/>
                  <a:pt x="38226" y="182082"/>
                </a:cubicBezTo>
                <a:lnTo>
                  <a:pt x="38226" y="158663"/>
                </a:lnTo>
                <a:cubicBezTo>
                  <a:pt x="43141" y="162762"/>
                  <a:pt x="48601" y="166860"/>
                  <a:pt x="54608" y="169787"/>
                </a:cubicBezTo>
                <a:close/>
                <a:moveTo>
                  <a:pt x="38226" y="132903"/>
                </a:moveTo>
                <a:lnTo>
                  <a:pt x="38226" y="98945"/>
                </a:lnTo>
                <a:cubicBezTo>
                  <a:pt x="45325" y="101872"/>
                  <a:pt x="52424" y="104214"/>
                  <a:pt x="60069" y="106556"/>
                </a:cubicBezTo>
                <a:lnTo>
                  <a:pt x="60069" y="141099"/>
                </a:lnTo>
                <a:cubicBezTo>
                  <a:pt x="52970" y="138757"/>
                  <a:pt x="45325" y="136415"/>
                  <a:pt x="38226" y="132903"/>
                </a:cubicBezTo>
                <a:close/>
                <a:moveTo>
                  <a:pt x="70991" y="144027"/>
                </a:moveTo>
                <a:lnTo>
                  <a:pt x="70991" y="109484"/>
                </a:lnTo>
                <a:cubicBezTo>
                  <a:pt x="78090" y="111240"/>
                  <a:pt x="85189" y="112411"/>
                  <a:pt x="92834" y="113582"/>
                </a:cubicBezTo>
                <a:lnTo>
                  <a:pt x="92834" y="148710"/>
                </a:lnTo>
                <a:cubicBezTo>
                  <a:pt x="85189" y="147539"/>
                  <a:pt x="78090" y="145783"/>
                  <a:pt x="70991" y="144027"/>
                </a:cubicBezTo>
                <a:close/>
                <a:moveTo>
                  <a:pt x="103756" y="149881"/>
                </a:moveTo>
                <a:lnTo>
                  <a:pt x="103756" y="114753"/>
                </a:lnTo>
                <a:cubicBezTo>
                  <a:pt x="110855" y="115338"/>
                  <a:pt x="118500" y="116509"/>
                  <a:pt x="125599" y="116509"/>
                </a:cubicBezTo>
                <a:lnTo>
                  <a:pt x="125599" y="151638"/>
                </a:lnTo>
                <a:cubicBezTo>
                  <a:pt x="117954" y="151638"/>
                  <a:pt x="110855" y="151052"/>
                  <a:pt x="103756" y="149881"/>
                </a:cubicBezTo>
                <a:close/>
                <a:moveTo>
                  <a:pt x="136521" y="152223"/>
                </a:moveTo>
                <a:lnTo>
                  <a:pt x="136521" y="117095"/>
                </a:lnTo>
                <a:cubicBezTo>
                  <a:pt x="140343" y="117095"/>
                  <a:pt x="143620" y="117095"/>
                  <a:pt x="147442" y="117095"/>
                </a:cubicBezTo>
                <a:cubicBezTo>
                  <a:pt x="151265" y="117095"/>
                  <a:pt x="154541" y="117095"/>
                  <a:pt x="158364" y="117095"/>
                </a:cubicBezTo>
                <a:lnTo>
                  <a:pt x="158364" y="152223"/>
                </a:lnTo>
                <a:cubicBezTo>
                  <a:pt x="154541" y="152223"/>
                  <a:pt x="151265" y="152223"/>
                  <a:pt x="147442" y="152223"/>
                </a:cubicBezTo>
                <a:cubicBezTo>
                  <a:pt x="143620" y="152223"/>
                  <a:pt x="140343" y="152809"/>
                  <a:pt x="136521" y="152223"/>
                </a:cubicBezTo>
                <a:close/>
                <a:moveTo>
                  <a:pt x="169286" y="152223"/>
                </a:moveTo>
                <a:lnTo>
                  <a:pt x="169286" y="117095"/>
                </a:lnTo>
                <a:cubicBezTo>
                  <a:pt x="176385" y="116509"/>
                  <a:pt x="184030" y="115924"/>
                  <a:pt x="191129" y="115338"/>
                </a:cubicBezTo>
                <a:lnTo>
                  <a:pt x="191129" y="150467"/>
                </a:lnTo>
                <a:cubicBezTo>
                  <a:pt x="184030" y="151052"/>
                  <a:pt x="176931" y="151638"/>
                  <a:pt x="169286" y="152223"/>
                </a:cubicBezTo>
                <a:close/>
                <a:moveTo>
                  <a:pt x="202050" y="148710"/>
                </a:moveTo>
                <a:lnTo>
                  <a:pt x="202050" y="113582"/>
                </a:lnTo>
                <a:cubicBezTo>
                  <a:pt x="209696" y="112411"/>
                  <a:pt x="216795" y="111240"/>
                  <a:pt x="223894" y="109484"/>
                </a:cubicBezTo>
                <a:lnTo>
                  <a:pt x="223894" y="144027"/>
                </a:lnTo>
                <a:cubicBezTo>
                  <a:pt x="217341" y="145783"/>
                  <a:pt x="209696" y="147539"/>
                  <a:pt x="202050" y="148710"/>
                </a:cubicBezTo>
                <a:close/>
                <a:moveTo>
                  <a:pt x="234815" y="141099"/>
                </a:moveTo>
                <a:lnTo>
                  <a:pt x="234815" y="106556"/>
                </a:lnTo>
                <a:cubicBezTo>
                  <a:pt x="242461" y="104800"/>
                  <a:pt x="249560" y="101872"/>
                  <a:pt x="256659" y="98945"/>
                </a:cubicBezTo>
                <a:lnTo>
                  <a:pt x="256659" y="132903"/>
                </a:lnTo>
                <a:cubicBezTo>
                  <a:pt x="249560" y="136415"/>
                  <a:pt x="242461" y="138757"/>
                  <a:pt x="234815" y="141099"/>
                </a:cubicBezTo>
                <a:close/>
                <a:moveTo>
                  <a:pt x="267580" y="127048"/>
                </a:moveTo>
                <a:lnTo>
                  <a:pt x="267580" y="93676"/>
                </a:lnTo>
                <a:cubicBezTo>
                  <a:pt x="273587" y="90748"/>
                  <a:pt x="279048" y="86650"/>
                  <a:pt x="283963" y="81966"/>
                </a:cubicBezTo>
                <a:lnTo>
                  <a:pt x="283963" y="105385"/>
                </a:lnTo>
                <a:cubicBezTo>
                  <a:pt x="283963" y="112996"/>
                  <a:pt x="278502" y="120022"/>
                  <a:pt x="267580" y="127048"/>
                </a:cubicBezTo>
                <a:close/>
                <a:moveTo>
                  <a:pt x="27304" y="127048"/>
                </a:moveTo>
                <a:cubicBezTo>
                  <a:pt x="16929" y="120022"/>
                  <a:pt x="10922" y="112996"/>
                  <a:pt x="10922" y="105971"/>
                </a:cubicBezTo>
                <a:lnTo>
                  <a:pt x="10922" y="82552"/>
                </a:lnTo>
                <a:cubicBezTo>
                  <a:pt x="15836" y="87236"/>
                  <a:pt x="21297" y="91334"/>
                  <a:pt x="27304" y="94261"/>
                </a:cubicBezTo>
                <a:lnTo>
                  <a:pt x="27304" y="127048"/>
                </a:lnTo>
                <a:close/>
                <a:moveTo>
                  <a:pt x="10922" y="59133"/>
                </a:moveTo>
                <a:cubicBezTo>
                  <a:pt x="10922" y="36885"/>
                  <a:pt x="67168" y="12295"/>
                  <a:pt x="147442" y="12295"/>
                </a:cubicBezTo>
                <a:cubicBezTo>
                  <a:pt x="227716" y="12295"/>
                  <a:pt x="283963" y="36885"/>
                  <a:pt x="283963" y="59133"/>
                </a:cubicBezTo>
                <a:cubicBezTo>
                  <a:pt x="283963" y="81381"/>
                  <a:pt x="227716" y="105971"/>
                  <a:pt x="147442" y="105971"/>
                </a:cubicBezTo>
                <a:cubicBezTo>
                  <a:pt x="67168" y="105971"/>
                  <a:pt x="10922" y="80795"/>
                  <a:pt x="10922" y="59133"/>
                </a:cubicBezTo>
                <a:close/>
                <a:moveTo>
                  <a:pt x="30035" y="193792"/>
                </a:moveTo>
                <a:cubicBezTo>
                  <a:pt x="39864" y="215454"/>
                  <a:pt x="76998" y="229506"/>
                  <a:pt x="120138" y="235946"/>
                </a:cubicBezTo>
                <a:lnTo>
                  <a:pt x="120138" y="262292"/>
                </a:lnTo>
                <a:cubicBezTo>
                  <a:pt x="54608" y="257609"/>
                  <a:pt x="10922" y="235946"/>
                  <a:pt x="10922" y="216625"/>
                </a:cubicBezTo>
                <a:cubicBezTo>
                  <a:pt x="10922" y="209014"/>
                  <a:pt x="18021" y="201403"/>
                  <a:pt x="30035" y="193792"/>
                </a:cubicBezTo>
                <a:close/>
                <a:moveTo>
                  <a:pt x="27304" y="285126"/>
                </a:moveTo>
                <a:cubicBezTo>
                  <a:pt x="16929" y="278100"/>
                  <a:pt x="10922" y="271074"/>
                  <a:pt x="10922" y="264049"/>
                </a:cubicBezTo>
                <a:lnTo>
                  <a:pt x="10922" y="240630"/>
                </a:lnTo>
                <a:cubicBezTo>
                  <a:pt x="15836" y="245314"/>
                  <a:pt x="21297" y="249412"/>
                  <a:pt x="27304" y="252339"/>
                </a:cubicBezTo>
                <a:lnTo>
                  <a:pt x="27304" y="285126"/>
                </a:lnTo>
                <a:close/>
                <a:moveTo>
                  <a:pt x="60069" y="299177"/>
                </a:moveTo>
                <a:cubicBezTo>
                  <a:pt x="52424" y="296835"/>
                  <a:pt x="45325" y="294493"/>
                  <a:pt x="38226" y="290981"/>
                </a:cubicBezTo>
                <a:lnTo>
                  <a:pt x="38226" y="257023"/>
                </a:lnTo>
                <a:cubicBezTo>
                  <a:pt x="45325" y="259950"/>
                  <a:pt x="52424" y="262292"/>
                  <a:pt x="60069" y="264634"/>
                </a:cubicBezTo>
                <a:lnTo>
                  <a:pt x="60069" y="299177"/>
                </a:lnTo>
                <a:close/>
                <a:moveTo>
                  <a:pt x="92834" y="306788"/>
                </a:moveTo>
                <a:cubicBezTo>
                  <a:pt x="85189" y="305617"/>
                  <a:pt x="77544" y="303861"/>
                  <a:pt x="70991" y="302690"/>
                </a:cubicBezTo>
                <a:lnTo>
                  <a:pt x="70991" y="268147"/>
                </a:lnTo>
                <a:cubicBezTo>
                  <a:pt x="78090" y="269904"/>
                  <a:pt x="85189" y="271074"/>
                  <a:pt x="92834" y="272245"/>
                </a:cubicBezTo>
                <a:lnTo>
                  <a:pt x="92834" y="306788"/>
                </a:lnTo>
                <a:close/>
                <a:moveTo>
                  <a:pt x="103756" y="272831"/>
                </a:moveTo>
                <a:cubicBezTo>
                  <a:pt x="109216" y="273416"/>
                  <a:pt x="114677" y="274002"/>
                  <a:pt x="120684" y="274587"/>
                </a:cubicBezTo>
                <a:cubicBezTo>
                  <a:pt x="121230" y="278686"/>
                  <a:pt x="123415" y="282784"/>
                  <a:pt x="125599" y="286882"/>
                </a:cubicBezTo>
                <a:lnTo>
                  <a:pt x="125599" y="310301"/>
                </a:lnTo>
                <a:cubicBezTo>
                  <a:pt x="117954" y="309716"/>
                  <a:pt x="110855" y="309130"/>
                  <a:pt x="103756" y="308545"/>
                </a:cubicBezTo>
                <a:lnTo>
                  <a:pt x="103756" y="272831"/>
                </a:lnTo>
                <a:close/>
                <a:moveTo>
                  <a:pt x="136521" y="297421"/>
                </a:moveTo>
                <a:cubicBezTo>
                  <a:pt x="139797" y="299763"/>
                  <a:pt x="143620" y="302105"/>
                  <a:pt x="147442" y="304446"/>
                </a:cubicBezTo>
                <a:lnTo>
                  <a:pt x="147442" y="310301"/>
                </a:lnTo>
                <a:cubicBezTo>
                  <a:pt x="143620" y="310301"/>
                  <a:pt x="140343" y="310301"/>
                  <a:pt x="136521" y="310301"/>
                </a:cubicBezTo>
                <a:lnTo>
                  <a:pt x="136521" y="297421"/>
                </a:lnTo>
                <a:close/>
                <a:moveTo>
                  <a:pt x="158364" y="346015"/>
                </a:moveTo>
                <a:lnTo>
                  <a:pt x="158364" y="322596"/>
                </a:lnTo>
                <a:cubicBezTo>
                  <a:pt x="163279" y="327280"/>
                  <a:pt x="168739" y="331378"/>
                  <a:pt x="174746" y="334306"/>
                </a:cubicBezTo>
                <a:lnTo>
                  <a:pt x="174746" y="367678"/>
                </a:lnTo>
                <a:cubicBezTo>
                  <a:pt x="164371" y="360066"/>
                  <a:pt x="158364" y="353041"/>
                  <a:pt x="158364" y="346015"/>
                </a:cubicBezTo>
                <a:lnTo>
                  <a:pt x="158364" y="346015"/>
                </a:lnTo>
                <a:close/>
                <a:moveTo>
                  <a:pt x="283963" y="357139"/>
                </a:moveTo>
                <a:cubicBezTo>
                  <a:pt x="287785" y="357139"/>
                  <a:pt x="291062" y="357139"/>
                  <a:pt x="294884" y="357139"/>
                </a:cubicBezTo>
                <a:cubicBezTo>
                  <a:pt x="298707" y="357139"/>
                  <a:pt x="301984" y="357139"/>
                  <a:pt x="305806" y="357139"/>
                </a:cubicBezTo>
                <a:lnTo>
                  <a:pt x="305806" y="392268"/>
                </a:lnTo>
                <a:cubicBezTo>
                  <a:pt x="301984" y="392268"/>
                  <a:pt x="298707" y="392268"/>
                  <a:pt x="294884" y="392268"/>
                </a:cubicBezTo>
                <a:cubicBezTo>
                  <a:pt x="291062" y="392268"/>
                  <a:pt x="287785" y="392268"/>
                  <a:pt x="283963" y="392268"/>
                </a:cubicBezTo>
                <a:lnTo>
                  <a:pt x="283963" y="357139"/>
                </a:lnTo>
                <a:close/>
                <a:moveTo>
                  <a:pt x="415023" y="333720"/>
                </a:moveTo>
                <a:cubicBezTo>
                  <a:pt x="421029" y="330793"/>
                  <a:pt x="426490" y="326694"/>
                  <a:pt x="431405" y="322011"/>
                </a:cubicBezTo>
                <a:lnTo>
                  <a:pt x="431405" y="345430"/>
                </a:lnTo>
                <a:cubicBezTo>
                  <a:pt x="431405" y="352455"/>
                  <a:pt x="425398" y="360066"/>
                  <a:pt x="415023" y="366507"/>
                </a:cubicBezTo>
                <a:lnTo>
                  <a:pt x="415023" y="333720"/>
                </a:lnTo>
                <a:close/>
              </a:path>
            </a:pathLst>
          </a:custGeom>
          <a:solidFill>
            <a:schemeClr val="bg2">
              <a:lumMod val="75000"/>
            </a:schemeClr>
          </a:solidFill>
          <a:ln w="5457" cap="flat">
            <a:noFill/>
            <a:prstDash val="solid"/>
            <a:miter/>
          </a:ln>
        </p:spPr>
        <p:txBody>
          <a:bodyPr rtlCol="0" anchor="ctr"/>
          <a:lstStyle/>
          <a:p>
            <a:endParaRPr lang="ja-JP" altLang="en-US" dirty="0">
              <a:solidFill>
                <a:schemeClr val="bg1">
                  <a:lumMod val="50000"/>
                </a:schemeClr>
              </a:solidFill>
            </a:endParaRPr>
          </a:p>
        </p:txBody>
      </p:sp>
      <p:sp>
        <p:nvSpPr>
          <p:cNvPr id="242" name="正方形/長方形 241">
            <a:extLst>
              <a:ext uri="{FF2B5EF4-FFF2-40B4-BE49-F238E27FC236}">
                <a16:creationId xmlns:a16="http://schemas.microsoft.com/office/drawing/2014/main" id="{8A3E46C1-386B-9A4A-95EA-FEBD6ADF3D8E}"/>
              </a:ext>
            </a:extLst>
          </p:cNvPr>
          <p:cNvSpPr/>
          <p:nvPr/>
        </p:nvSpPr>
        <p:spPr bwMode="white">
          <a:xfrm>
            <a:off x="8356992" y="3081297"/>
            <a:ext cx="426369" cy="1723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243" name="グラフィックス 242" descr="ユーザー 単色塗りつぶし">
            <a:extLst>
              <a:ext uri="{FF2B5EF4-FFF2-40B4-BE49-F238E27FC236}">
                <a16:creationId xmlns:a16="http://schemas.microsoft.com/office/drawing/2014/main" id="{0DAFD161-18F4-112E-0670-81B11CBE0F5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381710" y="2993741"/>
            <a:ext cx="365126" cy="365126"/>
          </a:xfrm>
          <a:prstGeom prst="rect">
            <a:avLst/>
          </a:prstGeom>
        </p:spPr>
      </p:pic>
      <p:sp>
        <p:nvSpPr>
          <p:cNvPr id="244" name="テキスト ボックス 243">
            <a:extLst>
              <a:ext uri="{FF2B5EF4-FFF2-40B4-BE49-F238E27FC236}">
                <a16:creationId xmlns:a16="http://schemas.microsoft.com/office/drawing/2014/main" id="{CA1A0E1F-4948-F96C-DF47-EC9B236C47A5}"/>
              </a:ext>
            </a:extLst>
          </p:cNvPr>
          <p:cNvSpPr txBox="1"/>
          <p:nvPr/>
        </p:nvSpPr>
        <p:spPr>
          <a:xfrm>
            <a:off x="4137749" y="3305536"/>
            <a:ext cx="492443" cy="276999"/>
          </a:xfrm>
          <a:prstGeom prst="rect">
            <a:avLst/>
          </a:prstGeom>
          <a:noFill/>
        </p:spPr>
        <p:txBody>
          <a:bodyPr wrap="none" rtlCol="0" anchor="ctr">
            <a:spAutoFit/>
          </a:bodyPr>
          <a:lstStyle/>
          <a:p>
            <a:pPr algn="ctr"/>
            <a:r>
              <a:rPr kumimoji="1"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rPr>
              <a:t>人材</a:t>
            </a:r>
          </a:p>
        </p:txBody>
      </p:sp>
      <p:sp>
        <p:nvSpPr>
          <p:cNvPr id="245" name="正方形/長方形 244">
            <a:extLst>
              <a:ext uri="{FF2B5EF4-FFF2-40B4-BE49-F238E27FC236}">
                <a16:creationId xmlns:a16="http://schemas.microsoft.com/office/drawing/2014/main" id="{93BAB42C-9AAA-64D2-DD09-57ED3ABE2AF3}"/>
              </a:ext>
            </a:extLst>
          </p:cNvPr>
          <p:cNvSpPr/>
          <p:nvPr/>
        </p:nvSpPr>
        <p:spPr bwMode="white">
          <a:xfrm>
            <a:off x="4168535" y="3081297"/>
            <a:ext cx="426369" cy="1723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pic>
        <p:nvPicPr>
          <p:cNvPr id="246" name="グラフィックス 245" descr="ユーザー 単色塗りつぶし">
            <a:extLst>
              <a:ext uri="{FF2B5EF4-FFF2-40B4-BE49-F238E27FC236}">
                <a16:creationId xmlns:a16="http://schemas.microsoft.com/office/drawing/2014/main" id="{5DEB9984-9EF9-EB8C-9AE2-BA52907DDE41}"/>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4193253" y="2993741"/>
            <a:ext cx="365126" cy="365126"/>
          </a:xfrm>
          <a:prstGeom prst="rect">
            <a:avLst/>
          </a:prstGeom>
        </p:spPr>
      </p:pic>
      <p:sp>
        <p:nvSpPr>
          <p:cNvPr id="247" name="テキスト ボックス 246">
            <a:extLst>
              <a:ext uri="{FF2B5EF4-FFF2-40B4-BE49-F238E27FC236}">
                <a16:creationId xmlns:a16="http://schemas.microsoft.com/office/drawing/2014/main" id="{F38C284C-9EC0-0B46-26FA-4E8AAF52375F}"/>
              </a:ext>
            </a:extLst>
          </p:cNvPr>
          <p:cNvSpPr txBox="1"/>
          <p:nvPr/>
        </p:nvSpPr>
        <p:spPr>
          <a:xfrm>
            <a:off x="4137749" y="2308317"/>
            <a:ext cx="492443" cy="276999"/>
          </a:xfrm>
          <a:prstGeom prst="rect">
            <a:avLst/>
          </a:prstGeom>
          <a:noFill/>
        </p:spPr>
        <p:txBody>
          <a:bodyPr wrap="none" rtlCol="0" anchor="ctr">
            <a:spAutoFit/>
          </a:bodyPr>
          <a:lstStyle/>
          <a:p>
            <a:pPr algn="ctr"/>
            <a:r>
              <a:rPr kumimoji="1"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rPr>
              <a:t>対価</a:t>
            </a:r>
          </a:p>
        </p:txBody>
      </p:sp>
      <p:sp>
        <p:nvSpPr>
          <p:cNvPr id="248" name="正方形/長方形 247">
            <a:extLst>
              <a:ext uri="{FF2B5EF4-FFF2-40B4-BE49-F238E27FC236}">
                <a16:creationId xmlns:a16="http://schemas.microsoft.com/office/drawing/2014/main" id="{F8B5B956-63D5-7B8F-E593-64AFD993B1AC}"/>
              </a:ext>
            </a:extLst>
          </p:cNvPr>
          <p:cNvSpPr/>
          <p:nvPr/>
        </p:nvSpPr>
        <p:spPr bwMode="white">
          <a:xfrm>
            <a:off x="4150762" y="1994950"/>
            <a:ext cx="466417" cy="2797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49" name="グラフィックス 21" descr="硬貨 枠線">
            <a:extLst>
              <a:ext uri="{FF2B5EF4-FFF2-40B4-BE49-F238E27FC236}">
                <a16:creationId xmlns:a16="http://schemas.microsoft.com/office/drawing/2014/main" id="{49E70029-4F74-3600-9BBB-887001BF2208}"/>
              </a:ext>
            </a:extLst>
          </p:cNvPr>
          <p:cNvSpPr/>
          <p:nvPr/>
        </p:nvSpPr>
        <p:spPr>
          <a:xfrm>
            <a:off x="4246383" y="1982162"/>
            <a:ext cx="275175" cy="305372"/>
          </a:xfrm>
          <a:custGeom>
            <a:avLst/>
            <a:gdLst>
              <a:gd name="connsiteX0" fmla="*/ 415023 w 442326"/>
              <a:gd name="connsiteY0" fmla="*/ 264049 h 403977"/>
              <a:gd name="connsiteX1" fmla="*/ 415023 w 442326"/>
              <a:gd name="connsiteY1" fmla="*/ 222480 h 403977"/>
              <a:gd name="connsiteX2" fmla="*/ 322189 w 442326"/>
              <a:gd name="connsiteY2" fmla="*/ 168031 h 403977"/>
              <a:gd name="connsiteX3" fmla="*/ 322189 w 442326"/>
              <a:gd name="connsiteY3" fmla="*/ 134659 h 403977"/>
              <a:gd name="connsiteX4" fmla="*/ 294884 w 442326"/>
              <a:gd name="connsiteY4" fmla="*/ 100116 h 403977"/>
              <a:gd name="connsiteX5" fmla="*/ 294884 w 442326"/>
              <a:gd name="connsiteY5" fmla="*/ 58547 h 403977"/>
              <a:gd name="connsiteX6" fmla="*/ 147442 w 442326"/>
              <a:gd name="connsiteY6" fmla="*/ 0 h 403977"/>
              <a:gd name="connsiteX7" fmla="*/ 0 w 442326"/>
              <a:gd name="connsiteY7" fmla="*/ 58547 h 403977"/>
              <a:gd name="connsiteX8" fmla="*/ 0 w 442326"/>
              <a:gd name="connsiteY8" fmla="*/ 105385 h 403977"/>
              <a:gd name="connsiteX9" fmla="*/ 27304 w 442326"/>
              <a:gd name="connsiteY9" fmla="*/ 140514 h 403977"/>
              <a:gd name="connsiteX10" fmla="*/ 27304 w 442326"/>
              <a:gd name="connsiteY10" fmla="*/ 181497 h 403977"/>
              <a:gd name="connsiteX11" fmla="*/ 27304 w 442326"/>
              <a:gd name="connsiteY11" fmla="*/ 182082 h 403977"/>
              <a:gd name="connsiteX12" fmla="*/ 0 w 442326"/>
              <a:gd name="connsiteY12" fmla="*/ 216625 h 403977"/>
              <a:gd name="connsiteX13" fmla="*/ 0 w 442326"/>
              <a:gd name="connsiteY13" fmla="*/ 263463 h 403977"/>
              <a:gd name="connsiteX14" fmla="*/ 147442 w 442326"/>
              <a:gd name="connsiteY14" fmla="*/ 322011 h 403977"/>
              <a:gd name="connsiteX15" fmla="*/ 147442 w 442326"/>
              <a:gd name="connsiteY15" fmla="*/ 345430 h 403977"/>
              <a:gd name="connsiteX16" fmla="*/ 294884 w 442326"/>
              <a:gd name="connsiteY16" fmla="*/ 403977 h 403977"/>
              <a:gd name="connsiteX17" fmla="*/ 442327 w 442326"/>
              <a:gd name="connsiteY17" fmla="*/ 345430 h 403977"/>
              <a:gd name="connsiteX18" fmla="*/ 442327 w 442326"/>
              <a:gd name="connsiteY18" fmla="*/ 298592 h 403977"/>
              <a:gd name="connsiteX19" fmla="*/ 415023 w 442326"/>
              <a:gd name="connsiteY19" fmla="*/ 264049 h 403977"/>
              <a:gd name="connsiteX20" fmla="*/ 431405 w 442326"/>
              <a:gd name="connsiteY20" fmla="*/ 299177 h 403977"/>
              <a:gd name="connsiteX21" fmla="*/ 294884 w 442326"/>
              <a:gd name="connsiteY21" fmla="*/ 346015 h 403977"/>
              <a:gd name="connsiteX22" fmla="*/ 164917 w 442326"/>
              <a:gd name="connsiteY22" fmla="*/ 312643 h 403977"/>
              <a:gd name="connsiteX23" fmla="*/ 164917 w 442326"/>
              <a:gd name="connsiteY23" fmla="*/ 312643 h 403977"/>
              <a:gd name="connsiteX24" fmla="*/ 267034 w 442326"/>
              <a:gd name="connsiteY24" fmla="*/ 328451 h 403977"/>
              <a:gd name="connsiteX25" fmla="*/ 413384 w 442326"/>
              <a:gd name="connsiteY25" fmla="*/ 277515 h 403977"/>
              <a:gd name="connsiteX26" fmla="*/ 431405 w 442326"/>
              <a:gd name="connsiteY26" fmla="*/ 299177 h 403977"/>
              <a:gd name="connsiteX27" fmla="*/ 338571 w 442326"/>
              <a:gd name="connsiteY27" fmla="*/ 354797 h 403977"/>
              <a:gd name="connsiteX28" fmla="*/ 338571 w 442326"/>
              <a:gd name="connsiteY28" fmla="*/ 389926 h 403977"/>
              <a:gd name="connsiteX29" fmla="*/ 316728 w 442326"/>
              <a:gd name="connsiteY29" fmla="*/ 391682 h 403977"/>
              <a:gd name="connsiteX30" fmla="*/ 316728 w 442326"/>
              <a:gd name="connsiteY30" fmla="*/ 356554 h 403977"/>
              <a:gd name="connsiteX31" fmla="*/ 338571 w 442326"/>
              <a:gd name="connsiteY31" fmla="*/ 354797 h 403977"/>
              <a:gd name="connsiteX32" fmla="*/ 349493 w 442326"/>
              <a:gd name="connsiteY32" fmla="*/ 353626 h 403977"/>
              <a:gd name="connsiteX33" fmla="*/ 371336 w 442326"/>
              <a:gd name="connsiteY33" fmla="*/ 349528 h 403977"/>
              <a:gd name="connsiteX34" fmla="*/ 371336 w 442326"/>
              <a:gd name="connsiteY34" fmla="*/ 384071 h 403977"/>
              <a:gd name="connsiteX35" fmla="*/ 349493 w 442326"/>
              <a:gd name="connsiteY35" fmla="*/ 388169 h 403977"/>
              <a:gd name="connsiteX36" fmla="*/ 349493 w 442326"/>
              <a:gd name="connsiteY36" fmla="*/ 353626 h 403977"/>
              <a:gd name="connsiteX37" fmla="*/ 382258 w 442326"/>
              <a:gd name="connsiteY37" fmla="*/ 346601 h 403977"/>
              <a:gd name="connsiteX38" fmla="*/ 404101 w 442326"/>
              <a:gd name="connsiteY38" fmla="*/ 338989 h 403977"/>
              <a:gd name="connsiteX39" fmla="*/ 404101 w 442326"/>
              <a:gd name="connsiteY39" fmla="*/ 372947 h 403977"/>
              <a:gd name="connsiteX40" fmla="*/ 382258 w 442326"/>
              <a:gd name="connsiteY40" fmla="*/ 381144 h 403977"/>
              <a:gd name="connsiteX41" fmla="*/ 382258 w 442326"/>
              <a:gd name="connsiteY41" fmla="*/ 346601 h 403977"/>
              <a:gd name="connsiteX42" fmla="*/ 207511 w 442326"/>
              <a:gd name="connsiteY42" fmla="*/ 381144 h 403977"/>
              <a:gd name="connsiteX43" fmla="*/ 185668 w 442326"/>
              <a:gd name="connsiteY43" fmla="*/ 372947 h 403977"/>
              <a:gd name="connsiteX44" fmla="*/ 185668 w 442326"/>
              <a:gd name="connsiteY44" fmla="*/ 338989 h 403977"/>
              <a:gd name="connsiteX45" fmla="*/ 207511 w 442326"/>
              <a:gd name="connsiteY45" fmla="*/ 346601 h 403977"/>
              <a:gd name="connsiteX46" fmla="*/ 207511 w 442326"/>
              <a:gd name="connsiteY46" fmla="*/ 381144 h 403977"/>
              <a:gd name="connsiteX47" fmla="*/ 218433 w 442326"/>
              <a:gd name="connsiteY47" fmla="*/ 349528 h 403977"/>
              <a:gd name="connsiteX48" fmla="*/ 240276 w 442326"/>
              <a:gd name="connsiteY48" fmla="*/ 353626 h 403977"/>
              <a:gd name="connsiteX49" fmla="*/ 240276 w 442326"/>
              <a:gd name="connsiteY49" fmla="*/ 388755 h 403977"/>
              <a:gd name="connsiteX50" fmla="*/ 218433 w 442326"/>
              <a:gd name="connsiteY50" fmla="*/ 384656 h 403977"/>
              <a:gd name="connsiteX51" fmla="*/ 218433 w 442326"/>
              <a:gd name="connsiteY51" fmla="*/ 349528 h 403977"/>
              <a:gd name="connsiteX52" fmla="*/ 251198 w 442326"/>
              <a:gd name="connsiteY52" fmla="*/ 354797 h 403977"/>
              <a:gd name="connsiteX53" fmla="*/ 273041 w 442326"/>
              <a:gd name="connsiteY53" fmla="*/ 356554 h 403977"/>
              <a:gd name="connsiteX54" fmla="*/ 273041 w 442326"/>
              <a:gd name="connsiteY54" fmla="*/ 391682 h 403977"/>
              <a:gd name="connsiteX55" fmla="*/ 251198 w 442326"/>
              <a:gd name="connsiteY55" fmla="*/ 389926 h 403977"/>
              <a:gd name="connsiteX56" fmla="*/ 251198 w 442326"/>
              <a:gd name="connsiteY56" fmla="*/ 354797 h 403977"/>
              <a:gd name="connsiteX57" fmla="*/ 120138 w 442326"/>
              <a:gd name="connsiteY57" fmla="*/ 223066 h 403977"/>
              <a:gd name="connsiteX58" fmla="*/ 120138 w 442326"/>
              <a:gd name="connsiteY58" fmla="*/ 224822 h 403977"/>
              <a:gd name="connsiteX59" fmla="*/ 98295 w 442326"/>
              <a:gd name="connsiteY59" fmla="*/ 220724 h 403977"/>
              <a:gd name="connsiteX60" fmla="*/ 98295 w 442326"/>
              <a:gd name="connsiteY60" fmla="*/ 186181 h 403977"/>
              <a:gd name="connsiteX61" fmla="*/ 120138 w 442326"/>
              <a:gd name="connsiteY61" fmla="*/ 190279 h 403977"/>
              <a:gd name="connsiteX62" fmla="*/ 120138 w 442326"/>
              <a:gd name="connsiteY62" fmla="*/ 223066 h 403977"/>
              <a:gd name="connsiteX63" fmla="*/ 131060 w 442326"/>
              <a:gd name="connsiteY63" fmla="*/ 269904 h 403977"/>
              <a:gd name="connsiteX64" fmla="*/ 131060 w 442326"/>
              <a:gd name="connsiteY64" fmla="*/ 246485 h 403977"/>
              <a:gd name="connsiteX65" fmla="*/ 147442 w 442326"/>
              <a:gd name="connsiteY65" fmla="*/ 258194 h 403977"/>
              <a:gd name="connsiteX66" fmla="*/ 147442 w 442326"/>
              <a:gd name="connsiteY66" fmla="*/ 291566 h 403977"/>
              <a:gd name="connsiteX67" fmla="*/ 131060 w 442326"/>
              <a:gd name="connsiteY67" fmla="*/ 269904 h 403977"/>
              <a:gd name="connsiteX68" fmla="*/ 131060 w 442326"/>
              <a:gd name="connsiteY68" fmla="*/ 269904 h 403977"/>
              <a:gd name="connsiteX69" fmla="*/ 404101 w 442326"/>
              <a:gd name="connsiteY69" fmla="*/ 269904 h 403977"/>
              <a:gd name="connsiteX70" fmla="*/ 387718 w 442326"/>
              <a:gd name="connsiteY70" fmla="*/ 290981 h 403977"/>
              <a:gd name="connsiteX71" fmla="*/ 387718 w 442326"/>
              <a:gd name="connsiteY71" fmla="*/ 257609 h 403977"/>
              <a:gd name="connsiteX72" fmla="*/ 404101 w 442326"/>
              <a:gd name="connsiteY72" fmla="*/ 245899 h 403977"/>
              <a:gd name="connsiteX73" fmla="*/ 404101 w 442326"/>
              <a:gd name="connsiteY73" fmla="*/ 269904 h 403977"/>
              <a:gd name="connsiteX74" fmla="*/ 376797 w 442326"/>
              <a:gd name="connsiteY74" fmla="*/ 296835 h 403977"/>
              <a:gd name="connsiteX75" fmla="*/ 354954 w 442326"/>
              <a:gd name="connsiteY75" fmla="*/ 305032 h 403977"/>
              <a:gd name="connsiteX76" fmla="*/ 354954 w 442326"/>
              <a:gd name="connsiteY76" fmla="*/ 270489 h 403977"/>
              <a:gd name="connsiteX77" fmla="*/ 376797 w 442326"/>
              <a:gd name="connsiteY77" fmla="*/ 262878 h 403977"/>
              <a:gd name="connsiteX78" fmla="*/ 376797 w 442326"/>
              <a:gd name="connsiteY78" fmla="*/ 296835 h 403977"/>
              <a:gd name="connsiteX79" fmla="*/ 344032 w 442326"/>
              <a:gd name="connsiteY79" fmla="*/ 307959 h 403977"/>
              <a:gd name="connsiteX80" fmla="*/ 322189 w 442326"/>
              <a:gd name="connsiteY80" fmla="*/ 312058 h 403977"/>
              <a:gd name="connsiteX81" fmla="*/ 322189 w 442326"/>
              <a:gd name="connsiteY81" fmla="*/ 276929 h 403977"/>
              <a:gd name="connsiteX82" fmla="*/ 344032 w 442326"/>
              <a:gd name="connsiteY82" fmla="*/ 272831 h 403977"/>
              <a:gd name="connsiteX83" fmla="*/ 344032 w 442326"/>
              <a:gd name="connsiteY83" fmla="*/ 307959 h 403977"/>
              <a:gd name="connsiteX84" fmla="*/ 311267 w 442326"/>
              <a:gd name="connsiteY84" fmla="*/ 313814 h 403977"/>
              <a:gd name="connsiteX85" fmla="*/ 289424 w 442326"/>
              <a:gd name="connsiteY85" fmla="*/ 315570 h 403977"/>
              <a:gd name="connsiteX86" fmla="*/ 289424 w 442326"/>
              <a:gd name="connsiteY86" fmla="*/ 280442 h 403977"/>
              <a:gd name="connsiteX87" fmla="*/ 311267 w 442326"/>
              <a:gd name="connsiteY87" fmla="*/ 278686 h 403977"/>
              <a:gd name="connsiteX88" fmla="*/ 311267 w 442326"/>
              <a:gd name="connsiteY88" fmla="*/ 313814 h 403977"/>
              <a:gd name="connsiteX89" fmla="*/ 278502 w 442326"/>
              <a:gd name="connsiteY89" fmla="*/ 316156 h 403977"/>
              <a:gd name="connsiteX90" fmla="*/ 267580 w 442326"/>
              <a:gd name="connsiteY90" fmla="*/ 316156 h 403977"/>
              <a:gd name="connsiteX91" fmla="*/ 256659 w 442326"/>
              <a:gd name="connsiteY91" fmla="*/ 316156 h 403977"/>
              <a:gd name="connsiteX92" fmla="*/ 256659 w 442326"/>
              <a:gd name="connsiteY92" fmla="*/ 281028 h 403977"/>
              <a:gd name="connsiteX93" fmla="*/ 267580 w 442326"/>
              <a:gd name="connsiteY93" fmla="*/ 281028 h 403977"/>
              <a:gd name="connsiteX94" fmla="*/ 278502 w 442326"/>
              <a:gd name="connsiteY94" fmla="*/ 281028 h 403977"/>
              <a:gd name="connsiteX95" fmla="*/ 278502 w 442326"/>
              <a:gd name="connsiteY95" fmla="*/ 316156 h 403977"/>
              <a:gd name="connsiteX96" fmla="*/ 245737 w 442326"/>
              <a:gd name="connsiteY96" fmla="*/ 316156 h 403977"/>
              <a:gd name="connsiteX97" fmla="*/ 223894 w 442326"/>
              <a:gd name="connsiteY97" fmla="*/ 314400 h 403977"/>
              <a:gd name="connsiteX98" fmla="*/ 223894 w 442326"/>
              <a:gd name="connsiteY98" fmla="*/ 279271 h 403977"/>
              <a:gd name="connsiteX99" fmla="*/ 245737 w 442326"/>
              <a:gd name="connsiteY99" fmla="*/ 281028 h 403977"/>
              <a:gd name="connsiteX100" fmla="*/ 245737 w 442326"/>
              <a:gd name="connsiteY100" fmla="*/ 316156 h 403977"/>
              <a:gd name="connsiteX101" fmla="*/ 212972 w 442326"/>
              <a:gd name="connsiteY101" fmla="*/ 312643 h 403977"/>
              <a:gd name="connsiteX102" fmla="*/ 191129 w 442326"/>
              <a:gd name="connsiteY102" fmla="*/ 308545 h 403977"/>
              <a:gd name="connsiteX103" fmla="*/ 191129 w 442326"/>
              <a:gd name="connsiteY103" fmla="*/ 274002 h 403977"/>
              <a:gd name="connsiteX104" fmla="*/ 212972 w 442326"/>
              <a:gd name="connsiteY104" fmla="*/ 278100 h 403977"/>
              <a:gd name="connsiteX105" fmla="*/ 212972 w 442326"/>
              <a:gd name="connsiteY105" fmla="*/ 312643 h 403977"/>
              <a:gd name="connsiteX106" fmla="*/ 180207 w 442326"/>
              <a:gd name="connsiteY106" fmla="*/ 305032 h 403977"/>
              <a:gd name="connsiteX107" fmla="*/ 158364 w 442326"/>
              <a:gd name="connsiteY107" fmla="*/ 296835 h 403977"/>
              <a:gd name="connsiteX108" fmla="*/ 158364 w 442326"/>
              <a:gd name="connsiteY108" fmla="*/ 262878 h 403977"/>
              <a:gd name="connsiteX109" fmla="*/ 180207 w 442326"/>
              <a:gd name="connsiteY109" fmla="*/ 270489 h 403977"/>
              <a:gd name="connsiteX110" fmla="*/ 180207 w 442326"/>
              <a:gd name="connsiteY110" fmla="*/ 305032 h 403977"/>
              <a:gd name="connsiteX111" fmla="*/ 404101 w 442326"/>
              <a:gd name="connsiteY111" fmla="*/ 223066 h 403977"/>
              <a:gd name="connsiteX112" fmla="*/ 267580 w 442326"/>
              <a:gd name="connsiteY112" fmla="*/ 269904 h 403977"/>
              <a:gd name="connsiteX113" fmla="*/ 131060 w 442326"/>
              <a:gd name="connsiteY113" fmla="*/ 223066 h 403977"/>
              <a:gd name="connsiteX114" fmla="*/ 267580 w 442326"/>
              <a:gd name="connsiteY114" fmla="*/ 176228 h 403977"/>
              <a:gd name="connsiteX115" fmla="*/ 404101 w 442326"/>
              <a:gd name="connsiteY115" fmla="*/ 223066 h 403977"/>
              <a:gd name="connsiteX116" fmla="*/ 131060 w 442326"/>
              <a:gd name="connsiteY116" fmla="*/ 199647 h 403977"/>
              <a:gd name="connsiteX117" fmla="*/ 131060 w 442326"/>
              <a:gd name="connsiteY117" fmla="*/ 190865 h 403977"/>
              <a:gd name="connsiteX118" fmla="*/ 140889 w 442326"/>
              <a:gd name="connsiteY118" fmla="*/ 192035 h 403977"/>
              <a:gd name="connsiteX119" fmla="*/ 131060 w 442326"/>
              <a:gd name="connsiteY119" fmla="*/ 199647 h 403977"/>
              <a:gd name="connsiteX120" fmla="*/ 301984 w 442326"/>
              <a:gd name="connsiteY120" fmla="*/ 165689 h 403977"/>
              <a:gd name="connsiteX121" fmla="*/ 311813 w 442326"/>
              <a:gd name="connsiteY121" fmla="*/ 158078 h 403977"/>
              <a:gd name="connsiteX122" fmla="*/ 311813 w 442326"/>
              <a:gd name="connsiteY122" fmla="*/ 166860 h 403977"/>
              <a:gd name="connsiteX123" fmla="*/ 301984 w 442326"/>
              <a:gd name="connsiteY123" fmla="*/ 165689 h 403977"/>
              <a:gd name="connsiteX124" fmla="*/ 293792 w 442326"/>
              <a:gd name="connsiteY124" fmla="*/ 112996 h 403977"/>
              <a:gd name="connsiteX125" fmla="*/ 311267 w 442326"/>
              <a:gd name="connsiteY125" fmla="*/ 134659 h 403977"/>
              <a:gd name="connsiteX126" fmla="*/ 279048 w 442326"/>
              <a:gd name="connsiteY126" fmla="*/ 163933 h 403977"/>
              <a:gd name="connsiteX127" fmla="*/ 267580 w 442326"/>
              <a:gd name="connsiteY127" fmla="*/ 163933 h 403977"/>
              <a:gd name="connsiteX128" fmla="*/ 161094 w 442326"/>
              <a:gd name="connsiteY128" fmla="*/ 181497 h 403977"/>
              <a:gd name="connsiteX129" fmla="*/ 45325 w 442326"/>
              <a:gd name="connsiteY129" fmla="*/ 148710 h 403977"/>
              <a:gd name="connsiteX130" fmla="*/ 45325 w 442326"/>
              <a:gd name="connsiteY130" fmla="*/ 148710 h 403977"/>
              <a:gd name="connsiteX131" fmla="*/ 147442 w 442326"/>
              <a:gd name="connsiteY131" fmla="*/ 164518 h 403977"/>
              <a:gd name="connsiteX132" fmla="*/ 293792 w 442326"/>
              <a:gd name="connsiteY132" fmla="*/ 112996 h 403977"/>
              <a:gd name="connsiteX133" fmla="*/ 87373 w 442326"/>
              <a:gd name="connsiteY133" fmla="*/ 182668 h 403977"/>
              <a:gd name="connsiteX134" fmla="*/ 87373 w 442326"/>
              <a:gd name="connsiteY134" fmla="*/ 217211 h 403977"/>
              <a:gd name="connsiteX135" fmla="*/ 65530 w 442326"/>
              <a:gd name="connsiteY135" fmla="*/ 209014 h 403977"/>
              <a:gd name="connsiteX136" fmla="*/ 65530 w 442326"/>
              <a:gd name="connsiteY136" fmla="*/ 175057 h 403977"/>
              <a:gd name="connsiteX137" fmla="*/ 87373 w 442326"/>
              <a:gd name="connsiteY137" fmla="*/ 182668 h 403977"/>
              <a:gd name="connsiteX138" fmla="*/ 54608 w 442326"/>
              <a:gd name="connsiteY138" fmla="*/ 169787 h 403977"/>
              <a:gd name="connsiteX139" fmla="*/ 54608 w 442326"/>
              <a:gd name="connsiteY139" fmla="*/ 203159 h 403977"/>
              <a:gd name="connsiteX140" fmla="*/ 38226 w 442326"/>
              <a:gd name="connsiteY140" fmla="*/ 182082 h 403977"/>
              <a:gd name="connsiteX141" fmla="*/ 38226 w 442326"/>
              <a:gd name="connsiteY141" fmla="*/ 158663 h 403977"/>
              <a:gd name="connsiteX142" fmla="*/ 54608 w 442326"/>
              <a:gd name="connsiteY142" fmla="*/ 169787 h 403977"/>
              <a:gd name="connsiteX143" fmla="*/ 38226 w 442326"/>
              <a:gd name="connsiteY143" fmla="*/ 132903 h 403977"/>
              <a:gd name="connsiteX144" fmla="*/ 38226 w 442326"/>
              <a:gd name="connsiteY144" fmla="*/ 98945 h 403977"/>
              <a:gd name="connsiteX145" fmla="*/ 60069 w 442326"/>
              <a:gd name="connsiteY145" fmla="*/ 106556 h 403977"/>
              <a:gd name="connsiteX146" fmla="*/ 60069 w 442326"/>
              <a:gd name="connsiteY146" fmla="*/ 141099 h 403977"/>
              <a:gd name="connsiteX147" fmla="*/ 38226 w 442326"/>
              <a:gd name="connsiteY147" fmla="*/ 132903 h 403977"/>
              <a:gd name="connsiteX148" fmla="*/ 70991 w 442326"/>
              <a:gd name="connsiteY148" fmla="*/ 144027 h 403977"/>
              <a:gd name="connsiteX149" fmla="*/ 70991 w 442326"/>
              <a:gd name="connsiteY149" fmla="*/ 109484 h 403977"/>
              <a:gd name="connsiteX150" fmla="*/ 92834 w 442326"/>
              <a:gd name="connsiteY150" fmla="*/ 113582 h 403977"/>
              <a:gd name="connsiteX151" fmla="*/ 92834 w 442326"/>
              <a:gd name="connsiteY151" fmla="*/ 148710 h 403977"/>
              <a:gd name="connsiteX152" fmla="*/ 70991 w 442326"/>
              <a:gd name="connsiteY152" fmla="*/ 144027 h 403977"/>
              <a:gd name="connsiteX153" fmla="*/ 103756 w 442326"/>
              <a:gd name="connsiteY153" fmla="*/ 149881 h 403977"/>
              <a:gd name="connsiteX154" fmla="*/ 103756 w 442326"/>
              <a:gd name="connsiteY154" fmla="*/ 114753 h 403977"/>
              <a:gd name="connsiteX155" fmla="*/ 125599 w 442326"/>
              <a:gd name="connsiteY155" fmla="*/ 116509 h 403977"/>
              <a:gd name="connsiteX156" fmla="*/ 125599 w 442326"/>
              <a:gd name="connsiteY156" fmla="*/ 151638 h 403977"/>
              <a:gd name="connsiteX157" fmla="*/ 103756 w 442326"/>
              <a:gd name="connsiteY157" fmla="*/ 149881 h 403977"/>
              <a:gd name="connsiteX158" fmla="*/ 136521 w 442326"/>
              <a:gd name="connsiteY158" fmla="*/ 152223 h 403977"/>
              <a:gd name="connsiteX159" fmla="*/ 136521 w 442326"/>
              <a:gd name="connsiteY159" fmla="*/ 117095 h 403977"/>
              <a:gd name="connsiteX160" fmla="*/ 147442 w 442326"/>
              <a:gd name="connsiteY160" fmla="*/ 117095 h 403977"/>
              <a:gd name="connsiteX161" fmla="*/ 158364 w 442326"/>
              <a:gd name="connsiteY161" fmla="*/ 117095 h 403977"/>
              <a:gd name="connsiteX162" fmla="*/ 158364 w 442326"/>
              <a:gd name="connsiteY162" fmla="*/ 152223 h 403977"/>
              <a:gd name="connsiteX163" fmla="*/ 147442 w 442326"/>
              <a:gd name="connsiteY163" fmla="*/ 152223 h 403977"/>
              <a:gd name="connsiteX164" fmla="*/ 136521 w 442326"/>
              <a:gd name="connsiteY164" fmla="*/ 152223 h 403977"/>
              <a:gd name="connsiteX165" fmla="*/ 169286 w 442326"/>
              <a:gd name="connsiteY165" fmla="*/ 152223 h 403977"/>
              <a:gd name="connsiteX166" fmla="*/ 169286 w 442326"/>
              <a:gd name="connsiteY166" fmla="*/ 117095 h 403977"/>
              <a:gd name="connsiteX167" fmla="*/ 191129 w 442326"/>
              <a:gd name="connsiteY167" fmla="*/ 115338 h 403977"/>
              <a:gd name="connsiteX168" fmla="*/ 191129 w 442326"/>
              <a:gd name="connsiteY168" fmla="*/ 150467 h 403977"/>
              <a:gd name="connsiteX169" fmla="*/ 169286 w 442326"/>
              <a:gd name="connsiteY169" fmla="*/ 152223 h 403977"/>
              <a:gd name="connsiteX170" fmla="*/ 202050 w 442326"/>
              <a:gd name="connsiteY170" fmla="*/ 148710 h 403977"/>
              <a:gd name="connsiteX171" fmla="*/ 202050 w 442326"/>
              <a:gd name="connsiteY171" fmla="*/ 113582 h 403977"/>
              <a:gd name="connsiteX172" fmla="*/ 223894 w 442326"/>
              <a:gd name="connsiteY172" fmla="*/ 109484 h 403977"/>
              <a:gd name="connsiteX173" fmla="*/ 223894 w 442326"/>
              <a:gd name="connsiteY173" fmla="*/ 144027 h 403977"/>
              <a:gd name="connsiteX174" fmla="*/ 202050 w 442326"/>
              <a:gd name="connsiteY174" fmla="*/ 148710 h 403977"/>
              <a:gd name="connsiteX175" fmla="*/ 234815 w 442326"/>
              <a:gd name="connsiteY175" fmla="*/ 141099 h 403977"/>
              <a:gd name="connsiteX176" fmla="*/ 234815 w 442326"/>
              <a:gd name="connsiteY176" fmla="*/ 106556 h 403977"/>
              <a:gd name="connsiteX177" fmla="*/ 256659 w 442326"/>
              <a:gd name="connsiteY177" fmla="*/ 98945 h 403977"/>
              <a:gd name="connsiteX178" fmla="*/ 256659 w 442326"/>
              <a:gd name="connsiteY178" fmla="*/ 132903 h 403977"/>
              <a:gd name="connsiteX179" fmla="*/ 234815 w 442326"/>
              <a:gd name="connsiteY179" fmla="*/ 141099 h 403977"/>
              <a:gd name="connsiteX180" fmla="*/ 267580 w 442326"/>
              <a:gd name="connsiteY180" fmla="*/ 127048 h 403977"/>
              <a:gd name="connsiteX181" fmla="*/ 267580 w 442326"/>
              <a:gd name="connsiteY181" fmla="*/ 93676 h 403977"/>
              <a:gd name="connsiteX182" fmla="*/ 283963 w 442326"/>
              <a:gd name="connsiteY182" fmla="*/ 81966 h 403977"/>
              <a:gd name="connsiteX183" fmla="*/ 283963 w 442326"/>
              <a:gd name="connsiteY183" fmla="*/ 105385 h 403977"/>
              <a:gd name="connsiteX184" fmla="*/ 267580 w 442326"/>
              <a:gd name="connsiteY184" fmla="*/ 127048 h 403977"/>
              <a:gd name="connsiteX185" fmla="*/ 27304 w 442326"/>
              <a:gd name="connsiteY185" fmla="*/ 127048 h 403977"/>
              <a:gd name="connsiteX186" fmla="*/ 10922 w 442326"/>
              <a:gd name="connsiteY186" fmla="*/ 105971 h 403977"/>
              <a:gd name="connsiteX187" fmla="*/ 10922 w 442326"/>
              <a:gd name="connsiteY187" fmla="*/ 82552 h 403977"/>
              <a:gd name="connsiteX188" fmla="*/ 27304 w 442326"/>
              <a:gd name="connsiteY188" fmla="*/ 94261 h 403977"/>
              <a:gd name="connsiteX189" fmla="*/ 27304 w 442326"/>
              <a:gd name="connsiteY189" fmla="*/ 127048 h 403977"/>
              <a:gd name="connsiteX190" fmla="*/ 10922 w 442326"/>
              <a:gd name="connsiteY190" fmla="*/ 59133 h 403977"/>
              <a:gd name="connsiteX191" fmla="*/ 147442 w 442326"/>
              <a:gd name="connsiteY191" fmla="*/ 12295 h 403977"/>
              <a:gd name="connsiteX192" fmla="*/ 283963 w 442326"/>
              <a:gd name="connsiteY192" fmla="*/ 59133 h 403977"/>
              <a:gd name="connsiteX193" fmla="*/ 147442 w 442326"/>
              <a:gd name="connsiteY193" fmla="*/ 105971 h 403977"/>
              <a:gd name="connsiteX194" fmla="*/ 10922 w 442326"/>
              <a:gd name="connsiteY194" fmla="*/ 59133 h 403977"/>
              <a:gd name="connsiteX195" fmla="*/ 30035 w 442326"/>
              <a:gd name="connsiteY195" fmla="*/ 193792 h 403977"/>
              <a:gd name="connsiteX196" fmla="*/ 120138 w 442326"/>
              <a:gd name="connsiteY196" fmla="*/ 235946 h 403977"/>
              <a:gd name="connsiteX197" fmla="*/ 120138 w 442326"/>
              <a:gd name="connsiteY197" fmla="*/ 262292 h 403977"/>
              <a:gd name="connsiteX198" fmla="*/ 10922 w 442326"/>
              <a:gd name="connsiteY198" fmla="*/ 216625 h 403977"/>
              <a:gd name="connsiteX199" fmla="*/ 30035 w 442326"/>
              <a:gd name="connsiteY199" fmla="*/ 193792 h 403977"/>
              <a:gd name="connsiteX200" fmla="*/ 27304 w 442326"/>
              <a:gd name="connsiteY200" fmla="*/ 285126 h 403977"/>
              <a:gd name="connsiteX201" fmla="*/ 10922 w 442326"/>
              <a:gd name="connsiteY201" fmla="*/ 264049 h 403977"/>
              <a:gd name="connsiteX202" fmla="*/ 10922 w 442326"/>
              <a:gd name="connsiteY202" fmla="*/ 240630 h 403977"/>
              <a:gd name="connsiteX203" fmla="*/ 27304 w 442326"/>
              <a:gd name="connsiteY203" fmla="*/ 252339 h 403977"/>
              <a:gd name="connsiteX204" fmla="*/ 27304 w 442326"/>
              <a:gd name="connsiteY204" fmla="*/ 285126 h 403977"/>
              <a:gd name="connsiteX205" fmla="*/ 60069 w 442326"/>
              <a:gd name="connsiteY205" fmla="*/ 299177 h 403977"/>
              <a:gd name="connsiteX206" fmla="*/ 38226 w 442326"/>
              <a:gd name="connsiteY206" fmla="*/ 290981 h 403977"/>
              <a:gd name="connsiteX207" fmla="*/ 38226 w 442326"/>
              <a:gd name="connsiteY207" fmla="*/ 257023 h 403977"/>
              <a:gd name="connsiteX208" fmla="*/ 60069 w 442326"/>
              <a:gd name="connsiteY208" fmla="*/ 264634 h 403977"/>
              <a:gd name="connsiteX209" fmla="*/ 60069 w 442326"/>
              <a:gd name="connsiteY209" fmla="*/ 299177 h 403977"/>
              <a:gd name="connsiteX210" fmla="*/ 92834 w 442326"/>
              <a:gd name="connsiteY210" fmla="*/ 306788 h 403977"/>
              <a:gd name="connsiteX211" fmla="*/ 70991 w 442326"/>
              <a:gd name="connsiteY211" fmla="*/ 302690 h 403977"/>
              <a:gd name="connsiteX212" fmla="*/ 70991 w 442326"/>
              <a:gd name="connsiteY212" fmla="*/ 268147 h 403977"/>
              <a:gd name="connsiteX213" fmla="*/ 92834 w 442326"/>
              <a:gd name="connsiteY213" fmla="*/ 272245 h 403977"/>
              <a:gd name="connsiteX214" fmla="*/ 92834 w 442326"/>
              <a:gd name="connsiteY214" fmla="*/ 306788 h 403977"/>
              <a:gd name="connsiteX215" fmla="*/ 103756 w 442326"/>
              <a:gd name="connsiteY215" fmla="*/ 272831 h 403977"/>
              <a:gd name="connsiteX216" fmla="*/ 120684 w 442326"/>
              <a:gd name="connsiteY216" fmla="*/ 274587 h 403977"/>
              <a:gd name="connsiteX217" fmla="*/ 125599 w 442326"/>
              <a:gd name="connsiteY217" fmla="*/ 286882 h 403977"/>
              <a:gd name="connsiteX218" fmla="*/ 125599 w 442326"/>
              <a:gd name="connsiteY218" fmla="*/ 310301 h 403977"/>
              <a:gd name="connsiteX219" fmla="*/ 103756 w 442326"/>
              <a:gd name="connsiteY219" fmla="*/ 308545 h 403977"/>
              <a:gd name="connsiteX220" fmla="*/ 103756 w 442326"/>
              <a:gd name="connsiteY220" fmla="*/ 272831 h 403977"/>
              <a:gd name="connsiteX221" fmla="*/ 136521 w 442326"/>
              <a:gd name="connsiteY221" fmla="*/ 297421 h 403977"/>
              <a:gd name="connsiteX222" fmla="*/ 147442 w 442326"/>
              <a:gd name="connsiteY222" fmla="*/ 304446 h 403977"/>
              <a:gd name="connsiteX223" fmla="*/ 147442 w 442326"/>
              <a:gd name="connsiteY223" fmla="*/ 310301 h 403977"/>
              <a:gd name="connsiteX224" fmla="*/ 136521 w 442326"/>
              <a:gd name="connsiteY224" fmla="*/ 310301 h 403977"/>
              <a:gd name="connsiteX225" fmla="*/ 136521 w 442326"/>
              <a:gd name="connsiteY225" fmla="*/ 297421 h 403977"/>
              <a:gd name="connsiteX226" fmla="*/ 158364 w 442326"/>
              <a:gd name="connsiteY226" fmla="*/ 346015 h 403977"/>
              <a:gd name="connsiteX227" fmla="*/ 158364 w 442326"/>
              <a:gd name="connsiteY227" fmla="*/ 322596 h 403977"/>
              <a:gd name="connsiteX228" fmla="*/ 174746 w 442326"/>
              <a:gd name="connsiteY228" fmla="*/ 334306 h 403977"/>
              <a:gd name="connsiteX229" fmla="*/ 174746 w 442326"/>
              <a:gd name="connsiteY229" fmla="*/ 367678 h 403977"/>
              <a:gd name="connsiteX230" fmla="*/ 158364 w 442326"/>
              <a:gd name="connsiteY230" fmla="*/ 346015 h 403977"/>
              <a:gd name="connsiteX231" fmla="*/ 158364 w 442326"/>
              <a:gd name="connsiteY231" fmla="*/ 346015 h 403977"/>
              <a:gd name="connsiteX232" fmla="*/ 283963 w 442326"/>
              <a:gd name="connsiteY232" fmla="*/ 357139 h 403977"/>
              <a:gd name="connsiteX233" fmla="*/ 294884 w 442326"/>
              <a:gd name="connsiteY233" fmla="*/ 357139 h 403977"/>
              <a:gd name="connsiteX234" fmla="*/ 305806 w 442326"/>
              <a:gd name="connsiteY234" fmla="*/ 357139 h 403977"/>
              <a:gd name="connsiteX235" fmla="*/ 305806 w 442326"/>
              <a:gd name="connsiteY235" fmla="*/ 392268 h 403977"/>
              <a:gd name="connsiteX236" fmla="*/ 294884 w 442326"/>
              <a:gd name="connsiteY236" fmla="*/ 392268 h 403977"/>
              <a:gd name="connsiteX237" fmla="*/ 283963 w 442326"/>
              <a:gd name="connsiteY237" fmla="*/ 392268 h 403977"/>
              <a:gd name="connsiteX238" fmla="*/ 283963 w 442326"/>
              <a:gd name="connsiteY238" fmla="*/ 357139 h 403977"/>
              <a:gd name="connsiteX239" fmla="*/ 415023 w 442326"/>
              <a:gd name="connsiteY239" fmla="*/ 333720 h 403977"/>
              <a:gd name="connsiteX240" fmla="*/ 431405 w 442326"/>
              <a:gd name="connsiteY240" fmla="*/ 322011 h 403977"/>
              <a:gd name="connsiteX241" fmla="*/ 431405 w 442326"/>
              <a:gd name="connsiteY241" fmla="*/ 345430 h 403977"/>
              <a:gd name="connsiteX242" fmla="*/ 415023 w 442326"/>
              <a:gd name="connsiteY242" fmla="*/ 366507 h 403977"/>
              <a:gd name="connsiteX243" fmla="*/ 415023 w 442326"/>
              <a:gd name="connsiteY243" fmla="*/ 333720 h 40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442326" h="403977">
                <a:moveTo>
                  <a:pt x="415023" y="264049"/>
                </a:moveTo>
                <a:lnTo>
                  <a:pt x="415023" y="222480"/>
                </a:lnTo>
                <a:cubicBezTo>
                  <a:pt x="415023" y="194377"/>
                  <a:pt x="372974" y="175642"/>
                  <a:pt x="322189" y="168031"/>
                </a:cubicBezTo>
                <a:lnTo>
                  <a:pt x="322189" y="134659"/>
                </a:lnTo>
                <a:cubicBezTo>
                  <a:pt x="322189" y="125291"/>
                  <a:pt x="317274" y="112411"/>
                  <a:pt x="294884" y="100116"/>
                </a:cubicBezTo>
                <a:lnTo>
                  <a:pt x="294884" y="58547"/>
                </a:lnTo>
                <a:cubicBezTo>
                  <a:pt x="294884" y="20492"/>
                  <a:pt x="218979" y="0"/>
                  <a:pt x="147442" y="0"/>
                </a:cubicBezTo>
                <a:cubicBezTo>
                  <a:pt x="75905" y="0"/>
                  <a:pt x="0" y="20492"/>
                  <a:pt x="0" y="58547"/>
                </a:cubicBezTo>
                <a:lnTo>
                  <a:pt x="0" y="105385"/>
                </a:lnTo>
                <a:cubicBezTo>
                  <a:pt x="0" y="119437"/>
                  <a:pt x="10376" y="131146"/>
                  <a:pt x="27304" y="140514"/>
                </a:cubicBezTo>
                <a:lnTo>
                  <a:pt x="27304" y="181497"/>
                </a:lnTo>
                <a:cubicBezTo>
                  <a:pt x="27304" y="181497"/>
                  <a:pt x="27304" y="181497"/>
                  <a:pt x="27304" y="182082"/>
                </a:cubicBezTo>
                <a:cubicBezTo>
                  <a:pt x="4915" y="194377"/>
                  <a:pt x="0" y="207843"/>
                  <a:pt x="0" y="216625"/>
                </a:cubicBezTo>
                <a:lnTo>
                  <a:pt x="0" y="263463"/>
                </a:lnTo>
                <a:cubicBezTo>
                  <a:pt x="0" y="301519"/>
                  <a:pt x="75905" y="322011"/>
                  <a:pt x="147442" y="322011"/>
                </a:cubicBezTo>
                <a:lnTo>
                  <a:pt x="147442" y="345430"/>
                </a:lnTo>
                <a:cubicBezTo>
                  <a:pt x="147442" y="383485"/>
                  <a:pt x="223348" y="403977"/>
                  <a:pt x="294884" y="403977"/>
                </a:cubicBezTo>
                <a:cubicBezTo>
                  <a:pt x="366421" y="403977"/>
                  <a:pt x="442327" y="383485"/>
                  <a:pt x="442327" y="345430"/>
                </a:cubicBezTo>
                <a:lnTo>
                  <a:pt x="442327" y="298592"/>
                </a:lnTo>
                <a:cubicBezTo>
                  <a:pt x="442327" y="289810"/>
                  <a:pt x="437412" y="276344"/>
                  <a:pt x="415023" y="264049"/>
                </a:cubicBezTo>
                <a:close/>
                <a:moveTo>
                  <a:pt x="431405" y="299177"/>
                </a:moveTo>
                <a:cubicBezTo>
                  <a:pt x="431405" y="321425"/>
                  <a:pt x="375159" y="346015"/>
                  <a:pt x="294884" y="346015"/>
                </a:cubicBezTo>
                <a:cubicBezTo>
                  <a:pt x="230993" y="346015"/>
                  <a:pt x="182391" y="330207"/>
                  <a:pt x="164917" y="312643"/>
                </a:cubicBezTo>
                <a:cubicBezTo>
                  <a:pt x="164917" y="312643"/>
                  <a:pt x="164917" y="312643"/>
                  <a:pt x="164917" y="312643"/>
                </a:cubicBezTo>
                <a:cubicBezTo>
                  <a:pt x="198228" y="323767"/>
                  <a:pt x="232631" y="329036"/>
                  <a:pt x="267034" y="328451"/>
                </a:cubicBezTo>
                <a:cubicBezTo>
                  <a:pt x="333656" y="328451"/>
                  <a:pt x="404647" y="310301"/>
                  <a:pt x="413384" y="277515"/>
                </a:cubicBezTo>
                <a:cubicBezTo>
                  <a:pt x="425398" y="283955"/>
                  <a:pt x="431405" y="291566"/>
                  <a:pt x="431405" y="299177"/>
                </a:cubicBezTo>
                <a:close/>
                <a:moveTo>
                  <a:pt x="338571" y="354797"/>
                </a:moveTo>
                <a:lnTo>
                  <a:pt x="338571" y="389926"/>
                </a:lnTo>
                <a:cubicBezTo>
                  <a:pt x="331472" y="390511"/>
                  <a:pt x="324373" y="391682"/>
                  <a:pt x="316728" y="391682"/>
                </a:cubicBezTo>
                <a:lnTo>
                  <a:pt x="316728" y="356554"/>
                </a:lnTo>
                <a:cubicBezTo>
                  <a:pt x="324373" y="356554"/>
                  <a:pt x="331472" y="355968"/>
                  <a:pt x="338571" y="354797"/>
                </a:cubicBezTo>
                <a:close/>
                <a:moveTo>
                  <a:pt x="349493" y="353626"/>
                </a:moveTo>
                <a:cubicBezTo>
                  <a:pt x="357138" y="352455"/>
                  <a:pt x="364237" y="351284"/>
                  <a:pt x="371336" y="349528"/>
                </a:cubicBezTo>
                <a:lnTo>
                  <a:pt x="371336" y="384071"/>
                </a:lnTo>
                <a:cubicBezTo>
                  <a:pt x="364783" y="385827"/>
                  <a:pt x="357138" y="386998"/>
                  <a:pt x="349493" y="388169"/>
                </a:cubicBezTo>
                <a:lnTo>
                  <a:pt x="349493" y="353626"/>
                </a:lnTo>
                <a:close/>
                <a:moveTo>
                  <a:pt x="382258" y="346601"/>
                </a:moveTo>
                <a:cubicBezTo>
                  <a:pt x="389903" y="344844"/>
                  <a:pt x="397002" y="341917"/>
                  <a:pt x="404101" y="338989"/>
                </a:cubicBezTo>
                <a:lnTo>
                  <a:pt x="404101" y="372947"/>
                </a:lnTo>
                <a:cubicBezTo>
                  <a:pt x="397002" y="376460"/>
                  <a:pt x="389903" y="378802"/>
                  <a:pt x="382258" y="381144"/>
                </a:cubicBezTo>
                <a:lnTo>
                  <a:pt x="382258" y="346601"/>
                </a:lnTo>
                <a:close/>
                <a:moveTo>
                  <a:pt x="207511" y="381144"/>
                </a:moveTo>
                <a:cubicBezTo>
                  <a:pt x="199866" y="378802"/>
                  <a:pt x="192767" y="376460"/>
                  <a:pt x="185668" y="372947"/>
                </a:cubicBezTo>
                <a:lnTo>
                  <a:pt x="185668" y="338989"/>
                </a:lnTo>
                <a:cubicBezTo>
                  <a:pt x="192767" y="341917"/>
                  <a:pt x="199866" y="344259"/>
                  <a:pt x="207511" y="346601"/>
                </a:cubicBezTo>
                <a:lnTo>
                  <a:pt x="207511" y="381144"/>
                </a:lnTo>
                <a:close/>
                <a:moveTo>
                  <a:pt x="218433" y="349528"/>
                </a:moveTo>
                <a:cubicBezTo>
                  <a:pt x="225532" y="351284"/>
                  <a:pt x="232631" y="352455"/>
                  <a:pt x="240276" y="353626"/>
                </a:cubicBezTo>
                <a:lnTo>
                  <a:pt x="240276" y="388755"/>
                </a:lnTo>
                <a:cubicBezTo>
                  <a:pt x="232631" y="387584"/>
                  <a:pt x="224986" y="385827"/>
                  <a:pt x="218433" y="384656"/>
                </a:cubicBezTo>
                <a:lnTo>
                  <a:pt x="218433" y="349528"/>
                </a:lnTo>
                <a:close/>
                <a:moveTo>
                  <a:pt x="251198" y="354797"/>
                </a:moveTo>
                <a:cubicBezTo>
                  <a:pt x="258297" y="355383"/>
                  <a:pt x="265942" y="356554"/>
                  <a:pt x="273041" y="356554"/>
                </a:cubicBezTo>
                <a:lnTo>
                  <a:pt x="273041" y="391682"/>
                </a:lnTo>
                <a:cubicBezTo>
                  <a:pt x="265396" y="391097"/>
                  <a:pt x="258297" y="390511"/>
                  <a:pt x="251198" y="389926"/>
                </a:cubicBezTo>
                <a:lnTo>
                  <a:pt x="251198" y="354797"/>
                </a:lnTo>
                <a:close/>
                <a:moveTo>
                  <a:pt x="120138" y="223066"/>
                </a:moveTo>
                <a:lnTo>
                  <a:pt x="120138" y="224822"/>
                </a:lnTo>
                <a:cubicBezTo>
                  <a:pt x="112493" y="223651"/>
                  <a:pt x="104848" y="221895"/>
                  <a:pt x="98295" y="220724"/>
                </a:cubicBezTo>
                <a:lnTo>
                  <a:pt x="98295" y="186181"/>
                </a:lnTo>
                <a:cubicBezTo>
                  <a:pt x="105394" y="187937"/>
                  <a:pt x="112493" y="189108"/>
                  <a:pt x="120138" y="190279"/>
                </a:cubicBezTo>
                <a:lnTo>
                  <a:pt x="120138" y="223066"/>
                </a:lnTo>
                <a:close/>
                <a:moveTo>
                  <a:pt x="131060" y="269904"/>
                </a:moveTo>
                <a:lnTo>
                  <a:pt x="131060" y="246485"/>
                </a:lnTo>
                <a:cubicBezTo>
                  <a:pt x="135974" y="251168"/>
                  <a:pt x="141435" y="255267"/>
                  <a:pt x="147442" y="258194"/>
                </a:cubicBezTo>
                <a:lnTo>
                  <a:pt x="147442" y="291566"/>
                </a:lnTo>
                <a:cubicBezTo>
                  <a:pt x="137067" y="283955"/>
                  <a:pt x="131060" y="276929"/>
                  <a:pt x="131060" y="269904"/>
                </a:cubicBezTo>
                <a:lnTo>
                  <a:pt x="131060" y="269904"/>
                </a:lnTo>
                <a:close/>
                <a:moveTo>
                  <a:pt x="404101" y="269904"/>
                </a:moveTo>
                <a:cubicBezTo>
                  <a:pt x="404101" y="276929"/>
                  <a:pt x="398094" y="284540"/>
                  <a:pt x="387718" y="290981"/>
                </a:cubicBezTo>
                <a:lnTo>
                  <a:pt x="387718" y="257609"/>
                </a:lnTo>
                <a:cubicBezTo>
                  <a:pt x="393725" y="254681"/>
                  <a:pt x="399186" y="250583"/>
                  <a:pt x="404101" y="245899"/>
                </a:cubicBezTo>
                <a:lnTo>
                  <a:pt x="404101" y="269904"/>
                </a:lnTo>
                <a:close/>
                <a:moveTo>
                  <a:pt x="376797" y="296835"/>
                </a:moveTo>
                <a:cubicBezTo>
                  <a:pt x="369698" y="300348"/>
                  <a:pt x="362599" y="302690"/>
                  <a:pt x="354954" y="305032"/>
                </a:cubicBezTo>
                <a:lnTo>
                  <a:pt x="354954" y="270489"/>
                </a:lnTo>
                <a:cubicBezTo>
                  <a:pt x="362599" y="268733"/>
                  <a:pt x="369698" y="265805"/>
                  <a:pt x="376797" y="262878"/>
                </a:cubicBezTo>
                <a:lnTo>
                  <a:pt x="376797" y="296835"/>
                </a:lnTo>
                <a:close/>
                <a:moveTo>
                  <a:pt x="344032" y="307959"/>
                </a:moveTo>
                <a:cubicBezTo>
                  <a:pt x="337479" y="309716"/>
                  <a:pt x="329834" y="310887"/>
                  <a:pt x="322189" y="312058"/>
                </a:cubicBezTo>
                <a:lnTo>
                  <a:pt x="322189" y="276929"/>
                </a:lnTo>
                <a:cubicBezTo>
                  <a:pt x="329834" y="275758"/>
                  <a:pt x="336933" y="274587"/>
                  <a:pt x="344032" y="272831"/>
                </a:cubicBezTo>
                <a:lnTo>
                  <a:pt x="344032" y="307959"/>
                </a:lnTo>
                <a:close/>
                <a:moveTo>
                  <a:pt x="311267" y="313814"/>
                </a:moveTo>
                <a:cubicBezTo>
                  <a:pt x="304168" y="314400"/>
                  <a:pt x="297069" y="315570"/>
                  <a:pt x="289424" y="315570"/>
                </a:cubicBezTo>
                <a:lnTo>
                  <a:pt x="289424" y="280442"/>
                </a:lnTo>
                <a:cubicBezTo>
                  <a:pt x="296523" y="279857"/>
                  <a:pt x="304168" y="279271"/>
                  <a:pt x="311267" y="278686"/>
                </a:cubicBezTo>
                <a:lnTo>
                  <a:pt x="311267" y="313814"/>
                </a:lnTo>
                <a:close/>
                <a:moveTo>
                  <a:pt x="278502" y="316156"/>
                </a:moveTo>
                <a:cubicBezTo>
                  <a:pt x="274679" y="316156"/>
                  <a:pt x="271403" y="316156"/>
                  <a:pt x="267580" y="316156"/>
                </a:cubicBezTo>
                <a:cubicBezTo>
                  <a:pt x="263758" y="316156"/>
                  <a:pt x="260481" y="316156"/>
                  <a:pt x="256659" y="316156"/>
                </a:cubicBezTo>
                <a:lnTo>
                  <a:pt x="256659" y="281028"/>
                </a:lnTo>
                <a:cubicBezTo>
                  <a:pt x="260481" y="281028"/>
                  <a:pt x="263758" y="281028"/>
                  <a:pt x="267580" y="281028"/>
                </a:cubicBezTo>
                <a:cubicBezTo>
                  <a:pt x="271403" y="281028"/>
                  <a:pt x="274679" y="281028"/>
                  <a:pt x="278502" y="281028"/>
                </a:cubicBezTo>
                <a:lnTo>
                  <a:pt x="278502" y="316156"/>
                </a:lnTo>
                <a:close/>
                <a:moveTo>
                  <a:pt x="245737" y="316156"/>
                </a:moveTo>
                <a:cubicBezTo>
                  <a:pt x="238092" y="315570"/>
                  <a:pt x="230993" y="314985"/>
                  <a:pt x="223894" y="314400"/>
                </a:cubicBezTo>
                <a:lnTo>
                  <a:pt x="223894" y="279271"/>
                </a:lnTo>
                <a:cubicBezTo>
                  <a:pt x="230993" y="279857"/>
                  <a:pt x="238638" y="281028"/>
                  <a:pt x="245737" y="281028"/>
                </a:cubicBezTo>
                <a:lnTo>
                  <a:pt x="245737" y="316156"/>
                </a:lnTo>
                <a:close/>
                <a:moveTo>
                  <a:pt x="212972" y="312643"/>
                </a:moveTo>
                <a:cubicBezTo>
                  <a:pt x="205327" y="311472"/>
                  <a:pt x="197682" y="309716"/>
                  <a:pt x="191129" y="308545"/>
                </a:cubicBezTo>
                <a:lnTo>
                  <a:pt x="191129" y="274002"/>
                </a:lnTo>
                <a:cubicBezTo>
                  <a:pt x="198228" y="275758"/>
                  <a:pt x="205327" y="276929"/>
                  <a:pt x="212972" y="278100"/>
                </a:cubicBezTo>
                <a:lnTo>
                  <a:pt x="212972" y="312643"/>
                </a:lnTo>
                <a:close/>
                <a:moveTo>
                  <a:pt x="180207" y="305032"/>
                </a:moveTo>
                <a:cubicBezTo>
                  <a:pt x="172562" y="302690"/>
                  <a:pt x="165463" y="300348"/>
                  <a:pt x="158364" y="296835"/>
                </a:cubicBezTo>
                <a:lnTo>
                  <a:pt x="158364" y="262878"/>
                </a:lnTo>
                <a:cubicBezTo>
                  <a:pt x="165463" y="265805"/>
                  <a:pt x="172562" y="268147"/>
                  <a:pt x="180207" y="270489"/>
                </a:cubicBezTo>
                <a:lnTo>
                  <a:pt x="180207" y="305032"/>
                </a:lnTo>
                <a:close/>
                <a:moveTo>
                  <a:pt x="404101" y="223066"/>
                </a:moveTo>
                <a:cubicBezTo>
                  <a:pt x="404101" y="245314"/>
                  <a:pt x="347854" y="269904"/>
                  <a:pt x="267580" y="269904"/>
                </a:cubicBezTo>
                <a:cubicBezTo>
                  <a:pt x="187306" y="269904"/>
                  <a:pt x="131060" y="245314"/>
                  <a:pt x="131060" y="223066"/>
                </a:cubicBezTo>
                <a:cubicBezTo>
                  <a:pt x="131060" y="200818"/>
                  <a:pt x="187306" y="176228"/>
                  <a:pt x="267580" y="176228"/>
                </a:cubicBezTo>
                <a:cubicBezTo>
                  <a:pt x="347854" y="176228"/>
                  <a:pt x="404101" y="200818"/>
                  <a:pt x="404101" y="223066"/>
                </a:cubicBezTo>
                <a:close/>
                <a:moveTo>
                  <a:pt x="131060" y="199647"/>
                </a:moveTo>
                <a:lnTo>
                  <a:pt x="131060" y="190865"/>
                </a:lnTo>
                <a:cubicBezTo>
                  <a:pt x="134336" y="191450"/>
                  <a:pt x="137613" y="191450"/>
                  <a:pt x="140889" y="192035"/>
                </a:cubicBezTo>
                <a:cubicBezTo>
                  <a:pt x="137613" y="194377"/>
                  <a:pt x="134336" y="196719"/>
                  <a:pt x="131060" y="199647"/>
                </a:cubicBezTo>
                <a:close/>
                <a:moveTo>
                  <a:pt x="301984" y="165689"/>
                </a:moveTo>
                <a:cubicBezTo>
                  <a:pt x="305260" y="163347"/>
                  <a:pt x="308537" y="161005"/>
                  <a:pt x="311813" y="158078"/>
                </a:cubicBezTo>
                <a:lnTo>
                  <a:pt x="311813" y="166860"/>
                </a:lnTo>
                <a:cubicBezTo>
                  <a:pt x="307990" y="166275"/>
                  <a:pt x="305260" y="166275"/>
                  <a:pt x="301984" y="165689"/>
                </a:cubicBezTo>
                <a:close/>
                <a:moveTo>
                  <a:pt x="293792" y="112996"/>
                </a:moveTo>
                <a:cubicBezTo>
                  <a:pt x="305260" y="120022"/>
                  <a:pt x="311267" y="127633"/>
                  <a:pt x="311267" y="134659"/>
                </a:cubicBezTo>
                <a:cubicBezTo>
                  <a:pt x="311267" y="144612"/>
                  <a:pt x="299253" y="155736"/>
                  <a:pt x="279048" y="163933"/>
                </a:cubicBezTo>
                <a:cubicBezTo>
                  <a:pt x="275225" y="163933"/>
                  <a:pt x="271403" y="163933"/>
                  <a:pt x="267580" y="163933"/>
                </a:cubicBezTo>
                <a:cubicBezTo>
                  <a:pt x="229355" y="163933"/>
                  <a:pt x="189491" y="169787"/>
                  <a:pt x="161094" y="181497"/>
                </a:cubicBezTo>
                <a:cubicBezTo>
                  <a:pt x="103756" y="179741"/>
                  <a:pt x="61161" y="165104"/>
                  <a:pt x="45325" y="148710"/>
                </a:cubicBezTo>
                <a:cubicBezTo>
                  <a:pt x="45325" y="148710"/>
                  <a:pt x="45325" y="148710"/>
                  <a:pt x="45325" y="148710"/>
                </a:cubicBezTo>
                <a:cubicBezTo>
                  <a:pt x="78636" y="159834"/>
                  <a:pt x="113039" y="165104"/>
                  <a:pt x="147442" y="164518"/>
                </a:cubicBezTo>
                <a:cubicBezTo>
                  <a:pt x="214064" y="164518"/>
                  <a:pt x="285055" y="146368"/>
                  <a:pt x="293792" y="112996"/>
                </a:cubicBezTo>
                <a:close/>
                <a:moveTo>
                  <a:pt x="87373" y="182668"/>
                </a:moveTo>
                <a:lnTo>
                  <a:pt x="87373" y="217211"/>
                </a:lnTo>
                <a:cubicBezTo>
                  <a:pt x="79728" y="214869"/>
                  <a:pt x="72629" y="212527"/>
                  <a:pt x="65530" y="209014"/>
                </a:cubicBezTo>
                <a:lnTo>
                  <a:pt x="65530" y="175057"/>
                </a:lnTo>
                <a:cubicBezTo>
                  <a:pt x="72629" y="177984"/>
                  <a:pt x="80274" y="180911"/>
                  <a:pt x="87373" y="182668"/>
                </a:cubicBezTo>
                <a:close/>
                <a:moveTo>
                  <a:pt x="54608" y="169787"/>
                </a:moveTo>
                <a:lnTo>
                  <a:pt x="54608" y="203159"/>
                </a:lnTo>
                <a:cubicBezTo>
                  <a:pt x="44233" y="196134"/>
                  <a:pt x="38226" y="189108"/>
                  <a:pt x="38226" y="182082"/>
                </a:cubicBezTo>
                <a:lnTo>
                  <a:pt x="38226" y="158663"/>
                </a:lnTo>
                <a:cubicBezTo>
                  <a:pt x="43141" y="162762"/>
                  <a:pt x="48601" y="166860"/>
                  <a:pt x="54608" y="169787"/>
                </a:cubicBezTo>
                <a:close/>
                <a:moveTo>
                  <a:pt x="38226" y="132903"/>
                </a:moveTo>
                <a:lnTo>
                  <a:pt x="38226" y="98945"/>
                </a:lnTo>
                <a:cubicBezTo>
                  <a:pt x="45325" y="101872"/>
                  <a:pt x="52424" y="104214"/>
                  <a:pt x="60069" y="106556"/>
                </a:cubicBezTo>
                <a:lnTo>
                  <a:pt x="60069" y="141099"/>
                </a:lnTo>
                <a:cubicBezTo>
                  <a:pt x="52970" y="138757"/>
                  <a:pt x="45325" y="136415"/>
                  <a:pt x="38226" y="132903"/>
                </a:cubicBezTo>
                <a:close/>
                <a:moveTo>
                  <a:pt x="70991" y="144027"/>
                </a:moveTo>
                <a:lnTo>
                  <a:pt x="70991" y="109484"/>
                </a:lnTo>
                <a:cubicBezTo>
                  <a:pt x="78090" y="111240"/>
                  <a:pt x="85189" y="112411"/>
                  <a:pt x="92834" y="113582"/>
                </a:cubicBezTo>
                <a:lnTo>
                  <a:pt x="92834" y="148710"/>
                </a:lnTo>
                <a:cubicBezTo>
                  <a:pt x="85189" y="147539"/>
                  <a:pt x="78090" y="145783"/>
                  <a:pt x="70991" y="144027"/>
                </a:cubicBezTo>
                <a:close/>
                <a:moveTo>
                  <a:pt x="103756" y="149881"/>
                </a:moveTo>
                <a:lnTo>
                  <a:pt x="103756" y="114753"/>
                </a:lnTo>
                <a:cubicBezTo>
                  <a:pt x="110855" y="115338"/>
                  <a:pt x="118500" y="116509"/>
                  <a:pt x="125599" y="116509"/>
                </a:cubicBezTo>
                <a:lnTo>
                  <a:pt x="125599" y="151638"/>
                </a:lnTo>
                <a:cubicBezTo>
                  <a:pt x="117954" y="151638"/>
                  <a:pt x="110855" y="151052"/>
                  <a:pt x="103756" y="149881"/>
                </a:cubicBezTo>
                <a:close/>
                <a:moveTo>
                  <a:pt x="136521" y="152223"/>
                </a:moveTo>
                <a:lnTo>
                  <a:pt x="136521" y="117095"/>
                </a:lnTo>
                <a:cubicBezTo>
                  <a:pt x="140343" y="117095"/>
                  <a:pt x="143620" y="117095"/>
                  <a:pt x="147442" y="117095"/>
                </a:cubicBezTo>
                <a:cubicBezTo>
                  <a:pt x="151265" y="117095"/>
                  <a:pt x="154541" y="117095"/>
                  <a:pt x="158364" y="117095"/>
                </a:cubicBezTo>
                <a:lnTo>
                  <a:pt x="158364" y="152223"/>
                </a:lnTo>
                <a:cubicBezTo>
                  <a:pt x="154541" y="152223"/>
                  <a:pt x="151265" y="152223"/>
                  <a:pt x="147442" y="152223"/>
                </a:cubicBezTo>
                <a:cubicBezTo>
                  <a:pt x="143620" y="152223"/>
                  <a:pt x="140343" y="152809"/>
                  <a:pt x="136521" y="152223"/>
                </a:cubicBezTo>
                <a:close/>
                <a:moveTo>
                  <a:pt x="169286" y="152223"/>
                </a:moveTo>
                <a:lnTo>
                  <a:pt x="169286" y="117095"/>
                </a:lnTo>
                <a:cubicBezTo>
                  <a:pt x="176385" y="116509"/>
                  <a:pt x="184030" y="115924"/>
                  <a:pt x="191129" y="115338"/>
                </a:cubicBezTo>
                <a:lnTo>
                  <a:pt x="191129" y="150467"/>
                </a:lnTo>
                <a:cubicBezTo>
                  <a:pt x="184030" y="151052"/>
                  <a:pt x="176931" y="151638"/>
                  <a:pt x="169286" y="152223"/>
                </a:cubicBezTo>
                <a:close/>
                <a:moveTo>
                  <a:pt x="202050" y="148710"/>
                </a:moveTo>
                <a:lnTo>
                  <a:pt x="202050" y="113582"/>
                </a:lnTo>
                <a:cubicBezTo>
                  <a:pt x="209696" y="112411"/>
                  <a:pt x="216795" y="111240"/>
                  <a:pt x="223894" y="109484"/>
                </a:cubicBezTo>
                <a:lnTo>
                  <a:pt x="223894" y="144027"/>
                </a:lnTo>
                <a:cubicBezTo>
                  <a:pt x="217341" y="145783"/>
                  <a:pt x="209696" y="147539"/>
                  <a:pt x="202050" y="148710"/>
                </a:cubicBezTo>
                <a:close/>
                <a:moveTo>
                  <a:pt x="234815" y="141099"/>
                </a:moveTo>
                <a:lnTo>
                  <a:pt x="234815" y="106556"/>
                </a:lnTo>
                <a:cubicBezTo>
                  <a:pt x="242461" y="104800"/>
                  <a:pt x="249560" y="101872"/>
                  <a:pt x="256659" y="98945"/>
                </a:cubicBezTo>
                <a:lnTo>
                  <a:pt x="256659" y="132903"/>
                </a:lnTo>
                <a:cubicBezTo>
                  <a:pt x="249560" y="136415"/>
                  <a:pt x="242461" y="138757"/>
                  <a:pt x="234815" y="141099"/>
                </a:cubicBezTo>
                <a:close/>
                <a:moveTo>
                  <a:pt x="267580" y="127048"/>
                </a:moveTo>
                <a:lnTo>
                  <a:pt x="267580" y="93676"/>
                </a:lnTo>
                <a:cubicBezTo>
                  <a:pt x="273587" y="90748"/>
                  <a:pt x="279048" y="86650"/>
                  <a:pt x="283963" y="81966"/>
                </a:cubicBezTo>
                <a:lnTo>
                  <a:pt x="283963" y="105385"/>
                </a:lnTo>
                <a:cubicBezTo>
                  <a:pt x="283963" y="112996"/>
                  <a:pt x="278502" y="120022"/>
                  <a:pt x="267580" y="127048"/>
                </a:cubicBezTo>
                <a:close/>
                <a:moveTo>
                  <a:pt x="27304" y="127048"/>
                </a:moveTo>
                <a:cubicBezTo>
                  <a:pt x="16929" y="120022"/>
                  <a:pt x="10922" y="112996"/>
                  <a:pt x="10922" y="105971"/>
                </a:cubicBezTo>
                <a:lnTo>
                  <a:pt x="10922" y="82552"/>
                </a:lnTo>
                <a:cubicBezTo>
                  <a:pt x="15836" y="87236"/>
                  <a:pt x="21297" y="91334"/>
                  <a:pt x="27304" y="94261"/>
                </a:cubicBezTo>
                <a:lnTo>
                  <a:pt x="27304" y="127048"/>
                </a:lnTo>
                <a:close/>
                <a:moveTo>
                  <a:pt x="10922" y="59133"/>
                </a:moveTo>
                <a:cubicBezTo>
                  <a:pt x="10922" y="36885"/>
                  <a:pt x="67168" y="12295"/>
                  <a:pt x="147442" y="12295"/>
                </a:cubicBezTo>
                <a:cubicBezTo>
                  <a:pt x="227716" y="12295"/>
                  <a:pt x="283963" y="36885"/>
                  <a:pt x="283963" y="59133"/>
                </a:cubicBezTo>
                <a:cubicBezTo>
                  <a:pt x="283963" y="81381"/>
                  <a:pt x="227716" y="105971"/>
                  <a:pt x="147442" y="105971"/>
                </a:cubicBezTo>
                <a:cubicBezTo>
                  <a:pt x="67168" y="105971"/>
                  <a:pt x="10922" y="80795"/>
                  <a:pt x="10922" y="59133"/>
                </a:cubicBezTo>
                <a:close/>
                <a:moveTo>
                  <a:pt x="30035" y="193792"/>
                </a:moveTo>
                <a:cubicBezTo>
                  <a:pt x="39864" y="215454"/>
                  <a:pt x="76998" y="229506"/>
                  <a:pt x="120138" y="235946"/>
                </a:cubicBezTo>
                <a:lnTo>
                  <a:pt x="120138" y="262292"/>
                </a:lnTo>
                <a:cubicBezTo>
                  <a:pt x="54608" y="257609"/>
                  <a:pt x="10922" y="235946"/>
                  <a:pt x="10922" y="216625"/>
                </a:cubicBezTo>
                <a:cubicBezTo>
                  <a:pt x="10922" y="209014"/>
                  <a:pt x="18021" y="201403"/>
                  <a:pt x="30035" y="193792"/>
                </a:cubicBezTo>
                <a:close/>
                <a:moveTo>
                  <a:pt x="27304" y="285126"/>
                </a:moveTo>
                <a:cubicBezTo>
                  <a:pt x="16929" y="278100"/>
                  <a:pt x="10922" y="271074"/>
                  <a:pt x="10922" y="264049"/>
                </a:cubicBezTo>
                <a:lnTo>
                  <a:pt x="10922" y="240630"/>
                </a:lnTo>
                <a:cubicBezTo>
                  <a:pt x="15836" y="245314"/>
                  <a:pt x="21297" y="249412"/>
                  <a:pt x="27304" y="252339"/>
                </a:cubicBezTo>
                <a:lnTo>
                  <a:pt x="27304" y="285126"/>
                </a:lnTo>
                <a:close/>
                <a:moveTo>
                  <a:pt x="60069" y="299177"/>
                </a:moveTo>
                <a:cubicBezTo>
                  <a:pt x="52424" y="296835"/>
                  <a:pt x="45325" y="294493"/>
                  <a:pt x="38226" y="290981"/>
                </a:cubicBezTo>
                <a:lnTo>
                  <a:pt x="38226" y="257023"/>
                </a:lnTo>
                <a:cubicBezTo>
                  <a:pt x="45325" y="259950"/>
                  <a:pt x="52424" y="262292"/>
                  <a:pt x="60069" y="264634"/>
                </a:cubicBezTo>
                <a:lnTo>
                  <a:pt x="60069" y="299177"/>
                </a:lnTo>
                <a:close/>
                <a:moveTo>
                  <a:pt x="92834" y="306788"/>
                </a:moveTo>
                <a:cubicBezTo>
                  <a:pt x="85189" y="305617"/>
                  <a:pt x="77544" y="303861"/>
                  <a:pt x="70991" y="302690"/>
                </a:cubicBezTo>
                <a:lnTo>
                  <a:pt x="70991" y="268147"/>
                </a:lnTo>
                <a:cubicBezTo>
                  <a:pt x="78090" y="269904"/>
                  <a:pt x="85189" y="271074"/>
                  <a:pt x="92834" y="272245"/>
                </a:cubicBezTo>
                <a:lnTo>
                  <a:pt x="92834" y="306788"/>
                </a:lnTo>
                <a:close/>
                <a:moveTo>
                  <a:pt x="103756" y="272831"/>
                </a:moveTo>
                <a:cubicBezTo>
                  <a:pt x="109216" y="273416"/>
                  <a:pt x="114677" y="274002"/>
                  <a:pt x="120684" y="274587"/>
                </a:cubicBezTo>
                <a:cubicBezTo>
                  <a:pt x="121230" y="278686"/>
                  <a:pt x="123415" y="282784"/>
                  <a:pt x="125599" y="286882"/>
                </a:cubicBezTo>
                <a:lnTo>
                  <a:pt x="125599" y="310301"/>
                </a:lnTo>
                <a:cubicBezTo>
                  <a:pt x="117954" y="309716"/>
                  <a:pt x="110855" y="309130"/>
                  <a:pt x="103756" y="308545"/>
                </a:cubicBezTo>
                <a:lnTo>
                  <a:pt x="103756" y="272831"/>
                </a:lnTo>
                <a:close/>
                <a:moveTo>
                  <a:pt x="136521" y="297421"/>
                </a:moveTo>
                <a:cubicBezTo>
                  <a:pt x="139797" y="299763"/>
                  <a:pt x="143620" y="302105"/>
                  <a:pt x="147442" y="304446"/>
                </a:cubicBezTo>
                <a:lnTo>
                  <a:pt x="147442" y="310301"/>
                </a:lnTo>
                <a:cubicBezTo>
                  <a:pt x="143620" y="310301"/>
                  <a:pt x="140343" y="310301"/>
                  <a:pt x="136521" y="310301"/>
                </a:cubicBezTo>
                <a:lnTo>
                  <a:pt x="136521" y="297421"/>
                </a:lnTo>
                <a:close/>
                <a:moveTo>
                  <a:pt x="158364" y="346015"/>
                </a:moveTo>
                <a:lnTo>
                  <a:pt x="158364" y="322596"/>
                </a:lnTo>
                <a:cubicBezTo>
                  <a:pt x="163279" y="327280"/>
                  <a:pt x="168739" y="331378"/>
                  <a:pt x="174746" y="334306"/>
                </a:cubicBezTo>
                <a:lnTo>
                  <a:pt x="174746" y="367678"/>
                </a:lnTo>
                <a:cubicBezTo>
                  <a:pt x="164371" y="360066"/>
                  <a:pt x="158364" y="353041"/>
                  <a:pt x="158364" y="346015"/>
                </a:cubicBezTo>
                <a:lnTo>
                  <a:pt x="158364" y="346015"/>
                </a:lnTo>
                <a:close/>
                <a:moveTo>
                  <a:pt x="283963" y="357139"/>
                </a:moveTo>
                <a:cubicBezTo>
                  <a:pt x="287785" y="357139"/>
                  <a:pt x="291062" y="357139"/>
                  <a:pt x="294884" y="357139"/>
                </a:cubicBezTo>
                <a:cubicBezTo>
                  <a:pt x="298707" y="357139"/>
                  <a:pt x="301984" y="357139"/>
                  <a:pt x="305806" y="357139"/>
                </a:cubicBezTo>
                <a:lnTo>
                  <a:pt x="305806" y="392268"/>
                </a:lnTo>
                <a:cubicBezTo>
                  <a:pt x="301984" y="392268"/>
                  <a:pt x="298707" y="392268"/>
                  <a:pt x="294884" y="392268"/>
                </a:cubicBezTo>
                <a:cubicBezTo>
                  <a:pt x="291062" y="392268"/>
                  <a:pt x="287785" y="392268"/>
                  <a:pt x="283963" y="392268"/>
                </a:cubicBezTo>
                <a:lnTo>
                  <a:pt x="283963" y="357139"/>
                </a:lnTo>
                <a:close/>
                <a:moveTo>
                  <a:pt x="415023" y="333720"/>
                </a:moveTo>
                <a:cubicBezTo>
                  <a:pt x="421029" y="330793"/>
                  <a:pt x="426490" y="326694"/>
                  <a:pt x="431405" y="322011"/>
                </a:cubicBezTo>
                <a:lnTo>
                  <a:pt x="431405" y="345430"/>
                </a:lnTo>
                <a:cubicBezTo>
                  <a:pt x="431405" y="352455"/>
                  <a:pt x="425398" y="360066"/>
                  <a:pt x="415023" y="366507"/>
                </a:cubicBezTo>
                <a:lnTo>
                  <a:pt x="415023" y="333720"/>
                </a:lnTo>
                <a:close/>
              </a:path>
            </a:pathLst>
          </a:custGeom>
          <a:solidFill>
            <a:schemeClr val="bg2">
              <a:lumMod val="75000"/>
            </a:schemeClr>
          </a:solidFill>
          <a:ln w="5457" cap="flat">
            <a:noFill/>
            <a:prstDash val="solid"/>
            <a:miter/>
          </a:ln>
        </p:spPr>
        <p:txBody>
          <a:bodyPr rtlCol="0" anchor="ctr"/>
          <a:lstStyle/>
          <a:p>
            <a:endParaRPr lang="ja-JP" altLang="en-US" dirty="0">
              <a:solidFill>
                <a:schemeClr val="bg1">
                  <a:lumMod val="50000"/>
                </a:schemeClr>
              </a:solidFill>
            </a:endParaRPr>
          </a:p>
        </p:txBody>
      </p:sp>
      <p:sp>
        <p:nvSpPr>
          <p:cNvPr id="250" name="テキスト ボックス 249">
            <a:extLst>
              <a:ext uri="{FF2B5EF4-FFF2-40B4-BE49-F238E27FC236}">
                <a16:creationId xmlns:a16="http://schemas.microsoft.com/office/drawing/2014/main" id="{6786E30D-A526-E5D0-2922-EE05F180DC7C}"/>
              </a:ext>
            </a:extLst>
          </p:cNvPr>
          <p:cNvSpPr txBox="1"/>
          <p:nvPr/>
        </p:nvSpPr>
        <p:spPr>
          <a:xfrm>
            <a:off x="7273776" y="2026460"/>
            <a:ext cx="492443" cy="276999"/>
          </a:xfrm>
          <a:prstGeom prst="rect">
            <a:avLst/>
          </a:prstGeom>
          <a:noFill/>
        </p:spPr>
        <p:txBody>
          <a:bodyPr wrap="none" rtlCol="0">
            <a:spAutoFit/>
          </a:bodyPr>
          <a:lstStyle/>
          <a:p>
            <a:pPr algn="ctr"/>
            <a:r>
              <a:rPr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rPr>
              <a:t>作品</a:t>
            </a:r>
            <a:endParaRPr kumimoji="1" lang="ja-JP" altLang="en-US" sz="1200" dirty="0">
              <a:solidFill>
                <a:schemeClr val="bg1">
                  <a:lumMod val="50000"/>
                </a:schemeClr>
              </a:solidFill>
              <a:latin typeface="ＭＳ Ｐゴシック" panose="020B0600070205080204" pitchFamily="50" charset="-128"/>
              <a:ea typeface="ＭＳ Ｐゴシック" panose="020B0600070205080204" pitchFamily="50" charset="-128"/>
            </a:endParaRPr>
          </a:p>
        </p:txBody>
      </p:sp>
      <p:sp>
        <p:nvSpPr>
          <p:cNvPr id="251" name="楕円 250">
            <a:extLst>
              <a:ext uri="{FF2B5EF4-FFF2-40B4-BE49-F238E27FC236}">
                <a16:creationId xmlns:a16="http://schemas.microsoft.com/office/drawing/2014/main" id="{22DCB29A-566D-C2B0-C34D-4FA7C72580C2}"/>
              </a:ext>
            </a:extLst>
          </p:cNvPr>
          <p:cNvSpPr/>
          <p:nvPr/>
        </p:nvSpPr>
        <p:spPr>
          <a:xfrm>
            <a:off x="7338450" y="1862676"/>
            <a:ext cx="363094" cy="214011"/>
          </a:xfrm>
          <a:prstGeom prst="ellipse">
            <a:avLst/>
          </a:prstGeom>
          <a:solidFill>
            <a:schemeClr val="bg1">
              <a:lumMod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en-US" altLang="ja-JP" sz="1200" b="1" dirty="0">
                <a:solidFill>
                  <a:schemeClr val="bg1"/>
                </a:solidFill>
                <a:latin typeface="ＭＳ Ｐゴシック" panose="020B0600070205080204" pitchFamily="50" charset="-128"/>
                <a:ea typeface="ＭＳ Ｐゴシック" panose="020B0600070205080204" pitchFamily="50" charset="-128"/>
              </a:rPr>
              <a:t>IP</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252" name="楕円 251">
            <a:extLst>
              <a:ext uri="{FF2B5EF4-FFF2-40B4-BE49-F238E27FC236}">
                <a16:creationId xmlns:a16="http://schemas.microsoft.com/office/drawing/2014/main" id="{33BEDB74-C491-7448-BA4F-DDADCCFF9882}"/>
              </a:ext>
            </a:extLst>
          </p:cNvPr>
          <p:cNvSpPr/>
          <p:nvPr/>
        </p:nvSpPr>
        <p:spPr>
          <a:xfrm>
            <a:off x="5083820" y="2212484"/>
            <a:ext cx="443736" cy="344666"/>
          </a:xfrm>
          <a:prstGeom prst="ellipse">
            <a:avLst/>
          </a:prstGeom>
          <a:solidFill>
            <a:schemeClr val="bg1">
              <a:lumMod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en-US" altLang="ja-JP" sz="1600" b="1" dirty="0">
                <a:solidFill>
                  <a:schemeClr val="bg1"/>
                </a:solidFill>
                <a:latin typeface="ＭＳ Ｐゴシック" panose="020B0600070205080204" pitchFamily="50" charset="-128"/>
                <a:ea typeface="ＭＳ Ｐゴシック" panose="020B0600070205080204" pitchFamily="50" charset="-128"/>
              </a:rPr>
              <a:t>IP</a:t>
            </a:r>
            <a:endParaRPr kumimoji="1"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253" name="楕円 252">
            <a:extLst>
              <a:ext uri="{FF2B5EF4-FFF2-40B4-BE49-F238E27FC236}">
                <a16:creationId xmlns:a16="http://schemas.microsoft.com/office/drawing/2014/main" id="{921B26E7-F78F-0765-CCCF-BA4FB98BCDE2}"/>
              </a:ext>
            </a:extLst>
          </p:cNvPr>
          <p:cNvSpPr/>
          <p:nvPr/>
        </p:nvSpPr>
        <p:spPr>
          <a:xfrm>
            <a:off x="8647147" y="4684219"/>
            <a:ext cx="359212" cy="256185"/>
          </a:xfrm>
          <a:prstGeom prst="ellipse">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ctr"/>
            <a:r>
              <a:rPr kumimoji="1" lang="en-US" altLang="ja-JP" sz="1600" b="1" dirty="0">
                <a:solidFill>
                  <a:schemeClr val="bg1"/>
                </a:solidFill>
                <a:latin typeface="ＭＳ Ｐゴシック" panose="020B0600070205080204" pitchFamily="50" charset="-128"/>
                <a:ea typeface="ＭＳ Ｐゴシック" panose="020B0600070205080204" pitchFamily="50" charset="-128"/>
              </a:rPr>
              <a:t>IP</a:t>
            </a:r>
            <a:endParaRPr kumimoji="1"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nvGrpSpPr>
          <p:cNvPr id="254" name="グループ化 253">
            <a:extLst>
              <a:ext uri="{FF2B5EF4-FFF2-40B4-BE49-F238E27FC236}">
                <a16:creationId xmlns:a16="http://schemas.microsoft.com/office/drawing/2014/main" id="{3E9A069E-837A-150B-B321-8D434A4BA8E8}"/>
              </a:ext>
            </a:extLst>
          </p:cNvPr>
          <p:cNvGrpSpPr/>
          <p:nvPr/>
        </p:nvGrpSpPr>
        <p:grpSpPr>
          <a:xfrm>
            <a:off x="9538831" y="2902238"/>
            <a:ext cx="1562028" cy="692146"/>
            <a:chOff x="9286500" y="5767757"/>
            <a:chExt cx="1562028" cy="692146"/>
          </a:xfrm>
        </p:grpSpPr>
        <p:pic>
          <p:nvPicPr>
            <p:cNvPr id="255" name="グラフィックス 254" descr="ユーザー 単色塗りつぶし">
              <a:extLst>
                <a:ext uri="{FF2B5EF4-FFF2-40B4-BE49-F238E27FC236}">
                  <a16:creationId xmlns:a16="http://schemas.microsoft.com/office/drawing/2014/main" id="{60703A57-B5C1-440C-1780-E072FF39E1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85516" y="5767757"/>
              <a:ext cx="367934" cy="367934"/>
            </a:xfrm>
            <a:prstGeom prst="rect">
              <a:avLst/>
            </a:prstGeom>
          </p:spPr>
        </p:pic>
        <p:pic>
          <p:nvPicPr>
            <p:cNvPr id="256" name="グラフィックス 255" descr="ユーザー 単色塗りつぶし">
              <a:extLst>
                <a:ext uri="{FF2B5EF4-FFF2-40B4-BE49-F238E27FC236}">
                  <a16:creationId xmlns:a16="http://schemas.microsoft.com/office/drawing/2014/main" id="{295F2491-194D-6546-D0C5-39716278EE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3547" y="5767757"/>
              <a:ext cx="367934" cy="367934"/>
            </a:xfrm>
            <a:prstGeom prst="rect">
              <a:avLst/>
            </a:prstGeom>
          </p:spPr>
        </p:pic>
        <p:pic>
          <p:nvPicPr>
            <p:cNvPr id="257" name="グラフィックス 256" descr="ユーザー 単色塗りつぶし">
              <a:extLst>
                <a:ext uri="{FF2B5EF4-FFF2-40B4-BE49-F238E27FC236}">
                  <a16:creationId xmlns:a16="http://schemas.microsoft.com/office/drawing/2014/main" id="{3E4AEFD9-7139-7B60-9AFB-172780A21D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578" y="5767757"/>
              <a:ext cx="367934" cy="367934"/>
            </a:xfrm>
            <a:prstGeom prst="rect">
              <a:avLst/>
            </a:prstGeom>
          </p:spPr>
        </p:pic>
        <p:pic>
          <p:nvPicPr>
            <p:cNvPr id="258" name="グラフィックス 257" descr="ユーザー 単色塗りつぶし">
              <a:extLst>
                <a:ext uri="{FF2B5EF4-FFF2-40B4-BE49-F238E27FC236}">
                  <a16:creationId xmlns:a16="http://schemas.microsoft.com/office/drawing/2014/main" id="{FFD7B66B-D704-C685-DF8D-B2A17E2920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86500" y="6091969"/>
              <a:ext cx="367934" cy="367934"/>
            </a:xfrm>
            <a:prstGeom prst="rect">
              <a:avLst/>
            </a:prstGeom>
          </p:spPr>
        </p:pic>
        <p:pic>
          <p:nvPicPr>
            <p:cNvPr id="259" name="グラフィックス 258" descr="ユーザー 単色塗りつぶし">
              <a:extLst>
                <a:ext uri="{FF2B5EF4-FFF2-40B4-BE49-F238E27FC236}">
                  <a16:creationId xmlns:a16="http://schemas.microsoft.com/office/drawing/2014/main" id="{4C123762-C7D2-A938-FE19-6399EA0CCC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84531" y="6091969"/>
              <a:ext cx="367934" cy="367934"/>
            </a:xfrm>
            <a:prstGeom prst="rect">
              <a:avLst/>
            </a:prstGeom>
          </p:spPr>
        </p:pic>
        <p:pic>
          <p:nvPicPr>
            <p:cNvPr id="260" name="グラフィックス 259" descr="ユーザー 単色塗りつぶし">
              <a:extLst>
                <a:ext uri="{FF2B5EF4-FFF2-40B4-BE49-F238E27FC236}">
                  <a16:creationId xmlns:a16="http://schemas.microsoft.com/office/drawing/2014/main" id="{DFC8EF73-E98D-BAF0-5F56-DC0D383936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82562" y="6091969"/>
              <a:ext cx="367934" cy="367934"/>
            </a:xfrm>
            <a:prstGeom prst="rect">
              <a:avLst/>
            </a:prstGeom>
          </p:spPr>
        </p:pic>
        <p:pic>
          <p:nvPicPr>
            <p:cNvPr id="261" name="グラフィックス 260" descr="ユーザー 単色塗りつぶし">
              <a:extLst>
                <a:ext uri="{FF2B5EF4-FFF2-40B4-BE49-F238E27FC236}">
                  <a16:creationId xmlns:a16="http://schemas.microsoft.com/office/drawing/2014/main" id="{2995DFBC-43C7-6933-FA65-85ECC6710C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80594" y="6091969"/>
              <a:ext cx="367934" cy="367934"/>
            </a:xfrm>
            <a:prstGeom prst="rect">
              <a:avLst/>
            </a:prstGeom>
          </p:spPr>
        </p:pic>
      </p:grpSp>
      <p:sp>
        <p:nvSpPr>
          <p:cNvPr id="262" name="二等辺三角形 261">
            <a:extLst>
              <a:ext uri="{FF2B5EF4-FFF2-40B4-BE49-F238E27FC236}">
                <a16:creationId xmlns:a16="http://schemas.microsoft.com/office/drawing/2014/main" id="{02F1F490-EF71-0AB3-894D-86709D9FF2B0}"/>
              </a:ext>
            </a:extLst>
          </p:cNvPr>
          <p:cNvSpPr/>
          <p:nvPr/>
        </p:nvSpPr>
        <p:spPr>
          <a:xfrm flipH="1" flipV="1">
            <a:off x="4399425" y="3771116"/>
            <a:ext cx="3393150" cy="44729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tx1"/>
              </a:solidFill>
            </a:endParaRPr>
          </a:p>
        </p:txBody>
      </p:sp>
      <p:sp>
        <p:nvSpPr>
          <p:cNvPr id="263" name="楕円 262">
            <a:extLst>
              <a:ext uri="{FF2B5EF4-FFF2-40B4-BE49-F238E27FC236}">
                <a16:creationId xmlns:a16="http://schemas.microsoft.com/office/drawing/2014/main" id="{C1B5D7EE-A479-25D8-D4D8-714B58511F7A}"/>
              </a:ext>
            </a:extLst>
          </p:cNvPr>
          <p:cNvSpPr/>
          <p:nvPr/>
        </p:nvSpPr>
        <p:spPr>
          <a:xfrm>
            <a:off x="2234169" y="5128886"/>
            <a:ext cx="474175" cy="371993"/>
          </a:xfrm>
          <a:prstGeom prst="ellipse">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en-US" altLang="ja-JP" sz="1600" b="1" dirty="0">
                <a:solidFill>
                  <a:schemeClr val="bg1"/>
                </a:solidFill>
                <a:latin typeface="ＭＳ Ｐゴシック" panose="020B0600070205080204" pitchFamily="50" charset="-128"/>
                <a:ea typeface="ＭＳ Ｐゴシック" panose="020B0600070205080204" pitchFamily="50" charset="-128"/>
              </a:rPr>
              <a:t>IP</a:t>
            </a:r>
            <a:endParaRPr kumimoji="1"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nvGrpSpPr>
          <p:cNvPr id="264" name="グループ化 263">
            <a:extLst>
              <a:ext uri="{FF2B5EF4-FFF2-40B4-BE49-F238E27FC236}">
                <a16:creationId xmlns:a16="http://schemas.microsoft.com/office/drawing/2014/main" id="{D4A73900-B34E-17B0-4074-869C4C6C5E90}"/>
              </a:ext>
            </a:extLst>
          </p:cNvPr>
          <p:cNvGrpSpPr/>
          <p:nvPr/>
        </p:nvGrpSpPr>
        <p:grpSpPr>
          <a:xfrm>
            <a:off x="1612230" y="5147338"/>
            <a:ext cx="544935" cy="335089"/>
            <a:chOff x="-467211" y="4402943"/>
            <a:chExt cx="544935" cy="335089"/>
          </a:xfrm>
          <a:solidFill>
            <a:srgbClr val="E25D77"/>
          </a:solidFill>
        </p:grpSpPr>
        <p:grpSp>
          <p:nvGrpSpPr>
            <p:cNvPr id="265" name="グラフィックス 4" descr="ユーザー 単色塗りつぶし">
              <a:extLst>
                <a:ext uri="{FF2B5EF4-FFF2-40B4-BE49-F238E27FC236}">
                  <a16:creationId xmlns:a16="http://schemas.microsoft.com/office/drawing/2014/main" id="{702C1DCF-2D44-13CE-590A-87E6764B3082}"/>
                </a:ext>
              </a:extLst>
            </p:cNvPr>
            <p:cNvGrpSpPr/>
            <p:nvPr/>
          </p:nvGrpSpPr>
          <p:grpSpPr>
            <a:xfrm>
              <a:off x="-322188" y="4402943"/>
              <a:ext cx="254888" cy="335089"/>
              <a:chOff x="4194654" y="2848505"/>
              <a:chExt cx="1323610" cy="1740086"/>
            </a:xfrm>
            <a:grpFill/>
          </p:grpSpPr>
          <p:sp>
            <p:nvSpPr>
              <p:cNvPr id="272" name="フリーフォーム: 図形 271">
                <a:extLst>
                  <a:ext uri="{FF2B5EF4-FFF2-40B4-BE49-F238E27FC236}">
                    <a16:creationId xmlns:a16="http://schemas.microsoft.com/office/drawing/2014/main" id="{51F8C4DE-F96F-71AC-C89B-7AD39FAEF4AC}"/>
                  </a:ext>
                </a:extLst>
              </p:cNvPr>
              <p:cNvSpPr/>
              <p:nvPr/>
            </p:nvSpPr>
            <p:spPr>
              <a:xfrm>
                <a:off x="4416027" y="2848505"/>
                <a:ext cx="880864" cy="880864"/>
              </a:xfrm>
              <a:custGeom>
                <a:avLst/>
                <a:gdLst>
                  <a:gd name="connsiteX0" fmla="*/ 661805 w 661805"/>
                  <a:gd name="connsiteY0" fmla="*/ 330903 h 661805"/>
                  <a:gd name="connsiteX1" fmla="*/ 330903 w 661805"/>
                  <a:gd name="connsiteY1" fmla="*/ 661805 h 661805"/>
                  <a:gd name="connsiteX2" fmla="*/ 0 w 661805"/>
                  <a:gd name="connsiteY2" fmla="*/ 330903 h 661805"/>
                  <a:gd name="connsiteX3" fmla="*/ 330903 w 661805"/>
                  <a:gd name="connsiteY3" fmla="*/ 0 h 661805"/>
                  <a:gd name="connsiteX4" fmla="*/ 661805 w 661805"/>
                  <a:gd name="connsiteY4" fmla="*/ 330903 h 66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805" h="661805">
                    <a:moveTo>
                      <a:pt x="661805" y="330903"/>
                    </a:moveTo>
                    <a:cubicBezTo>
                      <a:pt x="661805" y="513655"/>
                      <a:pt x="513655" y="661805"/>
                      <a:pt x="330903" y="661805"/>
                    </a:cubicBezTo>
                    <a:cubicBezTo>
                      <a:pt x="148150" y="661805"/>
                      <a:pt x="0" y="513655"/>
                      <a:pt x="0" y="330903"/>
                    </a:cubicBezTo>
                    <a:cubicBezTo>
                      <a:pt x="0" y="148150"/>
                      <a:pt x="148150" y="0"/>
                      <a:pt x="330903" y="0"/>
                    </a:cubicBezTo>
                    <a:cubicBezTo>
                      <a:pt x="513655" y="0"/>
                      <a:pt x="661805" y="148150"/>
                      <a:pt x="661805" y="330903"/>
                    </a:cubicBezTo>
                    <a:close/>
                  </a:path>
                </a:pathLst>
              </a:custGeom>
              <a:grpFill/>
              <a:ln w="5457" cap="flat">
                <a:noFill/>
                <a:prstDash val="solid"/>
                <a:miter/>
              </a:ln>
            </p:spPr>
            <p:txBody>
              <a:bodyPr rtlCol="0" anchor="ctr"/>
              <a:lstStyle/>
              <a:p>
                <a:endParaRPr lang="ja-JP" altLang="en-US">
                  <a:solidFill>
                    <a:schemeClr val="bg1">
                      <a:lumMod val="50000"/>
                    </a:schemeClr>
                  </a:solidFill>
                </a:endParaRPr>
              </a:p>
            </p:txBody>
          </p:sp>
          <p:sp>
            <p:nvSpPr>
              <p:cNvPr id="273" name="フリーフォーム: 図形 272">
                <a:extLst>
                  <a:ext uri="{FF2B5EF4-FFF2-40B4-BE49-F238E27FC236}">
                    <a16:creationId xmlns:a16="http://schemas.microsoft.com/office/drawing/2014/main" id="{1DA7D47F-48F2-0D19-D4B0-F01DD6333890}"/>
                  </a:ext>
                </a:extLst>
              </p:cNvPr>
              <p:cNvSpPr/>
              <p:nvPr/>
            </p:nvSpPr>
            <p:spPr>
              <a:xfrm>
                <a:off x="4194654" y="3742990"/>
                <a:ext cx="1323610" cy="845601"/>
              </a:xfrm>
              <a:custGeom>
                <a:avLst/>
                <a:gdLst>
                  <a:gd name="connsiteX0" fmla="*/ 1323611 w 1323610"/>
                  <a:gd name="connsiteY0" fmla="*/ 661805 h 661805"/>
                  <a:gd name="connsiteX1" fmla="*/ 1323611 w 1323610"/>
                  <a:gd name="connsiteY1" fmla="*/ 330903 h 661805"/>
                  <a:gd name="connsiteX2" fmla="*/ 1257430 w 1323610"/>
                  <a:gd name="connsiteY2" fmla="*/ 198542 h 661805"/>
                  <a:gd name="connsiteX3" fmla="*/ 934800 w 1323610"/>
                  <a:gd name="connsiteY3" fmla="*/ 41363 h 661805"/>
                  <a:gd name="connsiteX4" fmla="*/ 661805 w 1323610"/>
                  <a:gd name="connsiteY4" fmla="*/ 0 h 661805"/>
                  <a:gd name="connsiteX5" fmla="*/ 388811 w 1323610"/>
                  <a:gd name="connsiteY5" fmla="*/ 41363 h 661805"/>
                  <a:gd name="connsiteX6" fmla="*/ 66181 w 1323610"/>
                  <a:gd name="connsiteY6" fmla="*/ 198542 h 661805"/>
                  <a:gd name="connsiteX7" fmla="*/ 0 w 1323610"/>
                  <a:gd name="connsiteY7" fmla="*/ 330903 h 661805"/>
                  <a:gd name="connsiteX8" fmla="*/ 0 w 1323610"/>
                  <a:gd name="connsiteY8" fmla="*/ 661805 h 661805"/>
                  <a:gd name="connsiteX9" fmla="*/ 1323611 w 1323610"/>
                  <a:gd name="connsiteY9" fmla="*/ 661805 h 661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23610" h="661805">
                    <a:moveTo>
                      <a:pt x="1323611" y="661805"/>
                    </a:moveTo>
                    <a:lnTo>
                      <a:pt x="1323611" y="330903"/>
                    </a:lnTo>
                    <a:cubicBezTo>
                      <a:pt x="1323611" y="281267"/>
                      <a:pt x="1298793" y="231632"/>
                      <a:pt x="1257430" y="198542"/>
                    </a:cubicBezTo>
                    <a:cubicBezTo>
                      <a:pt x="1166432" y="124089"/>
                      <a:pt x="1050616" y="74453"/>
                      <a:pt x="934800" y="41363"/>
                    </a:cubicBezTo>
                    <a:cubicBezTo>
                      <a:pt x="852074" y="16545"/>
                      <a:pt x="761076" y="0"/>
                      <a:pt x="661805" y="0"/>
                    </a:cubicBezTo>
                    <a:cubicBezTo>
                      <a:pt x="570807" y="0"/>
                      <a:pt x="479809" y="16545"/>
                      <a:pt x="388811" y="41363"/>
                    </a:cubicBezTo>
                    <a:cubicBezTo>
                      <a:pt x="272995" y="74453"/>
                      <a:pt x="157179" y="132361"/>
                      <a:pt x="66181" y="198542"/>
                    </a:cubicBezTo>
                    <a:cubicBezTo>
                      <a:pt x="24818" y="231632"/>
                      <a:pt x="0" y="281267"/>
                      <a:pt x="0" y="330903"/>
                    </a:cubicBezTo>
                    <a:lnTo>
                      <a:pt x="0" y="661805"/>
                    </a:lnTo>
                    <a:lnTo>
                      <a:pt x="1323611" y="661805"/>
                    </a:lnTo>
                    <a:close/>
                  </a:path>
                </a:pathLst>
              </a:custGeom>
              <a:grpFill/>
              <a:ln w="5457" cap="flat">
                <a:noFill/>
                <a:prstDash val="solid"/>
                <a:miter/>
              </a:ln>
            </p:spPr>
            <p:txBody>
              <a:bodyPr rtlCol="0" anchor="ctr"/>
              <a:lstStyle/>
              <a:p>
                <a:endParaRPr lang="ja-JP" altLang="en-US" dirty="0">
                  <a:solidFill>
                    <a:schemeClr val="bg1">
                      <a:lumMod val="50000"/>
                    </a:schemeClr>
                  </a:solidFill>
                </a:endParaRPr>
              </a:p>
            </p:txBody>
          </p:sp>
        </p:grpSp>
        <p:grpSp>
          <p:nvGrpSpPr>
            <p:cNvPr id="266" name="グループ化 265">
              <a:extLst>
                <a:ext uri="{FF2B5EF4-FFF2-40B4-BE49-F238E27FC236}">
                  <a16:creationId xmlns:a16="http://schemas.microsoft.com/office/drawing/2014/main" id="{998F8B03-E932-55A8-F07B-C5C236E7F995}"/>
                </a:ext>
              </a:extLst>
            </p:cNvPr>
            <p:cNvGrpSpPr/>
            <p:nvPr/>
          </p:nvGrpSpPr>
          <p:grpSpPr>
            <a:xfrm>
              <a:off x="-93861" y="4422934"/>
              <a:ext cx="171585" cy="245573"/>
              <a:chOff x="5352637" y="2990782"/>
              <a:chExt cx="891024" cy="1275239"/>
            </a:xfrm>
            <a:grpFill/>
          </p:grpSpPr>
          <p:sp>
            <p:nvSpPr>
              <p:cNvPr id="270" name="フローチャート: 端子 269">
                <a:extLst>
                  <a:ext uri="{FF2B5EF4-FFF2-40B4-BE49-F238E27FC236}">
                    <a16:creationId xmlns:a16="http://schemas.microsoft.com/office/drawing/2014/main" id="{9BCA2ABF-2331-8FBF-F37D-D9E342A2C8CE}"/>
                  </a:ext>
                </a:extLst>
              </p:cNvPr>
              <p:cNvSpPr/>
              <p:nvPr/>
            </p:nvSpPr>
            <p:spPr>
              <a:xfrm rot="7909744">
                <a:off x="5595326" y="3299231"/>
                <a:ext cx="956784" cy="339886"/>
              </a:xfrm>
              <a:prstGeom prst="flowChartTerminator">
                <a:avLst/>
              </a:prstGeom>
              <a:grp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sp>
            <p:nvSpPr>
              <p:cNvPr id="271" name="フローチャート: 端子 6">
                <a:extLst>
                  <a:ext uri="{FF2B5EF4-FFF2-40B4-BE49-F238E27FC236}">
                    <a16:creationId xmlns:a16="http://schemas.microsoft.com/office/drawing/2014/main" id="{207D3CA0-9FBF-7627-BE3C-0BA2782EE15D}"/>
                  </a:ext>
                </a:extLst>
              </p:cNvPr>
              <p:cNvSpPr/>
              <p:nvPr/>
            </p:nvSpPr>
            <p:spPr>
              <a:xfrm rot="8048911">
                <a:off x="5215110" y="3674586"/>
                <a:ext cx="728962" cy="453907"/>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41"/>
                  <a:gd name="connsiteY0" fmla="*/ 0 h 28846"/>
                  <a:gd name="connsiteX1" fmla="*/ 18125 w 21641"/>
                  <a:gd name="connsiteY1" fmla="*/ 0 h 28846"/>
                  <a:gd name="connsiteX2" fmla="*/ 21600 w 21641"/>
                  <a:gd name="connsiteY2" fmla="*/ 10800 h 28846"/>
                  <a:gd name="connsiteX3" fmla="*/ 19352 w 21641"/>
                  <a:gd name="connsiteY3" fmla="*/ 28846 h 28846"/>
                  <a:gd name="connsiteX4" fmla="*/ 3475 w 21641"/>
                  <a:gd name="connsiteY4" fmla="*/ 21600 h 28846"/>
                  <a:gd name="connsiteX5" fmla="*/ 0 w 21641"/>
                  <a:gd name="connsiteY5" fmla="*/ 10800 h 28846"/>
                  <a:gd name="connsiteX6" fmla="*/ 3475 w 21641"/>
                  <a:gd name="connsiteY6" fmla="*/ 0 h 28846"/>
                  <a:gd name="connsiteX0" fmla="*/ 3475 w 21601"/>
                  <a:gd name="connsiteY0" fmla="*/ 0 h 28846"/>
                  <a:gd name="connsiteX1" fmla="*/ 19483 w 21601"/>
                  <a:gd name="connsiteY1" fmla="*/ 4170 h 28846"/>
                  <a:gd name="connsiteX2" fmla="*/ 21600 w 21601"/>
                  <a:gd name="connsiteY2" fmla="*/ 10800 h 28846"/>
                  <a:gd name="connsiteX3" fmla="*/ 19352 w 21601"/>
                  <a:gd name="connsiteY3" fmla="*/ 28846 h 28846"/>
                  <a:gd name="connsiteX4" fmla="*/ 3475 w 21601"/>
                  <a:gd name="connsiteY4" fmla="*/ 21600 h 28846"/>
                  <a:gd name="connsiteX5" fmla="*/ 0 w 21601"/>
                  <a:gd name="connsiteY5" fmla="*/ 10800 h 28846"/>
                  <a:gd name="connsiteX6" fmla="*/ 3475 w 21601"/>
                  <a:gd name="connsiteY6" fmla="*/ 0 h 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1" h="28846">
                    <a:moveTo>
                      <a:pt x="3475" y="0"/>
                    </a:moveTo>
                    <a:lnTo>
                      <a:pt x="19483" y="4170"/>
                    </a:lnTo>
                    <a:cubicBezTo>
                      <a:pt x="21402" y="4170"/>
                      <a:pt x="21622" y="6687"/>
                      <a:pt x="21600" y="10800"/>
                    </a:cubicBezTo>
                    <a:cubicBezTo>
                      <a:pt x="21578" y="14913"/>
                      <a:pt x="21271" y="28846"/>
                      <a:pt x="19352" y="28846"/>
                    </a:cubicBezTo>
                    <a:cubicBezTo>
                      <a:pt x="14469" y="28846"/>
                      <a:pt x="8358" y="21600"/>
                      <a:pt x="3475" y="21600"/>
                    </a:cubicBezTo>
                    <a:cubicBezTo>
                      <a:pt x="1556" y="21600"/>
                      <a:pt x="0" y="16765"/>
                      <a:pt x="0" y="10800"/>
                    </a:cubicBezTo>
                    <a:cubicBezTo>
                      <a:pt x="0" y="4835"/>
                      <a:pt x="1556" y="0"/>
                      <a:pt x="3475" y="0"/>
                    </a:cubicBezTo>
                    <a:close/>
                  </a:path>
                </a:pathLst>
              </a:custGeom>
              <a:grp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grpSp>
        <p:grpSp>
          <p:nvGrpSpPr>
            <p:cNvPr id="267" name="グループ化 266">
              <a:extLst>
                <a:ext uri="{FF2B5EF4-FFF2-40B4-BE49-F238E27FC236}">
                  <a16:creationId xmlns:a16="http://schemas.microsoft.com/office/drawing/2014/main" id="{8DCE35B3-D3F7-C6DF-D87F-6A1AAAD22FA9}"/>
                </a:ext>
              </a:extLst>
            </p:cNvPr>
            <p:cNvGrpSpPr/>
            <p:nvPr/>
          </p:nvGrpSpPr>
          <p:grpSpPr>
            <a:xfrm flipH="1">
              <a:off x="-467211" y="4422933"/>
              <a:ext cx="171587" cy="245573"/>
              <a:chOff x="5352627" y="2990780"/>
              <a:chExt cx="891035" cy="1275241"/>
            </a:xfrm>
            <a:grpFill/>
          </p:grpSpPr>
          <p:sp>
            <p:nvSpPr>
              <p:cNvPr id="268" name="フローチャート: 端子 267">
                <a:extLst>
                  <a:ext uri="{FF2B5EF4-FFF2-40B4-BE49-F238E27FC236}">
                    <a16:creationId xmlns:a16="http://schemas.microsoft.com/office/drawing/2014/main" id="{27127D80-0AE6-CF8F-85A0-A8562D10B97F}"/>
                  </a:ext>
                </a:extLst>
              </p:cNvPr>
              <p:cNvSpPr/>
              <p:nvPr/>
            </p:nvSpPr>
            <p:spPr>
              <a:xfrm rot="7909744">
                <a:off x="5595326" y="3299230"/>
                <a:ext cx="956785" cy="339886"/>
              </a:xfrm>
              <a:prstGeom prst="flowChartTerminator">
                <a:avLst/>
              </a:prstGeom>
              <a:grp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sp>
            <p:nvSpPr>
              <p:cNvPr id="269" name="フローチャート: 端子 6">
                <a:extLst>
                  <a:ext uri="{FF2B5EF4-FFF2-40B4-BE49-F238E27FC236}">
                    <a16:creationId xmlns:a16="http://schemas.microsoft.com/office/drawing/2014/main" id="{D0A74DAD-7B2A-929D-B871-6515C9BA624F}"/>
                  </a:ext>
                </a:extLst>
              </p:cNvPr>
              <p:cNvSpPr/>
              <p:nvPr/>
            </p:nvSpPr>
            <p:spPr>
              <a:xfrm rot="8048911">
                <a:off x="5215100" y="3674586"/>
                <a:ext cx="728962" cy="453907"/>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3475 w 21641"/>
                  <a:gd name="connsiteY0" fmla="*/ 0 h 28846"/>
                  <a:gd name="connsiteX1" fmla="*/ 18125 w 21641"/>
                  <a:gd name="connsiteY1" fmla="*/ 0 h 28846"/>
                  <a:gd name="connsiteX2" fmla="*/ 21600 w 21641"/>
                  <a:gd name="connsiteY2" fmla="*/ 10800 h 28846"/>
                  <a:gd name="connsiteX3" fmla="*/ 19352 w 21641"/>
                  <a:gd name="connsiteY3" fmla="*/ 28846 h 28846"/>
                  <a:gd name="connsiteX4" fmla="*/ 3475 w 21641"/>
                  <a:gd name="connsiteY4" fmla="*/ 21600 h 28846"/>
                  <a:gd name="connsiteX5" fmla="*/ 0 w 21641"/>
                  <a:gd name="connsiteY5" fmla="*/ 10800 h 28846"/>
                  <a:gd name="connsiteX6" fmla="*/ 3475 w 21641"/>
                  <a:gd name="connsiteY6" fmla="*/ 0 h 28846"/>
                  <a:gd name="connsiteX0" fmla="*/ 3475 w 21601"/>
                  <a:gd name="connsiteY0" fmla="*/ 0 h 28846"/>
                  <a:gd name="connsiteX1" fmla="*/ 19483 w 21601"/>
                  <a:gd name="connsiteY1" fmla="*/ 4170 h 28846"/>
                  <a:gd name="connsiteX2" fmla="*/ 21600 w 21601"/>
                  <a:gd name="connsiteY2" fmla="*/ 10800 h 28846"/>
                  <a:gd name="connsiteX3" fmla="*/ 19352 w 21601"/>
                  <a:gd name="connsiteY3" fmla="*/ 28846 h 28846"/>
                  <a:gd name="connsiteX4" fmla="*/ 3475 w 21601"/>
                  <a:gd name="connsiteY4" fmla="*/ 21600 h 28846"/>
                  <a:gd name="connsiteX5" fmla="*/ 0 w 21601"/>
                  <a:gd name="connsiteY5" fmla="*/ 10800 h 28846"/>
                  <a:gd name="connsiteX6" fmla="*/ 3475 w 21601"/>
                  <a:gd name="connsiteY6" fmla="*/ 0 h 28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1" h="28846">
                    <a:moveTo>
                      <a:pt x="3475" y="0"/>
                    </a:moveTo>
                    <a:lnTo>
                      <a:pt x="19483" y="4170"/>
                    </a:lnTo>
                    <a:cubicBezTo>
                      <a:pt x="21402" y="4170"/>
                      <a:pt x="21622" y="6687"/>
                      <a:pt x="21600" y="10800"/>
                    </a:cubicBezTo>
                    <a:cubicBezTo>
                      <a:pt x="21578" y="14913"/>
                      <a:pt x="21271" y="28846"/>
                      <a:pt x="19352" y="28846"/>
                    </a:cubicBezTo>
                    <a:cubicBezTo>
                      <a:pt x="14469" y="28846"/>
                      <a:pt x="8358" y="21600"/>
                      <a:pt x="3475" y="21600"/>
                    </a:cubicBezTo>
                    <a:cubicBezTo>
                      <a:pt x="1556" y="21600"/>
                      <a:pt x="0" y="16765"/>
                      <a:pt x="0" y="10800"/>
                    </a:cubicBezTo>
                    <a:cubicBezTo>
                      <a:pt x="0" y="4835"/>
                      <a:pt x="1556" y="0"/>
                      <a:pt x="3475" y="0"/>
                    </a:cubicBezTo>
                    <a:close/>
                  </a:path>
                </a:pathLst>
              </a:custGeom>
              <a:grpFill/>
              <a:ln w="545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l"/>
                <a:endParaRPr kumimoji="1" lang="ja-JP" altLang="en-US" sz="1200" dirty="0">
                  <a:solidFill>
                    <a:schemeClr val="bg1">
                      <a:lumMod val="50000"/>
                    </a:schemeClr>
                  </a:solidFill>
                </a:endParaRPr>
              </a:p>
            </p:txBody>
          </p:sp>
        </p:grpSp>
      </p:grpSp>
      <p:cxnSp>
        <p:nvCxnSpPr>
          <p:cNvPr id="274" name="直線矢印コネクタ 273">
            <a:extLst>
              <a:ext uri="{FF2B5EF4-FFF2-40B4-BE49-F238E27FC236}">
                <a16:creationId xmlns:a16="http://schemas.microsoft.com/office/drawing/2014/main" id="{F68A648A-1865-80BA-B119-63D41BC3EE19}"/>
              </a:ext>
            </a:extLst>
          </p:cNvPr>
          <p:cNvCxnSpPr>
            <a:cxnSpLocks/>
          </p:cNvCxnSpPr>
          <p:nvPr/>
        </p:nvCxnSpPr>
        <p:spPr>
          <a:xfrm flipV="1">
            <a:off x="7140621" y="4461799"/>
            <a:ext cx="2398210" cy="9762"/>
          </a:xfrm>
          <a:prstGeom prst="straightConnector1">
            <a:avLst/>
          </a:prstGeom>
          <a:ln w="28575">
            <a:solidFill>
              <a:schemeClr val="accent1"/>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5" name="正方形/長方形 274">
            <a:extLst>
              <a:ext uri="{FF2B5EF4-FFF2-40B4-BE49-F238E27FC236}">
                <a16:creationId xmlns:a16="http://schemas.microsoft.com/office/drawing/2014/main" id="{9D51E3BE-4846-3DCA-406E-F9620A637F7A}"/>
              </a:ext>
            </a:extLst>
          </p:cNvPr>
          <p:cNvSpPr/>
          <p:nvPr/>
        </p:nvSpPr>
        <p:spPr>
          <a:xfrm>
            <a:off x="5083820" y="3771116"/>
            <a:ext cx="1948284" cy="2728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sz="1600" b="1" dirty="0">
                <a:solidFill>
                  <a:schemeClr val="bg1"/>
                </a:solidFill>
              </a:rPr>
              <a:t>経済構造を変革</a:t>
            </a:r>
          </a:p>
        </p:txBody>
      </p:sp>
      <p:sp>
        <p:nvSpPr>
          <p:cNvPr id="276" name="四角形: 角を丸くする 275">
            <a:extLst>
              <a:ext uri="{FF2B5EF4-FFF2-40B4-BE49-F238E27FC236}">
                <a16:creationId xmlns:a16="http://schemas.microsoft.com/office/drawing/2014/main" id="{5BE987D7-9E67-5E88-00D1-D53D55F949A0}"/>
              </a:ext>
            </a:extLst>
          </p:cNvPr>
          <p:cNvSpPr/>
          <p:nvPr/>
        </p:nvSpPr>
        <p:spPr>
          <a:xfrm>
            <a:off x="7519972" y="3028121"/>
            <a:ext cx="316113" cy="457527"/>
          </a:xfrm>
          <a:prstGeom prst="roundRect">
            <a:avLst>
              <a:gd name="adj" fmla="val 2569"/>
            </a:avLst>
          </a:prstGeom>
          <a:solidFill>
            <a:srgbClr val="996633"/>
          </a:solidFill>
          <a:ln>
            <a:noFill/>
          </a:ln>
          <a:scene3d>
            <a:camera prst="isometricOffAxis1Right"/>
            <a:lightRig rig="balanced" dir="t"/>
          </a:scene3d>
          <a:sp3d extrusionH="234950" contourW="12700">
            <a:bevelB prst="convex"/>
            <a:contourClr>
              <a:srgbClr val="8E5F2F"/>
            </a:contourClr>
          </a:sp3d>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dirty="0">
                <a:solidFill>
                  <a:schemeClr val="bg1"/>
                </a:solidFill>
              </a:rPr>
              <a:t>壁</a:t>
            </a:r>
            <a:endParaRPr kumimoji="1" lang="ja-JP" altLang="en-US" dirty="0">
              <a:solidFill>
                <a:schemeClr val="bg1"/>
              </a:solidFill>
            </a:endParaRPr>
          </a:p>
        </p:txBody>
      </p:sp>
      <p:sp>
        <p:nvSpPr>
          <p:cNvPr id="277" name="四角形: 角を丸くする 276">
            <a:extLst>
              <a:ext uri="{FF2B5EF4-FFF2-40B4-BE49-F238E27FC236}">
                <a16:creationId xmlns:a16="http://schemas.microsoft.com/office/drawing/2014/main" id="{9FECA96E-49F5-66B7-020B-CF3D3F61B1C6}"/>
              </a:ext>
            </a:extLst>
          </p:cNvPr>
          <p:cNvSpPr/>
          <p:nvPr/>
        </p:nvSpPr>
        <p:spPr>
          <a:xfrm>
            <a:off x="7519972" y="2427762"/>
            <a:ext cx="316113" cy="457527"/>
          </a:xfrm>
          <a:prstGeom prst="roundRect">
            <a:avLst>
              <a:gd name="adj" fmla="val 2569"/>
            </a:avLst>
          </a:prstGeom>
          <a:solidFill>
            <a:srgbClr val="996633"/>
          </a:solidFill>
          <a:ln>
            <a:noFill/>
          </a:ln>
          <a:scene3d>
            <a:camera prst="isometricOffAxis1Right"/>
            <a:lightRig rig="balanced" dir="t"/>
          </a:scene3d>
          <a:sp3d extrusionH="234950" contourW="12700">
            <a:bevelB prst="convex"/>
            <a:contourClr>
              <a:srgbClr val="8E5F2F"/>
            </a:contourClr>
          </a:sp3d>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dirty="0">
                <a:solidFill>
                  <a:schemeClr val="bg1"/>
                </a:solidFill>
              </a:rPr>
              <a:t>壁</a:t>
            </a:r>
            <a:endParaRPr kumimoji="1" lang="ja-JP" altLang="en-US" dirty="0">
              <a:solidFill>
                <a:schemeClr val="bg1"/>
              </a:solidFill>
            </a:endParaRPr>
          </a:p>
        </p:txBody>
      </p:sp>
      <p:sp>
        <p:nvSpPr>
          <p:cNvPr id="278" name="四角形: 角を丸くする 277">
            <a:extLst>
              <a:ext uri="{FF2B5EF4-FFF2-40B4-BE49-F238E27FC236}">
                <a16:creationId xmlns:a16="http://schemas.microsoft.com/office/drawing/2014/main" id="{60670802-8EBB-F895-376A-A87FD57E9F48}"/>
              </a:ext>
            </a:extLst>
          </p:cNvPr>
          <p:cNvSpPr/>
          <p:nvPr/>
        </p:nvSpPr>
        <p:spPr>
          <a:xfrm>
            <a:off x="7960601" y="1742145"/>
            <a:ext cx="316113" cy="457527"/>
          </a:xfrm>
          <a:prstGeom prst="roundRect">
            <a:avLst>
              <a:gd name="adj" fmla="val 2569"/>
            </a:avLst>
          </a:prstGeom>
          <a:solidFill>
            <a:srgbClr val="996633"/>
          </a:solidFill>
          <a:ln>
            <a:noFill/>
          </a:ln>
          <a:scene3d>
            <a:camera prst="isometricOffAxis1Right"/>
            <a:lightRig rig="balanced" dir="t"/>
          </a:scene3d>
          <a:sp3d extrusionH="234950" contourW="12700">
            <a:bevelB prst="convex"/>
            <a:contourClr>
              <a:srgbClr val="8E5F2F"/>
            </a:contourClr>
          </a:sp3d>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dirty="0">
                <a:solidFill>
                  <a:schemeClr val="bg1"/>
                </a:solidFill>
              </a:rPr>
              <a:t>壁</a:t>
            </a:r>
            <a:endParaRPr kumimoji="1" lang="ja-JP" altLang="en-US" dirty="0">
              <a:solidFill>
                <a:schemeClr val="bg1"/>
              </a:solidFill>
            </a:endParaRPr>
          </a:p>
        </p:txBody>
      </p:sp>
      <p:sp>
        <p:nvSpPr>
          <p:cNvPr id="279" name="四角形: 角を丸くする 278">
            <a:extLst>
              <a:ext uri="{FF2B5EF4-FFF2-40B4-BE49-F238E27FC236}">
                <a16:creationId xmlns:a16="http://schemas.microsoft.com/office/drawing/2014/main" id="{1B046D91-5033-70B4-1A44-632F84C7E862}"/>
              </a:ext>
            </a:extLst>
          </p:cNvPr>
          <p:cNvSpPr/>
          <p:nvPr/>
        </p:nvSpPr>
        <p:spPr>
          <a:xfrm>
            <a:off x="3441723" y="3028121"/>
            <a:ext cx="316113" cy="457527"/>
          </a:xfrm>
          <a:prstGeom prst="roundRect">
            <a:avLst>
              <a:gd name="adj" fmla="val 2569"/>
            </a:avLst>
          </a:prstGeom>
          <a:solidFill>
            <a:srgbClr val="996633"/>
          </a:solidFill>
          <a:ln>
            <a:noFill/>
          </a:ln>
          <a:scene3d>
            <a:camera prst="isometricOffAxis1Right"/>
            <a:lightRig rig="balanced" dir="t"/>
          </a:scene3d>
          <a:sp3d extrusionH="234950" contourW="12700">
            <a:bevelB prst="convex"/>
            <a:contourClr>
              <a:srgbClr val="8E5F2F"/>
            </a:contourClr>
          </a:sp3d>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dirty="0">
                <a:solidFill>
                  <a:schemeClr val="bg1"/>
                </a:solidFill>
              </a:rPr>
              <a:t>壁</a:t>
            </a:r>
            <a:endParaRPr kumimoji="1" lang="ja-JP" altLang="en-US" dirty="0">
              <a:solidFill>
                <a:schemeClr val="bg1"/>
              </a:solidFill>
            </a:endParaRPr>
          </a:p>
        </p:txBody>
      </p:sp>
      <p:sp>
        <p:nvSpPr>
          <p:cNvPr id="280" name="四角形: 角を丸くする 279">
            <a:extLst>
              <a:ext uri="{FF2B5EF4-FFF2-40B4-BE49-F238E27FC236}">
                <a16:creationId xmlns:a16="http://schemas.microsoft.com/office/drawing/2014/main" id="{83D944CC-B41E-CD4A-6B9E-405F59CCF2DE}"/>
              </a:ext>
            </a:extLst>
          </p:cNvPr>
          <p:cNvSpPr/>
          <p:nvPr/>
        </p:nvSpPr>
        <p:spPr>
          <a:xfrm>
            <a:off x="3441723" y="1942391"/>
            <a:ext cx="316113" cy="457527"/>
          </a:xfrm>
          <a:prstGeom prst="roundRect">
            <a:avLst>
              <a:gd name="adj" fmla="val 2569"/>
            </a:avLst>
          </a:prstGeom>
          <a:solidFill>
            <a:srgbClr val="996633"/>
          </a:solidFill>
          <a:ln>
            <a:noFill/>
          </a:ln>
          <a:scene3d>
            <a:camera prst="isometricOffAxis1Right"/>
            <a:lightRig rig="balanced" dir="t"/>
          </a:scene3d>
          <a:sp3d extrusionH="234950" contourW="12700">
            <a:bevelB prst="convex"/>
            <a:contourClr>
              <a:srgbClr val="8E5F2F"/>
            </a:contourClr>
          </a:sp3d>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dirty="0">
                <a:solidFill>
                  <a:schemeClr val="bg1"/>
                </a:solidFill>
              </a:rPr>
              <a:t>壁</a:t>
            </a:r>
            <a:endParaRPr kumimoji="1" lang="ja-JP" altLang="en-US" dirty="0">
              <a:solidFill>
                <a:schemeClr val="bg1"/>
              </a:solidFill>
            </a:endParaRPr>
          </a:p>
        </p:txBody>
      </p:sp>
      <p:sp>
        <p:nvSpPr>
          <p:cNvPr id="281" name="正方形/長方形 280">
            <a:extLst>
              <a:ext uri="{FF2B5EF4-FFF2-40B4-BE49-F238E27FC236}">
                <a16:creationId xmlns:a16="http://schemas.microsoft.com/office/drawing/2014/main" id="{2BBA7E4B-CD7E-0915-FA5E-33403F71A253}"/>
              </a:ext>
            </a:extLst>
          </p:cNvPr>
          <p:cNvSpPr/>
          <p:nvPr/>
        </p:nvSpPr>
        <p:spPr>
          <a:xfrm>
            <a:off x="7858652" y="4219882"/>
            <a:ext cx="1242626" cy="259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r>
              <a:rPr kumimoji="1" lang="ja-JP" altLang="en-US" sz="1200" b="1" dirty="0">
                <a:solidFill>
                  <a:schemeClr val="accent1"/>
                </a:solidFill>
                <a:latin typeface="+mn-ea"/>
              </a:rPr>
              <a:t>流通の多様化</a:t>
            </a:r>
          </a:p>
        </p:txBody>
      </p:sp>
    </p:spTree>
    <p:extLst>
      <p:ext uri="{BB962C8B-B14F-4D97-AF65-F5344CB8AC3E}">
        <p14:creationId xmlns:p14="http://schemas.microsoft.com/office/powerpoint/2010/main" val="32643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CB0007-034C-792E-DB13-93663EB3F2B2}"/>
              </a:ext>
            </a:extLst>
          </p:cNvPr>
          <p:cNvSpPr>
            <a:spLocks noGrp="1"/>
          </p:cNvSpPr>
          <p:nvPr>
            <p:ph type="title"/>
          </p:nvPr>
        </p:nvSpPr>
        <p:spPr/>
        <p:txBody>
          <a:bodyPr/>
          <a:lstStyle/>
          <a:p>
            <a:r>
              <a:rPr lang="ja-JP" altLang="en-US" dirty="0"/>
              <a:t>労働慣行や取引関係の是正を図るとともに、教育体制の拡充によって、コンテンツ制作</a:t>
            </a:r>
            <a:r>
              <a:rPr lang="ja-JP" altLang="en-US"/>
              <a:t>現場に世界から資金</a:t>
            </a:r>
            <a:r>
              <a:rPr lang="ja-JP" altLang="en-US" dirty="0"/>
              <a:t>・人材を呼び込む</a:t>
            </a:r>
          </a:p>
        </p:txBody>
      </p:sp>
      <p:sp>
        <p:nvSpPr>
          <p:cNvPr id="3" name="スライド番号プレースホルダー 2">
            <a:extLst>
              <a:ext uri="{FF2B5EF4-FFF2-40B4-BE49-F238E27FC236}">
                <a16:creationId xmlns:a16="http://schemas.microsoft.com/office/drawing/2014/main" id="{37AEECF0-772F-9EF0-39F0-97198B962A18}"/>
              </a:ext>
            </a:extLst>
          </p:cNvPr>
          <p:cNvSpPr>
            <a:spLocks noGrp="1"/>
          </p:cNvSpPr>
          <p:nvPr>
            <p:ph type="sldNum" sz="quarter" idx="12"/>
          </p:nvPr>
        </p:nvSpPr>
        <p:spPr/>
        <p:txBody>
          <a:bodyPr/>
          <a:lstStyle/>
          <a:p>
            <a:fld id="{D08BAF99-255C-412B-9BE2-A34BCE385131}" type="slidenum">
              <a:rPr lang="ja-JP" altLang="en-US" smtClean="0"/>
              <a:pPr/>
              <a:t>9</a:t>
            </a:fld>
            <a:endParaRPr lang="ja-JP" altLang="en-US" dirty="0"/>
          </a:p>
        </p:txBody>
      </p:sp>
      <p:sp>
        <p:nvSpPr>
          <p:cNvPr id="4" name="テキスト プレースホルダー 3">
            <a:extLst>
              <a:ext uri="{FF2B5EF4-FFF2-40B4-BE49-F238E27FC236}">
                <a16:creationId xmlns:a16="http://schemas.microsoft.com/office/drawing/2014/main" id="{D529974D-68B1-A073-219D-0B0E3AEEB638}"/>
              </a:ext>
            </a:extLst>
          </p:cNvPr>
          <p:cNvSpPr>
            <a:spLocks noGrp="1"/>
          </p:cNvSpPr>
          <p:nvPr>
            <p:ph type="body" sz="quarter" idx="13"/>
          </p:nvPr>
        </p:nvSpPr>
        <p:spPr/>
        <p:txBody>
          <a:bodyPr/>
          <a:lstStyle/>
          <a:p>
            <a:r>
              <a:rPr lang="ja-JP" altLang="en-US"/>
              <a:t>●</a:t>
            </a:r>
            <a:r>
              <a:rPr lang="en-US" altLang="ja-JP" dirty="0"/>
              <a:t>1</a:t>
            </a:r>
            <a:r>
              <a:rPr lang="en-US" altLang="ja-JP"/>
              <a:t>.</a:t>
            </a:r>
            <a:r>
              <a:rPr lang="ja-JP" altLang="en-US"/>
              <a:t>（</a:t>
            </a:r>
            <a:r>
              <a:rPr lang="en-US" altLang="ja-JP" dirty="0"/>
              <a:t>2</a:t>
            </a:r>
            <a:r>
              <a:rPr lang="ja-JP" altLang="en-US" dirty="0"/>
              <a:t>）②労働慣行や取引関係の是正</a:t>
            </a:r>
          </a:p>
        </p:txBody>
      </p:sp>
      <p:sp>
        <p:nvSpPr>
          <p:cNvPr id="11" name="正方形/長方形 10">
            <a:extLst>
              <a:ext uri="{FF2B5EF4-FFF2-40B4-BE49-F238E27FC236}">
                <a16:creationId xmlns:a16="http://schemas.microsoft.com/office/drawing/2014/main" id="{6DD469F0-CA02-4E53-ED73-D057DD008CF9}"/>
              </a:ext>
            </a:extLst>
          </p:cNvPr>
          <p:cNvSpPr/>
          <p:nvPr/>
        </p:nvSpPr>
        <p:spPr>
          <a:xfrm>
            <a:off x="2783632" y="2132856"/>
            <a:ext cx="2385480" cy="1292473"/>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適切な収益還元や健全な労働環境等を阻害する</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労働慣行や取引関係の是正</a:t>
            </a:r>
          </a:p>
        </p:txBody>
      </p:sp>
      <p:sp>
        <p:nvSpPr>
          <p:cNvPr id="12" name="正方形/長方形 11">
            <a:extLst>
              <a:ext uri="{FF2B5EF4-FFF2-40B4-BE49-F238E27FC236}">
                <a16:creationId xmlns:a16="http://schemas.microsoft.com/office/drawing/2014/main" id="{AF1C4D6B-1DAF-CE5E-F918-20B97AF153B4}"/>
              </a:ext>
            </a:extLst>
          </p:cNvPr>
          <p:cNvSpPr/>
          <p:nvPr/>
        </p:nvSpPr>
        <p:spPr>
          <a:xfrm>
            <a:off x="2783632" y="3597960"/>
            <a:ext cx="2385480" cy="1292473"/>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クリエイターへの</a:t>
            </a:r>
            <a:r>
              <a:rPr lang="ja-JP" altLang="en-US" sz="1400">
                <a:solidFill>
                  <a:schemeClr val="tx1"/>
                </a:solidFill>
                <a:latin typeface="ＭＳ Ｐゴシック" panose="020B0600070205080204" pitchFamily="50" charset="-128"/>
                <a:ea typeface="ＭＳ Ｐゴシック" panose="020B0600070205080204" pitchFamily="50" charset="-128"/>
              </a:rPr>
              <a:t>適切な</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a:solidFill>
                  <a:schemeClr val="tx1"/>
                </a:solidFill>
                <a:latin typeface="ＭＳ Ｐゴシック" panose="020B0600070205080204" pitchFamily="50" charset="-128"/>
                <a:ea typeface="ＭＳ Ｐゴシック" panose="020B0600070205080204" pitchFamily="50" charset="-128"/>
              </a:rPr>
              <a:t>対価</a:t>
            </a:r>
            <a:r>
              <a:rPr lang="ja-JP" altLang="en-US" sz="1400" dirty="0">
                <a:solidFill>
                  <a:schemeClr val="tx1"/>
                </a:solidFill>
                <a:latin typeface="ＭＳ Ｐゴシック" panose="020B0600070205080204" pitchFamily="50" charset="-128"/>
                <a:ea typeface="ＭＳ Ｐゴシック" panose="020B0600070205080204" pitchFamily="50" charset="-128"/>
              </a:rPr>
              <a:t>還元</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spcBef>
                <a:spcPts val="600"/>
              </a:spcBef>
              <a:buFont typeface="Wingdings" panose="05000000000000000000" pitchFamily="2" charset="2"/>
              <a:buChar char="ü"/>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グローバルに</a:t>
            </a:r>
            <a:r>
              <a:rPr kumimoji="1" lang="ja-JP" altLang="en-US" sz="1400">
                <a:solidFill>
                  <a:schemeClr val="tx1"/>
                </a:solidFill>
                <a:latin typeface="ＭＳ Ｐゴシック" panose="020B0600070205080204" pitchFamily="50" charset="-128"/>
                <a:ea typeface="ＭＳ Ｐゴシック" panose="020B0600070205080204" pitchFamily="50" charset="-128"/>
              </a:rPr>
              <a:t>通用する</a:t>
            </a:r>
            <a:br>
              <a:rPr kumimoji="1" lang="en-US" altLang="ja-JP" sz="1400" dirty="0">
                <a:solidFill>
                  <a:schemeClr val="tx1"/>
                </a:solidFill>
                <a:latin typeface="ＭＳ Ｐゴシック" panose="020B0600070205080204" pitchFamily="50" charset="-128"/>
                <a:ea typeface="ＭＳ Ｐゴシック" panose="020B0600070205080204" pitchFamily="50" charset="-128"/>
              </a:rPr>
            </a:br>
            <a:r>
              <a:rPr kumimoji="1" lang="ja-JP" altLang="en-US" sz="1400">
                <a:solidFill>
                  <a:schemeClr val="tx1"/>
                </a:solidFill>
                <a:latin typeface="ＭＳ Ｐゴシック" panose="020B0600070205080204" pitchFamily="50" charset="-128"/>
                <a:ea typeface="ＭＳ Ｐゴシック" panose="020B0600070205080204" pitchFamily="50" charset="-128"/>
              </a:rPr>
              <a:t>作品の制作資金</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確保</a:t>
            </a:r>
          </a:p>
        </p:txBody>
      </p:sp>
      <p:sp>
        <p:nvSpPr>
          <p:cNvPr id="13" name="正方形/長方形 12">
            <a:extLst>
              <a:ext uri="{FF2B5EF4-FFF2-40B4-BE49-F238E27FC236}">
                <a16:creationId xmlns:a16="http://schemas.microsoft.com/office/drawing/2014/main" id="{41ED676F-32DB-BA26-9D3E-1161BC768D05}"/>
              </a:ext>
            </a:extLst>
          </p:cNvPr>
          <p:cNvSpPr/>
          <p:nvPr/>
        </p:nvSpPr>
        <p:spPr>
          <a:xfrm>
            <a:off x="2783632" y="5063065"/>
            <a:ext cx="2385480" cy="1292473"/>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制作現場での人材不足</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海外人材の獲得</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D6DD1336-A5DA-4747-003B-73C0FF124627}"/>
              </a:ext>
            </a:extLst>
          </p:cNvPr>
          <p:cNvSpPr/>
          <p:nvPr/>
        </p:nvSpPr>
        <p:spPr>
          <a:xfrm>
            <a:off x="5313129" y="2132856"/>
            <a:ext cx="6044906" cy="1292473"/>
          </a:xfrm>
          <a:prstGeom prst="rect">
            <a:avLst/>
          </a:prstGeom>
          <a:solidFill>
            <a:srgbClr val="FDF2C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取引慣行等についての実態調査を順次開始（まずは音楽、放送番組）</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実演家と芸能事務所等との取引等の実態調査に続けて、映画やアニメ等の制作現場におけるクリエイターの取引環境に係る実態調査を実施。調査を</a:t>
            </a:r>
            <a:br>
              <a:rPr lang="en-US" altLang="ja-JP" sz="140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踏まえ、独占禁止法に抵触するおそれがあることを示す指針を作成</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「文化芸術活動に関する法律相談窓口」の体制強化</a:t>
            </a:r>
          </a:p>
        </p:txBody>
      </p:sp>
      <p:sp>
        <p:nvSpPr>
          <p:cNvPr id="16" name="正方形/長方形 15">
            <a:extLst>
              <a:ext uri="{FF2B5EF4-FFF2-40B4-BE49-F238E27FC236}">
                <a16:creationId xmlns:a16="http://schemas.microsoft.com/office/drawing/2014/main" id="{00DFCAC3-77B9-1BF0-F514-6A7BACE26D27}"/>
              </a:ext>
            </a:extLst>
          </p:cNvPr>
          <p:cNvSpPr/>
          <p:nvPr/>
        </p:nvSpPr>
        <p:spPr>
          <a:xfrm>
            <a:off x="5313129" y="3597960"/>
            <a:ext cx="6044906" cy="1292473"/>
          </a:xfrm>
          <a:prstGeom prst="rect">
            <a:avLst/>
          </a:prstGeom>
          <a:solidFill>
            <a:srgbClr val="FDF2C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制作会社に収益を還元するモデルの構築、世界に通用する放送コンテンツの制作・流通の推進</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日本発プラットフォームを創出するコンテンツ事業者の支援</a:t>
            </a: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スマートフォン上のアプリストアの手数料高止まりなどを改善する公正・公平な競争環境の整備</a:t>
            </a:r>
          </a:p>
        </p:txBody>
      </p:sp>
      <p:sp>
        <p:nvSpPr>
          <p:cNvPr id="17" name="正方形/長方形 16">
            <a:extLst>
              <a:ext uri="{FF2B5EF4-FFF2-40B4-BE49-F238E27FC236}">
                <a16:creationId xmlns:a16="http://schemas.microsoft.com/office/drawing/2014/main" id="{7E563C1C-15F1-F758-BC8B-7F25AE9A4682}"/>
              </a:ext>
            </a:extLst>
          </p:cNvPr>
          <p:cNvSpPr/>
          <p:nvPr/>
        </p:nvSpPr>
        <p:spPr>
          <a:xfrm>
            <a:off x="5313129" y="5063065"/>
            <a:ext cx="6044906" cy="1292473"/>
          </a:xfrm>
          <a:prstGeom prst="rect">
            <a:avLst/>
          </a:prstGeom>
          <a:solidFill>
            <a:srgbClr val="FDF2C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アニメ・漫画・映像・音楽等の業界と教育界をつなぐ、必要なスキル調査・フィードバックや、クリエイター育成のための基礎教育プログラムを提供</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クリエイターの育成およびクリエイティブ産業振興に必要な能力を得ることができる大学学部</a:t>
            </a:r>
            <a:r>
              <a:rPr lang="ja-JP" altLang="en-US" sz="1400">
                <a:solidFill>
                  <a:schemeClr val="tx1"/>
                </a:solidFill>
                <a:latin typeface="ＭＳ Ｐゴシック" panose="020B0600070205080204" pitchFamily="50" charset="-128"/>
                <a:ea typeface="ＭＳ Ｐゴシック" panose="020B0600070205080204" pitchFamily="50" charset="-128"/>
              </a:rPr>
              <a:t>や専門コース</a:t>
            </a:r>
            <a:r>
              <a:rPr lang="ja-JP" altLang="en-US" sz="1400" dirty="0">
                <a:solidFill>
                  <a:schemeClr val="tx1"/>
                </a:solidFill>
                <a:latin typeface="ＭＳ Ｐゴシック" panose="020B0600070205080204" pitchFamily="50" charset="-128"/>
                <a:ea typeface="ＭＳ Ｐゴシック" panose="020B0600070205080204" pitchFamily="50" charset="-128"/>
              </a:rPr>
              <a:t>を創設</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16000" indent="-216000">
              <a:lnSpc>
                <a:spcPts val="1400"/>
              </a:lnSpc>
              <a:spcBef>
                <a:spcPts val="600"/>
              </a:spcBef>
              <a:buFont typeface="Wingdings" panose="05000000000000000000" pitchFamily="2" charset="2"/>
              <a:buChar char="ü"/>
            </a:pPr>
            <a:r>
              <a:rPr lang="ja-JP" altLang="en-US" sz="1400" dirty="0">
                <a:solidFill>
                  <a:schemeClr val="tx1"/>
                </a:solidFill>
                <a:latin typeface="ＭＳ Ｐゴシック" panose="020B0600070205080204" pitchFamily="50" charset="-128"/>
                <a:ea typeface="ＭＳ Ｐゴシック" panose="020B0600070205080204" pitchFamily="50" charset="-128"/>
              </a:rPr>
              <a:t>留学生の積極的な受入れを図り、国際的な人材の循環を作る</a:t>
            </a:r>
          </a:p>
        </p:txBody>
      </p:sp>
      <p:sp>
        <p:nvSpPr>
          <p:cNvPr id="18" name="正方形/長方形 17">
            <a:extLst>
              <a:ext uri="{FF2B5EF4-FFF2-40B4-BE49-F238E27FC236}">
                <a16:creationId xmlns:a16="http://schemas.microsoft.com/office/drawing/2014/main" id="{853BD953-D61A-D40E-2F40-65580894F598}"/>
              </a:ext>
            </a:extLst>
          </p:cNvPr>
          <p:cNvSpPr/>
          <p:nvPr/>
        </p:nvSpPr>
        <p:spPr>
          <a:xfrm>
            <a:off x="823143" y="2132856"/>
            <a:ext cx="1816473" cy="1292473"/>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kumimoji="1" lang="ja-JP" altLang="en-US" b="1" dirty="0">
                <a:solidFill>
                  <a:schemeClr val="bg1"/>
                </a:solidFill>
                <a:latin typeface="ＭＳ Ｐゴシック" panose="020B0600070205080204" pitchFamily="50" charset="-128"/>
                <a:ea typeface="ＭＳ Ｐゴシック" panose="020B0600070205080204" pitchFamily="50" charset="-128"/>
              </a:rPr>
              <a:t>契約</a:t>
            </a:r>
          </a:p>
        </p:txBody>
      </p:sp>
      <p:sp>
        <p:nvSpPr>
          <p:cNvPr id="19" name="正方形/長方形 18">
            <a:extLst>
              <a:ext uri="{FF2B5EF4-FFF2-40B4-BE49-F238E27FC236}">
                <a16:creationId xmlns:a16="http://schemas.microsoft.com/office/drawing/2014/main" id="{C19AB2A8-D744-A7CE-D9EF-EC92F8A1C13B}"/>
              </a:ext>
            </a:extLst>
          </p:cNvPr>
          <p:cNvSpPr/>
          <p:nvPr/>
        </p:nvSpPr>
        <p:spPr>
          <a:xfrm>
            <a:off x="823143" y="3597960"/>
            <a:ext cx="1816473" cy="1292473"/>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kumimoji="1" lang="ja-JP" altLang="en-US" b="1" dirty="0">
                <a:solidFill>
                  <a:schemeClr val="bg1"/>
                </a:solidFill>
                <a:latin typeface="ＭＳ Ｐゴシック" panose="020B0600070205080204" pitchFamily="50" charset="-128"/>
                <a:ea typeface="ＭＳ Ｐゴシック" panose="020B0600070205080204" pitchFamily="50" charset="-128"/>
              </a:rPr>
              <a:t>対価</a:t>
            </a:r>
          </a:p>
        </p:txBody>
      </p:sp>
      <p:sp>
        <p:nvSpPr>
          <p:cNvPr id="20" name="正方形/長方形 19">
            <a:extLst>
              <a:ext uri="{FF2B5EF4-FFF2-40B4-BE49-F238E27FC236}">
                <a16:creationId xmlns:a16="http://schemas.microsoft.com/office/drawing/2014/main" id="{884A930A-AE22-2EB0-C9A6-30FA252E540F}"/>
              </a:ext>
            </a:extLst>
          </p:cNvPr>
          <p:cNvSpPr/>
          <p:nvPr/>
        </p:nvSpPr>
        <p:spPr>
          <a:xfrm>
            <a:off x="823143" y="5063065"/>
            <a:ext cx="1816473" cy="1292473"/>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kumimoji="1" lang="ja-JP" altLang="en-US" b="1" dirty="0">
                <a:solidFill>
                  <a:schemeClr val="bg1"/>
                </a:solidFill>
                <a:latin typeface="ＭＳ Ｐゴシック" panose="020B0600070205080204" pitchFamily="50" charset="-128"/>
                <a:ea typeface="ＭＳ Ｐゴシック" panose="020B0600070205080204" pitchFamily="50" charset="-128"/>
              </a:rPr>
              <a:t>教育</a:t>
            </a:r>
          </a:p>
        </p:txBody>
      </p:sp>
      <p:pic>
        <p:nvPicPr>
          <p:cNvPr id="23" name="グラフィックス 22" descr="契約 枠線">
            <a:extLst>
              <a:ext uri="{FF2B5EF4-FFF2-40B4-BE49-F238E27FC236}">
                <a16:creationId xmlns:a16="http://schemas.microsoft.com/office/drawing/2014/main" id="{ADFE9726-008C-5870-AEB4-C797CB9951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1464" y="2499881"/>
            <a:ext cx="914400" cy="914400"/>
          </a:xfrm>
          <a:prstGeom prst="rect">
            <a:avLst/>
          </a:prstGeom>
        </p:spPr>
      </p:pic>
      <p:pic>
        <p:nvPicPr>
          <p:cNvPr id="24" name="グラフィックス 23" descr="硬貨 枠線">
            <a:extLst>
              <a:ext uri="{FF2B5EF4-FFF2-40B4-BE49-F238E27FC236}">
                <a16:creationId xmlns:a16="http://schemas.microsoft.com/office/drawing/2014/main" id="{853EB7A0-DBCC-10CE-A4A2-F93C066ECF6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71464" y="3966612"/>
            <a:ext cx="914400" cy="914400"/>
          </a:xfrm>
          <a:prstGeom prst="rect">
            <a:avLst/>
          </a:prstGeom>
        </p:spPr>
      </p:pic>
      <p:pic>
        <p:nvPicPr>
          <p:cNvPr id="25" name="グラフィックス 24" descr="校舎 枠線">
            <a:extLst>
              <a:ext uri="{FF2B5EF4-FFF2-40B4-BE49-F238E27FC236}">
                <a16:creationId xmlns:a16="http://schemas.microsoft.com/office/drawing/2014/main" id="{CBD30E71-447B-79CA-24CB-7D9E5A1AA38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76468" y="5353495"/>
            <a:ext cx="914400" cy="914400"/>
          </a:xfrm>
          <a:prstGeom prst="rect">
            <a:avLst/>
          </a:prstGeom>
        </p:spPr>
      </p:pic>
      <p:sp>
        <p:nvSpPr>
          <p:cNvPr id="26" name="正方形/長方形 25">
            <a:extLst>
              <a:ext uri="{FF2B5EF4-FFF2-40B4-BE49-F238E27FC236}">
                <a16:creationId xmlns:a16="http://schemas.microsoft.com/office/drawing/2014/main" id="{361DB8B8-6F24-AFC6-C470-220A6A4DABB5}"/>
              </a:ext>
            </a:extLst>
          </p:cNvPr>
          <p:cNvSpPr/>
          <p:nvPr/>
        </p:nvSpPr>
        <p:spPr>
          <a:xfrm>
            <a:off x="2783632" y="1484784"/>
            <a:ext cx="2385480" cy="528363"/>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kumimoji="1" lang="ja-JP" altLang="en-US" b="1" dirty="0">
                <a:solidFill>
                  <a:schemeClr val="tx1"/>
                </a:solidFill>
                <a:latin typeface="ＭＳ Ｐゴシック" panose="020B0600070205080204" pitchFamily="50" charset="-128"/>
                <a:ea typeface="ＭＳ Ｐゴシック" panose="020B0600070205080204" pitchFamily="50" charset="-128"/>
              </a:rPr>
              <a:t>論点</a:t>
            </a:r>
          </a:p>
        </p:txBody>
      </p:sp>
      <p:sp>
        <p:nvSpPr>
          <p:cNvPr id="27" name="正方形/長方形 26">
            <a:extLst>
              <a:ext uri="{FF2B5EF4-FFF2-40B4-BE49-F238E27FC236}">
                <a16:creationId xmlns:a16="http://schemas.microsoft.com/office/drawing/2014/main" id="{A14D2090-996E-CBE4-BD7F-CC08C160B25F}"/>
              </a:ext>
            </a:extLst>
          </p:cNvPr>
          <p:cNvSpPr/>
          <p:nvPr/>
        </p:nvSpPr>
        <p:spPr>
          <a:xfrm>
            <a:off x="5313129" y="1484784"/>
            <a:ext cx="6044906" cy="528363"/>
          </a:xfrm>
          <a:prstGeom prst="rect">
            <a:avLst/>
          </a:prstGeom>
          <a:solidFill>
            <a:srgbClr val="DCB924"/>
          </a:solidFill>
          <a:ln>
            <a:solidFill>
              <a:srgbClr val="DCB92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ja-JP" altLang="en-US" b="1" dirty="0">
                <a:solidFill>
                  <a:schemeClr val="bg1"/>
                </a:solidFill>
                <a:latin typeface="ＭＳ Ｐゴシック" panose="020B0600070205080204" pitchFamily="50" charset="-128"/>
                <a:ea typeface="ＭＳ Ｐゴシック" panose="020B0600070205080204" pitchFamily="50" charset="-128"/>
              </a:rPr>
              <a:t>施策内容</a:t>
            </a:r>
          </a:p>
        </p:txBody>
      </p:sp>
    </p:spTree>
    <p:extLst>
      <p:ext uri="{BB962C8B-B14F-4D97-AF65-F5344CB8AC3E}">
        <p14:creationId xmlns:p14="http://schemas.microsoft.com/office/powerpoint/2010/main" val="2622370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076a8867-8b72-4914-890a-d2f9a5d03d99"/>
</p:tagLst>
</file>

<file path=ppt/theme/theme1.xml><?xml version="1.0" encoding="utf-8"?>
<a:theme xmlns:a="http://schemas.openxmlformats.org/drawingml/2006/main" name="Office テーマ">
  <a:themeElements>
    <a:clrScheme name="ユーザー定義 1">
      <a:dk1>
        <a:srgbClr val="231F20"/>
      </a:dk1>
      <a:lt1>
        <a:sysClr val="window" lastClr="FFFFFF"/>
      </a:lt1>
      <a:dk2>
        <a:srgbClr val="E25D77"/>
      </a:dk2>
      <a:lt2>
        <a:srgbClr val="547BB3"/>
      </a:lt2>
      <a:accent1>
        <a:srgbClr val="D92F50"/>
      </a:accent1>
      <a:accent2>
        <a:srgbClr val="E15973"/>
      </a:accent2>
      <a:accent3>
        <a:srgbClr val="FDE7DC"/>
      </a:accent3>
      <a:accent4>
        <a:srgbClr val="EE1B22"/>
      </a:accent4>
      <a:accent5>
        <a:srgbClr val="0D4DA1"/>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bg1">
              <a:lumMod val="50000"/>
            </a:schemeClr>
          </a:solidFill>
        </a:ln>
      </a:spPr>
      <a:bodyPr lIns="72000" tIns="72000" rIns="72000" bIns="72000" rtlCol="0" anchor="ctr"/>
      <a:lstStyle>
        <a:defPPr algn="l">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2270</Words>
  <Application>Microsoft Office PowerPoint</Application>
  <PresentationFormat>ワイド画面</PresentationFormat>
  <Paragraphs>353</Paragraphs>
  <Slides>12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12</vt:i4>
      </vt:variant>
    </vt:vector>
  </HeadingPairs>
  <TitlesOfParts>
    <vt:vector size="23" baseType="lpstr">
      <vt:lpstr>HGP明朝B</vt:lpstr>
      <vt:lpstr>ＭＳ Ｐゴシック</vt:lpstr>
      <vt:lpstr>Yu Gothic UI</vt:lpstr>
      <vt:lpstr>メイリオ</vt:lpstr>
      <vt:lpstr>游ゴシック</vt:lpstr>
      <vt:lpstr>Arial</vt:lpstr>
      <vt:lpstr>Calibri</vt:lpstr>
      <vt:lpstr>Calibri Light</vt:lpstr>
      <vt:lpstr>Cambria</vt:lpstr>
      <vt:lpstr>Wingdings</vt:lpstr>
      <vt:lpstr>Office テーマ</vt:lpstr>
      <vt:lpstr>新しい資本主義実行本部　 経済構造改革委員会 提言</vt:lpstr>
      <vt:lpstr>国内の経済構造を好循環型へ転換し、海外市場へ付加価値の高いサービスを展開。その果実を国内へ循環させ、更なる成長と所得向上を実現する</vt:lpstr>
      <vt:lpstr>全産業分野において、人材・資源・資金・データなどの循環を阻む壁を取り払い、好循環型の成長モデルを実現する</vt:lpstr>
      <vt:lpstr>官民連携を阻む「壁」を変革し、官の継続的な下支えによって、社会課題解決を起点に競争力の高い新たな市場を創出していく</vt:lpstr>
      <vt:lpstr>ひとりひとりが意欲と能力を最大限発揮できる働き方を選択できる環境を整え、社会全体の生産性を上げ、継続的な所得向上を実現する</vt:lpstr>
      <vt:lpstr>人手不足の中でも、企業が柔軟に形を変えながら、収益性を高め、 成長し続けられる環境を作る</vt:lpstr>
      <vt:lpstr>循環経済の実現を国家戦略として位置づけ、日本をハブにして、 人材・資源・資金・データが循環する経済圏を国際的に形作る</vt:lpstr>
      <vt:lpstr>適切な収益や健全な労働環境を確保するとともに、専門人材の育成、 IP・コンテンツの利活用を促し、コンテンツ産業の高付加価値化を実現する</vt:lpstr>
      <vt:lpstr>労働慣行や取引関係の是正を図るとともに、教育体制の拡充によって、コンテンツ制作現場に世界から資金・人材を呼び込む</vt:lpstr>
      <vt:lpstr>テクノロジーを活用した制作環境や海外展開機能などを整備することで、日本のIP・コンテンツの国際競争力を高める</vt:lpstr>
      <vt:lpstr>世界から多様な人材・資金・研究が集まり、連続的にイノベーションが 生まれるエコシステムのハブを国内に複数形成していく</vt:lpstr>
      <vt:lpstr>好循環型成長モデルへ転換し、人口減少下でも経済成長し、 ひとりひとりが豊さを実感できる経済社会を実現する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2024-05-23T06:41:09Z</dcterms:created>
  <dcterms:modified xsi:type="dcterms:W3CDTF">2024-05-23T06:41:12Z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2024-05-23T06:41:12Z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af77142a-ea7b-4f5e-959d-c550a1c9b605</vt:lpwstr>
  </property>
  <property fmtid="{D5CDD505-2E9C-101B-9397-08002B2CF9AE}" pid="8" name="MSIP_Label_ea60d57e-af5b-4752-ac57-3e4f28ca11dc_ContentBits">
    <vt:lpwstr>0</vt:lpwstr>
  </property>
</Properties>
</file>